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8" r:id="rId5"/>
    <p:sldId id="285" r:id="rId6"/>
    <p:sldId id="259" r:id="rId7"/>
    <p:sldId id="260" r:id="rId8"/>
    <p:sldId id="286" r:id="rId9"/>
    <p:sldId id="275" r:id="rId10"/>
    <p:sldId id="264" r:id="rId11"/>
    <p:sldId id="265" r:id="rId12"/>
    <p:sldId id="288" r:id="rId13"/>
    <p:sldId id="279" r:id="rId14"/>
    <p:sldId id="280" r:id="rId15"/>
    <p:sldId id="281" r:id="rId16"/>
    <p:sldId id="282" r:id="rId17"/>
    <p:sldId id="277" r:id="rId18"/>
    <p:sldId id="283" r:id="rId19"/>
    <p:sldId id="267" r:id="rId20"/>
    <p:sldId id="268" r:id="rId21"/>
    <p:sldId id="271" r:id="rId22"/>
    <p:sldId id="272" r:id="rId23"/>
    <p:sldId id="28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96" autoAdjust="0"/>
    <p:restoredTop sz="86409" autoAdjust="0"/>
  </p:normalViewPr>
  <p:slideViewPr>
    <p:cSldViewPr>
      <p:cViewPr varScale="1">
        <p:scale>
          <a:sx n="97" d="100"/>
          <a:sy n="97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A85B41-326E-497B-8920-7F95BE9B783D}" type="datetimeFigureOut">
              <a:rPr lang="en-US"/>
              <a:pPr>
                <a:defRPr/>
              </a:pPr>
              <a:t>6/15/2010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FA1669-A8DD-4267-AD23-E765EE0FC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8A1284-0CD7-474A-8B24-85702A23E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41871-7814-49FC-B47D-0E797D5A91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1870-074E-4F0B-AD18-6957BDEEA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rgbClr val="C00000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FA64-6F9E-4312-A1DB-58E0046C7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88E28E-F5A9-4627-9DC8-BA8C2BE29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1406D-C4C1-4F27-A11E-D8BF292DE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AB4128-2140-4451-B613-F598E2778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ABE36D-1E42-4AC8-B35F-D6194A77C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329B-EF85-41FA-AD60-FB2112037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2738A2-F3F3-4E3B-9490-060D116BFD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AB18A4-940B-4E83-97B2-8B2B115C9F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 dirty="0"/>
              <a:t>5/19/2010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DFC1F8-C46C-4510-BC4D-4AC069E14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95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w4WJCdljF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Analysis of Graphs for Digital Preservation Suitability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1300" dirty="0" smtClean="0"/>
              <a:t>Charles L. Cartledge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1300" dirty="0" smtClean="0"/>
              <a:t>Michael L. Nelson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1300" dirty="0" smtClean="0"/>
              <a:t>Old Dominion University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1300" dirty="0" smtClean="0"/>
              <a:t>Department of Computer Science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1300" dirty="0" smtClean="0"/>
              <a:t>Norfolk, VA 23529 USA</a:t>
            </a:r>
          </a:p>
          <a:p>
            <a:pPr marR="0" eaLnBrk="1" hangingPunct="1">
              <a:lnSpc>
                <a:spcPct val="80000"/>
              </a:lnSpc>
            </a:pPr>
            <a:endParaRPr lang="en-U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572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Random – global construction</a:t>
            </a:r>
          </a:p>
          <a:p>
            <a:pPr eaLnBrk="1" hangingPunct="1"/>
            <a:r>
              <a:rPr lang="en-US" dirty="0" smtClean="0"/>
              <a:t>Power Law – global construction</a:t>
            </a:r>
          </a:p>
          <a:p>
            <a:pPr eaLnBrk="1" hangingPunct="1"/>
            <a:r>
              <a:rPr lang="en-US" dirty="0" smtClean="0"/>
              <a:t>Small World – global construction</a:t>
            </a:r>
          </a:p>
          <a:p>
            <a:pPr eaLnBrk="1" hangingPunct="1"/>
            <a:r>
              <a:rPr lang="en-US" dirty="0" smtClean="0"/>
              <a:t>Unsupervised Small World (USW) – local construction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Types of Graphs Based on “Degreeness”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4AC1-1CD0-4337-9D0A-A39CC2790B4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4D35467-9B16-43DF-A829-068FE6963378}" type="slidenum">
              <a:rPr lang="en-US" sz="1000">
                <a:latin typeface="+mn-lt"/>
              </a:rPr>
              <a:pPr algn="r">
                <a:defRPr/>
              </a:pPr>
              <a:t>10</a:t>
            </a:fld>
            <a:endParaRPr lang="en-US" sz="1000" dirty="0">
              <a:latin typeface="+mn-lt"/>
            </a:endParaRPr>
          </a:p>
        </p:txBody>
      </p:sp>
      <p:pic>
        <p:nvPicPr>
          <p:cNvPr id="16390" name="Picture 6" descr="comparis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54138"/>
            <a:ext cx="47244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665163" y="1366838"/>
            <a:ext cx="8097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Title: Analysis of </a:t>
            </a:r>
            <a:r>
              <a:rPr lang="en-US" sz="2400" u="sng" dirty="0"/>
              <a:t>Graphs</a:t>
            </a:r>
            <a:r>
              <a:rPr lang="en-US" sz="2400" dirty="0"/>
              <a:t> for Digital Preservation Suitability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4724400" y="5029200"/>
            <a:ext cx="419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“The number of systems of terminology presently used in graph theory is equal, to a close approximation, to the number of graph theorists.”</a:t>
            </a:r>
          </a:p>
          <a:p>
            <a:r>
              <a:rPr lang="en-US" i="1" dirty="0"/>
              <a:t>Enumerative Combinatorics, 1986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7244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Robustness – a complex network is </a:t>
            </a:r>
            <a:r>
              <a:rPr lang="en-US" i="1" dirty="0" smtClean="0"/>
              <a:t>robust</a:t>
            </a:r>
            <a:r>
              <a:rPr lang="en-US" dirty="0" smtClean="0"/>
              <a:t> if it keeps is basic functionality even under failure of some of its components</a:t>
            </a:r>
            <a:endParaRPr lang="en-US" i="1" dirty="0" smtClean="0"/>
          </a:p>
          <a:p>
            <a:pPr eaLnBrk="1" hangingPunct="1"/>
            <a:r>
              <a:rPr lang="en-US" dirty="0" smtClean="0"/>
              <a:t>Resilience – is how a network responds against repeated component failure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Intuitive Thoughts about the Robustness and Resilience in a Graph</a:t>
            </a:r>
            <a:endParaRPr lang="en-US" sz="3200" dirty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69C72-C641-4A36-8763-C7FFB060837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A3559E0-BC53-44BC-8817-32E158742329}" type="slidenum">
              <a:rPr lang="en-US" sz="1000">
                <a:latin typeface="+mn-lt"/>
              </a:rPr>
              <a:pPr algn="r">
                <a:defRPr/>
              </a:pPr>
              <a:t>11</a:t>
            </a:fld>
            <a:endParaRPr lang="en-US" sz="1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5867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Brandes, “</a:t>
            </a:r>
            <a:r>
              <a:rPr lang="en-US" i="1" dirty="0" smtClean="0"/>
              <a:t>Network Analysis, </a:t>
            </a:r>
          </a:p>
          <a:p>
            <a:r>
              <a:rPr lang="en-US" i="1" dirty="0" smtClean="0"/>
              <a:t>Methodological Foundations</a:t>
            </a:r>
            <a:r>
              <a:rPr lang="en-US" dirty="0" smtClean="0"/>
              <a:t>”, 2005</a:t>
            </a:r>
            <a:endParaRPr lang="en-US" dirty="0"/>
          </a:p>
        </p:txBody>
      </p:sp>
      <p:pic>
        <p:nvPicPr>
          <p:cNvPr id="12" name="Picture 11" descr="pic-1-d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990600"/>
            <a:ext cx="3048000" cy="3048000"/>
          </a:xfrm>
          <a:prstGeom prst="rect">
            <a:avLst/>
          </a:prstGeom>
        </p:spPr>
      </p:pic>
      <p:pic>
        <p:nvPicPr>
          <p:cNvPr id="9" name="Picture 8" descr="pic-1-r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5052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38338"/>
            <a:ext cx="3505200" cy="3319462"/>
          </a:xfrm>
        </p:spPr>
        <p:txBody>
          <a:bodyPr/>
          <a:lstStyle/>
          <a:p>
            <a:r>
              <a:rPr lang="en-US" sz="2400" dirty="0" smtClean="0"/>
              <a:t>There are lots of ways to quantify the characteristics of a graph</a:t>
            </a:r>
          </a:p>
          <a:p>
            <a:r>
              <a:rPr lang="en-US" sz="2400" dirty="0" smtClean="0"/>
              <a:t>This equation captures our intuition of damage to a graph based on its structure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Quantify a Graph’s Robustness and 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6FA64-6F9E-4312-A1DB-58E0046C7E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5638800" cy="9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ample-da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590800"/>
            <a:ext cx="4899212" cy="378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200" y="1938338"/>
            <a:ext cx="4495800" cy="3852862"/>
          </a:xfrm>
        </p:spPr>
        <p:txBody>
          <a:bodyPr/>
          <a:lstStyle/>
          <a:p>
            <a:r>
              <a:rPr lang="en-US" dirty="0" smtClean="0"/>
              <a:t>Centrality “</a:t>
            </a:r>
            <a:r>
              <a:rPr lang="en-US" i="1" dirty="0" smtClean="0"/>
              <a:t>denotes an order of importance on the vertices or edges of a graph by assigning real values to them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A centrality index “</a:t>
            </a:r>
            <a:r>
              <a:rPr lang="en-US" i="1" dirty="0" smtClean="0"/>
              <a:t>is only depending on the structure of the graph.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Centrality</a:t>
            </a:r>
            <a:r>
              <a:rPr lang="en-US" baseline="0" dirty="0" smtClean="0"/>
              <a:t>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6FA64-6F9E-4312-A1DB-58E0046C7E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7" descr="graph-ba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188" y="990600"/>
            <a:ext cx="5230812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6211669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Brandes, “</a:t>
            </a:r>
            <a:r>
              <a:rPr lang="en-US" i="1" dirty="0" smtClean="0"/>
              <a:t>Network Analysis, </a:t>
            </a:r>
          </a:p>
          <a:p>
            <a:r>
              <a:rPr lang="en-US" i="1" dirty="0" smtClean="0"/>
              <a:t>Methodological Foundations</a:t>
            </a:r>
            <a:r>
              <a:rPr lang="en-US" dirty="0" smtClean="0"/>
              <a:t>”,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1490662"/>
          </a:xfrm>
        </p:spPr>
        <p:txBody>
          <a:bodyPr/>
          <a:lstStyle/>
          <a:p>
            <a:r>
              <a:rPr lang="en-US" dirty="0" smtClean="0"/>
              <a:t>The number of shortest paths between all nodes that go  through an edge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Highest</a:t>
            </a:r>
            <a:r>
              <a:rPr lang="en-US" dirty="0" smtClean="0"/>
              <a:t> = 57 (more than one)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Lowest</a:t>
            </a:r>
            <a:r>
              <a:rPr lang="en-US" dirty="0" smtClean="0"/>
              <a:t> = 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</a:t>
            </a:r>
            <a:r>
              <a:rPr lang="en-US" baseline="0" dirty="0" smtClean="0"/>
              <a:t> Betweenness Centrality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6FA64-6F9E-4312-A1DB-58E0046C7E1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8" descr="graph-be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188" y="1371600"/>
            <a:ext cx="5230812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rrow-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49974">
            <a:off x="6083783" y="5441515"/>
            <a:ext cx="516360" cy="512326"/>
          </a:xfrm>
          <a:prstGeom prst="rect">
            <a:avLst/>
          </a:prstGeom>
        </p:spPr>
      </p:pic>
      <p:pic>
        <p:nvPicPr>
          <p:cNvPr id="9" name="Picture 8" descr="arrow-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066075">
            <a:off x="4439026" y="1798993"/>
            <a:ext cx="469541" cy="465873"/>
          </a:xfrm>
          <a:prstGeom prst="rect">
            <a:avLst/>
          </a:prstGeom>
        </p:spPr>
      </p:pic>
      <p:pic>
        <p:nvPicPr>
          <p:cNvPr id="10" name="Picture 9" descr="arrow-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46706">
            <a:off x="6118031" y="4290510"/>
            <a:ext cx="568543" cy="564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Vertex Betweenness Centrality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6FA64-6F9E-4312-A1DB-58E0046C7E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1600200"/>
            <a:ext cx="320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shortest paths that go through a vertex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Highest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69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Lowest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 (more than one)</a:t>
            </a:r>
          </a:p>
        </p:txBody>
      </p:sp>
      <p:pic>
        <p:nvPicPr>
          <p:cNvPr id="7" name="Picture 9" descr="graph-bv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5230812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rrow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795657">
            <a:off x="3594495" y="1462202"/>
            <a:ext cx="469541" cy="465873"/>
          </a:xfrm>
          <a:prstGeom prst="rect">
            <a:avLst/>
          </a:prstGeom>
        </p:spPr>
      </p:pic>
      <p:pic>
        <p:nvPicPr>
          <p:cNvPr id="9" name="Picture 8" descr="arrow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72507">
            <a:off x="5183660" y="993646"/>
            <a:ext cx="469541" cy="465873"/>
          </a:xfrm>
          <a:prstGeom prst="rect">
            <a:avLst/>
          </a:prstGeom>
        </p:spPr>
      </p:pic>
      <p:pic>
        <p:nvPicPr>
          <p:cNvPr id="10" name="Picture 9" descr="arrow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023616">
            <a:off x="8384060" y="993647"/>
            <a:ext cx="469541" cy="465873"/>
          </a:xfrm>
          <a:prstGeom prst="rect">
            <a:avLst/>
          </a:prstGeom>
        </p:spPr>
      </p:pic>
      <p:pic>
        <p:nvPicPr>
          <p:cNvPr id="11" name="Picture 10" descr="arrow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595835">
            <a:off x="6760746" y="5848854"/>
            <a:ext cx="469541" cy="465873"/>
          </a:xfrm>
          <a:prstGeom prst="rect">
            <a:avLst/>
          </a:prstGeom>
        </p:spPr>
      </p:pic>
      <p:pic>
        <p:nvPicPr>
          <p:cNvPr id="12" name="Picture 11" descr="arrow-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60940">
            <a:off x="6053319" y="3599940"/>
            <a:ext cx="516360" cy="532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Degree Betweenness</a:t>
            </a:r>
            <a:r>
              <a:rPr lang="en-US" baseline="0" dirty="0" smtClean="0"/>
              <a:t> Centrality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6FA64-6F9E-4312-A1DB-58E0046C7E1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038600"/>
          </a:xfrm>
        </p:spPr>
        <p:txBody>
          <a:bodyPr/>
          <a:lstStyle/>
          <a:p>
            <a:r>
              <a:rPr lang="en-US" dirty="0" smtClean="0"/>
              <a:t>The number of edges incident to a vertex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Highest</a:t>
            </a:r>
            <a:r>
              <a:rPr lang="en-US" dirty="0" smtClean="0"/>
              <a:t> = 4 (more than one)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Lowest</a:t>
            </a:r>
            <a:r>
              <a:rPr lang="en-US" dirty="0" smtClean="0"/>
              <a:t> = 1 (more than one)</a:t>
            </a:r>
          </a:p>
        </p:txBody>
      </p:sp>
      <p:pic>
        <p:nvPicPr>
          <p:cNvPr id="6" name="Picture 10" descr="graph-dv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188" y="1066800"/>
            <a:ext cx="5230812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rrow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023616">
            <a:off x="8325382" y="859522"/>
            <a:ext cx="469541" cy="465873"/>
          </a:xfrm>
          <a:prstGeom prst="rect">
            <a:avLst/>
          </a:prstGeom>
        </p:spPr>
      </p:pic>
      <p:pic>
        <p:nvPicPr>
          <p:cNvPr id="8" name="Picture 7" descr="arrow-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246898">
            <a:off x="3557365" y="1309487"/>
            <a:ext cx="469541" cy="465873"/>
          </a:xfrm>
          <a:prstGeom prst="rect">
            <a:avLst/>
          </a:prstGeom>
        </p:spPr>
      </p:pic>
      <p:pic>
        <p:nvPicPr>
          <p:cNvPr id="9" name="Picture 8" descr="arrow-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691721">
            <a:off x="4074683" y="2770731"/>
            <a:ext cx="516360" cy="532213"/>
          </a:xfrm>
          <a:prstGeom prst="rect">
            <a:avLst/>
          </a:prstGeom>
        </p:spPr>
      </p:pic>
      <p:pic>
        <p:nvPicPr>
          <p:cNvPr id="10" name="Picture 9" descr="arrow-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60940">
            <a:off x="6053319" y="3599940"/>
            <a:ext cx="516360" cy="532213"/>
          </a:xfrm>
          <a:prstGeom prst="rect">
            <a:avLst/>
          </a:prstGeom>
        </p:spPr>
      </p:pic>
      <p:pic>
        <p:nvPicPr>
          <p:cNvPr id="11" name="Picture 10" descr="arrow-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895624">
            <a:off x="6471180" y="4639496"/>
            <a:ext cx="516360" cy="532213"/>
          </a:xfrm>
          <a:prstGeom prst="rect">
            <a:avLst/>
          </a:prstGeom>
        </p:spPr>
      </p:pic>
      <p:pic>
        <p:nvPicPr>
          <p:cNvPr id="12" name="Picture 11" descr="arrow-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65056">
            <a:off x="6550871" y="2585379"/>
            <a:ext cx="516360" cy="532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575560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Attack profile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unique graphs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Max.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Min.</a:t>
                      </a:r>
                      <a:r>
                        <a:rPr lang="en-US" baseline="0" dirty="0" smtClean="0"/>
                        <a:t>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St. dev.</a:t>
                      </a:r>
                      <a:r>
                        <a:rPr lang="en-US" baseline="0" dirty="0" smtClean="0"/>
                        <a:t> Depth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D-V-L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428,580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D-V-H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B-E-L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B-E-H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B-V-L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53,155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B-V-H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How Different Centrality Measures Can Affect the Game Space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9F438-61FA-49AD-980E-90D040E56B5E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2FFA6D9-9B66-4B93-9C2D-8D22989AEB0C}" type="slidenum">
              <a:rPr lang="en-US" sz="10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0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600201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attack profile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uses a centrality measurement to decide which graph component to eliminate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Mallory will use 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attack profile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during the game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6FA64-6F9E-4312-A1DB-58E0046C7E1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 descr="paths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200" y="307266"/>
            <a:ext cx="3334800" cy="3426534"/>
          </a:xfrm>
          <a:prstGeom prst="rect">
            <a:avLst/>
          </a:prstGeom>
        </p:spPr>
      </p:pic>
      <p:pic>
        <p:nvPicPr>
          <p:cNvPr id="7" name="Picture 6" descr="paths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00608"/>
            <a:ext cx="3341280" cy="3433192"/>
          </a:xfrm>
          <a:prstGeom prst="rect">
            <a:avLst/>
          </a:prstGeom>
        </p:spPr>
      </p:pic>
      <p:pic>
        <p:nvPicPr>
          <p:cNvPr id="14" name="Picture 13" descr="paths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2600" y="3124200"/>
            <a:ext cx="3048000" cy="304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Local vs. Global Graph Knowledge</a:t>
            </a:r>
            <a:endParaRPr lang="en-US" dirty="0"/>
          </a:p>
        </p:txBody>
      </p:sp>
      <p:pic>
        <p:nvPicPr>
          <p:cNvPr id="5" name="Picture 4" descr="paths0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124200"/>
            <a:ext cx="2971800" cy="2971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0" y="5791200"/>
            <a:ext cx="6858000" cy="838200"/>
          </a:xfrm>
        </p:spPr>
        <p:txBody>
          <a:bodyPr/>
          <a:lstStyle/>
          <a:p>
            <a:r>
              <a:rPr lang="en-US" sz="2000" dirty="0" smtClean="0"/>
              <a:t>As the path length grows, graph knowledge grows from Local to 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Mallory’s goal - destroy the graph, or give up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Bob’s graph’s goal - survive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Rules of the game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Alternating turns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Mallory has to maintain the same attack profile through out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Mallory has local knowledge only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Mallory can only remove/destroy a maximum number of edges or vertices per turn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Bob’s graph can only attempt to recreate a fixed percentage of the graph per turn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Game Between Mallory and Bob’s Graph</a:t>
            </a: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01BB0-5F04-4114-8C35-4869B98A455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D52E5A2-CAC3-4F81-B927-A1B56C03EC90}" type="slidenum">
              <a:rPr lang="en-US" sz="1000">
                <a:latin typeface="+mn-lt"/>
              </a:rPr>
              <a:pPr algn="r">
                <a:defRPr/>
              </a:pPr>
              <a:t>19</a:t>
            </a:fld>
            <a:endParaRPr lang="en-US" sz="1000" dirty="0">
              <a:latin typeface="+mn-lt"/>
            </a:endParaRPr>
          </a:p>
        </p:txBody>
      </p:sp>
      <p:pic>
        <p:nvPicPr>
          <p:cNvPr id="10" name="Picture 7" descr="graph-ba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188" y="1246188"/>
            <a:ext cx="5230812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Why the problem is of interest</a:t>
            </a:r>
          </a:p>
          <a:p>
            <a:pPr eaLnBrk="1" hangingPunct="1"/>
            <a:r>
              <a:rPr lang="en-US" dirty="0" smtClean="0"/>
              <a:t>Picking apart the title</a:t>
            </a:r>
          </a:p>
          <a:p>
            <a:pPr lvl="1" eaLnBrk="1" hangingPunct="1"/>
            <a:r>
              <a:rPr lang="en-US" dirty="0" smtClean="0"/>
              <a:t>Preservation</a:t>
            </a:r>
          </a:p>
          <a:p>
            <a:pPr lvl="1" eaLnBrk="1" hangingPunct="1"/>
            <a:r>
              <a:rPr lang="en-US" dirty="0" smtClean="0"/>
              <a:t>Graph</a:t>
            </a:r>
          </a:p>
          <a:p>
            <a:pPr lvl="1" eaLnBrk="1" hangingPunct="1"/>
            <a:r>
              <a:rPr lang="en-US" dirty="0" smtClean="0"/>
              <a:t>Suitability</a:t>
            </a:r>
          </a:p>
          <a:p>
            <a:pPr eaLnBrk="1" hangingPunct="1"/>
            <a:r>
              <a:rPr lang="en-US" dirty="0" smtClean="0"/>
              <a:t>A game</a:t>
            </a:r>
          </a:p>
          <a:p>
            <a:pPr eaLnBrk="1" hangingPunct="1"/>
            <a:r>
              <a:rPr lang="en-US" dirty="0" smtClean="0"/>
              <a:t>Results</a:t>
            </a:r>
          </a:p>
          <a:p>
            <a:pPr eaLnBrk="1" hangingPunct="1"/>
            <a:r>
              <a:rPr lang="en-US" dirty="0" smtClean="0"/>
              <a:t>Conclusion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CB726-AB02-43D4-9B3A-613FFDAA589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7307B4D-7D2E-4B1A-8F51-44A20A6F658E}" type="slidenum">
              <a:rPr lang="en-US" sz="1000">
                <a:latin typeface="+mn-lt"/>
              </a:rPr>
              <a:pPr algn="r">
                <a:defRPr/>
              </a:pPr>
              <a:t>2</a:t>
            </a:fld>
            <a:endParaRPr lang="en-US" sz="1000" dirty="0">
              <a:latin typeface="+mn-lt"/>
            </a:endParaRPr>
          </a:p>
        </p:txBody>
      </p:sp>
      <p:pic>
        <p:nvPicPr>
          <p:cNvPr id="10246" name="Picture 8" descr="C:\Documents and Settings\Charles Cartledge\Local Settings\Temporary Internet Files\Content.IE5\C9EN0P2Z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28194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0386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Sample graph</a:t>
            </a:r>
          </a:p>
          <a:p>
            <a:pPr lvl="1" eaLnBrk="1" hangingPunct="1"/>
            <a:r>
              <a:rPr lang="en-US" sz="2400" dirty="0" smtClean="0"/>
              <a:t>20 vertices</a:t>
            </a:r>
          </a:p>
          <a:p>
            <a:pPr lvl="1" eaLnBrk="1" hangingPunct="1"/>
            <a:r>
              <a:rPr lang="en-US" sz="2400" dirty="0" smtClean="0"/>
              <a:t>24 edges</a:t>
            </a:r>
          </a:p>
          <a:p>
            <a:pPr lvl="1" eaLnBrk="1" hangingPunct="1"/>
            <a:r>
              <a:rPr lang="en-US" sz="2400" dirty="0" smtClean="0"/>
              <a:t>Random degree distribution</a:t>
            </a:r>
          </a:p>
          <a:p>
            <a:pPr eaLnBrk="1" hangingPunct="1"/>
            <a:r>
              <a:rPr lang="en-US" sz="2800" dirty="0" smtClean="0"/>
              <a:t>Attack parameters</a:t>
            </a:r>
          </a:p>
          <a:p>
            <a:pPr lvl="1" eaLnBrk="1" hangingPunct="1"/>
            <a:r>
              <a:rPr lang="en-US" sz="2400" dirty="0" smtClean="0"/>
              <a:t>Attack profile: B-V-H</a:t>
            </a:r>
          </a:p>
          <a:p>
            <a:pPr lvl="1" eaLnBrk="1" hangingPunct="1"/>
            <a:r>
              <a:rPr lang="en-US" sz="2400" dirty="0" smtClean="0"/>
              <a:t>Malory has 2 shots per turn</a:t>
            </a:r>
          </a:p>
          <a:p>
            <a:pPr lvl="1" eaLnBrk="1" hangingPunct="1"/>
            <a:r>
              <a:rPr lang="en-US" sz="2400" dirty="0" smtClean="0"/>
              <a:t>Path length: 2 edges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Let the Game Begin!</a:t>
            </a:r>
            <a:endParaRPr lang="en-US" dirty="0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94736-4B82-416A-9A8D-90C61534006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409467-EB4F-4E7E-ACDF-A110C9D7CBD4}" type="slidenum">
              <a:rPr lang="en-US" sz="1000">
                <a:latin typeface="+mn-lt"/>
              </a:rPr>
              <a:pPr algn="r">
                <a:defRPr/>
              </a:pPr>
              <a:t>20</a:t>
            </a:fld>
            <a:endParaRPr lang="en-US" sz="1000" dirty="0">
              <a:latin typeface="+mn-lt"/>
            </a:endParaRPr>
          </a:p>
        </p:txBody>
      </p:sp>
      <p:pic>
        <p:nvPicPr>
          <p:cNvPr id="7" name="Picture 6" descr="sample-da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2388" y="3099955"/>
            <a:ext cx="5356412" cy="4139045"/>
          </a:xfrm>
          <a:prstGeom prst="rect">
            <a:avLst/>
          </a:prstGeom>
        </p:spPr>
      </p:pic>
      <p:pic>
        <p:nvPicPr>
          <p:cNvPr id="11" name="Picture 7" descr="graph-bas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295400"/>
            <a:ext cx="20304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648200" cy="4800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Graph has 1,000 nodes</a:t>
            </a:r>
          </a:p>
          <a:p>
            <a:pPr eaLnBrk="1" hangingPunct="1"/>
            <a:r>
              <a:rPr lang="en-US" sz="2000" dirty="0" smtClean="0"/>
              <a:t>Attack parameters</a:t>
            </a:r>
          </a:p>
          <a:p>
            <a:pPr lvl="1" eaLnBrk="1" hangingPunct="1"/>
            <a:r>
              <a:rPr lang="en-US" sz="1800" dirty="0" smtClean="0"/>
              <a:t>Attack profile: B-V-H</a:t>
            </a:r>
          </a:p>
          <a:p>
            <a:pPr lvl="1" eaLnBrk="1" hangingPunct="1"/>
            <a:r>
              <a:rPr lang="en-US" sz="1800" dirty="0" smtClean="0"/>
              <a:t>Attacker has 100 shots per turn</a:t>
            </a:r>
          </a:p>
          <a:p>
            <a:pPr lvl="1" eaLnBrk="1" hangingPunct="1"/>
            <a:r>
              <a:rPr lang="en-US" sz="1800" dirty="0" smtClean="0"/>
              <a:t>Path length: 10 edges</a:t>
            </a:r>
          </a:p>
          <a:p>
            <a:pPr eaLnBrk="1" hangingPunct="1"/>
            <a:r>
              <a:rPr lang="en-US" sz="2000" dirty="0" smtClean="0"/>
              <a:t>Resilience parameters</a:t>
            </a:r>
          </a:p>
          <a:p>
            <a:pPr lvl="1" eaLnBrk="1" hangingPunct="1"/>
            <a:r>
              <a:rPr lang="en-US" sz="1800" dirty="0" smtClean="0"/>
              <a:t>Graph repair: 4% of nodes selected for potential reconstruction</a:t>
            </a:r>
          </a:p>
          <a:p>
            <a:pPr lvl="1" eaLnBrk="1" hangingPunct="1"/>
            <a:r>
              <a:rPr lang="en-US" sz="1800" dirty="0" smtClean="0"/>
              <a:t>Same repair parameters as creation </a:t>
            </a:r>
          </a:p>
          <a:p>
            <a:pPr eaLnBrk="1" hangingPunct="1"/>
            <a:r>
              <a:rPr lang="en-US" sz="2000" dirty="0" smtClean="0"/>
              <a:t>Game ends at 10 turns or when the graph is disconnected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Results from a Larger Game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77AF3-3F97-4546-B012-6A184C2F1A75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97718B6-903A-4191-A202-7602DC488339}" type="slidenum">
              <a:rPr lang="en-US" sz="1000">
                <a:latin typeface="+mn-lt"/>
              </a:rPr>
              <a:pPr algn="r">
                <a:defRPr/>
              </a:pPr>
              <a:t>21</a:t>
            </a:fld>
            <a:endParaRPr lang="en-US" sz="10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29200" y="19050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dirty="0">
                <a:solidFill>
                  <a:srgbClr val="0070C0"/>
                </a:solidFill>
                <a:latin typeface="+mn-lt"/>
              </a:rPr>
              <a:t>Results</a:t>
            </a: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>
                <a:latin typeface="+mn-lt"/>
              </a:rPr>
              <a:t>Power law graph – 1 vertex</a:t>
            </a: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>
                <a:latin typeface="+mn-lt"/>
              </a:rPr>
              <a:t>Random graph – 100 vertices</a:t>
            </a: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>
                <a:latin typeface="+mn-lt"/>
              </a:rPr>
              <a:t>Small world graph 140 vertices</a:t>
            </a: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en-US" sz="2300" dirty="0">
                <a:latin typeface="+mn-lt"/>
              </a:rPr>
              <a:t>USW – 170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28600" y="1808163"/>
            <a:ext cx="5334000" cy="45259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WO contains digital data to be preserved</a:t>
            </a:r>
          </a:p>
          <a:p>
            <a:pPr eaLnBrk="1" hangingPunct="1"/>
            <a:r>
              <a:rPr lang="en-US" sz="2400" dirty="0" smtClean="0"/>
              <a:t>WO contains links to copies of itself and to other WOs</a:t>
            </a:r>
          </a:p>
          <a:p>
            <a:pPr eaLnBrk="1" hangingPunct="1"/>
            <a:r>
              <a:rPr lang="en-US" sz="2400" dirty="0" smtClean="0"/>
              <a:t>When WO is accessed, it checks the availability of its own copies and connections to “neighboring” WOs</a:t>
            </a:r>
          </a:p>
          <a:p>
            <a:pPr eaLnBrk="1" hangingPunct="1"/>
            <a:r>
              <a:rPr lang="en-US" sz="2400" dirty="0" smtClean="0"/>
              <a:t>If copies are lost, then initiate reconstruction processes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the Graph Would be Used for Preservation</a:t>
            </a:r>
            <a:endParaRPr lang="en-US" dirty="0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4B163-B13E-4B49-AD92-DA577CF4211C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0DFC698-213C-45F5-9959-470AC32F1FFD}" type="slidenum">
              <a:rPr lang="en-US" sz="1000">
                <a:latin typeface="+mn-lt"/>
              </a:rPr>
              <a:pPr algn="r">
                <a:defRPr/>
              </a:pPr>
              <a:t>22</a:t>
            </a:fld>
            <a:endParaRPr lang="en-US" sz="1000" dirty="0">
              <a:latin typeface="+mn-lt"/>
            </a:endParaRPr>
          </a:p>
        </p:txBody>
      </p:sp>
      <p:pic>
        <p:nvPicPr>
          <p:cNvPr id="25606" name="Picture 6" descr="puzzle-pieces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7338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2841625"/>
            <a:ext cx="58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Self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91400" y="2384425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Others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73925" y="3756025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Accessed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3756025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Reconstruct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65163" y="1366838"/>
            <a:ext cx="8097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Title: Analysis of Graphs for Digital </a:t>
            </a:r>
            <a:r>
              <a:rPr lang="en-US" sz="2400" u="sng" dirty="0"/>
              <a:t>Preservation</a:t>
            </a:r>
            <a:r>
              <a:rPr lang="en-US" sz="2400" dirty="0"/>
              <a:t> Suitability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6FA64-6F9E-4312-A1DB-58E0046C7E1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6430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USW graph is more robust than small-world, random or power law graphs</a:t>
            </a:r>
          </a:p>
          <a:p>
            <a:pPr eaLnBrk="1" hangingPunct="1"/>
            <a:r>
              <a:rPr lang="en-US" sz="2400" dirty="0" smtClean="0"/>
              <a:t>USW has shown to have better preservation potential than other tested graphs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4267200"/>
            <a:ext cx="9144000" cy="1809750"/>
            <a:chOff x="0" y="4267200"/>
            <a:chExt cx="9144000" cy="180975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0" y="4267200"/>
              <a:ext cx="9144000" cy="631825"/>
            </a:xfrm>
            <a:prstGeom prst="rect">
              <a:avLst/>
            </a:prstGeom>
          </p:spPr>
          <p:txBody>
            <a:bodyPr vert="horz" rtlCol="0" anchor="ctr">
              <a:normAutofit fontScale="975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Analysis of Graphs for Digital Preservation Suitability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 bwMode="auto">
            <a:xfrm>
              <a:off x="0" y="4876800"/>
              <a:ext cx="9144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65125" marR="0" lvl="0" indent="-255588" algn="r" defTabSz="914400" rtl="0" eaLnBrk="1" fontAlgn="base" latinLnBrk="0" hangingPunct="1">
                <a:lnSpc>
                  <a:spcPct val="8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Charles L. Cartledge</a:t>
              </a:r>
            </a:p>
            <a:p>
              <a:pPr marL="365125" marR="0" lvl="0" indent="-255588" algn="r" defTabSz="914400" rtl="0" eaLnBrk="1" fontAlgn="base" latinLnBrk="0" hangingPunct="1">
                <a:lnSpc>
                  <a:spcPct val="8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Michael L. Nelson</a:t>
              </a:r>
            </a:p>
            <a:p>
              <a:pPr marL="365125" marR="0" lvl="0" indent="-255588" algn="r" defTabSz="914400" rtl="0" eaLnBrk="1" fontAlgn="base" latinLnBrk="0" hangingPunct="1">
                <a:lnSpc>
                  <a:spcPct val="8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Old Dominion University</a:t>
              </a:r>
            </a:p>
            <a:p>
              <a:pPr marL="365125" marR="0" lvl="0" indent="-255588" algn="r" defTabSz="914400" rtl="0" eaLnBrk="1" fontAlgn="base" latinLnBrk="0" hangingPunct="1">
                <a:lnSpc>
                  <a:spcPct val="8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Department of Computer Science</a:t>
              </a:r>
            </a:p>
            <a:p>
              <a:pPr marL="365125" marR="0" lvl="0" indent="-255588" algn="r" defTabSz="914400" rtl="0" eaLnBrk="1" fontAlgn="base" latinLnBrk="0" hangingPunct="1">
                <a:lnSpc>
                  <a:spcPct val="8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Norfolk, VA 23529 USA</a:t>
              </a:r>
            </a:p>
            <a:p>
              <a:pPr marL="365125" marR="0" lvl="0" indent="-255588" algn="l" defTabSz="914400" rtl="0" eaLnBrk="1" fontAlgn="base" latinLnBrk="0" hangingPunct="1">
                <a:lnSpc>
                  <a:spcPct val="8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tabLst/>
                <a:defRPr/>
              </a:pPr>
              <a:endPara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98176" y="6248400"/>
            <a:ext cx="4645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This work was funded in part by the National Science Foundation.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4419600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In 2007, Bob received a photograph from an analog age</a:t>
            </a:r>
          </a:p>
          <a:p>
            <a:pPr eaLnBrk="1" hangingPunct="1"/>
            <a:r>
              <a:rPr lang="en-US" dirty="0" smtClean="0"/>
              <a:t>Bob wants to preserve the photograph into a digital 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Preservation Scenario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E06FC-23BF-48E5-800F-7E695E93D53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62C2181-F7D9-4FD1-9D27-9A568C2A6AD7}" type="slidenum">
              <a:rPr lang="en-US" sz="1000">
                <a:latin typeface="+mn-lt"/>
              </a:rPr>
              <a:pPr algn="r">
                <a:defRPr/>
              </a:pPr>
              <a:t>3</a:t>
            </a:fld>
            <a:endParaRPr lang="en-US" sz="1000" dirty="0">
              <a:latin typeface="+mn-lt"/>
            </a:endParaRPr>
          </a:p>
        </p:txBody>
      </p:sp>
      <p:pic>
        <p:nvPicPr>
          <p:cNvPr id="11270" name="Picture 6" descr="jo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3792538" cy="487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276600" cy="4525962"/>
          </a:xfrm>
        </p:spPr>
        <p:txBody>
          <a:bodyPr/>
          <a:lstStyle/>
          <a:p>
            <a:r>
              <a:rPr lang="en-US" dirty="0" smtClean="0"/>
              <a:t>Scanned image of the photograph</a:t>
            </a:r>
          </a:p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Image type</a:t>
            </a:r>
          </a:p>
          <a:p>
            <a:pPr lvl="1"/>
            <a:r>
              <a:rPr lang="en-US" dirty="0" smtClean="0"/>
              <a:t>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Bob Creates a Web Object (WO)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0479A-7F90-4859-9C2C-33A73E02C81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38800" y="1523322"/>
            <a:ext cx="2953053" cy="4297406"/>
            <a:chOff x="5638800" y="1523322"/>
            <a:chExt cx="2953053" cy="4297406"/>
          </a:xfrm>
        </p:grpSpPr>
        <p:pic>
          <p:nvPicPr>
            <p:cNvPr id="6" name="Picture 6" descr="jos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48339" y="1523322"/>
              <a:ext cx="2252661" cy="2896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638800" y="4343400"/>
              <a:ext cx="295305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dc.name = “Josie McClure”</a:t>
              </a:r>
            </a:p>
            <a:p>
              <a:r>
                <a:rPr lang="en-US" dirty="0" smtClean="0"/>
                <a:t>dc.date = “28 Feb 1907”</a:t>
              </a:r>
            </a:p>
            <a:p>
              <a:r>
                <a:rPr lang="en-US" dirty="0" smtClean="0"/>
                <a:t>dc.type = “image/tiff”</a:t>
              </a:r>
            </a:p>
            <a:p>
              <a:r>
                <a:rPr lang="en-US" dirty="0" smtClean="0"/>
                <a:t>…</a:t>
              </a:r>
            </a:p>
            <a:p>
              <a:r>
                <a:rPr lang="en-US" dirty="0" smtClean="0"/>
                <a:t>Other data: TBD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90612" y="4005352"/>
            <a:ext cx="67678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/>
              <a:t>{</a:t>
            </a:r>
            <a:endParaRPr lang="en-US" sz="115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4876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Metadata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1021" y="2743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762000"/>
            <a:ext cx="120898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/>
              <a:t>{</a:t>
            </a:r>
            <a:endParaRPr lang="en-US" sz="2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appy-f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609975"/>
            <a:ext cx="1020000" cy="102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Trials</a:t>
            </a:r>
            <a:r>
              <a:rPr lang="en-US" baseline="0" dirty="0" smtClean="0"/>
              <a:t> and Tribulations of Bob’s Attempts at Digital Preservation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6FA64-6F9E-4312-A1DB-58E0046C7E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838200" y="1704975"/>
            <a:ext cx="2209800" cy="4314825"/>
            <a:chOff x="3733800" y="2162175"/>
            <a:chExt cx="2209800" cy="4314825"/>
          </a:xfrm>
        </p:grpSpPr>
        <p:pic>
          <p:nvPicPr>
            <p:cNvPr id="7" name="Picture 6" descr="facebook-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2390775"/>
              <a:ext cx="806957" cy="806957"/>
            </a:xfrm>
            <a:prstGeom prst="rect">
              <a:avLst/>
            </a:prstGeom>
          </p:spPr>
        </p:pic>
        <p:pic>
          <p:nvPicPr>
            <p:cNvPr id="8" name="Picture 7" descr="flickr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800" y="3533775"/>
              <a:ext cx="1066800" cy="643414"/>
            </a:xfrm>
            <a:prstGeom prst="rect">
              <a:avLst/>
            </a:prstGeom>
          </p:spPr>
        </p:pic>
        <p:pic>
          <p:nvPicPr>
            <p:cNvPr id="10" name="Picture 9" descr="Gmail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0" y="2162175"/>
              <a:ext cx="1062380" cy="438232"/>
            </a:xfrm>
            <a:prstGeom prst="rect">
              <a:avLst/>
            </a:prstGeom>
          </p:spPr>
        </p:pic>
        <p:pic>
          <p:nvPicPr>
            <p:cNvPr id="12" name="Picture 11" descr="picasa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5400" y="5057775"/>
              <a:ext cx="762000" cy="762000"/>
            </a:xfrm>
            <a:prstGeom prst="rect">
              <a:avLst/>
            </a:prstGeom>
          </p:spPr>
        </p:pic>
        <p:pic>
          <p:nvPicPr>
            <p:cNvPr id="13" name="Picture 12" descr="slideshare-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4800" y="5743575"/>
              <a:ext cx="762000" cy="733425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>
            <a:off x="-2438400" y="3352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6" idx="0"/>
          </p:cNvCxnSpPr>
          <p:nvPr/>
        </p:nvCxnSpPr>
        <p:spPr>
          <a:xfrm rot="5400000">
            <a:off x="745919" y="3114214"/>
            <a:ext cx="869443" cy="122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3"/>
            <a:endCxn id="10" idx="1"/>
          </p:cNvCxnSpPr>
          <p:nvPr/>
        </p:nvCxnSpPr>
        <p:spPr>
          <a:xfrm flipV="1">
            <a:off x="1645157" y="1924091"/>
            <a:ext cx="183643" cy="41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3"/>
            <a:endCxn id="8" idx="1"/>
          </p:cNvCxnSpPr>
          <p:nvPr/>
        </p:nvCxnSpPr>
        <p:spPr>
          <a:xfrm flipV="1">
            <a:off x="1629600" y="3398282"/>
            <a:ext cx="351600" cy="721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8" idx="0"/>
          </p:cNvCxnSpPr>
          <p:nvPr/>
        </p:nvCxnSpPr>
        <p:spPr>
          <a:xfrm rot="16200000" flipH="1">
            <a:off x="1970611" y="2532586"/>
            <a:ext cx="933368" cy="15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2"/>
            <a:endCxn id="12" idx="0"/>
          </p:cNvCxnSpPr>
          <p:nvPr/>
        </p:nvCxnSpPr>
        <p:spPr>
          <a:xfrm rot="16200000" flipH="1">
            <a:off x="2112407" y="4122182"/>
            <a:ext cx="880586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2"/>
            <a:endCxn id="13" idx="0"/>
          </p:cNvCxnSpPr>
          <p:nvPr/>
        </p:nvCxnSpPr>
        <p:spPr>
          <a:xfrm rot="16200000" flipH="1">
            <a:off x="1031700" y="4717875"/>
            <a:ext cx="656400" cy="48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3"/>
            <a:endCxn id="12" idx="2"/>
          </p:cNvCxnSpPr>
          <p:nvPr/>
        </p:nvCxnSpPr>
        <p:spPr>
          <a:xfrm flipV="1">
            <a:off x="1981200" y="5362575"/>
            <a:ext cx="609600" cy="29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2797211" y="3429000"/>
            <a:ext cx="2514600" cy="1323439"/>
            <a:chOff x="2797211" y="3429000"/>
            <a:chExt cx="2514600" cy="1323439"/>
          </a:xfrm>
        </p:grpSpPr>
        <p:pic>
          <p:nvPicPr>
            <p:cNvPr id="3074" name="Picture 2" descr="C:\Users\ccartledge\AppData\Local\Microsoft\Windows\Temporary Internet Files\Content.IE5\OO75LK4Q\MP900442460[1]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11611" y="3581400"/>
              <a:ext cx="1600200" cy="1066800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2797211" y="3429000"/>
              <a:ext cx="78418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/>
                <a:t>+</a:t>
              </a:r>
              <a:endParaRPr lang="en-US" sz="8000" b="1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676400" y="1600200"/>
            <a:ext cx="1719260" cy="4561791"/>
            <a:chOff x="1676400" y="1600200"/>
            <a:chExt cx="1719260" cy="4561791"/>
          </a:xfrm>
        </p:grpSpPr>
        <p:pic>
          <p:nvPicPr>
            <p:cNvPr id="74" name="Picture 6" descr="jose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76400" y="2286000"/>
              <a:ext cx="347660" cy="44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6" descr="jose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5600" y="1600200"/>
              <a:ext cx="347660" cy="44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6" descr="jose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19400" y="2819400"/>
              <a:ext cx="347660" cy="44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6" descr="jose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8000" y="4800600"/>
              <a:ext cx="347660" cy="44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6" descr="jose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81200" y="5715000"/>
              <a:ext cx="347660" cy="44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8" name="Group 87"/>
          <p:cNvGrpSpPr/>
          <p:nvPr/>
        </p:nvGrpSpPr>
        <p:grpSpPr>
          <a:xfrm>
            <a:off x="5388011" y="1524000"/>
            <a:ext cx="3755989" cy="4561791"/>
            <a:chOff x="5388011" y="1524000"/>
            <a:chExt cx="3755989" cy="4561791"/>
          </a:xfrm>
        </p:grpSpPr>
        <p:sp>
          <p:nvSpPr>
            <p:cNvPr id="58" name="TextBox 57"/>
            <p:cNvSpPr txBox="1"/>
            <p:nvPr/>
          </p:nvSpPr>
          <p:spPr>
            <a:xfrm>
              <a:off x="5388011" y="3429000"/>
              <a:ext cx="78418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/>
                <a:t>=</a:t>
              </a:r>
              <a:endParaRPr lang="en-US" sz="8000" b="1" dirty="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6324600" y="1524000"/>
              <a:ext cx="2819400" cy="4561791"/>
              <a:chOff x="6324600" y="1524000"/>
              <a:chExt cx="2819400" cy="4561791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324600" y="1600200"/>
                <a:ext cx="2514600" cy="4314825"/>
                <a:chOff x="5791200" y="1600200"/>
                <a:chExt cx="2514600" cy="4314825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6096000" y="1600200"/>
                  <a:ext cx="2209800" cy="4314825"/>
                  <a:chOff x="3733800" y="2162175"/>
                  <a:chExt cx="2209800" cy="4314825"/>
                </a:xfrm>
              </p:grpSpPr>
              <p:pic>
                <p:nvPicPr>
                  <p:cNvPr id="52" name="Picture 51" descr="facebook-logo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3733800" y="2390775"/>
                    <a:ext cx="806957" cy="806957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 descr="flickr-logo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4876800" y="3533775"/>
                    <a:ext cx="1066800" cy="643414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 descr="Gmail-logo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4724400" y="2162175"/>
                    <a:ext cx="1062380" cy="438232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 descr="picasa-logo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5105400" y="5057775"/>
                    <a:ext cx="762000" cy="762000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55" descr="slideshare-logo.jp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4114800" y="5743575"/>
                    <a:ext cx="762000" cy="7334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1" name="Picture 60" descr="happy-face-not.pn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5791200" y="3581400"/>
                  <a:ext cx="1020000" cy="1020000"/>
                </a:xfrm>
                <a:prstGeom prst="rect">
                  <a:avLst/>
                </a:prstGeom>
              </p:spPr>
            </p:pic>
            <p:cxnSp>
              <p:nvCxnSpPr>
                <p:cNvPr id="63" name="Straight Connector 62"/>
                <p:cNvCxnSpPr>
                  <a:stCxn id="52" idx="3"/>
                  <a:endCxn id="54" idx="1"/>
                </p:cNvCxnSpPr>
                <p:nvPr/>
              </p:nvCxnSpPr>
              <p:spPr>
                <a:xfrm flipV="1">
                  <a:off x="6902957" y="1819316"/>
                  <a:ext cx="183643" cy="4129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stCxn id="54" idx="2"/>
                  <a:endCxn id="53" idx="0"/>
                </p:cNvCxnSpPr>
                <p:nvPr/>
              </p:nvCxnSpPr>
              <p:spPr>
                <a:xfrm rot="16200000" flipH="1">
                  <a:off x="7228411" y="2427811"/>
                  <a:ext cx="933368" cy="1546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stCxn id="53" idx="2"/>
                  <a:endCxn id="55" idx="0"/>
                </p:cNvCxnSpPr>
                <p:nvPr/>
              </p:nvCxnSpPr>
              <p:spPr>
                <a:xfrm rot="16200000" flipH="1">
                  <a:off x="7370207" y="4017407"/>
                  <a:ext cx="880586" cy="76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>
                  <a:stCxn id="56" idx="3"/>
                  <a:endCxn id="55" idx="2"/>
                </p:cNvCxnSpPr>
                <p:nvPr/>
              </p:nvCxnSpPr>
              <p:spPr>
                <a:xfrm flipV="1">
                  <a:off x="7239000" y="5257800"/>
                  <a:ext cx="609600" cy="29051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7424740" y="1524000"/>
                <a:ext cx="1719260" cy="4561791"/>
                <a:chOff x="1676400" y="1600200"/>
                <a:chExt cx="1719260" cy="4561791"/>
              </a:xfrm>
            </p:grpSpPr>
            <p:pic>
              <p:nvPicPr>
                <p:cNvPr id="81" name="Picture 6" descr="jose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676400" y="2286000"/>
                  <a:ext cx="347660" cy="446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" name="Picture 6" descr="jose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895600" y="1600200"/>
                  <a:ext cx="347660" cy="446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3" name="Picture 6" descr="jose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819400" y="2819400"/>
                  <a:ext cx="347660" cy="446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4" name="Picture 6" descr="jose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048000" y="4800600"/>
                  <a:ext cx="347660" cy="446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5" name="Picture 6" descr="jose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981200" y="5715000"/>
                  <a:ext cx="347660" cy="446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ccartledge\AppData\Local\Microsoft\Windows\Temporary Internet Files\Content.IE5\NUO88JZF\MP9003867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19600"/>
            <a:ext cx="1447800" cy="1032764"/>
          </a:xfrm>
          <a:prstGeom prst="rect">
            <a:avLst/>
          </a:prstGeom>
          <a:noFill/>
        </p:spPr>
      </p:pic>
      <p:pic>
        <p:nvPicPr>
          <p:cNvPr id="24" name="Picture 3" descr="C:\Users\ccartledge\AppData\Local\Microsoft\Windows\Temporary Internet Files\Content.IE5\NUO88JZF\MP9003867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73194">
            <a:off x="2711859" y="4282403"/>
            <a:ext cx="1447800" cy="1032764"/>
          </a:xfrm>
          <a:prstGeom prst="rect">
            <a:avLst/>
          </a:prstGeom>
          <a:noFill/>
        </p:spPr>
      </p:pic>
      <p:pic>
        <p:nvPicPr>
          <p:cNvPr id="1027" name="Picture 3" descr="C:\Users\ccartledge\AppData\Local\Microsoft\Windows\Temporary Internet Files\Content.IE5\NUO88JZF\MP9003867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0"/>
            <a:ext cx="1447800" cy="1032764"/>
          </a:xfrm>
          <a:prstGeom prst="rect">
            <a:avLst/>
          </a:prstGeom>
          <a:noFill/>
        </p:spPr>
      </p:pic>
      <p:pic>
        <p:nvPicPr>
          <p:cNvPr id="23" name="Picture 3" descr="C:\Users\ccartledge\AppData\Local\Microsoft\Windows\Temporary Internet Files\Content.IE5\NUO88JZF\MP9003867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41577">
            <a:off x="5074060" y="2453603"/>
            <a:ext cx="1447800" cy="10327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Options and Threats to Bob’s Other Digital Preservation Plan</a:t>
            </a:r>
            <a:endParaRPr lang="en-US" dirty="0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0EE9B-338D-41AB-9158-E017C100965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A96EDE4-8363-435F-883E-65A4EE703AA0}" type="slidenum">
              <a:rPr lang="en-US" sz="1000">
                <a:latin typeface="+mn-lt"/>
              </a:rPr>
              <a:pPr algn="r">
                <a:defRPr/>
              </a:pPr>
              <a:t>6</a:t>
            </a:fld>
            <a:endParaRPr lang="en-US" sz="1000" dirty="0">
              <a:latin typeface="+mn-lt"/>
            </a:endParaRPr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105400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0" descr="brac-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953000"/>
            <a:ext cx="12779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ontent Placeholder 18" descr="Odu_seal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371600"/>
            <a:ext cx="1371600" cy="1365422"/>
          </a:xfrm>
        </p:spPr>
      </p:pic>
      <p:grpSp>
        <p:nvGrpSpPr>
          <p:cNvPr id="15" name="Group 14"/>
          <p:cNvGrpSpPr/>
          <p:nvPr/>
        </p:nvGrpSpPr>
        <p:grpSpPr>
          <a:xfrm>
            <a:off x="3733800" y="2667000"/>
            <a:ext cx="1676399" cy="2772728"/>
            <a:chOff x="5638800" y="1523322"/>
            <a:chExt cx="2385513" cy="3860058"/>
          </a:xfrm>
        </p:grpSpPr>
        <p:pic>
          <p:nvPicPr>
            <p:cNvPr id="18" name="Picture 6" descr="jose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48339" y="1523322"/>
              <a:ext cx="2252661" cy="2896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638800" y="4343400"/>
              <a:ext cx="2385513" cy="1039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dc.name = “Josie McClure”</a:t>
              </a:r>
            </a:p>
            <a:p>
              <a:r>
                <a:rPr lang="en-US" sz="800" dirty="0" smtClean="0"/>
                <a:t>dc.date = “28 Feb 1907”</a:t>
              </a:r>
            </a:p>
            <a:p>
              <a:r>
                <a:rPr lang="en-US" sz="800" dirty="0" smtClean="0"/>
                <a:t>dc.type = “image/tiff”</a:t>
              </a:r>
            </a:p>
            <a:p>
              <a:r>
                <a:rPr lang="en-US" sz="800" dirty="0" smtClean="0"/>
                <a:t>…</a:t>
              </a:r>
            </a:p>
            <a:p>
              <a:r>
                <a:rPr lang="en-US" sz="800" dirty="0" smtClean="0"/>
                <a:t>Other data: TBD</a:t>
              </a:r>
              <a:endParaRPr lang="en-US" sz="800" dirty="0"/>
            </a:p>
          </p:txBody>
        </p:sp>
      </p:grpSp>
      <p:pic>
        <p:nvPicPr>
          <p:cNvPr id="16" name="Picture 15" descr="Geociti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2057400"/>
            <a:ext cx="3671464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228600"/>
            <a:ext cx="8229601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Change the Perspective and Revisit the Problem</a:t>
            </a:r>
            <a:endParaRPr lang="en-US" dirty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5ACAE-C91F-455C-B640-C1F518CB430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35E9E10-5AA3-4323-B89E-33287A2CDD7F}" type="slidenum">
              <a:rPr lang="en-US" sz="1000">
                <a:latin typeface="+mn-lt"/>
              </a:rPr>
              <a:pPr algn="r">
                <a:defRPr/>
              </a:pPr>
              <a:t>7</a:t>
            </a:fld>
            <a:endParaRPr lang="en-US" sz="1000" dirty="0">
              <a:latin typeface="+mn-lt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0" cy="22526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Can web objects (WO) be constructed to act in an autonomous manner to create a network of WOs that live on the web architecture and can be expected to outlive the people and institutions that created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appy-f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657600"/>
            <a:ext cx="762000" cy="76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Change in Notation and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6FA64-6F9E-4312-A1DB-58E0046C7E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2" name="Group 44"/>
          <p:cNvGrpSpPr/>
          <p:nvPr/>
        </p:nvGrpSpPr>
        <p:grpSpPr>
          <a:xfrm>
            <a:off x="304800" y="2133600"/>
            <a:ext cx="1828800" cy="3733800"/>
            <a:chOff x="3733800" y="2162175"/>
            <a:chExt cx="2209800" cy="4314825"/>
          </a:xfrm>
        </p:grpSpPr>
        <p:pic>
          <p:nvPicPr>
            <p:cNvPr id="7" name="Picture 6" descr="facebook-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2390775"/>
              <a:ext cx="806957" cy="806957"/>
            </a:xfrm>
            <a:prstGeom prst="rect">
              <a:avLst/>
            </a:prstGeom>
          </p:spPr>
        </p:pic>
        <p:pic>
          <p:nvPicPr>
            <p:cNvPr id="8" name="Picture 7" descr="flickr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800" y="3533775"/>
              <a:ext cx="1066800" cy="643414"/>
            </a:xfrm>
            <a:prstGeom prst="rect">
              <a:avLst/>
            </a:prstGeom>
          </p:spPr>
        </p:pic>
        <p:pic>
          <p:nvPicPr>
            <p:cNvPr id="10" name="Picture 9" descr="Gmail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0" y="2162175"/>
              <a:ext cx="1062380" cy="438232"/>
            </a:xfrm>
            <a:prstGeom prst="rect">
              <a:avLst/>
            </a:prstGeom>
          </p:spPr>
        </p:pic>
        <p:pic>
          <p:nvPicPr>
            <p:cNvPr id="12" name="Picture 11" descr="picasa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5400" y="5057775"/>
              <a:ext cx="762000" cy="762000"/>
            </a:xfrm>
            <a:prstGeom prst="rect">
              <a:avLst/>
            </a:prstGeom>
          </p:spPr>
        </p:pic>
        <p:pic>
          <p:nvPicPr>
            <p:cNvPr id="13" name="Picture 12" descr="slideshare-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4800" y="5743575"/>
              <a:ext cx="762000" cy="733425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>
            <a:off x="-2438400" y="3352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" idx="0"/>
          </p:cNvCxnSpPr>
          <p:nvPr/>
        </p:nvCxnSpPr>
        <p:spPr>
          <a:xfrm rot="5400000">
            <a:off x="310213" y="3329099"/>
            <a:ext cx="627889" cy="29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72626" y="2323211"/>
            <a:ext cx="151981" cy="357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3"/>
          </p:cNvCxnSpPr>
          <p:nvPr/>
        </p:nvCxnSpPr>
        <p:spPr>
          <a:xfrm flipV="1">
            <a:off x="990600" y="3598890"/>
            <a:ext cx="260131" cy="43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1224348" y="2852685"/>
            <a:ext cx="807682" cy="127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342693" y="4226749"/>
            <a:ext cx="762009" cy="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2"/>
          </p:cNvCxnSpPr>
          <p:nvPr/>
        </p:nvCxnSpPr>
        <p:spPr>
          <a:xfrm rot="16200000" flipH="1">
            <a:off x="365942" y="4663257"/>
            <a:ext cx="813136" cy="325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250731" y="5298676"/>
            <a:ext cx="504497" cy="251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1828800" y="38100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7" descr="graph-bas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16002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2310777"/>
            <a:ext cx="1143000" cy="30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ight Arrow 43"/>
          <p:cNvSpPr/>
          <p:nvPr/>
        </p:nvSpPr>
        <p:spPr>
          <a:xfrm>
            <a:off x="3962400" y="38100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5" descr="square_pe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400300"/>
            <a:ext cx="3413125" cy="2476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Now on to Suitability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C240A-8F78-4E33-86BF-9A10C58A9E2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7413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2243138"/>
            <a:ext cx="5029200" cy="3090862"/>
          </a:xfrm>
        </p:spPr>
        <p:txBody>
          <a:bodyPr/>
          <a:lstStyle/>
          <a:p>
            <a:r>
              <a:rPr lang="en-US" dirty="0" smtClean="0"/>
              <a:t>Repurpose one thing to do something else</a:t>
            </a:r>
          </a:p>
          <a:p>
            <a:r>
              <a:rPr lang="en-US" dirty="0" smtClean="0"/>
              <a:t>To revisit how something works and utilize it in a new and novel way</a:t>
            </a:r>
          </a:p>
          <a:p>
            <a:r>
              <a:rPr lang="en-US" dirty="0" smtClean="0"/>
              <a:t>“To bravely go where no one …”</a:t>
            </a: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6E0280F-8251-4D1F-AE40-DF0C488CA974}" type="slidenum">
              <a:rPr lang="en-US" sz="1000">
                <a:latin typeface="+mn-lt"/>
              </a:rPr>
              <a:pPr algn="r">
                <a:defRPr/>
              </a:pPr>
              <a:t>9</a:t>
            </a:fld>
            <a:endParaRPr lang="en-US" sz="1000" dirty="0">
              <a:latin typeface="+mn-lt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65163" y="1366838"/>
            <a:ext cx="8097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Title: Analysis of Graphs for Digital Preservation </a:t>
            </a:r>
            <a:r>
              <a:rPr lang="en-US" sz="2400" u="sng" dirty="0"/>
              <a:t>Suitability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990</Words>
  <Application>Microsoft Office PowerPoint</Application>
  <PresentationFormat>On-screen Show (4:3)</PresentationFormat>
  <Paragraphs>218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Analysis of Graphs for Digital Preservation Suitability</vt:lpstr>
      <vt:lpstr>Overview</vt:lpstr>
      <vt:lpstr>A Preservation Scenario</vt:lpstr>
      <vt:lpstr>Bob Creates a Web Object (WO)</vt:lpstr>
      <vt:lpstr>Trials and Tribulations of Bob’s Attempts at Digital Preservation</vt:lpstr>
      <vt:lpstr>Options and Threats to Bob’s Other Digital Preservation Plan</vt:lpstr>
      <vt:lpstr>Change the Perspective and Revisit the Problem</vt:lpstr>
      <vt:lpstr>A Change in Notation and Size</vt:lpstr>
      <vt:lpstr>Now on to Suitability</vt:lpstr>
      <vt:lpstr>Types of Graphs Based on “Degreeness”</vt:lpstr>
      <vt:lpstr>Intuitive Thoughts about the Robustness and Resilience in a Graph</vt:lpstr>
      <vt:lpstr>How to Quantify a Graph’s Robustness and Resilience</vt:lpstr>
      <vt:lpstr>The Centrality Concept</vt:lpstr>
      <vt:lpstr>Edge Betweenness Centrality</vt:lpstr>
      <vt:lpstr>Vertex Betweenness Centrality</vt:lpstr>
      <vt:lpstr>Degree Betweenness Centrality</vt:lpstr>
      <vt:lpstr>How Different Centrality Measures Can Affect the Game Space</vt:lpstr>
      <vt:lpstr>Local vs. Global Graph Knowledge</vt:lpstr>
      <vt:lpstr>A Game Between Mallory and Bob’s Graph</vt:lpstr>
      <vt:lpstr>Let the Game Begin!</vt:lpstr>
      <vt:lpstr>Results from a Larger Game</vt:lpstr>
      <vt:lpstr>How the Graph Would be Used for Preservation</vt:lpstr>
      <vt:lpstr>Conclusion</vt:lpstr>
    </vt:vector>
  </TitlesOfParts>
  <Company>CLC Enterprises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Graphs for Digital Preservation Suitability</dc:title>
  <dc:creator> </dc:creator>
  <cp:lastModifiedBy>ccartledge</cp:lastModifiedBy>
  <cp:revision>242</cp:revision>
  <dcterms:created xsi:type="dcterms:W3CDTF">2010-05-16T16:34:11Z</dcterms:created>
  <dcterms:modified xsi:type="dcterms:W3CDTF">2010-06-15T18:16:26Z</dcterms:modified>
</cp:coreProperties>
</file>