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8"/>
  </p:notesMasterIdLst>
  <p:handoutMasterIdLst>
    <p:handoutMasterId r:id="rId29"/>
  </p:handoutMasterIdLst>
  <p:sldIdLst>
    <p:sldId id="34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315" r:id="rId12"/>
    <p:sldId id="268" r:id="rId13"/>
    <p:sldId id="270" r:id="rId14"/>
    <p:sldId id="271" r:id="rId15"/>
    <p:sldId id="316" r:id="rId16"/>
    <p:sldId id="331" r:id="rId17"/>
    <p:sldId id="344" r:id="rId18"/>
    <p:sldId id="336" r:id="rId19"/>
    <p:sldId id="337" r:id="rId20"/>
    <p:sldId id="338" r:id="rId21"/>
    <p:sldId id="339" r:id="rId22"/>
    <p:sldId id="340" r:id="rId23"/>
    <p:sldId id="345" r:id="rId24"/>
    <p:sldId id="341" r:id="rId25"/>
    <p:sldId id="342" r:id="rId26"/>
    <p:sldId id="34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17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4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18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19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20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21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23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6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8/cs795/files/data/country_data.x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s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>
            <a:normAutofit/>
          </a:bodyPr>
          <a:lstStyle/>
          <a:p>
            <a:r>
              <a:rPr lang="en-US" sz="3600"/>
              <a:t>Lecture </a:t>
            </a:r>
            <a:r>
              <a:rPr lang="en-US" sz="3600" smtClean="0"/>
              <a:t>5- </a:t>
            </a:r>
            <a:r>
              <a:rPr lang="en-US" sz="3600" dirty="0"/>
              <a:t>Semi-Structured Data (XML, JSON)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5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66" y="541866"/>
            <a:ext cx="7886700" cy="979489"/>
          </a:xfrm>
        </p:spPr>
        <p:txBody>
          <a:bodyPr/>
          <a:lstStyle/>
          <a:p>
            <a:r>
              <a:rPr lang="en-US" altLang="en-US" dirty="0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6466" y="1665289"/>
            <a:ext cx="7924800" cy="5029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can have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acct-type = “checking”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&lt;account_number&gt; A-102 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&lt;balance&gt; 400 &lt;/balance&gt;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&lt;/account&gt;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are specified by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name=value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inside the starting tag of an element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element may have several attributes, but each attribute name can only occur once</a:t>
            </a:r>
          </a:p>
          <a:p>
            <a:pPr lvl="2">
              <a:buFont typeface="Webding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&lt;account  acct-type = “checking”  monthly-fee=“5”&gt;</a:t>
            </a:r>
          </a:p>
        </p:txBody>
      </p:sp>
    </p:spTree>
    <p:extLst>
      <p:ext uri="{BB962C8B-B14F-4D97-AF65-F5344CB8AC3E}">
        <p14:creationId xmlns:p14="http://schemas.microsoft.com/office/powerpoint/2010/main" val="348285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9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Convert the following Tree structure to bookstore.xml</a:t>
            </a:r>
            <a:endParaRPr lang="en-US" altLang="en-US" b="1" dirty="0" smtClean="0"/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4" y="2403943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6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583" y="1630892"/>
            <a:ext cx="7886700" cy="4351338"/>
          </a:xfrm>
        </p:spPr>
        <p:txBody>
          <a:bodyPr/>
          <a:lstStyle/>
          <a:p>
            <a:r>
              <a:rPr lang="en-US" altLang="en-US" sz="2800" dirty="0"/>
              <a:t>Distinction between </a:t>
            </a:r>
            <a:r>
              <a:rPr lang="en-US" altLang="en-US" sz="2800" dirty="0" err="1"/>
              <a:t>subelement</a:t>
            </a:r>
            <a:r>
              <a:rPr lang="en-US" altLang="en-US" sz="2800" dirty="0"/>
              <a:t> and attribute</a:t>
            </a:r>
          </a:p>
          <a:p>
            <a:pPr lvl="1"/>
            <a:r>
              <a:rPr lang="en-US" altLang="en-US" sz="2000" dirty="0"/>
              <a:t>In the context of documents, attributes are part of markup, while </a:t>
            </a:r>
            <a:r>
              <a:rPr lang="en-US" altLang="en-US" sz="2000" dirty="0" err="1"/>
              <a:t>subelement</a:t>
            </a:r>
            <a:r>
              <a:rPr lang="en-US" altLang="en-US" sz="2000" dirty="0"/>
              <a:t> contents are part of the basic document contents</a:t>
            </a:r>
          </a:p>
          <a:p>
            <a:pPr lvl="1"/>
            <a:r>
              <a:rPr lang="en-US" altLang="en-US" sz="2000" dirty="0"/>
              <a:t>In the context of data representation, the difference is unclear and may be confusing</a:t>
            </a:r>
          </a:p>
          <a:p>
            <a:pPr lvl="2"/>
            <a:r>
              <a:rPr lang="en-US" altLang="en-US" sz="1800" dirty="0"/>
              <a:t>Same information can be represented in two ways</a:t>
            </a: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  account_number = “A-101”&gt;  …. &lt;/account</a:t>
            </a:r>
            <a:r>
              <a:rPr lang="en-US" altLang="en-US" sz="1800" dirty="0" smtClean="0">
                <a:solidFill>
                  <a:srgbClr val="993300"/>
                </a:solidFill>
              </a:rPr>
              <a:t>&gt;</a:t>
            </a:r>
          </a:p>
          <a:p>
            <a:pPr marL="1028700" lvl="3" indent="0">
              <a:buNone/>
            </a:pPr>
            <a:endParaRPr lang="en-US" altLang="en-US" sz="1800" dirty="0">
              <a:solidFill>
                <a:srgbClr val="993300"/>
              </a:solidFill>
            </a:endParaRP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&lt;account&gt; 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   &lt;account_number&gt;A-101&lt;/account_number&gt; …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&lt;/account&gt;</a:t>
            </a:r>
          </a:p>
          <a:p>
            <a:pPr lvl="1"/>
            <a:r>
              <a:rPr lang="en-US" altLang="en-US" sz="2000" dirty="0"/>
              <a:t>Suggestion: use attributes for identifiers of elements, and use </a:t>
            </a:r>
            <a:r>
              <a:rPr lang="en-US" altLang="en-US" sz="2000" dirty="0" err="1"/>
              <a:t>subelements</a:t>
            </a:r>
            <a:r>
              <a:rPr lang="en-US" altLang="en-US" sz="2000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99156"/>
            <a:ext cx="8039100" cy="4876800"/>
          </a:xfrm>
        </p:spPr>
        <p:txBody>
          <a:bodyPr/>
          <a:lstStyle/>
          <a:p>
            <a:r>
              <a:rPr lang="en-US" altLang="en-US" dirty="0"/>
              <a:t>Elements without </a:t>
            </a:r>
            <a:r>
              <a:rPr lang="en-US" altLang="en-US" dirty="0" err="1"/>
              <a:t>subelements</a:t>
            </a:r>
            <a:r>
              <a:rPr lang="en-US" altLang="en-US" dirty="0"/>
              <a:t> or text content can be abbreviated by ending the start tag with a  /&gt;  and deleting the end tag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&lt;account  number=“A-101” branch=“</a:t>
            </a:r>
            <a:r>
              <a:rPr lang="en-US" altLang="en-US" dirty="0" err="1">
                <a:solidFill>
                  <a:srgbClr val="993300"/>
                </a:solidFill>
              </a:rPr>
              <a:t>Perryridge</a:t>
            </a:r>
            <a:r>
              <a:rPr lang="en-US" altLang="en-US" dirty="0">
                <a:solidFill>
                  <a:srgbClr val="993300"/>
                </a:solidFill>
              </a:rPr>
              <a:t>”  balance=“200 /&gt;</a:t>
            </a:r>
          </a:p>
          <a:p>
            <a:r>
              <a:rPr lang="en-US" altLang="en-US" dirty="0"/>
              <a:t>To store string data that may contain tags, without the tags being interpreted as </a:t>
            </a:r>
            <a:r>
              <a:rPr lang="en-US" altLang="en-US" dirty="0" err="1"/>
              <a:t>subelements</a:t>
            </a:r>
            <a:r>
              <a:rPr lang="en-US" altLang="en-US" dirty="0"/>
              <a:t>, use CDATA as below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&lt;![CDATA[&lt;account&gt; … &lt;/account&gt;]]&gt;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Here, &lt;account&gt; and &lt;/account&gt;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CDATA stands for “character data</a:t>
            </a:r>
            <a:r>
              <a:rPr lang="en-US" altLang="en-US" dirty="0" smtClean="0"/>
              <a:t>”, </a:t>
            </a:r>
            <a:r>
              <a:rPr lang="en-US" b="1" dirty="0"/>
              <a:t>text that will NOT be parsed by a parser</a:t>
            </a: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859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Database schemas constrain what information can be stored, and the data types of stored values</a:t>
            </a:r>
          </a:p>
          <a:p>
            <a:r>
              <a:rPr lang="en-US" altLang="en-US" dirty="0"/>
              <a:t>XML documents are not required to have an associated schema</a:t>
            </a:r>
          </a:p>
          <a:p>
            <a:r>
              <a:rPr lang="en-US" altLang="en-US" dirty="0"/>
              <a:t>However, schemas are very important for XML data exchange</a:t>
            </a:r>
          </a:p>
          <a:p>
            <a:pPr lvl="1"/>
            <a:r>
              <a:rPr lang="en-US" altLang="en-US" dirty="0"/>
              <a:t>Otherwise, a site cannot automatically interpret data received from another site</a:t>
            </a:r>
          </a:p>
          <a:p>
            <a:r>
              <a:rPr lang="en-US" altLang="en-US" dirty="0"/>
              <a:t>Two mechanisms for specifying XML schema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Document Type Definition (DTD)</a:t>
            </a:r>
          </a:p>
          <a:p>
            <a:pPr lvl="2"/>
            <a:r>
              <a:rPr lang="en-US" altLang="en-US" sz="1600" dirty="0"/>
              <a:t>Widely used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XML Schema </a:t>
            </a:r>
          </a:p>
          <a:p>
            <a:pPr lvl="2"/>
            <a:r>
              <a:rPr lang="en-US" altLang="en-US" sz="1600" dirty="0"/>
              <a:t>Newer, increasing use</a:t>
            </a:r>
          </a:p>
        </p:txBody>
      </p:sp>
    </p:spTree>
    <p:extLst>
      <p:ext uri="{BB962C8B-B14F-4D97-AF65-F5344CB8AC3E}">
        <p14:creationId xmlns:p14="http://schemas.microsoft.com/office/powerpoint/2010/main" val="6737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Why DTDs?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XML documents are designed to be processed by computer programs</a:t>
            </a:r>
          </a:p>
          <a:p>
            <a:pPr lvl="1"/>
            <a:r>
              <a:rPr lang="en-US" altLang="en-US" dirty="0"/>
              <a:t>If you can put just </a:t>
            </a:r>
            <a:r>
              <a:rPr lang="en-US" altLang="en-US" i="1" dirty="0"/>
              <a:t>any</a:t>
            </a:r>
            <a:r>
              <a:rPr lang="en-US" altLang="en-US" dirty="0"/>
              <a:t> tags in an XML document, it’s very hard to write a program that knows how to process the tags</a:t>
            </a:r>
          </a:p>
          <a:p>
            <a:pPr lvl="1"/>
            <a:r>
              <a:rPr lang="en-US" altLang="en-US" dirty="0"/>
              <a:t>A DTD specifies what tags may occur, when they may occur, and what attributes they may (or must) have</a:t>
            </a:r>
          </a:p>
          <a:p>
            <a:r>
              <a:rPr lang="en-US" altLang="en-US" dirty="0"/>
              <a:t>A DTD allows the XML document to be verified (shown to be legal)</a:t>
            </a:r>
          </a:p>
          <a:p>
            <a:r>
              <a:rPr lang="en-US" altLang="en-US" dirty="0"/>
              <a:t>A DTD that is shared across groups allows the groups to produce consistent XML documents</a:t>
            </a:r>
          </a:p>
        </p:txBody>
      </p:sp>
    </p:spTree>
    <p:extLst>
      <p:ext uri="{BB962C8B-B14F-4D97-AF65-F5344CB8AC3E}">
        <p14:creationId xmlns:p14="http://schemas.microsoft.com/office/powerpoint/2010/main" val="2472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DTD </a:t>
            </a:r>
            <a:r>
              <a:rPr lang="en-US" altLang="en-US" dirty="0"/>
              <a:t>example: XML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0868" y="1690689"/>
            <a:ext cx="423333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&lt;!DOCTYPE </a:t>
            </a:r>
            <a:r>
              <a:rPr lang="en-US" altLang="en-US" dirty="0" err="1">
                <a:solidFill>
                  <a:schemeClr val="tx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 SYSTEM</a:t>
            </a:r>
            <a:b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"http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://www.mysite.com/mydoc.dtd"&gt;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date&gt;</a:t>
            </a:r>
            <a:r>
              <a:rPr lang="en-US" altLang="en-US" dirty="0">
                <a:latin typeface="Trebuchet MS" pitchFamily="34" charset="0"/>
              </a:rPr>
              <a:t>05/29/2002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&lt;/date&gt;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city&gt;</a:t>
            </a:r>
            <a:r>
              <a:rPr lang="en-US" altLang="en-US" dirty="0">
                <a:latin typeface="Trebuchet MS" pitchFamily="34" charset="0"/>
              </a:rPr>
              <a:t>Philadelphia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&lt;/city&gt;</a:t>
            </a:r>
            <a:r>
              <a:rPr lang="en-US" altLang="en-US" dirty="0">
                <a:latin typeface="Trebuchet MS" pitchFamily="34" charset="0"/>
              </a:rPr>
              <a:t>,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                 	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state&gt;</a:t>
            </a:r>
            <a:r>
              <a:rPr lang="en-US" altLang="en-US" dirty="0">
                <a:latin typeface="Trebuchet MS" pitchFamily="34" charset="0"/>
              </a:rPr>
              <a:t>PA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&lt;/state&gt;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country&gt;</a:t>
            </a:r>
            <a:r>
              <a:rPr lang="en-US" altLang="en-US" dirty="0">
                <a:latin typeface="Trebuchet MS" pitchFamily="34" charset="0"/>
              </a:rPr>
              <a:t>USA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&lt;/country&gt;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high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84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&lt;/high&gt;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low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51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&lt;/low&gt;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3400" y="1608667"/>
            <a:ext cx="4800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mydoc.dtd</a:t>
            </a:r>
          </a:p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(date, location, temperature-range)&gt;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date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location (city, state, country)&gt;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city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state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country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temperature-range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  ((low, high)|(high, low))&gt;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low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high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low scale (C|F) #REQUIRED&gt; 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high scale (C|F) #REQUIRED&gt;</a:t>
            </a:r>
            <a:endParaRPr lang="en-US" altLang="en-US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XML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850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750"/>
              </a:spcBef>
              <a:buNone/>
            </a:pPr>
            <a:r>
              <a:rPr lang="en-US" dirty="0">
                <a:hlinkClick r:id="rId3"/>
              </a:rPr>
              <a:t>https://www.cs.odu.edu/~</a:t>
            </a:r>
            <a:r>
              <a:rPr lang="en-US" dirty="0" smtClean="0">
                <a:hlinkClick r:id="rId3"/>
              </a:rPr>
              <a:t>sampath/courses/f18/cs795/files/data/country_data.xml</a:t>
            </a:r>
            <a:r>
              <a:rPr lang="en-US" dirty="0" smtClean="0"/>
              <a:t> </a:t>
            </a:r>
            <a:endParaRPr lang="en-US" altLang="en-US" sz="20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import </a:t>
            </a:r>
            <a:r>
              <a:rPr lang="en-US" altLang="en-US" sz="2000" dirty="0" err="1">
                <a:solidFill>
                  <a:srgbClr val="002060"/>
                </a:solidFill>
              </a:rPr>
              <a:t>xml.etree.ElementTree</a:t>
            </a:r>
            <a:r>
              <a:rPr lang="en-US" altLang="en-US" sz="2000" dirty="0">
                <a:solidFill>
                  <a:srgbClr val="002060"/>
                </a:solidFill>
              </a:rPr>
              <a:t> as </a:t>
            </a:r>
            <a:r>
              <a:rPr lang="en-US" altLang="en-US" sz="2000" dirty="0" smtClean="0">
                <a:solidFill>
                  <a:srgbClr val="002060"/>
                </a:solidFill>
              </a:rPr>
              <a:t>et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tree = 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et.parse</a:t>
            </a:r>
            <a:r>
              <a:rPr lang="en-US" altLang="en-US" sz="2000" dirty="0">
                <a:solidFill>
                  <a:srgbClr val="002060"/>
                </a:solidFill>
              </a:rPr>
              <a:t>('country_data.xml')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root = </a:t>
            </a:r>
            <a:r>
              <a:rPr lang="en-US" altLang="en-US" sz="2000" dirty="0" err="1">
                <a:solidFill>
                  <a:srgbClr val="002060"/>
                </a:solidFill>
              </a:rPr>
              <a:t>tree.getroot</a:t>
            </a:r>
            <a:r>
              <a:rPr lang="en-US" altLang="en-US" sz="2000" dirty="0" smtClean="0">
                <a:solidFill>
                  <a:srgbClr val="002060"/>
                </a:solidFill>
              </a:rPr>
              <a:t>()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#root has a tag and a dictionary of attributes: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>
                <a:solidFill>
                  <a:srgbClr val="002060"/>
                </a:solidFill>
              </a:rPr>
              <a:t>root.tag</a:t>
            </a:r>
            <a:r>
              <a:rPr lang="en-US" altLang="en-US" sz="2000" dirty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</a:t>
            </a:r>
            <a:r>
              <a:rPr lang="en-US" altLang="en-US" sz="2000" dirty="0" smtClean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root.attrib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#</a:t>
            </a:r>
            <a:r>
              <a:rPr lang="en-US" altLang="en-US" sz="2000" dirty="0">
                <a:solidFill>
                  <a:srgbClr val="002060"/>
                </a:solidFill>
              </a:rPr>
              <a:t>Children are nested, and we can access specific child nodes by index: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print(root[0][1].text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1900" dirty="0">
                <a:solidFill>
                  <a:srgbClr val="002060"/>
                </a:solidFill>
              </a:rPr>
              <a:t>#It also has children nodes over which we can iterate: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for child in root: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    </a:t>
            </a:r>
            <a:r>
              <a:rPr lang="en-US" altLang="en-US" sz="2000" dirty="0" smtClean="0">
                <a:solidFill>
                  <a:srgbClr val="002060"/>
                </a:solidFill>
              </a:rPr>
              <a:t>    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child.tag</a:t>
            </a:r>
            <a:r>
              <a:rPr lang="en-US" altLang="en-US" sz="2000" dirty="0">
                <a:solidFill>
                  <a:srgbClr val="002060"/>
                </a:solidFill>
              </a:rPr>
              <a:t>, </a:t>
            </a:r>
            <a:r>
              <a:rPr lang="en-US" altLang="en-US" sz="2000" dirty="0" err="1">
                <a:solidFill>
                  <a:srgbClr val="002060"/>
                </a:solidFill>
              </a:rPr>
              <a:t>child.attrib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 For more information: https://docs.python.org/2/library/xml.etree.elementtree.html </a:t>
            </a:r>
          </a:p>
          <a:p>
            <a:pPr>
              <a:lnSpc>
                <a:spcPct val="120000"/>
              </a:lnSpc>
            </a:pPr>
            <a:endParaRPr lang="el-G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245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as an XML Alternative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JSON = JavaScript Object Notation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It’s really language independent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most programming languages can easily read it and instantiate objects or some other data structure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JSON is a light-weight alternative to XML for </a:t>
            </a:r>
            <a:r>
              <a:rPr lang="en-US" altLang="en-US" dirty="0" smtClean="0"/>
              <a:t>data-interchange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Started gaining tracking ~2006 and now widely used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>
                <a:hlinkClick r:id="rId3"/>
              </a:rPr>
              <a:t>http://json.org/</a:t>
            </a:r>
            <a:r>
              <a:rPr lang="en-US" altLang="en-US" dirty="0" smtClean="0"/>
              <a:t> has more information</a:t>
            </a:r>
          </a:p>
          <a:p>
            <a:pPr eaLnBrk="1" hangingPunct="1">
              <a:lnSpc>
                <a:spcPct val="120000"/>
              </a:lnSpc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0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name/value pair consists of a field name (in double quotes), followed by a colon, followed by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Unordered </a:t>
            </a:r>
            <a:r>
              <a:rPr lang="en-US" dirty="0"/>
              <a:t>sets of name/value pairs</a:t>
            </a:r>
          </a:p>
          <a:p>
            <a:r>
              <a:rPr lang="es-ES_tradnl" dirty="0" err="1" smtClean="0"/>
              <a:t>Begins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{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left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s-ES_tradnl" dirty="0" err="1" smtClean="0"/>
              <a:t>Ends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}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right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n-US" dirty="0" smtClean="0"/>
              <a:t>Each </a:t>
            </a:r>
            <a:r>
              <a:rPr lang="en-US" dirty="0"/>
              <a:t>name is followed by 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(colon)</a:t>
            </a:r>
          </a:p>
          <a:p>
            <a:r>
              <a:rPr lang="en-US" dirty="0" smtClean="0"/>
              <a:t>Name/value </a:t>
            </a:r>
            <a:r>
              <a:rPr lang="en-US" dirty="0"/>
              <a:t>pairs are separated by </a:t>
            </a:r>
            <a:r>
              <a:rPr lang="en-US" b="1" dirty="0">
                <a:solidFill>
                  <a:srgbClr val="C00000"/>
                </a:solidFill>
              </a:rPr>
              <a:t>,</a:t>
            </a:r>
            <a:r>
              <a:rPr lang="en-US" b="1" dirty="0"/>
              <a:t> </a:t>
            </a:r>
            <a:r>
              <a:rPr lang="en-US" dirty="0"/>
              <a:t>(comma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29" y="46085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272" y="1690689"/>
            <a:ext cx="8115300" cy="4662486"/>
          </a:xfrm>
        </p:spPr>
        <p:txBody>
          <a:bodyPr/>
          <a:lstStyle/>
          <a:p>
            <a:r>
              <a:rPr lang="en-US" altLang="en-US" dirty="0"/>
              <a:t>XML:  Extensible Markup Language</a:t>
            </a:r>
          </a:p>
          <a:p>
            <a:r>
              <a:rPr lang="en-US" altLang="en-US" dirty="0"/>
              <a:t>Defined by the WWW Consortium (W3C)</a:t>
            </a:r>
          </a:p>
          <a:p>
            <a:r>
              <a:rPr lang="en-US" altLang="en-US" dirty="0" smtClean="0"/>
              <a:t>Documents </a:t>
            </a:r>
            <a:r>
              <a:rPr lang="en-US" altLang="en-US" dirty="0"/>
              <a:t>have tags giving extra information about sections of the document</a:t>
            </a:r>
          </a:p>
          <a:p>
            <a:pPr lvl="1"/>
            <a:r>
              <a:rPr lang="en-US" altLang="en-US" dirty="0"/>
              <a:t>E.g.  </a:t>
            </a:r>
            <a:r>
              <a:rPr lang="en-US" altLang="en-US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altLang="en-US" b="1" dirty="0"/>
              <a:t>Extensible</a:t>
            </a:r>
            <a:r>
              <a:rPr lang="en-US" altLang="en-US" dirty="0"/>
              <a:t>, unlike HTML</a:t>
            </a:r>
          </a:p>
          <a:p>
            <a:pPr lvl="1"/>
            <a:r>
              <a:rPr lang="en-US" altLang="en-US" dirty="0"/>
              <a:t>Users can add new tags, and </a:t>
            </a:r>
            <a:r>
              <a:rPr lang="en-US" altLang="en-US" i="1" dirty="0"/>
              <a:t>separately</a:t>
            </a:r>
            <a:r>
              <a:rPr lang="en-US" altLang="en-US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4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JSON, </a:t>
            </a:r>
            <a:r>
              <a:rPr lang="en-US" i="1" dirty="0"/>
              <a:t>values</a:t>
            </a:r>
            <a:r>
              <a:rPr lang="en-US" dirty="0"/>
              <a:t> must be one of the following data types:</a:t>
            </a:r>
          </a:p>
          <a:p>
            <a:r>
              <a:rPr lang="en-US" dirty="0"/>
              <a:t>a string</a:t>
            </a:r>
          </a:p>
          <a:p>
            <a:r>
              <a:rPr lang="en-US" dirty="0"/>
              <a:t>a number</a:t>
            </a:r>
          </a:p>
          <a:p>
            <a:r>
              <a:rPr lang="en-US" dirty="0"/>
              <a:t>an object (JSON object)</a:t>
            </a:r>
          </a:p>
          <a:p>
            <a:r>
              <a:rPr lang="en-US" dirty="0"/>
              <a:t>an array</a:t>
            </a:r>
          </a:p>
          <a:p>
            <a:r>
              <a:rPr lang="en-US" dirty="0"/>
              <a:t>a </a:t>
            </a:r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null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355851"/>
            <a:ext cx="49387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2"/>
            <a:ext cx="8534400" cy="5094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Strings in JSON must be written in double quotes</a:t>
            </a:r>
            <a:r>
              <a:rPr lang="en-US" dirty="0" smtClean="0"/>
              <a:t>.</a:t>
            </a:r>
          </a:p>
          <a:p>
            <a:pPr marL="1371600" lvl="4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{ "</a:t>
            </a:r>
            <a:r>
              <a:rPr lang="en-US" sz="2400" dirty="0" err="1" smtClean="0">
                <a:solidFill>
                  <a:srgbClr val="C00000"/>
                </a:solidFill>
              </a:rPr>
              <a:t>name":"John</a:t>
            </a:r>
            <a:r>
              <a:rPr lang="en-US" sz="2400" dirty="0" smtClean="0">
                <a:solidFill>
                  <a:srgbClr val="C00000"/>
                </a:solidFill>
              </a:rPr>
              <a:t>" }</a:t>
            </a:r>
          </a:p>
          <a:p>
            <a:pPr marL="1371600" lvl="4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Numbers in JSON must be an integer or a floating point</a:t>
            </a:r>
            <a:r>
              <a:rPr lang="en-US" dirty="0" smtClean="0"/>
              <a:t>.</a:t>
            </a:r>
          </a:p>
          <a:p>
            <a:pPr marL="0" lvl="4" indent="0">
              <a:spcBef>
                <a:spcPts val="75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</a:t>
            </a:r>
            <a:r>
              <a:rPr lang="en-US" sz="2400" dirty="0">
                <a:solidFill>
                  <a:srgbClr val="C00000"/>
                </a:solidFill>
              </a:rPr>
              <a:t>{ "age":30 </a:t>
            </a:r>
            <a:r>
              <a:rPr lang="en-US" sz="2400" dirty="0" smtClean="0">
                <a:solidFill>
                  <a:srgbClr val="C00000"/>
                </a:solidFill>
              </a:rPr>
              <a:t>}</a:t>
            </a:r>
          </a:p>
          <a:p>
            <a:pPr marL="0" lvl="4" indent="0">
              <a:spcBef>
                <a:spcPts val="750"/>
              </a:spcBef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Values in JSON can be objects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{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"employee":{ "</a:t>
            </a:r>
            <a:r>
              <a:rPr lang="en-US" sz="2000" dirty="0" err="1">
                <a:solidFill>
                  <a:srgbClr val="C00000"/>
                </a:solidFill>
              </a:rPr>
              <a:t>name":"John</a:t>
            </a:r>
            <a:r>
              <a:rPr lang="en-US" sz="2000" dirty="0">
                <a:solidFill>
                  <a:srgbClr val="C00000"/>
                </a:solidFill>
              </a:rPr>
              <a:t>", "age":30, "</a:t>
            </a:r>
            <a:r>
              <a:rPr lang="en-US" sz="2000" dirty="0" err="1">
                <a:solidFill>
                  <a:srgbClr val="C00000"/>
                </a:solidFill>
              </a:rPr>
              <a:t>city":"New</a:t>
            </a:r>
            <a:r>
              <a:rPr lang="en-US" sz="2000" dirty="0">
                <a:solidFill>
                  <a:srgbClr val="C00000"/>
                </a:solidFill>
              </a:rPr>
              <a:t> York" }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/>
              <a:t>Values in JSON can be arrays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{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>
                <a:solidFill>
                  <a:srgbClr val="C00000"/>
                </a:solidFill>
              </a:rPr>
              <a:t>"employees":[ "John", "Anna", "Peter" ]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07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example: </a:t>
            </a:r>
            <a:r>
              <a:rPr lang="en-US" altLang="en-US" dirty="0" smtClean="0"/>
              <a:t>XML vs JSON</a:t>
            </a:r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28650" y="1690689"/>
            <a:ext cx="8134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C00000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sz="1600" dirty="0">
                <a:solidFill>
                  <a:srgbClr val="C00000"/>
                </a:solidFill>
              </a:rPr>
              <a:t>&lt;employees&gt;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&gt;John&lt;/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&gt;Doe&lt;/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&gt;Anna&lt;/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&gt;Smith&lt;/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&gt;Peter&lt;/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&gt;Jones&lt;/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&lt;/employees&gt;</a:t>
            </a:r>
            <a:endParaRPr lang="en-US" alt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2533" y="5070732"/>
            <a:ext cx="4800600" cy="1117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sz="1800" dirty="0">
                <a:solidFill>
                  <a:srgbClr val="C00000"/>
                </a:solidFill>
              </a:rPr>
              <a:t>{"employees":[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":"John",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":"Doe"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":"Anna",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":"Smith"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":"Peter",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":"Jones" }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]}</a:t>
            </a:r>
            <a:endParaRPr lang="en-US" alt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8" y="1535113"/>
            <a:ext cx="6709574" cy="4824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/>
              <a:t>import </a:t>
            </a:r>
            <a:r>
              <a:rPr lang="en-US" altLang="en-US" sz="2000" dirty="0" err="1" smtClean="0"/>
              <a:t>json</a:t>
            </a:r>
            <a:endParaRPr lang="en-US" alt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 smtClean="0"/>
              <a:t>json_string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'{"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": "Guido", "</a:t>
            </a:r>
            <a:r>
              <a:rPr lang="en-US" altLang="en-US" sz="2000" dirty="0" err="1"/>
              <a:t>last_name":"Rossum</a:t>
            </a:r>
            <a:r>
              <a:rPr lang="en-US" altLang="en-US" sz="2000" dirty="0"/>
              <a:t>", "phone":[9098693256, 9097846521]}'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/>
              <a:t>parsed_json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json.loads</a:t>
            </a:r>
            <a:r>
              <a:rPr lang="en-US" altLang="en-US" sz="2000" dirty="0"/>
              <a:t>(</a:t>
            </a:r>
            <a:r>
              <a:rPr lang="en-US" altLang="en-US" sz="2000" dirty="0" err="1"/>
              <a:t>json_string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data = </a:t>
            </a:r>
            <a:r>
              <a:rPr lang="en-US" altLang="en-US" sz="2000" dirty="0" err="1"/>
              <a:t>DataFrame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phone = list(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['phone'])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print(phone)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print(data)</a:t>
            </a:r>
            <a:endParaRPr lang="el-GR" alt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50837" y="4553331"/>
            <a:ext cx="4225212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Note: For external file read, use </a:t>
            </a:r>
            <a:r>
              <a:rPr lang="en-US" dirty="0" err="1" smtClean="0"/>
              <a:t>json.load</a:t>
            </a:r>
            <a:r>
              <a:rPr lang="en-US" dirty="0" smtClean="0"/>
              <a:t> and data pretty print  to display the content of </a:t>
            </a:r>
            <a:r>
              <a:rPr lang="en-US" dirty="0" err="1" smtClean="0"/>
              <a:t>json</a:t>
            </a:r>
            <a:r>
              <a:rPr lang="en-US" dirty="0" smtClean="0"/>
              <a:t> file. </a:t>
            </a:r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 err="1" smtClean="0"/>
              <a:t>pprint</a:t>
            </a:r>
            <a:r>
              <a:rPr lang="en-US" dirty="0" smtClean="0"/>
              <a:t> </a:t>
            </a:r>
            <a:r>
              <a:rPr lang="en-US" dirty="0"/>
              <a:t>import </a:t>
            </a:r>
            <a:r>
              <a:rPr lang="en-US" dirty="0" err="1" smtClean="0"/>
              <a:t>pprint</a:t>
            </a:r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json.load</a:t>
            </a:r>
            <a:r>
              <a:rPr lang="en-US" dirty="0"/>
              <a:t>(open('</a:t>
            </a:r>
            <a:r>
              <a:rPr lang="en-US" dirty="0" err="1"/>
              <a:t>data.json</a:t>
            </a:r>
            <a:r>
              <a:rPr lang="en-US" dirty="0" smtClean="0"/>
              <a:t>'))</a:t>
            </a:r>
            <a:endParaRPr lang="en-US" dirty="0"/>
          </a:p>
          <a:p>
            <a:r>
              <a:rPr lang="en-US" dirty="0" err="1"/>
              <a:t>pprint</a:t>
            </a:r>
            <a:r>
              <a:rPr lang="en-US" dirty="0"/>
              <a:t>(data)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79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10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3300" dirty="0" smtClean="0"/>
              <a:t>Convert the following bookstore.xml to </a:t>
            </a:r>
            <a:r>
              <a:rPr lang="en-US" altLang="en-US" sz="3300" dirty="0" err="1" smtClean="0"/>
              <a:t>bookstore.json</a:t>
            </a:r>
            <a:endParaRPr lang="en-US" altLang="en-US" b="1" dirty="0"/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&lt;?xml version="1.0"?&gt;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&lt;bookstore&gt;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 category="sci-fi"&gt;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en</a:t>
            </a:r>
            <a:r>
              <a:rPr lang="en-US" altLang="en-US" sz="2900" b="1" dirty="0">
                <a:solidFill>
                  <a:srgbClr val="C00000"/>
                </a:solidFill>
              </a:rPr>
              <a:t>"&gt; 2001&lt;/title&gt;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author&gt;Arthur C. Clarke&lt;/author&gt;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price&gt;$30.0&lt;/price&gt;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year&gt;1968&lt;/year&gt;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 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rs</a:t>
            </a:r>
            <a:r>
              <a:rPr lang="en-US" altLang="en-US" sz="2900" b="1" dirty="0">
                <a:solidFill>
                  <a:srgbClr val="C00000"/>
                </a:solidFill>
              </a:rPr>
              <a:t>"&gt;Story about a True Man&lt;/title&gt;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author&gt;Boris </a:t>
            </a:r>
            <a:r>
              <a:rPr lang="en-US" altLang="en-US" sz="2900" b="1" dirty="0" err="1">
                <a:solidFill>
                  <a:srgbClr val="C00000"/>
                </a:solidFill>
              </a:rPr>
              <a:t>Polevoy</a:t>
            </a:r>
            <a:r>
              <a:rPr lang="en-US" altLang="en-US" sz="2900" b="1" dirty="0">
                <a:solidFill>
                  <a:srgbClr val="C00000"/>
                </a:solidFill>
              </a:rPr>
              <a:t>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price&gt;$20.00&lt;/price&gt;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year&gt;1952&lt;/year&gt;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&lt;/bookstore</a:t>
            </a:r>
            <a:r>
              <a:rPr lang="en-US" altLang="en-US" sz="3400" b="1" dirty="0" smtClean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XML vs JSON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28650" y="1687514"/>
            <a:ext cx="7886700" cy="4769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JSON is Like XML Because</a:t>
            </a:r>
          </a:p>
          <a:p>
            <a:pPr lvl="1"/>
            <a:r>
              <a:rPr lang="en-US" dirty="0"/>
              <a:t>Both JSON and XML are "self describing" (human readable)</a:t>
            </a:r>
          </a:p>
          <a:p>
            <a:pPr lvl="1"/>
            <a:r>
              <a:rPr lang="en-US" dirty="0"/>
              <a:t>Both JSON and XML are hierarchical (values within values)</a:t>
            </a:r>
          </a:p>
          <a:p>
            <a:pPr lvl="1"/>
            <a:r>
              <a:rPr lang="en-US" dirty="0"/>
              <a:t>Both JSON and XML can be parsed and used by lots of programming </a:t>
            </a:r>
            <a:r>
              <a:rPr lang="en-US" dirty="0" smtClean="0"/>
              <a:t>languages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JSON </a:t>
            </a:r>
            <a:r>
              <a:rPr lang="en-US" dirty="0"/>
              <a:t>is Unlike XML Because</a:t>
            </a:r>
          </a:p>
          <a:p>
            <a:pPr lvl="1"/>
            <a:r>
              <a:rPr lang="en-US" dirty="0"/>
              <a:t>JSON doesn't use end tag</a:t>
            </a:r>
          </a:p>
          <a:p>
            <a:pPr lvl="1"/>
            <a:r>
              <a:rPr lang="en-US" dirty="0"/>
              <a:t>JSON is shorter</a:t>
            </a:r>
          </a:p>
          <a:p>
            <a:pPr lvl="1"/>
            <a:r>
              <a:rPr lang="en-US" dirty="0"/>
              <a:t>JSON is quicker to read and write</a:t>
            </a:r>
          </a:p>
          <a:p>
            <a:pPr lvl="1"/>
            <a:r>
              <a:rPr lang="en-US" dirty="0"/>
              <a:t>JSON can use </a:t>
            </a:r>
            <a:r>
              <a:rPr lang="en-US" dirty="0" smtClean="0"/>
              <a:t>arrays</a:t>
            </a:r>
          </a:p>
          <a:p>
            <a:pPr lvl="1"/>
            <a:r>
              <a:rPr lang="en-US" altLang="en-US" dirty="0"/>
              <a:t>JSON has a better fit for OO systems than XML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The biggest difference is:</a:t>
            </a:r>
          </a:p>
          <a:p>
            <a:pPr lvl="1"/>
            <a:r>
              <a:rPr lang="en-US" dirty="0" smtClean="0"/>
              <a:t>XML </a:t>
            </a:r>
            <a:r>
              <a:rPr lang="en-US" dirty="0"/>
              <a:t>has to be parsed with an XML parser. JSON can be parsed by a standard JavaScript function.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JSON?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934308"/>
            <a:ext cx="7622249" cy="45133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Steps </a:t>
            </a:r>
            <a:r>
              <a:rPr lang="en-US" dirty="0"/>
              <a:t>involved in exchanging data from web server to browser involves:</a:t>
            </a:r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XML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an XML document from web server.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Use the XML DOM to loop through the document.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Extract values and store in variables.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It also involves type conversions</a:t>
            </a:r>
            <a:r>
              <a:rPr lang="en-US" sz="2000" dirty="0" smtClean="0"/>
              <a:t>.</a:t>
            </a:r>
          </a:p>
          <a:p>
            <a:pPr marL="0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JSON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 JSON string.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Parse the JSON </a:t>
            </a:r>
            <a:r>
              <a:rPr lang="en-US" sz="2000" dirty="0" smtClean="0"/>
              <a:t>using JavaScript </a:t>
            </a:r>
            <a:r>
              <a:rPr lang="en-US" sz="2000" dirty="0"/>
              <a:t>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9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534" y="1490133"/>
            <a:ext cx="8191500" cy="5210175"/>
          </a:xfrm>
        </p:spPr>
        <p:txBody>
          <a:bodyPr/>
          <a:lstStyle/>
          <a:p>
            <a:r>
              <a:rPr lang="en-US" altLang="en-US" dirty="0"/>
              <a:t>The ability to specify new tags, and to create nested tag structures make XML a great way to exchange </a:t>
            </a:r>
            <a:r>
              <a:rPr lang="en-US" altLang="en-US" b="1" dirty="0"/>
              <a:t>data</a:t>
            </a:r>
            <a:r>
              <a:rPr lang="en-US" altLang="en-US" dirty="0"/>
              <a:t>, not just documents.</a:t>
            </a:r>
          </a:p>
          <a:p>
            <a:pPr lvl="1"/>
            <a:r>
              <a:rPr lang="en-US" altLang="en-US" sz="1600" dirty="0"/>
              <a:t>Much of the use of XML has been in data exchange applications, not as a replacement for HTML</a:t>
            </a:r>
          </a:p>
          <a:p>
            <a:r>
              <a:rPr lang="en-US" altLang="en-US" dirty="0"/>
              <a:t>Tags make data (relatively) self-documenting </a:t>
            </a:r>
          </a:p>
          <a:p>
            <a:pPr lvl="1"/>
            <a:r>
              <a:rPr lang="en-US" altLang="en-US" sz="1600" dirty="0"/>
              <a:t>E.g.</a:t>
            </a:r>
            <a:br>
              <a:rPr lang="en-US" altLang="en-US" sz="1600" dirty="0"/>
            </a:b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endParaRPr lang="en-US" alt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1" indent="0"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</a:t>
            </a:r>
            <a:r>
              <a:rPr lang="en-US" altLang="en-US" sz="1600" dirty="0" smtClean="0">
                <a:solidFill>
                  <a:srgbClr val="993300"/>
                </a:solidFill>
              </a:rPr>
              <a:t>       &lt;</a:t>
            </a:r>
            <a:r>
              <a:rPr lang="en-US" altLang="en-US" sz="1600" dirty="0">
                <a:solidFill>
                  <a:srgbClr val="993300"/>
                </a:solidFill>
              </a:rPr>
              <a:t>bank&gt;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&lt;account&gt;  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      Downtown &lt;/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&lt;balance&gt;              500        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&lt;depositor&gt;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 Johnson &lt;/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&lt;/depositor&gt;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&lt;/bank&gt;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altLang="en-US" sz="16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83266"/>
            <a:ext cx="7886700" cy="5133975"/>
          </a:xfrm>
        </p:spPr>
        <p:txBody>
          <a:bodyPr>
            <a:normAutofit/>
          </a:bodyPr>
          <a:lstStyle/>
          <a:p>
            <a:r>
              <a:rPr lang="en-US" altLang="en-US" dirty="0"/>
              <a:t>Data interchange is critical in today’s networked world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Banking:  funds transfer</a:t>
            </a:r>
          </a:p>
          <a:p>
            <a:pPr lvl="2"/>
            <a:r>
              <a:rPr lang="en-US" altLang="en-US" dirty="0"/>
              <a:t>Order processing (especially inter-company orders)</a:t>
            </a:r>
          </a:p>
          <a:p>
            <a:pPr lvl="2"/>
            <a:r>
              <a:rPr lang="en-US" altLang="en-US" dirty="0"/>
              <a:t>Scientific data</a:t>
            </a:r>
          </a:p>
          <a:p>
            <a:pPr lvl="3"/>
            <a:r>
              <a:rPr lang="en-US" altLang="en-US" dirty="0" smtClean="0"/>
              <a:t>Chemistry, Genetics </a:t>
            </a:r>
            <a:endParaRPr lang="en-US" altLang="en-US" dirty="0"/>
          </a:p>
          <a:p>
            <a:pPr lvl="1"/>
            <a:r>
              <a:rPr lang="en-US" altLang="en-US" dirty="0"/>
              <a:t>Paper flow of information between organizations is being replaced by electronic flow of information</a:t>
            </a:r>
          </a:p>
          <a:p>
            <a:r>
              <a:rPr lang="en-US" altLang="en-US" dirty="0"/>
              <a:t>Each application area has its own set of standards for representing information</a:t>
            </a:r>
          </a:p>
          <a:p>
            <a:r>
              <a:rPr lang="en-US" altLang="en-US" dirty="0"/>
              <a:t>XML has become the basis for all new generation data interchange </a:t>
            </a:r>
            <a:r>
              <a:rPr lang="en-US" altLang="en-US" dirty="0" smtClean="0"/>
              <a:t>formats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awhile, XML (extensible markup language) was the only choice for open data interchange. But over the years there has been a lot of transformation in the world of open data sharing. The more lightweight JSON (</a:t>
            </a:r>
            <a:r>
              <a:rPr lang="en-US" dirty="0" err="1"/>
              <a:t>Javascript</a:t>
            </a:r>
            <a:r>
              <a:rPr lang="en-US" dirty="0"/>
              <a:t> object notation) has become a popular alternative to XML for various reasons. 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334" y="1524000"/>
            <a:ext cx="8229600" cy="5257800"/>
          </a:xfrm>
        </p:spPr>
        <p:txBody>
          <a:bodyPr/>
          <a:lstStyle/>
          <a:p>
            <a:r>
              <a:rPr lang="en-US" alt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altLang="en-US" dirty="0"/>
              <a:t>Similar in concept to email headers</a:t>
            </a:r>
          </a:p>
          <a:p>
            <a:pPr lvl="1"/>
            <a:r>
              <a:rPr lang="en-US" altLang="en-US" dirty="0"/>
              <a:t>Does not allow for nested structures, no standard “type” language</a:t>
            </a:r>
          </a:p>
          <a:p>
            <a:pPr lvl="1"/>
            <a:r>
              <a:rPr lang="en-US" altLang="en-US" dirty="0"/>
              <a:t>Tied too closely to low level document structure (lines, spaces,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Each XML based standard defines what are valid elements, using</a:t>
            </a:r>
          </a:p>
          <a:p>
            <a:pPr lvl="1"/>
            <a:r>
              <a:rPr lang="en-US" altLang="en-US" dirty="0"/>
              <a:t> XML type specification languages to specify the syntax</a:t>
            </a:r>
          </a:p>
          <a:p>
            <a:pPr lvl="2"/>
            <a:r>
              <a:rPr lang="en-US" altLang="en-US" dirty="0"/>
              <a:t>DTD (Document Type Descriptors)</a:t>
            </a:r>
          </a:p>
          <a:p>
            <a:pPr lvl="2"/>
            <a:r>
              <a:rPr lang="en-US" altLang="en-US" dirty="0"/>
              <a:t>XML Schema</a:t>
            </a:r>
          </a:p>
          <a:p>
            <a:pPr lvl="1"/>
            <a:r>
              <a:rPr lang="en-US" altLang="en-US" dirty="0"/>
              <a:t>Plus textual descriptions of the semantics</a:t>
            </a:r>
          </a:p>
          <a:p>
            <a:r>
              <a:rPr lang="en-US" altLang="en-US" dirty="0"/>
              <a:t>XML allows new tags to be defined as required</a:t>
            </a:r>
          </a:p>
          <a:p>
            <a:pPr lvl="1"/>
            <a:r>
              <a:rPr lang="en-US" altLang="en-US" dirty="0"/>
              <a:t>However, this may be constrained by DTDs</a:t>
            </a:r>
          </a:p>
          <a:p>
            <a:r>
              <a:rPr lang="en-US" altLang="en-US" dirty="0"/>
              <a:t>A wide variety of tools is available for parsing, browsing and querying XML documents/data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1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365126"/>
            <a:ext cx="8320617" cy="1325563"/>
          </a:xfrm>
        </p:spPr>
        <p:txBody>
          <a:bodyPr/>
          <a:lstStyle/>
          <a:p>
            <a:r>
              <a:rPr lang="en-US" altLang="en-US" dirty="0"/>
              <a:t>Comparison with </a:t>
            </a:r>
            <a:r>
              <a:rPr lang="en-US" altLang="en-US" dirty="0" smtClean="0"/>
              <a:t>Structured (Relational) </a:t>
            </a:r>
            <a:r>
              <a:rPr lang="en-US" altLang="en-US" dirty="0"/>
              <a:t>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Inefficient: tags, which in effect represent schema information, are repeated</a:t>
            </a:r>
          </a:p>
          <a:p>
            <a:r>
              <a:rPr lang="en-US" altLang="en-US" dirty="0"/>
              <a:t>Better than relational tuples as a data-exchange format</a:t>
            </a:r>
          </a:p>
          <a:p>
            <a:pPr lvl="1"/>
            <a:r>
              <a:rPr lang="en-US" altLang="en-US" dirty="0"/>
              <a:t>Unlike relational tuples, XML data is self-documenting due to presence of tags</a:t>
            </a:r>
          </a:p>
          <a:p>
            <a:pPr lvl="1"/>
            <a:r>
              <a:rPr lang="en-US" altLang="en-US" dirty="0"/>
              <a:t>Non-rigid format: tags can be added</a:t>
            </a:r>
          </a:p>
          <a:p>
            <a:pPr lvl="1"/>
            <a:r>
              <a:rPr lang="en-US" altLang="en-US" dirty="0"/>
              <a:t>Allows nested structures</a:t>
            </a:r>
          </a:p>
          <a:p>
            <a:pPr lvl="1"/>
            <a:r>
              <a:rPr lang="en-US" altLang="en-US" dirty="0"/>
              <a:t>Wide acceptance, not only in database systems, but also in browsers, tools,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34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Tag</a:t>
            </a:r>
            <a:r>
              <a:rPr lang="en-US" altLang="en-US" dirty="0"/>
              <a:t>:  label for a section of data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Element</a:t>
            </a:r>
            <a:r>
              <a:rPr lang="en-US" altLang="en-US" dirty="0"/>
              <a:t>: section of data beginning with &lt;</a:t>
            </a:r>
            <a:r>
              <a:rPr lang="en-US" altLang="en-US" i="1" dirty="0" err="1"/>
              <a:t>tagname</a:t>
            </a:r>
            <a:r>
              <a:rPr lang="en-US" altLang="en-US" dirty="0"/>
              <a:t>&gt; and ending with matching &lt;/</a:t>
            </a:r>
            <a:r>
              <a:rPr lang="en-US" altLang="en-US" i="1" dirty="0" err="1"/>
              <a:t>tagname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Elements must be properly </a:t>
            </a:r>
            <a:r>
              <a:rPr lang="en-US" altLang="en-US" dirty="0">
                <a:solidFill>
                  <a:schemeClr val="tx2"/>
                </a:solidFill>
              </a:rPr>
              <a:t>nested</a:t>
            </a:r>
          </a:p>
          <a:p>
            <a:pPr lvl="1"/>
            <a:r>
              <a:rPr lang="en-US" altLang="en-US" dirty="0"/>
              <a:t>Proper nesting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&lt;/balance&gt; &lt;/account&gt; </a:t>
            </a:r>
          </a:p>
          <a:p>
            <a:pPr lvl="1"/>
            <a:r>
              <a:rPr lang="en-US" altLang="en-US" dirty="0"/>
              <a:t>Improper nesting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&lt;/account&gt; &lt;/balance&gt; </a:t>
            </a:r>
          </a:p>
          <a:p>
            <a:pPr lvl="1"/>
            <a:r>
              <a:rPr lang="en-US" altLang="en-US" dirty="0"/>
              <a:t>Formally:  every start tag must have a unique matching end tag, that is in the context of the same parent element.</a:t>
            </a:r>
          </a:p>
          <a:p>
            <a:r>
              <a:rPr lang="en-US" altLang="en-US" dirty="0"/>
              <a:t>Every document must have a single top-level element</a:t>
            </a:r>
          </a:p>
          <a:p>
            <a:pPr lvl="1"/>
            <a:endParaRPr lang="en-US" altLang="en-US" dirty="0"/>
          </a:p>
          <a:p>
            <a:pPr lvl="2">
              <a:buFont typeface="Webding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3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557867"/>
            <a:ext cx="80010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r>
              <a:rPr lang="en-US" altLang="en-US" dirty="0" smtClean="0"/>
              <a:t> 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&lt;</a:t>
            </a:r>
            <a:r>
              <a:rPr lang="en-US" altLang="en-US" dirty="0"/>
              <a:t>bank-1&gt;</a:t>
            </a:r>
            <a:br>
              <a:rPr lang="en-US" altLang="en-US" dirty="0"/>
            </a:b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sz="2400" dirty="0">
                <a:solidFill>
                  <a:srgbClr val="993300"/>
                </a:solidFill>
              </a:rPr>
              <a:t>   </a:t>
            </a:r>
            <a:r>
              <a:rPr lang="en-US" altLang="en-US" dirty="0">
                <a:solidFill>
                  <a:srgbClr val="993300"/>
                </a:solidFill>
              </a:rPr>
              <a:t>&lt;customer&gt;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993300"/>
                </a:solidFill>
              </a:rPr>
              <a:t>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 Hayes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&lt;customer_street&gt; Main &lt;/customer_street&gt;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     Harrison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006666"/>
                </a:solidFill>
              </a:rPr>
              <a:t>&lt;account&gt;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&lt;account_number&gt; A-102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      </a:t>
            </a:r>
            <a:r>
              <a:rPr lang="en-US" altLang="en-US" sz="2000" dirty="0" err="1">
                <a:solidFill>
                  <a:srgbClr val="006666"/>
                </a:solidFill>
              </a:rPr>
              <a:t>Perryridge</a:t>
            </a:r>
            <a:r>
              <a:rPr lang="en-US" altLang="en-US" sz="2000" dirty="0">
                <a:solidFill>
                  <a:srgbClr val="006666"/>
                </a:solidFill>
              </a:rPr>
              <a:t> &lt;/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&lt;balance&gt;               400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     …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&lt;/account&gt;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 &lt;/customer&gt;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dirty="0" smtClean="0"/>
              <a:t>&lt;/</a:t>
            </a:r>
            <a:r>
              <a:rPr lang="en-US" altLang="en-US" dirty="0"/>
              <a:t>bank-1&gt;</a:t>
            </a:r>
          </a:p>
        </p:txBody>
      </p:sp>
    </p:spTree>
    <p:extLst>
      <p:ext uri="{BB962C8B-B14F-4D97-AF65-F5344CB8AC3E}">
        <p14:creationId xmlns:p14="http://schemas.microsoft.com/office/powerpoint/2010/main" val="21061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333" y="1566334"/>
            <a:ext cx="7886700" cy="4752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text with sub-elements is legal in XML.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This account is seldom used any more.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&lt;account_number&gt; A-102&lt;/account_number&gt;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&lt;balance&gt;400 &lt;/balance&gt;</a:t>
            </a:r>
            <a:b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&lt;/account&gt;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document markup, but discouraged for data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74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11601</TotalTime>
  <Words>1476</Words>
  <Application>Microsoft Office PowerPoint</Application>
  <PresentationFormat>On-screen Show (4:3)</PresentationFormat>
  <Paragraphs>289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MS PGothic</vt:lpstr>
      <vt:lpstr>MS PGothic</vt:lpstr>
      <vt:lpstr>Arial</vt:lpstr>
      <vt:lpstr>Calibri</vt:lpstr>
      <vt:lpstr>Monotype Sorts</vt:lpstr>
      <vt:lpstr>Times New Roman</vt:lpstr>
      <vt:lpstr>Trebuchet MS</vt:lpstr>
      <vt:lpstr>Webdings</vt:lpstr>
      <vt:lpstr>Office Theme</vt:lpstr>
      <vt:lpstr>Lecture 5- Semi-Structured Data (XML, JSON)</vt:lpstr>
      <vt:lpstr>Introduction</vt:lpstr>
      <vt:lpstr>XML Introduction (Cont.)</vt:lpstr>
      <vt:lpstr>XML: Motivation</vt:lpstr>
      <vt:lpstr>XML Motivation (Cont.)</vt:lpstr>
      <vt:lpstr>Comparison with Structured (Relational) Data</vt:lpstr>
      <vt:lpstr>Structure of XML Data</vt:lpstr>
      <vt:lpstr>Example of Nested Elements</vt:lpstr>
      <vt:lpstr>Structure of XML Data (Cont.)</vt:lpstr>
      <vt:lpstr>Attributes</vt:lpstr>
      <vt:lpstr>Class Activity 9</vt:lpstr>
      <vt:lpstr>Attributes vs. Subelements</vt:lpstr>
      <vt:lpstr>More on XML Syntax</vt:lpstr>
      <vt:lpstr>XML Document Schema</vt:lpstr>
      <vt:lpstr>Why DTDs?</vt:lpstr>
      <vt:lpstr>DTD example: XML</vt:lpstr>
      <vt:lpstr>XML Parsing</vt:lpstr>
      <vt:lpstr>JSON as an XML Alternative</vt:lpstr>
      <vt:lpstr>JSON Data – A name and a value</vt:lpstr>
      <vt:lpstr>JSON Data – A name and a value</vt:lpstr>
      <vt:lpstr>JSON Data – A name and a value</vt:lpstr>
      <vt:lpstr>Another example: XML vs JSON</vt:lpstr>
      <vt:lpstr>JSON Parsing</vt:lpstr>
      <vt:lpstr>Class Activity 10</vt:lpstr>
      <vt:lpstr>XML vs JSON</vt:lpstr>
      <vt:lpstr>Why JSON?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340</cp:revision>
  <dcterms:created xsi:type="dcterms:W3CDTF">2009-12-29T10:39:27Z</dcterms:created>
  <dcterms:modified xsi:type="dcterms:W3CDTF">2018-10-02T20:08:52Z</dcterms:modified>
</cp:coreProperties>
</file>