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60" r:id="rId2"/>
    <p:sldId id="286" r:id="rId3"/>
    <p:sldId id="287" r:id="rId4"/>
    <p:sldId id="263" r:id="rId5"/>
    <p:sldId id="323" r:id="rId6"/>
    <p:sldId id="324" r:id="rId7"/>
    <p:sldId id="325" r:id="rId8"/>
    <p:sldId id="326" r:id="rId9"/>
    <p:sldId id="327" r:id="rId10"/>
    <p:sldId id="328" r:id="rId11"/>
    <p:sldId id="265" r:id="rId12"/>
    <p:sldId id="266" r:id="rId13"/>
    <p:sldId id="256" r:id="rId14"/>
    <p:sldId id="289" r:id="rId15"/>
    <p:sldId id="258" r:id="rId16"/>
    <p:sldId id="292" r:id="rId17"/>
    <p:sldId id="293" r:id="rId18"/>
    <p:sldId id="322" r:id="rId19"/>
    <p:sldId id="294" r:id="rId20"/>
    <p:sldId id="273" r:id="rId21"/>
    <p:sldId id="330" r:id="rId22"/>
    <p:sldId id="331" r:id="rId23"/>
    <p:sldId id="332" r:id="rId24"/>
    <p:sldId id="333" r:id="rId25"/>
    <p:sldId id="334" r:id="rId26"/>
    <p:sldId id="335" r:id="rId27"/>
    <p:sldId id="336" r:id="rId28"/>
    <p:sldId id="337" r:id="rId29"/>
    <p:sldId id="329" r:id="rId30"/>
    <p:sldId id="320" r:id="rId31"/>
    <p:sldId id="321" r:id="rId32"/>
    <p:sldId id="314" r:id="rId33"/>
    <p:sldId id="315" r:id="rId34"/>
    <p:sldId id="316" r:id="rId35"/>
    <p:sldId id="317" r:id="rId36"/>
    <p:sldId id="319" r:id="rId37"/>
    <p:sldId id="309" r:id="rId38"/>
    <p:sldId id="283" r:id="rId39"/>
    <p:sldId id="311" r:id="rId40"/>
    <p:sldId id="310" r:id="rId41"/>
    <p:sldId id="284" r:id="rId42"/>
    <p:sldId id="285" r:id="rId43"/>
    <p:sldId id="338" r:id="rId44"/>
    <p:sldId id="313" r:id="rId45"/>
    <p:sldId id="312" r:id="rId46"/>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a:srgbClr val="6666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4579" name="Rectangle 3"/>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4580" name="Rectangle 4"/>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4581" name="Rectangle 5"/>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8355EE0-EC01-40DC-9182-894B4DDBD27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B17B11E7-69C0-4835-8E79-94C8C7CCE87A}" type="datetimeFigureOut">
              <a:rPr lang="en-US" smtClean="0"/>
              <a:pPr/>
              <a:t>5/11/2010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945E10E3-68AE-40E8-AB68-CDCED528F2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E10E3-68AE-40E8-AB68-CDCED528F25D}"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63049C1C-0FB1-46E8-BE91-0211793BEB3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06DFBC-F1E7-4D19-9571-5B0B8ACDB8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FA9A15-3A26-4568-BB57-CF34F4A437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E094B8-5A6F-4AF8-B020-E7C00F05F7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5655CA-6FA8-4DFB-B0D8-F476E7C6C0E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36BCE8-1E7A-44D7-9CD2-31428C705F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DACB89-6CEB-4E2C-A538-9A9CA81EEE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1C537B-76AF-4D84-8F87-7CC6A83169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6B0FF8-9D89-4849-8513-0FD85D41AF7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2CC941-33B2-4425-BC7F-E9D21C45BE0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5779E3-C86F-430C-841A-EAE39A2ED3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99CCFF"/>
            </a:gs>
            <a:gs pos="99000">
              <a:srgbClr val="85C2FF"/>
            </a:gs>
            <a:gs pos="100000">
              <a:srgbClr val="85C2FF"/>
            </a:gs>
            <a:gs pos="81000">
              <a:srgbClr val="C4D6EB"/>
            </a:gs>
            <a:gs pos="91000">
              <a:srgbClr val="FFEBFA"/>
            </a:gs>
          </a:gsLst>
          <a:lin ang="162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E49F2D1-1370-416B-8F2B-32471451BF1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package" Target="../embeddings/Microsoft_Office_Word_Document2.docx"/></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package" Target="../embeddings/Microsoft_Office_Word_Document4.docx"/><Relationship Id="rId4" Type="http://schemas.openxmlformats.org/officeDocument/2006/relationships/package" Target="../embeddings/Microsoft_Office_Word_Document3.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4572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uLnTx/>
                <a:uFillTx/>
                <a:latin typeface="+mj-lt"/>
                <a:ea typeface="+mj-ea"/>
                <a:cs typeface="+mj-cs"/>
              </a:rPr>
              <a:t>2D Oculomotor Plant </a:t>
            </a:r>
            <a:r>
              <a:rPr kumimoji="0" lang="en-US" sz="2800" b="1" i="0" u="none" strike="noStrike" kern="0" cap="none" spc="0" normalizeH="0" baseline="0" noProof="0" dirty="0" smtClean="0">
                <a:ln>
                  <a:noFill/>
                </a:ln>
                <a:solidFill>
                  <a:srgbClr val="000000"/>
                </a:solidFill>
                <a:uLnTx/>
                <a:uFillTx/>
                <a:latin typeface="+mj-lt"/>
                <a:ea typeface="+mj-ea"/>
                <a:cs typeface="+mj-cs"/>
              </a:rPr>
              <a:t>Mechanical </a:t>
            </a:r>
            <a:r>
              <a:rPr kumimoji="0" lang="en-US" sz="2800" b="1" i="0" u="none" strike="noStrike" kern="0" cap="none" spc="0" normalizeH="0" baseline="0" noProof="0" dirty="0" smtClean="0">
                <a:ln>
                  <a:noFill/>
                </a:ln>
                <a:solidFill>
                  <a:srgbClr val="000000"/>
                </a:solidFill>
                <a:uLnTx/>
                <a:uFillTx/>
                <a:latin typeface="+mj-lt"/>
                <a:ea typeface="+mj-ea"/>
                <a:cs typeface="+mj-cs"/>
              </a:rPr>
              <a:t>Model</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2362200"/>
            <a:ext cx="7772400" cy="3200400"/>
          </a:xfrm>
          <a:prstGeom prst="rect">
            <a:avLst/>
          </a:prstGeom>
        </p:spPr>
        <p:txBody>
          <a:bodyPr/>
          <a:lstStyle/>
          <a:p>
            <a:pPr lvl="0" algn="ctr" eaLnBrk="1" hangingPunct="1">
              <a:defRPr/>
            </a:pPr>
            <a:r>
              <a:rPr lang="en-US" sz="1400" kern="0" dirty="0" smtClean="0">
                <a:solidFill>
                  <a:srgbClr val="000000"/>
                </a:solidFill>
              </a:rPr>
              <a:t>By</a:t>
            </a:r>
          </a:p>
          <a:p>
            <a:pPr lvl="0" algn="ctr" eaLnBrk="1" hangingPunct="1">
              <a:defRPr/>
            </a:pPr>
            <a:endParaRPr lang="en-US" sz="1400" kern="0" dirty="0" smtClean="0">
              <a:solidFill>
                <a:srgbClr val="000000"/>
              </a:solidFill>
            </a:endParaRPr>
          </a:p>
          <a:p>
            <a:pPr lvl="0" algn="ctr" eaLnBrk="1" hangingPunct="1">
              <a:defRPr/>
            </a:pPr>
            <a:r>
              <a:rPr lang="en-US" sz="2400" kern="0" dirty="0" smtClean="0">
                <a:solidFill>
                  <a:srgbClr val="000000"/>
                </a:solidFill>
              </a:rPr>
              <a:t>Sampath Jayarathna,  B.S.</a:t>
            </a:r>
          </a:p>
          <a:p>
            <a:pPr lvl="0" algn="ctr" eaLnBrk="1" hangingPunct="1">
              <a:defRPr/>
            </a:pPr>
            <a:endParaRPr lang="en-US" sz="2400" kern="0" dirty="0" smtClean="0">
              <a:solidFill>
                <a:srgbClr val="000000"/>
              </a:solidFill>
            </a:endParaRPr>
          </a:p>
          <a:p>
            <a:pPr lvl="0" algn="ctr" eaLnBrk="1" hangingPunct="1">
              <a:defRPr/>
            </a:pPr>
            <a:r>
              <a:rPr lang="en-US" sz="2400" kern="0" dirty="0" smtClean="0">
                <a:solidFill>
                  <a:srgbClr val="000000"/>
                </a:solidFill>
              </a:rPr>
              <a:t>Supervising Professor:  Dr. </a:t>
            </a:r>
            <a:r>
              <a:rPr kumimoji="0" lang="en-US" sz="2400" b="0" i="0" u="none" strike="noStrike" kern="0" cap="none" spc="0" normalizeH="0" baseline="0" noProof="0" dirty="0" smtClean="0">
                <a:ln>
                  <a:noFill/>
                </a:ln>
                <a:solidFill>
                  <a:srgbClr val="000000"/>
                </a:solidFill>
                <a:uLnTx/>
                <a:uFillTx/>
                <a:latin typeface="+mj-lt"/>
                <a:ea typeface="+mj-ea"/>
                <a:cs typeface="+mj-cs"/>
              </a:rPr>
              <a:t>Oleg V. </a:t>
            </a:r>
            <a:r>
              <a:rPr lang="en-US" sz="2400" kern="0" noProof="0" dirty="0" smtClean="0">
                <a:solidFill>
                  <a:srgbClr val="000000"/>
                </a:solidFill>
                <a:latin typeface="+mj-lt"/>
                <a:ea typeface="+mj-ea"/>
                <a:cs typeface="+mj-cs"/>
              </a:rPr>
              <a:t>Komogortsev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000" kern="0" dirty="0" smtClean="0">
              <a:solidFill>
                <a:srgbClr val="000000"/>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noProof="0" dirty="0" smtClean="0">
                <a:solidFill>
                  <a:srgbClr val="000000"/>
                </a:solidFill>
                <a:latin typeface="+mj-lt"/>
                <a:ea typeface="+mj-ea"/>
                <a:cs typeface="+mj-cs"/>
              </a:rPr>
              <a:t>Graduate Thesis Defense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noProof="0" dirty="0" smtClean="0">
                <a:solidFill>
                  <a:srgbClr val="000000"/>
                </a:solidFill>
                <a:latin typeface="+mj-lt"/>
                <a:ea typeface="+mj-ea"/>
                <a:cs typeface="+mj-cs"/>
              </a:rPr>
              <a:t>Department of Computer Science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dirty="0" smtClean="0">
                <a:ln>
                  <a:noFill/>
                </a:ln>
                <a:solidFill>
                  <a:srgbClr val="000000"/>
                </a:solidFill>
                <a:uLnTx/>
                <a:uFillTx/>
                <a:latin typeface="+mj-lt"/>
                <a:ea typeface="+mj-ea"/>
                <a:cs typeface="+mj-cs"/>
              </a:rPr>
              <a:t>Texas</a:t>
            </a:r>
            <a:r>
              <a:rPr kumimoji="0" lang="en-US" sz="2000" b="0" i="0" u="none" strike="noStrike" kern="0" cap="none" spc="0" normalizeH="0" dirty="0" smtClean="0">
                <a:ln>
                  <a:noFill/>
                </a:ln>
                <a:solidFill>
                  <a:srgbClr val="000000"/>
                </a:solidFill>
                <a:uLnTx/>
                <a:uFillTx/>
                <a:latin typeface="+mj-lt"/>
                <a:ea typeface="+mj-ea"/>
                <a:cs typeface="+mj-cs"/>
              </a:rPr>
              <a:t> State University – San Marcos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Background – 2DOPMM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4953000"/>
          </a:xfrm>
          <a:prstGeom prst="rect">
            <a:avLst/>
          </a:prstGeom>
        </p:spPr>
        <p:txBody>
          <a:bodyPr/>
          <a:lstStyle/>
          <a:p>
            <a:pPr algn="just" eaLnBrk="1" hangingPunct="1">
              <a:buFont typeface="Arial" pitchFamily="34" charset="0"/>
              <a:buChar char="•"/>
              <a:defRPr/>
            </a:pPr>
            <a:r>
              <a:rPr lang="en-US" sz="2400" dirty="0" smtClean="0">
                <a:solidFill>
                  <a:srgbClr val="000000"/>
                </a:solidFill>
              </a:rPr>
              <a:t>The model is verified via RMSE and R</a:t>
            </a:r>
            <a:r>
              <a:rPr lang="en-US" sz="2400" baseline="30000" dirty="0" smtClean="0">
                <a:solidFill>
                  <a:srgbClr val="000000"/>
                </a:solidFill>
              </a:rPr>
              <a:t>2</a:t>
            </a:r>
            <a:r>
              <a:rPr lang="en-US" sz="2400" dirty="0" smtClean="0">
                <a:solidFill>
                  <a:srgbClr val="000000"/>
                </a:solidFill>
              </a:rPr>
              <a:t> provides an accurate eye position trace during saccades with the duration and main sequence relationships within the physiological capabilities of a normal human. </a:t>
            </a:r>
          </a:p>
          <a:p>
            <a:pPr algn="just" eaLnBrk="1" hangingPunct="1">
              <a:buFont typeface="Arial" pitchFamily="34" charset="0"/>
              <a:buChar char="•"/>
              <a:defRPr/>
            </a:pPr>
            <a:endParaRPr lang="en-US" sz="2400" dirty="0" smtClean="0">
              <a:solidFill>
                <a:srgbClr val="000000"/>
              </a:solidFill>
            </a:endParaRPr>
          </a:p>
          <a:p>
            <a:pPr algn="just" eaLnBrk="1" hangingPunct="1">
              <a:buFont typeface="Arial" pitchFamily="34" charset="0"/>
              <a:buChar char="•"/>
              <a:defRPr/>
            </a:pPr>
            <a:r>
              <a:rPr lang="en-US" sz="2400" dirty="0" smtClean="0">
                <a:solidFill>
                  <a:srgbClr val="000000"/>
                </a:solidFill>
              </a:rPr>
              <a:t>The accuracy of the model is verified against two types of independent eye movement recordings, employing various setups and eye tracker equipment, and 49 subject records.</a:t>
            </a:r>
            <a:endParaRPr lang="en-US" sz="2400" kern="0"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Human Visual System</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066800"/>
            <a:ext cx="7772400" cy="2743200"/>
          </a:xfrm>
          <a:prstGeom prst="rect">
            <a:avLst/>
          </a:prstGeom>
        </p:spPr>
        <p:txBody>
          <a:bodyPr/>
          <a:lstStyle/>
          <a:p>
            <a:pPr algn="just" eaLnBrk="1" hangingPunct="1">
              <a:defRPr/>
            </a:pPr>
            <a:r>
              <a:rPr lang="en-US" sz="2400" kern="0" noProof="0" dirty="0" smtClean="0">
                <a:solidFill>
                  <a:srgbClr val="000000"/>
                </a:solidFill>
                <a:latin typeface="+mj-lt"/>
                <a:ea typeface="+mj-ea"/>
                <a:cs typeface="+mj-cs"/>
              </a:rPr>
              <a:t>The eye globe rotates in its socket through the use of six muscles, </a:t>
            </a:r>
            <a:endParaRPr lang="en-US" sz="2400" kern="0" noProof="0" dirty="0" smtClean="0">
              <a:solidFill>
                <a:srgbClr val="000000"/>
              </a:solidFill>
              <a:latin typeface="+mj-lt"/>
              <a:ea typeface="+mj-ea"/>
              <a:cs typeface="+mj-cs"/>
            </a:endParaRPr>
          </a:p>
          <a:p>
            <a:pPr algn="just" eaLnBrk="1" hangingPunct="1">
              <a:defRPr/>
            </a:pPr>
            <a:endParaRPr lang="en-US" sz="2400" kern="0" noProof="0" dirty="0" smtClean="0">
              <a:solidFill>
                <a:srgbClr val="000000"/>
              </a:solidFill>
              <a:latin typeface="+mj-lt"/>
              <a:ea typeface="+mj-ea"/>
              <a:cs typeface="+mj-cs"/>
            </a:endParaRPr>
          </a:p>
          <a:p>
            <a:pPr algn="just" eaLnBrk="1" hangingPunct="1">
              <a:defRPr/>
            </a:pPr>
            <a:r>
              <a:rPr lang="en-US" sz="2400" kern="0" noProof="0" dirty="0" smtClean="0">
                <a:solidFill>
                  <a:srgbClr val="000000"/>
                </a:solidFill>
                <a:latin typeface="+mj-lt"/>
                <a:ea typeface="+mj-ea"/>
                <a:cs typeface="+mj-cs"/>
              </a:rPr>
              <a:t>lateral/medial </a:t>
            </a:r>
            <a:r>
              <a:rPr lang="en-US" sz="2400" kern="0" noProof="0" dirty="0" err="1" smtClean="0">
                <a:solidFill>
                  <a:srgbClr val="000000"/>
                </a:solidFill>
                <a:latin typeface="+mj-lt"/>
                <a:ea typeface="+mj-ea"/>
                <a:cs typeface="+mj-cs"/>
              </a:rPr>
              <a:t>recti</a:t>
            </a:r>
            <a:endParaRPr lang="en-US" sz="2400" kern="0" noProof="0" dirty="0" smtClean="0">
              <a:solidFill>
                <a:srgbClr val="000000"/>
              </a:solidFill>
              <a:latin typeface="+mj-lt"/>
              <a:ea typeface="+mj-ea"/>
              <a:cs typeface="+mj-cs"/>
            </a:endParaRPr>
          </a:p>
          <a:p>
            <a:pPr algn="just" eaLnBrk="1" hangingPunct="1">
              <a:defRPr/>
            </a:pPr>
            <a:r>
              <a:rPr lang="en-US" sz="2400" kern="0" noProof="0" dirty="0" smtClean="0">
                <a:solidFill>
                  <a:srgbClr val="000000"/>
                </a:solidFill>
                <a:latin typeface="+mj-lt"/>
                <a:ea typeface="+mj-ea"/>
                <a:cs typeface="+mj-cs"/>
              </a:rPr>
              <a:t>superior/inferior </a:t>
            </a:r>
            <a:r>
              <a:rPr lang="en-US" sz="2400" kern="0" noProof="0" dirty="0" err="1" smtClean="0">
                <a:solidFill>
                  <a:srgbClr val="000000"/>
                </a:solidFill>
                <a:latin typeface="+mj-lt"/>
                <a:ea typeface="+mj-ea"/>
                <a:cs typeface="+mj-cs"/>
              </a:rPr>
              <a:t>recti</a:t>
            </a:r>
            <a:endParaRPr lang="en-US" sz="2400" kern="0" noProof="0" dirty="0" smtClean="0">
              <a:solidFill>
                <a:srgbClr val="000000"/>
              </a:solidFill>
              <a:latin typeface="+mj-lt"/>
              <a:ea typeface="+mj-ea"/>
              <a:cs typeface="+mj-cs"/>
            </a:endParaRPr>
          </a:p>
          <a:p>
            <a:pPr algn="just" eaLnBrk="1" hangingPunct="1">
              <a:defRPr/>
            </a:pPr>
            <a:r>
              <a:rPr lang="en-US" sz="2400" kern="0" noProof="0" dirty="0" smtClean="0">
                <a:solidFill>
                  <a:srgbClr val="000000"/>
                </a:solidFill>
                <a:latin typeface="+mj-lt"/>
                <a:ea typeface="+mj-ea"/>
                <a:cs typeface="+mj-cs"/>
              </a:rPr>
              <a:t>superior/inferior oblique</a:t>
            </a:r>
            <a:endParaRPr lang="en-US" sz="2400" kern="0" noProof="0" dirty="0" smtClean="0">
              <a:solidFill>
                <a:srgbClr val="000000"/>
              </a:solidFill>
              <a:latin typeface="+mj-lt"/>
              <a:ea typeface="+mj-ea"/>
              <a:cs typeface="+mj-cs"/>
            </a:endParaRPr>
          </a:p>
        </p:txBody>
      </p:sp>
      <p:pic>
        <p:nvPicPr>
          <p:cNvPr id="5" name="Picture 4" descr="G:\2DOPMM\2DOPMM Journal Paper\Journal Paper\images\eye_muscles.gif"/>
          <p:cNvPicPr/>
          <p:nvPr/>
        </p:nvPicPr>
        <p:blipFill>
          <a:blip r:embed="rId2" cstate="print">
            <a:grayscl/>
          </a:blip>
          <a:srcRect/>
          <a:stretch>
            <a:fillRect/>
          </a:stretch>
        </p:blipFill>
        <p:spPr bwMode="auto">
          <a:xfrm>
            <a:off x="4572000" y="2286000"/>
            <a:ext cx="3200400" cy="3124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Human Visual System….</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572000"/>
          </a:xfrm>
          <a:prstGeom prst="rect">
            <a:avLst/>
          </a:prstGeom>
        </p:spPr>
        <p:txBody>
          <a:bodyPr/>
          <a:lstStyle/>
          <a:p>
            <a:pPr algn="just" eaLnBrk="1" hangingPunct="1">
              <a:buFont typeface="Arial" pitchFamily="34" charset="0"/>
              <a:buChar char="•"/>
              <a:defRPr/>
            </a:pPr>
            <a:r>
              <a:rPr lang="en-US" sz="2400" kern="0" noProof="0" dirty="0" smtClean="0">
                <a:solidFill>
                  <a:srgbClr val="000000"/>
                </a:solidFill>
                <a:latin typeface="+mj-lt"/>
                <a:ea typeface="+mj-ea"/>
                <a:cs typeface="+mj-cs"/>
              </a:rPr>
              <a:t> The brain sends a neuronal control signal to each muscle to </a:t>
            </a:r>
            <a:r>
              <a:rPr lang="en-US" sz="2400" kern="0" dirty="0" smtClean="0">
                <a:solidFill>
                  <a:srgbClr val="000000"/>
                </a:solidFill>
                <a:latin typeface="+mj-lt"/>
                <a:ea typeface="+mj-ea"/>
                <a:cs typeface="+mj-cs"/>
              </a:rPr>
              <a:t>direct the muscle to perform its work. </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kern="0" noProof="0" dirty="0" smtClean="0">
                <a:solidFill>
                  <a:srgbClr val="000000"/>
                </a:solidFill>
                <a:latin typeface="+mj-lt"/>
                <a:ea typeface="+mj-ea"/>
                <a:cs typeface="+mj-cs"/>
              </a:rPr>
              <a:t> A neuronal control signal is anatomically implemented as a neuronal discharge that is sent through a nerve to a designated muscle from the brain.</a:t>
            </a:r>
          </a:p>
          <a:p>
            <a:pPr algn="just" eaLnBrk="1" hangingPunct="1">
              <a:buFont typeface="Arial" pitchFamily="34" charset="0"/>
              <a:buChar char="•"/>
              <a:defRPr/>
            </a:pPr>
            <a:endParaRPr lang="en-US" sz="2400" kern="0" noProof="0" dirty="0" smtClean="0">
              <a:solidFill>
                <a:srgbClr val="000000"/>
              </a:solidFill>
              <a:latin typeface="+mj-lt"/>
              <a:ea typeface="+mj-ea"/>
              <a:cs typeface="+mj-cs"/>
            </a:endParaRPr>
          </a:p>
          <a:p>
            <a:pPr algn="just" eaLnBrk="1" hangingPunct="1">
              <a:buFont typeface="Arial" pitchFamily="34" charset="0"/>
              <a:buChar char="•"/>
              <a:defRPr/>
            </a:pPr>
            <a:r>
              <a:rPr lang="en-US" sz="2400" kern="0" dirty="0" smtClean="0">
                <a:solidFill>
                  <a:srgbClr val="000000"/>
                </a:solidFill>
                <a:latin typeface="+mj-lt"/>
                <a:ea typeface="+mj-ea"/>
                <a:cs typeface="+mj-cs"/>
              </a:rPr>
              <a:t> </a:t>
            </a:r>
            <a:r>
              <a:rPr lang="en-US" sz="2400" kern="0" noProof="0" dirty="0" smtClean="0">
                <a:solidFill>
                  <a:srgbClr val="000000"/>
                </a:solidFill>
                <a:latin typeface="+mj-lt"/>
                <a:ea typeface="+mj-ea"/>
                <a:cs typeface="+mj-cs"/>
              </a:rPr>
              <a:t>The neuronal control signal for the horizontal and vertical components is generated by different parts of the brain.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053" name="Object 5"/>
          <p:cNvGraphicFramePr>
            <a:graphicFrameLocks noChangeAspect="1"/>
          </p:cNvGraphicFramePr>
          <p:nvPr/>
        </p:nvGraphicFramePr>
        <p:xfrm>
          <a:off x="2895600" y="2714847"/>
          <a:ext cx="3962400" cy="3685953"/>
        </p:xfrm>
        <a:graphic>
          <a:graphicData uri="http://schemas.openxmlformats.org/presentationml/2006/ole">
            <p:oleObj spid="_x0000_s2053" name="SmartDraw" r:id="rId3" imgW="20710596" imgH="19775055" progId="SmartDraw.2">
              <p:embed/>
            </p:oleObj>
          </a:graphicData>
        </a:graphic>
      </p:graphicFrame>
      <p:sp>
        <p:nvSpPr>
          <p:cNvPr id="7"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2DOPMM Overview</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990600"/>
            <a:ext cx="7772400" cy="2590800"/>
          </a:xfrm>
          <a:prstGeom prst="rect">
            <a:avLst/>
          </a:prstGeom>
        </p:spPr>
        <p:txBody>
          <a:bodyPr/>
          <a:lstStyle/>
          <a:p>
            <a:pPr algn="just" eaLnBrk="1" hangingPunct="1">
              <a:buFont typeface="Arial" pitchFamily="34" charset="0"/>
              <a:buChar char="•"/>
              <a:defRPr/>
            </a:pPr>
            <a:r>
              <a:rPr lang="en-US" sz="2400" kern="0" noProof="0" dirty="0" smtClean="0">
                <a:solidFill>
                  <a:srgbClr val="000000"/>
                </a:solidFill>
                <a:latin typeface="+mj-lt"/>
                <a:ea typeface="+mj-ea"/>
                <a:cs typeface="+mj-cs"/>
              </a:rPr>
              <a:t> Our 2D OPMM is driven by the neuronal control signal innervating four extraocular muscles (EOM) lateral, medial, superior, and inferior recti that induce eye globe movements. </a:t>
            </a: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2DOPMM Overview</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4953000"/>
          </a:xfrm>
          <a:prstGeom prst="rect">
            <a:avLst/>
          </a:prstGeom>
        </p:spPr>
        <p:txBody>
          <a:bodyPr/>
          <a:lstStyle/>
          <a:p>
            <a:pPr algn="just" eaLnBrk="1" hangingPunct="1">
              <a:buFont typeface="Arial" pitchFamily="34" charset="0"/>
              <a:buChar char="•"/>
              <a:defRPr/>
            </a:pPr>
            <a:r>
              <a:rPr lang="en-US" sz="2400" kern="0" dirty="0" smtClean="0">
                <a:solidFill>
                  <a:srgbClr val="000000"/>
                </a:solidFill>
                <a:latin typeface="+mj-lt"/>
                <a:ea typeface="+mj-ea"/>
                <a:cs typeface="+mj-cs"/>
              </a:rPr>
              <a:t> Evoked by muscle movements, an eye can move in 8 different directions: </a:t>
            </a:r>
            <a:r>
              <a:rPr lang="en-US" sz="2400" i="1" kern="0" dirty="0" smtClean="0">
                <a:solidFill>
                  <a:srgbClr val="000000"/>
                </a:solidFill>
              </a:rPr>
              <a:t>Right Horizontal, Left Horizontal, Top Vertical, Bottom Vertical, Right Upward, Left Upward, Right Downward, and Left Downward.</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kern="0" dirty="0" smtClean="0">
                <a:solidFill>
                  <a:srgbClr val="000000"/>
                </a:solidFill>
                <a:latin typeface="+mj-lt"/>
                <a:ea typeface="+mj-ea"/>
                <a:cs typeface="+mj-cs"/>
              </a:rPr>
              <a:t> </a:t>
            </a:r>
            <a:r>
              <a:rPr lang="en-US" sz="2400" kern="0" dirty="0" smtClean="0">
                <a:solidFill>
                  <a:srgbClr val="000000"/>
                </a:solidFill>
              </a:rPr>
              <a:t> Each muscle plays the role of the agonist or the antagonist. </a:t>
            </a:r>
          </a:p>
          <a:p>
            <a:pPr algn="just" eaLnBrk="1" hangingPunct="1">
              <a:buFont typeface="Arial" pitchFamily="34" charset="0"/>
              <a:buChar char="•"/>
              <a:defRPr/>
            </a:pPr>
            <a:endParaRPr lang="en-US" sz="2400" kern="0" dirty="0" smtClean="0">
              <a:solidFill>
                <a:srgbClr val="000000"/>
              </a:solidFill>
            </a:endParaRPr>
          </a:p>
          <a:p>
            <a:pPr algn="just" eaLnBrk="1" hangingPunct="1">
              <a:buFont typeface="Arial" pitchFamily="34" charset="0"/>
              <a:buChar char="•"/>
              <a:defRPr/>
            </a:pPr>
            <a:r>
              <a:rPr lang="en-US" sz="2400" kern="0" dirty="0" smtClean="0">
                <a:solidFill>
                  <a:srgbClr val="000000"/>
                </a:solidFill>
              </a:rPr>
              <a:t> The agonist muscle contracts and pulls the eye globe in the required direction and the antagonist muscle stretches and resists the pull.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0" y="1685925"/>
            <a:ext cx="9144000" cy="0"/>
          </a:xfrm>
          <a:prstGeom prst="rect">
            <a:avLst/>
          </a:prstGeom>
          <a:noFill/>
          <a:ln w="9525">
            <a:noFill/>
            <a:miter lim="800000"/>
            <a:headEnd/>
            <a:tailEnd/>
          </a:ln>
          <a:effectLst/>
        </p:spPr>
        <p:txBody>
          <a:bodyPr wrap="none" anchor="ctr">
            <a:spAutoFit/>
          </a:bodyPr>
          <a:lstStyle/>
          <a:p>
            <a:pPr eaLnBrk="1" hangingPunct="1"/>
            <a:endParaRPr lang="en-US">
              <a:latin typeface="Arial" charset="0"/>
            </a:endParaRPr>
          </a:p>
        </p:txBody>
      </p:sp>
      <p:graphicFrame>
        <p:nvGraphicFramePr>
          <p:cNvPr id="8198" name="Object 6"/>
          <p:cNvGraphicFramePr>
            <a:graphicFrameLocks noChangeAspect="1"/>
          </p:cNvGraphicFramePr>
          <p:nvPr/>
        </p:nvGraphicFramePr>
        <p:xfrm>
          <a:off x="304800" y="1219200"/>
          <a:ext cx="5181600" cy="5181600"/>
        </p:xfrm>
        <a:graphic>
          <a:graphicData uri="http://schemas.openxmlformats.org/presentationml/2006/ole">
            <p:oleObj spid="_x0000_s8198" name="SmartDraw" r:id="rId3" imgW="31940782" imgH="32666709" progId="SmartDraw.2">
              <p:embed/>
            </p:oleObj>
          </a:graphicData>
        </a:graphic>
      </p:graphicFrame>
      <p:sp>
        <p:nvSpPr>
          <p:cNvPr id="5" name="Rectangle 2"/>
          <p:cNvSpPr txBox="1">
            <a:spLocks noChangeArrowheads="1"/>
          </p:cNvSpPr>
          <p:nvPr/>
        </p:nvSpPr>
        <p:spPr>
          <a:xfrm>
            <a:off x="762000" y="304800"/>
            <a:ext cx="77724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Right Upward eye movement</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6" name="Rectangle 2"/>
          <p:cNvSpPr txBox="1">
            <a:spLocks noChangeArrowheads="1"/>
          </p:cNvSpPr>
          <p:nvPr/>
        </p:nvSpPr>
        <p:spPr>
          <a:xfrm>
            <a:off x="5410200" y="1143000"/>
            <a:ext cx="3505200" cy="4953000"/>
          </a:xfrm>
          <a:prstGeom prst="rect">
            <a:avLst/>
          </a:prstGeom>
        </p:spPr>
        <p:txBody>
          <a:bodyPr/>
          <a:lstStyle/>
          <a:p>
            <a:pPr algn="just"/>
            <a:r>
              <a:rPr lang="en-US" sz="2400" dirty="0" smtClean="0">
                <a:solidFill>
                  <a:srgbClr val="000000"/>
                </a:solidFill>
              </a:rPr>
              <a:t> </a:t>
            </a:r>
          </a:p>
          <a:p>
            <a:pPr algn="just"/>
            <a:endParaRPr lang="en-US" sz="2400" dirty="0" smtClean="0">
              <a:solidFill>
                <a:srgbClr val="000000"/>
              </a:solidFill>
            </a:endParaRPr>
          </a:p>
          <a:p>
            <a:pPr algn="just"/>
            <a:r>
              <a:rPr lang="en-US" sz="2400" dirty="0" smtClean="0">
                <a:solidFill>
                  <a:srgbClr val="000000"/>
                </a:solidFill>
              </a:rPr>
              <a:t>Lateral Rectus - AG</a:t>
            </a:r>
          </a:p>
          <a:p>
            <a:pPr algn="just"/>
            <a:r>
              <a:rPr lang="en-US" sz="2400" dirty="0" smtClean="0">
                <a:solidFill>
                  <a:srgbClr val="000000"/>
                </a:solidFill>
              </a:rPr>
              <a:t>Medial Rectus  - ANT</a:t>
            </a:r>
          </a:p>
          <a:p>
            <a:pPr algn="just"/>
            <a:r>
              <a:rPr lang="en-US" sz="2400" dirty="0" smtClean="0">
                <a:solidFill>
                  <a:srgbClr val="000000"/>
                </a:solidFill>
              </a:rPr>
              <a:t>Superior Rectus - AG</a:t>
            </a:r>
          </a:p>
          <a:p>
            <a:pPr algn="just"/>
            <a:r>
              <a:rPr lang="en-US" sz="2400" dirty="0" smtClean="0">
                <a:solidFill>
                  <a:srgbClr val="000000"/>
                </a:solidFill>
              </a:rPr>
              <a:t>Inferior Rectus - ANT</a:t>
            </a: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algn="ctr"/>
            <a:r>
              <a:rPr lang="en-US" sz="2800" b="1" dirty="0" smtClean="0">
                <a:solidFill>
                  <a:srgbClr val="000000"/>
                </a:solidFill>
              </a:rPr>
              <a:t>Stationary MEOM of the agonist muscle</a:t>
            </a:r>
            <a:endParaRPr lang="en-US" sz="2800" b="1" dirty="0">
              <a:solidFill>
                <a:srgbClr val="000000"/>
              </a:solidFill>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8369" name="Picture 1"/>
          <p:cNvPicPr>
            <a:picLocks noChangeAspect="1" noChangeArrowheads="1"/>
          </p:cNvPicPr>
          <p:nvPr/>
        </p:nvPicPr>
        <p:blipFill>
          <a:blip r:embed="rId2"/>
          <a:srcRect/>
          <a:stretch>
            <a:fillRect/>
          </a:stretch>
        </p:blipFill>
        <p:spPr bwMode="auto">
          <a:xfrm>
            <a:off x="1600200" y="1219200"/>
            <a:ext cx="6312384"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algn="ctr"/>
            <a:r>
              <a:rPr lang="en-US" sz="2800" b="1" dirty="0" smtClean="0">
                <a:solidFill>
                  <a:srgbClr val="000000"/>
                </a:solidFill>
              </a:rPr>
              <a:t>Stationary MEOM of the agonist muscle</a:t>
            </a:r>
            <a:endParaRPr lang="en-US" sz="2800" b="1" dirty="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Neuronal control signal </a:t>
            </a:r>
            <a:r>
              <a:rPr lang="en-US" sz="2400" i="1" dirty="0" smtClean="0">
                <a:solidFill>
                  <a:srgbClr val="000000"/>
                </a:solidFill>
              </a:rPr>
              <a:t>N</a:t>
            </a:r>
            <a:r>
              <a:rPr lang="en-US" sz="2400" i="1" baseline="-25000" dirty="0" smtClean="0">
                <a:solidFill>
                  <a:srgbClr val="000000"/>
                </a:solidFill>
              </a:rPr>
              <a:t>M</a:t>
            </a:r>
            <a:r>
              <a:rPr lang="en-US" sz="2400" baseline="-25000" dirty="0" smtClean="0">
                <a:solidFill>
                  <a:srgbClr val="000000"/>
                </a:solidFill>
              </a:rPr>
              <a:t> </a:t>
            </a:r>
            <a:r>
              <a:rPr lang="en-US" sz="2400" dirty="0" smtClean="0">
                <a:solidFill>
                  <a:srgbClr val="000000"/>
                </a:solidFill>
              </a:rPr>
              <a:t>creates active tension force that works in parallel with the length-tension force . </a:t>
            </a:r>
          </a:p>
          <a:p>
            <a:pPr algn="just"/>
            <a:endParaRPr lang="en-US" sz="2400" dirty="0" smtClean="0">
              <a:solidFill>
                <a:srgbClr val="000000"/>
              </a:solidFill>
            </a:endParaRPr>
          </a:p>
          <a:p>
            <a:pPr algn="just"/>
            <a:endParaRPr lang="en-US" sz="2400" dirty="0" smtClean="0">
              <a:solidFill>
                <a:srgbClr val="000000"/>
              </a:solidFill>
            </a:endParaRPr>
          </a:p>
          <a:p>
            <a:pPr algn="just"/>
            <a:endParaRPr lang="en-US" sz="2400" dirty="0" smtClean="0">
              <a:solidFill>
                <a:srgbClr val="000000"/>
              </a:solidFill>
            </a:endParaRPr>
          </a:p>
          <a:p>
            <a:pPr algn="just"/>
            <a:endParaRPr lang="en-US" sz="2400" dirty="0" smtClean="0">
              <a:solidFill>
                <a:srgbClr val="000000"/>
              </a:solidFill>
            </a:endParaRPr>
          </a:p>
          <a:p>
            <a:pPr algn="just"/>
            <a:r>
              <a:rPr lang="en-US" sz="2400" dirty="0" smtClean="0">
                <a:solidFill>
                  <a:srgbClr val="000000"/>
                </a:solidFill>
              </a:rPr>
              <a:t>Altogether they produce tension  that is propagated through the series elasticity components to the eye globe.</a:t>
            </a:r>
          </a:p>
          <a:p>
            <a:pPr algn="just"/>
            <a:endParaRPr lang="en-US" sz="2400" dirty="0" smtClean="0">
              <a:solidFill>
                <a:srgbClr val="000000"/>
              </a:solidFill>
            </a:endParaRPr>
          </a:p>
          <a:p>
            <a:pPr algn="just"/>
            <a:endParaRPr lang="en-US" sz="2400" dirty="0" smtClean="0">
              <a:solidFill>
                <a:srgbClr val="000000"/>
              </a:solidFill>
            </a:endParaRPr>
          </a:p>
        </p:txBody>
      </p:sp>
      <p:graphicFrame>
        <p:nvGraphicFramePr>
          <p:cNvPr id="57347" name="Object 3"/>
          <p:cNvGraphicFramePr>
            <a:graphicFrameLocks noChangeAspect="1"/>
          </p:cNvGraphicFramePr>
          <p:nvPr/>
        </p:nvGraphicFramePr>
        <p:xfrm>
          <a:off x="1677988" y="2286000"/>
          <a:ext cx="5903912" cy="647700"/>
        </p:xfrm>
        <a:graphic>
          <a:graphicData uri="http://schemas.openxmlformats.org/presentationml/2006/ole">
            <p:oleObj spid="_x0000_s57347" name="Document" r:id="rId3" imgW="5921379" imgH="653249" progId="Word.Document.12">
              <p:embed/>
            </p:oleObj>
          </a:graphicData>
        </a:graphic>
      </p:graphicFrame>
      <p:graphicFrame>
        <p:nvGraphicFramePr>
          <p:cNvPr id="57348" name="Object 4"/>
          <p:cNvGraphicFramePr>
            <a:graphicFrameLocks noChangeAspect="1"/>
          </p:cNvGraphicFramePr>
          <p:nvPr/>
        </p:nvGraphicFramePr>
        <p:xfrm>
          <a:off x="1597025" y="4652963"/>
          <a:ext cx="5903913" cy="647700"/>
        </p:xfrm>
        <a:graphic>
          <a:graphicData uri="http://schemas.openxmlformats.org/presentationml/2006/ole">
            <p:oleObj spid="_x0000_s57348" name="Document" r:id="rId4" imgW="5921379" imgH="653249" progId="Word.Documen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algn="ctr"/>
            <a:r>
              <a:rPr lang="en-US" sz="2800" b="1" dirty="0" smtClean="0">
                <a:solidFill>
                  <a:srgbClr val="000000"/>
                </a:solidFill>
              </a:rPr>
              <a:t>Agonist EOM Model</a:t>
            </a:r>
            <a:endParaRPr lang="en-US" sz="2800" b="1" dirty="0">
              <a:solidFill>
                <a:srgbClr val="000000"/>
              </a:solidFill>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89" name="Picture 1"/>
          <p:cNvPicPr>
            <a:picLocks noChangeAspect="1" noChangeArrowheads="1"/>
          </p:cNvPicPr>
          <p:nvPr/>
        </p:nvPicPr>
        <p:blipFill>
          <a:blip r:embed="rId2"/>
          <a:srcRect/>
          <a:stretch>
            <a:fillRect/>
          </a:stretch>
        </p:blipFill>
        <p:spPr bwMode="auto">
          <a:xfrm>
            <a:off x="1600200" y="1216757"/>
            <a:ext cx="5979183" cy="5260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MMM Scalar Values</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Length tension force of agonist is, </a:t>
            </a:r>
          </a:p>
          <a:p>
            <a:pPr algn="just"/>
            <a:endParaRPr lang="en-US" sz="2400" dirty="0" smtClean="0">
              <a:solidFill>
                <a:srgbClr val="000000"/>
              </a:solidFill>
            </a:endParaRPr>
          </a:p>
          <a:p>
            <a:pPr algn="just"/>
            <a:r>
              <a:rPr lang="en-US" sz="2400" dirty="0" smtClean="0">
                <a:solidFill>
                  <a:srgbClr val="000000"/>
                </a:solidFill>
              </a:rPr>
              <a:t>   </a:t>
            </a:r>
          </a:p>
          <a:p>
            <a:pPr algn="just"/>
            <a:r>
              <a:rPr lang="en-US" sz="2400" dirty="0" smtClean="0">
                <a:solidFill>
                  <a:srgbClr val="000000"/>
                </a:solidFill>
              </a:rPr>
              <a:t>where</a:t>
            </a:r>
            <a:r>
              <a:rPr lang="en-US" sz="2400" baseline="-25000" dirty="0" smtClean="0">
                <a:solidFill>
                  <a:srgbClr val="000000"/>
                </a:solidFill>
              </a:rPr>
              <a:t> </a:t>
            </a:r>
            <a:r>
              <a:rPr lang="el-GR" sz="2400" i="1" dirty="0" smtClean="0">
                <a:solidFill>
                  <a:srgbClr val="000000"/>
                </a:solidFill>
              </a:rPr>
              <a:t>θ</a:t>
            </a:r>
            <a:r>
              <a:rPr lang="en-US" sz="2400" i="1" baseline="-25000" dirty="0" smtClean="0">
                <a:solidFill>
                  <a:srgbClr val="000000"/>
                </a:solidFill>
              </a:rPr>
              <a:t>LT_AG</a:t>
            </a:r>
            <a:r>
              <a:rPr lang="en-US" sz="2400" dirty="0" smtClean="0">
                <a:solidFill>
                  <a:srgbClr val="000000"/>
                </a:solidFill>
              </a:rPr>
              <a:t> is the displacement of the spring in the horizontal direction and </a:t>
            </a:r>
            <a:r>
              <a:rPr lang="en-US" sz="2400" i="1" dirty="0" smtClean="0">
                <a:solidFill>
                  <a:srgbClr val="000000"/>
                </a:solidFill>
              </a:rPr>
              <a:t>K</a:t>
            </a:r>
            <a:r>
              <a:rPr lang="en-US" sz="2400" i="1" baseline="-25000" dirty="0" smtClean="0">
                <a:solidFill>
                  <a:srgbClr val="000000"/>
                </a:solidFill>
              </a:rPr>
              <a:t>LT_AG</a:t>
            </a:r>
            <a:r>
              <a:rPr lang="en-US" sz="2400" baseline="-25000" dirty="0" smtClean="0">
                <a:solidFill>
                  <a:srgbClr val="000000"/>
                </a:solidFill>
              </a:rPr>
              <a:t>  </a:t>
            </a:r>
            <a:r>
              <a:rPr lang="en-US" sz="2400" dirty="0" smtClean="0">
                <a:solidFill>
                  <a:srgbClr val="000000"/>
                </a:solidFill>
              </a:rPr>
              <a:t>is the spring’s coefficient</a:t>
            </a:r>
          </a:p>
          <a:p>
            <a:pPr algn="just"/>
            <a:endParaRPr lang="en-US" sz="2400" dirty="0" smtClean="0">
              <a:solidFill>
                <a:srgbClr val="000000"/>
              </a:solidFill>
            </a:endParaRPr>
          </a:p>
          <a:p>
            <a:pPr algn="just"/>
            <a:r>
              <a:rPr lang="en-US" sz="2400" dirty="0" smtClean="0">
                <a:solidFill>
                  <a:srgbClr val="000000"/>
                </a:solidFill>
              </a:rPr>
              <a:t>The force propagated by the series elasticity component is,  </a:t>
            </a:r>
            <a:r>
              <a:rPr lang="en-US" sz="2400" i="1" dirty="0" smtClean="0">
                <a:solidFill>
                  <a:srgbClr val="000000"/>
                </a:solidFill>
              </a:rPr>
              <a:t> </a:t>
            </a:r>
          </a:p>
          <a:p>
            <a:pPr algn="just"/>
            <a:endParaRPr lang="en-US" sz="2400" i="1" dirty="0" smtClean="0">
              <a:solidFill>
                <a:srgbClr val="000000"/>
              </a:solidFill>
            </a:endParaRPr>
          </a:p>
          <a:p>
            <a:pPr algn="just"/>
            <a:endParaRPr lang="en-US" sz="2400" i="1" dirty="0" smtClean="0">
              <a:solidFill>
                <a:srgbClr val="000000"/>
              </a:solidFill>
            </a:endParaRPr>
          </a:p>
          <a:p>
            <a:pPr algn="just"/>
            <a:r>
              <a:rPr lang="en-US" sz="2400" dirty="0" smtClean="0">
                <a:solidFill>
                  <a:srgbClr val="000000"/>
                </a:solidFill>
              </a:rPr>
              <a:t>where</a:t>
            </a:r>
            <a:r>
              <a:rPr lang="en-US" sz="2400" baseline="-25000" dirty="0" smtClean="0">
                <a:solidFill>
                  <a:srgbClr val="000000"/>
                </a:solidFill>
              </a:rPr>
              <a:t> </a:t>
            </a:r>
            <a:r>
              <a:rPr lang="el-GR" sz="2400" i="1" dirty="0" smtClean="0">
                <a:solidFill>
                  <a:srgbClr val="000000"/>
                </a:solidFill>
              </a:rPr>
              <a:t>θ</a:t>
            </a:r>
            <a:r>
              <a:rPr lang="en-US" sz="2400" i="1" baseline="-25000" dirty="0" smtClean="0">
                <a:solidFill>
                  <a:srgbClr val="000000"/>
                </a:solidFill>
              </a:rPr>
              <a:t>SE_AG</a:t>
            </a:r>
            <a:r>
              <a:rPr lang="en-US" sz="2400" dirty="0" smtClean="0">
                <a:solidFill>
                  <a:srgbClr val="000000"/>
                </a:solidFill>
              </a:rPr>
              <a:t> is the displacement of the spring and </a:t>
            </a:r>
            <a:r>
              <a:rPr lang="en-US" sz="2400" i="1" dirty="0" smtClean="0">
                <a:solidFill>
                  <a:srgbClr val="000000"/>
                </a:solidFill>
              </a:rPr>
              <a:t>K</a:t>
            </a:r>
            <a:r>
              <a:rPr lang="en-US" sz="2400" i="1" baseline="-25000" dirty="0" smtClean="0">
                <a:solidFill>
                  <a:srgbClr val="000000"/>
                </a:solidFill>
              </a:rPr>
              <a:t>SE_AG</a:t>
            </a:r>
            <a:r>
              <a:rPr lang="en-US" sz="2400" baseline="-25000" dirty="0" smtClean="0">
                <a:solidFill>
                  <a:srgbClr val="000000"/>
                </a:solidFill>
              </a:rPr>
              <a:t> </a:t>
            </a:r>
            <a:r>
              <a:rPr lang="en-US" sz="2400" dirty="0" smtClean="0">
                <a:solidFill>
                  <a:srgbClr val="000000"/>
                </a:solidFill>
              </a:rPr>
              <a:t>is the spring’s coefficient. </a:t>
            </a:r>
            <a:endParaRPr lang="en-US" sz="2400" dirty="0">
              <a:solidFill>
                <a:srgbClr val="000000"/>
              </a:solidFill>
            </a:endParaRPr>
          </a:p>
        </p:txBody>
      </p:sp>
      <p:graphicFrame>
        <p:nvGraphicFramePr>
          <p:cNvPr id="59397" name="Object 5"/>
          <p:cNvGraphicFramePr>
            <a:graphicFrameLocks noChangeAspect="1"/>
          </p:cNvGraphicFramePr>
          <p:nvPr/>
        </p:nvGraphicFramePr>
        <p:xfrm>
          <a:off x="1446213" y="1527175"/>
          <a:ext cx="5903912" cy="649288"/>
        </p:xfrm>
        <a:graphic>
          <a:graphicData uri="http://schemas.openxmlformats.org/presentationml/2006/ole">
            <p:oleObj spid="_x0000_s59397" name="Document" r:id="rId4" imgW="5921379" imgH="653249" progId="Word.Document.12">
              <p:embed/>
            </p:oleObj>
          </a:graphicData>
        </a:graphic>
      </p:graphicFrame>
      <p:graphicFrame>
        <p:nvGraphicFramePr>
          <p:cNvPr id="59398" name="Object 6"/>
          <p:cNvGraphicFramePr>
            <a:graphicFrameLocks noChangeAspect="1"/>
          </p:cNvGraphicFramePr>
          <p:nvPr/>
        </p:nvGraphicFramePr>
        <p:xfrm>
          <a:off x="1527175" y="4040188"/>
          <a:ext cx="5903913" cy="647700"/>
        </p:xfrm>
        <a:graphic>
          <a:graphicData uri="http://schemas.openxmlformats.org/presentationml/2006/ole">
            <p:oleObj spid="_x0000_s59398" name="Document" r:id="rId5" imgW="5921379" imgH="653249" progId="Word.Documen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Our Approach</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609600" y="1371600"/>
            <a:ext cx="8077200" cy="4876800"/>
          </a:xfrm>
          <a:prstGeom prst="rect">
            <a:avLst/>
          </a:prstGeom>
        </p:spPr>
        <p:txBody>
          <a:bodyPr/>
          <a:lstStyle/>
          <a:p>
            <a:pPr algn="just"/>
            <a:r>
              <a:rPr lang="en-US" sz="2400" dirty="0" smtClean="0">
                <a:solidFill>
                  <a:srgbClr val="000000"/>
                </a:solidFill>
              </a:rPr>
              <a:t>The goal of the model is to simulate eye positional signal on a two dimensional plane with characteristics resembling normal humans. </a:t>
            </a:r>
          </a:p>
          <a:p>
            <a:pPr algn="just"/>
            <a:endParaRPr lang="en-US" sz="2400" dirty="0" smtClean="0">
              <a:solidFill>
                <a:srgbClr val="000000"/>
              </a:solidFill>
            </a:endParaRPr>
          </a:p>
          <a:p>
            <a:pPr algn="just"/>
            <a:r>
              <a:rPr lang="en-US" sz="2400" dirty="0" smtClean="0">
                <a:solidFill>
                  <a:srgbClr val="000000"/>
                </a:solidFill>
              </a:rPr>
              <a:t>These characteristics are represented by,</a:t>
            </a:r>
          </a:p>
          <a:p>
            <a:pPr algn="just"/>
            <a:r>
              <a:rPr lang="en-US" sz="2400" dirty="0" smtClean="0">
                <a:solidFill>
                  <a:srgbClr val="000000"/>
                </a:solidFill>
              </a:rPr>
              <a:t> </a:t>
            </a:r>
          </a:p>
          <a:p>
            <a:pPr algn="just">
              <a:buFont typeface="Arial" pitchFamily="34" charset="0"/>
              <a:buChar char="•"/>
            </a:pPr>
            <a:r>
              <a:rPr lang="en-US" sz="2400" dirty="0" smtClean="0">
                <a:solidFill>
                  <a:srgbClr val="000000"/>
                </a:solidFill>
              </a:rPr>
              <a:t> The difference between simulated and the actual position of the eye movement signal</a:t>
            </a:r>
          </a:p>
          <a:p>
            <a:pPr algn="just"/>
            <a:r>
              <a:rPr lang="en-US" sz="2400" dirty="0" smtClean="0">
                <a:solidFill>
                  <a:srgbClr val="000000"/>
                </a:solidFill>
              </a:rPr>
              <a:t> </a:t>
            </a:r>
          </a:p>
          <a:p>
            <a:pPr algn="just">
              <a:buFont typeface="Arial" pitchFamily="34" charset="0"/>
              <a:buChar char="•"/>
            </a:pPr>
            <a:r>
              <a:rPr lang="en-US" sz="2400" dirty="0" smtClean="0">
                <a:solidFill>
                  <a:srgbClr val="000000"/>
                </a:solidFill>
              </a:rPr>
              <a:t> The relationship between the amplitude and the duration of the saccade and </a:t>
            </a:r>
          </a:p>
          <a:p>
            <a:pPr algn="just"/>
            <a:endParaRPr lang="en-US" sz="2400" dirty="0" smtClean="0">
              <a:solidFill>
                <a:srgbClr val="000000"/>
              </a:solidFill>
            </a:endParaRPr>
          </a:p>
          <a:p>
            <a:pPr algn="just">
              <a:buFont typeface="Arial" pitchFamily="34" charset="0"/>
              <a:buChar char="•"/>
            </a:pPr>
            <a:r>
              <a:rPr lang="en-US" sz="2400" dirty="0" smtClean="0">
                <a:solidFill>
                  <a:srgbClr val="000000"/>
                </a:solidFill>
              </a:rPr>
              <a:t> The properties of the main-sequence relationship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algn="ctr"/>
            <a:r>
              <a:rPr lang="en-US" sz="2800" b="1" dirty="0" smtClean="0">
                <a:solidFill>
                  <a:srgbClr val="000000"/>
                </a:solidFill>
              </a:rPr>
              <a:t>Antagonist EOM Model</a:t>
            </a:r>
            <a:endParaRPr lang="en-US" sz="2800" b="1" dirty="0">
              <a:solidFill>
                <a:srgbClr val="000000"/>
              </a:solidFill>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1" name="Picture 1"/>
          <p:cNvPicPr>
            <a:picLocks noChangeAspect="1" noChangeArrowheads="1"/>
          </p:cNvPicPr>
          <p:nvPr/>
        </p:nvPicPr>
        <p:blipFill>
          <a:blip r:embed="rId2"/>
          <a:srcRect/>
          <a:stretch>
            <a:fillRect/>
          </a:stretch>
        </p:blipFill>
        <p:spPr bwMode="auto">
          <a:xfrm>
            <a:off x="1676400" y="1285874"/>
            <a:ext cx="5917883" cy="488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1DOPMM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The equations for the one dimensional case, e.g. horizontal movement, are created by considering all forces that contribute to the rotation of the eye globe.</a:t>
            </a:r>
          </a:p>
          <a:p>
            <a:pPr algn="just"/>
            <a:endParaRPr lang="en-US" sz="2400" dirty="0" smtClean="0">
              <a:solidFill>
                <a:srgbClr val="000000"/>
              </a:solidFill>
            </a:endParaRPr>
          </a:p>
          <a:p>
            <a:pPr algn="just"/>
            <a:r>
              <a:rPr lang="en-US" sz="2400" dirty="0" smtClean="0">
                <a:solidFill>
                  <a:srgbClr val="000000"/>
                </a:solidFill>
              </a:rPr>
              <a:t>The agonist force dynamics can be described by combining equations on agonist MEOM,</a:t>
            </a:r>
          </a:p>
          <a:p>
            <a:pPr algn="just"/>
            <a:endParaRPr lang="en-US" sz="2400" dirty="0" smtClean="0">
              <a:solidFill>
                <a:srgbClr val="000000"/>
              </a:solidFill>
            </a:endParaRPr>
          </a:p>
          <a:p>
            <a:pPr algn="just"/>
            <a:endParaRPr lang="en-US" sz="2400" dirty="0" smtClean="0">
              <a:solidFill>
                <a:srgbClr val="000000"/>
              </a:solidFill>
            </a:endParaRPr>
          </a:p>
          <a:p>
            <a:pPr algn="just"/>
            <a:endParaRPr lang="en-US" sz="2400" dirty="0" smtClean="0">
              <a:solidFill>
                <a:srgbClr val="000000"/>
              </a:solidFill>
            </a:endParaRPr>
          </a:p>
          <a:p>
            <a:pPr algn="just"/>
            <a:r>
              <a:rPr lang="en-US" sz="2400" dirty="0" smtClean="0">
                <a:solidFill>
                  <a:srgbClr val="000000"/>
                </a:solidFill>
              </a:rPr>
              <a:t>The antagonist dynamics is derived by combining equations on antagonist MEOM,</a:t>
            </a:r>
            <a:endParaRPr lang="en-US" sz="2400" dirty="0">
              <a:solidFill>
                <a:srgbClr val="000000"/>
              </a:solidFill>
            </a:endParaRPr>
          </a:p>
        </p:txBody>
      </p:sp>
      <p:pic>
        <p:nvPicPr>
          <p:cNvPr id="83972" name="Picture 4"/>
          <p:cNvPicPr>
            <a:picLocks noChangeAspect="1" noChangeArrowheads="1"/>
          </p:cNvPicPr>
          <p:nvPr/>
        </p:nvPicPr>
        <p:blipFill>
          <a:blip r:embed="rId3"/>
          <a:srcRect/>
          <a:stretch>
            <a:fillRect/>
          </a:stretch>
        </p:blipFill>
        <p:spPr bwMode="auto">
          <a:xfrm>
            <a:off x="2243138" y="3581400"/>
            <a:ext cx="4657725" cy="609600"/>
          </a:xfrm>
          <a:prstGeom prst="rect">
            <a:avLst/>
          </a:prstGeom>
          <a:noFill/>
          <a:ln w="9525">
            <a:noFill/>
            <a:miter lim="800000"/>
            <a:headEnd/>
            <a:tailEnd/>
          </a:ln>
          <a:effectLst/>
        </p:spPr>
      </p:pic>
      <p:pic>
        <p:nvPicPr>
          <p:cNvPr id="83974" name="Picture 6"/>
          <p:cNvPicPr>
            <a:picLocks noChangeAspect="1" noChangeArrowheads="1"/>
          </p:cNvPicPr>
          <p:nvPr/>
        </p:nvPicPr>
        <p:blipFill>
          <a:blip r:embed="rId4"/>
          <a:srcRect/>
          <a:stretch>
            <a:fillRect/>
          </a:stretch>
        </p:blipFill>
        <p:spPr bwMode="auto">
          <a:xfrm>
            <a:off x="2266950" y="5410200"/>
            <a:ext cx="4972050" cy="65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1DOPMM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Newton’s second law is applied to receive the equation connecting the acceleration of the eye globe and inertia to all forces acting on the eye globe,</a:t>
            </a:r>
          </a:p>
          <a:p>
            <a:pPr algn="just"/>
            <a:endParaRPr lang="en-US" sz="2400" dirty="0" smtClean="0">
              <a:solidFill>
                <a:srgbClr val="000000"/>
              </a:solidFill>
            </a:endParaRPr>
          </a:p>
          <a:p>
            <a:pPr algn="just"/>
            <a:endParaRPr lang="en-US" sz="2400" dirty="0" smtClean="0">
              <a:solidFill>
                <a:srgbClr val="000000"/>
              </a:solidFill>
            </a:endParaRPr>
          </a:p>
        </p:txBody>
      </p:sp>
      <p:pic>
        <p:nvPicPr>
          <p:cNvPr id="84996" name="Picture 4"/>
          <p:cNvPicPr>
            <a:picLocks noChangeAspect="1" noChangeArrowheads="1"/>
          </p:cNvPicPr>
          <p:nvPr/>
        </p:nvPicPr>
        <p:blipFill>
          <a:blip r:embed="rId3"/>
          <a:srcRect/>
          <a:stretch>
            <a:fillRect/>
          </a:stretch>
        </p:blipFill>
        <p:spPr bwMode="auto">
          <a:xfrm>
            <a:off x="1204913" y="2695575"/>
            <a:ext cx="6734175" cy="218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1DOPMM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Two equations describe the dynamics of the active state tension,</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The last equation connects the derivative of position to the velocity of the movement signal.</a:t>
            </a:r>
          </a:p>
          <a:p>
            <a:endParaRPr lang="en-US" sz="2400" dirty="0" smtClean="0">
              <a:solidFill>
                <a:srgbClr val="000000"/>
              </a:solidFill>
            </a:endParaRPr>
          </a:p>
          <a:p>
            <a:pPr algn="just"/>
            <a:endParaRPr lang="en-US" sz="2400" dirty="0" smtClean="0">
              <a:solidFill>
                <a:srgbClr val="000000"/>
              </a:solidFill>
            </a:endParaRPr>
          </a:p>
          <a:p>
            <a:pPr algn="just"/>
            <a:endParaRPr lang="en-US" sz="2400" dirty="0" smtClean="0">
              <a:solidFill>
                <a:srgbClr val="000000"/>
              </a:solidFill>
            </a:endParaRPr>
          </a:p>
        </p:txBody>
      </p:sp>
      <p:pic>
        <p:nvPicPr>
          <p:cNvPr id="86018" name="Picture 2"/>
          <p:cNvPicPr>
            <a:picLocks noChangeAspect="1" noChangeArrowheads="1"/>
          </p:cNvPicPr>
          <p:nvPr/>
        </p:nvPicPr>
        <p:blipFill>
          <a:blip r:embed="rId3"/>
          <a:srcRect/>
          <a:stretch>
            <a:fillRect/>
          </a:stretch>
        </p:blipFill>
        <p:spPr bwMode="auto">
          <a:xfrm>
            <a:off x="3200400" y="1905000"/>
            <a:ext cx="2257425" cy="1371600"/>
          </a:xfrm>
          <a:prstGeom prst="rect">
            <a:avLst/>
          </a:prstGeom>
          <a:noFill/>
          <a:ln w="9525">
            <a:noFill/>
            <a:miter lim="800000"/>
            <a:headEnd/>
            <a:tailEnd/>
          </a:ln>
          <a:effectLst/>
        </p:spPr>
      </p:pic>
      <p:pic>
        <p:nvPicPr>
          <p:cNvPr id="86019" name="Picture 3"/>
          <p:cNvPicPr>
            <a:picLocks noChangeAspect="1" noChangeArrowheads="1"/>
          </p:cNvPicPr>
          <p:nvPr/>
        </p:nvPicPr>
        <p:blipFill>
          <a:blip r:embed="rId4"/>
          <a:srcRect/>
          <a:stretch>
            <a:fillRect/>
          </a:stretch>
        </p:blipFill>
        <p:spPr bwMode="auto">
          <a:xfrm>
            <a:off x="3810000" y="4724400"/>
            <a:ext cx="904875" cy="50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1DOPMM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Two equations describe the dynamics of the active state tension,</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The last equation connects the derivative of position to the velocity of the movement signal.</a:t>
            </a:r>
          </a:p>
          <a:p>
            <a:endParaRPr lang="en-US" sz="2400" dirty="0" smtClean="0">
              <a:solidFill>
                <a:srgbClr val="000000"/>
              </a:solidFill>
            </a:endParaRPr>
          </a:p>
          <a:p>
            <a:pPr algn="just"/>
            <a:endParaRPr lang="en-US" sz="2400" dirty="0" smtClean="0">
              <a:solidFill>
                <a:srgbClr val="000000"/>
              </a:solidFill>
            </a:endParaRPr>
          </a:p>
          <a:p>
            <a:pPr algn="just"/>
            <a:endParaRPr lang="en-US" sz="2400" dirty="0" smtClean="0">
              <a:solidFill>
                <a:srgbClr val="000000"/>
              </a:solidFill>
            </a:endParaRPr>
          </a:p>
        </p:txBody>
      </p:sp>
      <p:pic>
        <p:nvPicPr>
          <p:cNvPr id="86018" name="Picture 2"/>
          <p:cNvPicPr>
            <a:picLocks noChangeAspect="1" noChangeArrowheads="1"/>
          </p:cNvPicPr>
          <p:nvPr/>
        </p:nvPicPr>
        <p:blipFill>
          <a:blip r:embed="rId3"/>
          <a:srcRect/>
          <a:stretch>
            <a:fillRect/>
          </a:stretch>
        </p:blipFill>
        <p:spPr bwMode="auto">
          <a:xfrm>
            <a:off x="3200400" y="1905000"/>
            <a:ext cx="2257425" cy="1371600"/>
          </a:xfrm>
          <a:prstGeom prst="rect">
            <a:avLst/>
          </a:prstGeom>
          <a:noFill/>
          <a:ln w="9525">
            <a:noFill/>
            <a:miter lim="800000"/>
            <a:headEnd/>
            <a:tailEnd/>
          </a:ln>
          <a:effectLst/>
        </p:spPr>
      </p:pic>
      <p:pic>
        <p:nvPicPr>
          <p:cNvPr id="86019" name="Picture 3"/>
          <p:cNvPicPr>
            <a:picLocks noChangeAspect="1" noChangeArrowheads="1"/>
          </p:cNvPicPr>
          <p:nvPr/>
        </p:nvPicPr>
        <p:blipFill>
          <a:blip r:embed="rId4"/>
          <a:srcRect/>
          <a:stretch>
            <a:fillRect/>
          </a:stretch>
        </p:blipFill>
        <p:spPr bwMode="auto">
          <a:xfrm>
            <a:off x="3810000" y="4724400"/>
            <a:ext cx="904875" cy="50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1DOPMM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a:r>
              <a:rPr lang="en-US" sz="2400" dirty="0" smtClean="0">
                <a:solidFill>
                  <a:srgbClr val="000000"/>
                </a:solidFill>
              </a:rPr>
              <a:t>By writing previous 6 differential equations in matrix form we can obtain the following equation which completely describes the Oculomotor Plant mechanical model during 1D saccades.</a:t>
            </a:r>
          </a:p>
        </p:txBody>
      </p:sp>
      <p:pic>
        <p:nvPicPr>
          <p:cNvPr id="87042" name="Picture 2"/>
          <p:cNvPicPr>
            <a:picLocks noChangeAspect="1" noChangeArrowheads="1"/>
          </p:cNvPicPr>
          <p:nvPr/>
        </p:nvPicPr>
        <p:blipFill>
          <a:blip r:embed="rId3"/>
          <a:srcRect/>
          <a:stretch>
            <a:fillRect/>
          </a:stretch>
        </p:blipFill>
        <p:spPr bwMode="auto">
          <a:xfrm>
            <a:off x="1143000" y="2819400"/>
            <a:ext cx="6019800" cy="3076973"/>
          </a:xfrm>
          <a:prstGeom prst="rect">
            <a:avLst/>
          </a:prstGeom>
          <a:noFill/>
          <a:ln w="9525">
            <a:noFill/>
            <a:miter lim="800000"/>
            <a:headEnd/>
            <a:tailEnd/>
          </a:ln>
          <a:effectLst/>
        </p:spPr>
      </p:pic>
      <p:pic>
        <p:nvPicPr>
          <p:cNvPr id="87043" name="Picture 3"/>
          <p:cNvPicPr>
            <a:picLocks noChangeAspect="1" noChangeArrowheads="1"/>
          </p:cNvPicPr>
          <p:nvPr/>
        </p:nvPicPr>
        <p:blipFill>
          <a:blip r:embed="rId4"/>
          <a:srcRect/>
          <a:stretch>
            <a:fillRect/>
          </a:stretch>
        </p:blipFill>
        <p:spPr bwMode="auto">
          <a:xfrm>
            <a:off x="1143000" y="5791200"/>
            <a:ext cx="3886200" cy="766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2DOPMM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In a 2D case EOM movement dynamics and roles remain essentially the same as in 1D case, i.e., the agonist muscles contract and pull the eye globe in the required direction and the antagonist muscles stretch and resist the pull. </a:t>
            </a:r>
            <a:endParaRPr lang="en-US" sz="2400" dirty="0">
              <a:solidFill>
                <a:srgbClr val="000000"/>
              </a:solidFill>
            </a:endParaRPr>
          </a:p>
        </p:txBody>
      </p:sp>
      <p:pic>
        <p:nvPicPr>
          <p:cNvPr id="89090" name="Picture 2"/>
          <p:cNvPicPr>
            <a:picLocks noChangeAspect="1" noChangeArrowheads="1"/>
          </p:cNvPicPr>
          <p:nvPr/>
        </p:nvPicPr>
        <p:blipFill>
          <a:blip r:embed="rId3"/>
          <a:srcRect/>
          <a:stretch>
            <a:fillRect/>
          </a:stretch>
        </p:blipFill>
        <p:spPr bwMode="auto">
          <a:xfrm>
            <a:off x="3657600" y="2914650"/>
            <a:ext cx="4752975" cy="3409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2DOPMM</a:t>
            </a:r>
            <a:endParaRPr lang="en-US" sz="2400" b="1" kern="0" dirty="0" smtClean="0">
              <a:solidFill>
                <a:srgbClr val="000000"/>
              </a:solidFill>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Twelve differential equations describe the 2DOPMM. </a:t>
            </a:r>
          </a:p>
          <a:p>
            <a:endParaRPr lang="en-US" sz="1500" dirty="0" smtClean="0">
              <a:solidFill>
                <a:srgbClr val="000000"/>
              </a:solidFill>
            </a:endParaRPr>
          </a:p>
          <a:p>
            <a:r>
              <a:rPr lang="en-US" sz="2400" dirty="0" smtClean="0">
                <a:solidFill>
                  <a:srgbClr val="000000"/>
                </a:solidFill>
              </a:rPr>
              <a:t>Two equations are created as a result of the application of the Newton’s second law to the vertical and the horizontal component of the eye movement. </a:t>
            </a:r>
          </a:p>
          <a:p>
            <a:r>
              <a:rPr lang="en-US" sz="2400" dirty="0" smtClean="0">
                <a:solidFill>
                  <a:srgbClr val="000000"/>
                </a:solidFill>
              </a:rPr>
              <a:t>	</a:t>
            </a:r>
          </a:p>
          <a:p>
            <a:r>
              <a:rPr lang="en-US" sz="2400" dirty="0" smtClean="0">
                <a:solidFill>
                  <a:srgbClr val="000000"/>
                </a:solidFill>
              </a:rPr>
              <a:t>Four equations describe the dynamics of the EOM forces that move the eye globe. </a:t>
            </a:r>
          </a:p>
          <a:p>
            <a:endParaRPr lang="en-US" sz="1500" dirty="0" smtClean="0">
              <a:solidFill>
                <a:srgbClr val="000000"/>
              </a:solidFill>
            </a:endParaRPr>
          </a:p>
          <a:p>
            <a:r>
              <a:rPr lang="en-US" sz="2400" dirty="0" smtClean="0">
                <a:solidFill>
                  <a:srgbClr val="000000"/>
                </a:solidFill>
              </a:rPr>
              <a:t>Four equations describe the transformation of the neuronal control signal in each EOM to the active state tension </a:t>
            </a:r>
          </a:p>
          <a:p>
            <a:endParaRPr lang="en-US" sz="1500" dirty="0" smtClean="0">
              <a:solidFill>
                <a:srgbClr val="000000"/>
              </a:solidFill>
            </a:endParaRPr>
          </a:p>
          <a:p>
            <a:r>
              <a:rPr lang="en-US" sz="2400" dirty="0" smtClean="0">
                <a:solidFill>
                  <a:srgbClr val="000000"/>
                </a:solidFill>
              </a:rPr>
              <a:t>Two equations connect the velocity of the eye movement to the position of the eye in the vertical and horizontal plane.</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lvl="0" algn="ctr" eaLnBrk="1" hangingPunct="1">
              <a:defRPr/>
            </a:pPr>
            <a:r>
              <a:rPr lang="en-US" sz="2800" b="1" kern="0" dirty="0" smtClean="0">
                <a:solidFill>
                  <a:srgbClr val="000000"/>
                </a:solidFill>
              </a:rPr>
              <a:t>2DOPMM – Left Downward rotation</a:t>
            </a:r>
            <a:endParaRPr lang="en-US" sz="2400" b="1" kern="0" dirty="0" smtClean="0">
              <a:solidFill>
                <a:srgbClr val="000000"/>
              </a:solidFill>
            </a:endParaRPr>
          </a:p>
        </p:txBody>
      </p:sp>
      <p:pic>
        <p:nvPicPr>
          <p:cNvPr id="88066" name="Picture 2"/>
          <p:cNvPicPr>
            <a:picLocks noChangeAspect="1" noChangeArrowheads="1"/>
          </p:cNvPicPr>
          <p:nvPr/>
        </p:nvPicPr>
        <p:blipFill>
          <a:blip r:embed="rId3"/>
          <a:srcRect/>
          <a:stretch>
            <a:fillRect/>
          </a:stretch>
        </p:blipFill>
        <p:spPr bwMode="auto">
          <a:xfrm>
            <a:off x="1993531" y="809625"/>
            <a:ext cx="5169269" cy="5972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Neuronal Control Signal</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The neuronal control signal during saccades is a pulse-step function. The step part of the signal is created by positional command (angular eye position prior to and after a saccade) and pulse part of the signal is created by the velocity command, which is determined by the amplitude of the programmed saccade.</a:t>
            </a:r>
          </a:p>
          <a:p>
            <a:pPr algn="just" eaLnBrk="1" hangingPunct="1">
              <a:defRPr/>
            </a:pPr>
            <a:endParaRPr lang="en-US" sz="1400" kern="0" dirty="0" smtClean="0">
              <a:solidFill>
                <a:srgbClr val="000000"/>
              </a:solidFill>
            </a:endParaRPr>
          </a:p>
          <a:p>
            <a:pPr algn="just" eaLnBrk="1" hangingPunct="1">
              <a:defRPr/>
            </a:pP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946" name="Picture 2"/>
          <p:cNvPicPr>
            <a:picLocks noChangeAspect="1" noChangeArrowheads="1"/>
          </p:cNvPicPr>
          <p:nvPr/>
        </p:nvPicPr>
        <p:blipFill>
          <a:blip r:embed="rId2"/>
          <a:srcRect/>
          <a:stretch>
            <a:fillRect/>
          </a:stretch>
        </p:blipFill>
        <p:spPr bwMode="auto">
          <a:xfrm>
            <a:off x="2895600" y="3429000"/>
            <a:ext cx="3380916" cy="3352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Objectives</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609600" y="1371600"/>
            <a:ext cx="8077200" cy="4876800"/>
          </a:xfrm>
          <a:prstGeom prst="rect">
            <a:avLst/>
          </a:prstGeom>
        </p:spPr>
        <p:txBody>
          <a:bodyPr/>
          <a:lstStyle/>
          <a:p>
            <a:pPr algn="just"/>
            <a:r>
              <a:rPr lang="en-US" sz="2400" dirty="0" smtClean="0">
                <a:solidFill>
                  <a:srgbClr val="000000"/>
                </a:solidFill>
              </a:rPr>
              <a:t>The OP, driven by the neuronal control signal, exhibits six eye movement types: fixations, saccades, smooth pursuits, </a:t>
            </a:r>
            <a:r>
              <a:rPr lang="en-US" sz="2400" dirty="0" err="1" smtClean="0">
                <a:solidFill>
                  <a:srgbClr val="000000"/>
                </a:solidFill>
              </a:rPr>
              <a:t>optokinetic</a:t>
            </a:r>
            <a:r>
              <a:rPr lang="en-US" sz="2400" dirty="0" smtClean="0">
                <a:solidFill>
                  <a:srgbClr val="000000"/>
                </a:solidFill>
              </a:rPr>
              <a:t> reflex, </a:t>
            </a:r>
            <a:r>
              <a:rPr lang="en-US" sz="2400" dirty="0" err="1" smtClean="0">
                <a:solidFill>
                  <a:srgbClr val="000000"/>
                </a:solidFill>
              </a:rPr>
              <a:t>vestibulo</a:t>
            </a:r>
            <a:r>
              <a:rPr lang="en-US" sz="2400" dirty="0" smtClean="0">
                <a:solidFill>
                  <a:srgbClr val="000000"/>
                </a:solidFill>
              </a:rPr>
              <a:t>-ocular reflex, and </a:t>
            </a:r>
            <a:r>
              <a:rPr lang="en-US" sz="2400" dirty="0" err="1" smtClean="0">
                <a:solidFill>
                  <a:srgbClr val="000000"/>
                </a:solidFill>
              </a:rPr>
              <a:t>vergence</a:t>
            </a:r>
            <a:r>
              <a:rPr lang="en-US" sz="2400" dirty="0" smtClean="0">
                <a:solidFill>
                  <a:srgbClr val="000000"/>
                </a:solidFill>
              </a:rPr>
              <a:t>.</a:t>
            </a:r>
          </a:p>
          <a:p>
            <a:pPr algn="just"/>
            <a:endParaRPr lang="en-US" sz="2400" dirty="0" smtClean="0">
              <a:solidFill>
                <a:srgbClr val="000000"/>
              </a:solidFill>
            </a:endParaRPr>
          </a:p>
          <a:p>
            <a:pPr algn="just"/>
            <a:r>
              <a:rPr lang="en-US" sz="2400" dirty="0" smtClean="0">
                <a:solidFill>
                  <a:srgbClr val="000000"/>
                </a:solidFill>
              </a:rPr>
              <a:t>The goal of the model is to provide an accurate eye position trace during saccades with the duration and main sequence relationships within the physiological capabilities of a normal human.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Neuronal Control Models</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The choice of the specific neuronal control signal model during a saccade is an area of active research.</a:t>
            </a:r>
          </a:p>
          <a:p>
            <a:endParaRPr lang="en-US" sz="2400" dirty="0" smtClean="0">
              <a:solidFill>
                <a:srgbClr val="000000"/>
              </a:solidFill>
            </a:endParaRPr>
          </a:p>
          <a:p>
            <a:r>
              <a:rPr lang="en-US" sz="2400" dirty="0" smtClean="0">
                <a:solidFill>
                  <a:srgbClr val="000000"/>
                </a:solidFill>
              </a:rPr>
              <a:t>This research study  presents two existing models that were developed for the horizontal saccades, and a new model essentially adhering to the main-sequence relationship. </a:t>
            </a:r>
          </a:p>
          <a:p>
            <a:endParaRPr lang="en-US" sz="2400" dirty="0" smtClean="0">
              <a:solidFill>
                <a:srgbClr val="000000"/>
              </a:solidFill>
            </a:endParaRPr>
          </a:p>
          <a:p>
            <a:r>
              <a:rPr lang="en-US" sz="2400" dirty="0" smtClean="0">
                <a:solidFill>
                  <a:srgbClr val="000000"/>
                </a:solidFill>
              </a:rPr>
              <a:t>Main sequence properties are defined by the following formula:</a:t>
            </a:r>
          </a:p>
          <a:p>
            <a:endParaRPr lang="en-US" sz="2400" dirty="0" smtClean="0">
              <a:solidFill>
                <a:srgbClr val="000000"/>
              </a:solidFill>
            </a:endParaRPr>
          </a:p>
          <a:p>
            <a:endParaRPr lang="en-US" sz="24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0354" name="Picture 2"/>
          <p:cNvPicPr>
            <a:picLocks noChangeAspect="1" noChangeArrowheads="1"/>
          </p:cNvPicPr>
          <p:nvPr/>
        </p:nvPicPr>
        <p:blipFill>
          <a:blip r:embed="rId2"/>
          <a:srcRect/>
          <a:stretch>
            <a:fillRect/>
          </a:stretch>
        </p:blipFill>
        <p:spPr bwMode="auto">
          <a:xfrm>
            <a:off x="2852738" y="5257800"/>
            <a:ext cx="3438525"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Neuronal Control Models</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Model I</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Model II</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Model III</a:t>
            </a:r>
          </a:p>
          <a:p>
            <a:endParaRPr lang="en-US" sz="2400" dirty="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1378" name="Picture 2"/>
          <p:cNvPicPr>
            <a:picLocks noChangeAspect="1" noChangeArrowheads="1"/>
          </p:cNvPicPr>
          <p:nvPr/>
        </p:nvPicPr>
        <p:blipFill>
          <a:blip r:embed="rId2"/>
          <a:srcRect/>
          <a:stretch>
            <a:fillRect/>
          </a:stretch>
        </p:blipFill>
        <p:spPr bwMode="auto">
          <a:xfrm>
            <a:off x="1395413" y="1828800"/>
            <a:ext cx="6353175" cy="866775"/>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3"/>
          <a:srcRect/>
          <a:stretch>
            <a:fillRect/>
          </a:stretch>
        </p:blipFill>
        <p:spPr bwMode="auto">
          <a:xfrm>
            <a:off x="304800" y="3581400"/>
            <a:ext cx="8705851" cy="838200"/>
          </a:xfrm>
          <a:prstGeom prst="rect">
            <a:avLst/>
          </a:prstGeom>
          <a:noFill/>
          <a:ln w="9525">
            <a:noFill/>
            <a:miter lim="800000"/>
            <a:headEnd/>
            <a:tailEnd/>
          </a:ln>
          <a:effectLst/>
        </p:spPr>
      </p:pic>
      <p:pic>
        <p:nvPicPr>
          <p:cNvPr id="101380" name="Picture 4"/>
          <p:cNvPicPr>
            <a:picLocks noChangeAspect="1" noChangeArrowheads="1"/>
          </p:cNvPicPr>
          <p:nvPr/>
        </p:nvPicPr>
        <p:blipFill>
          <a:blip r:embed="rId4"/>
          <a:srcRect/>
          <a:stretch>
            <a:fillRect/>
          </a:stretch>
        </p:blipFill>
        <p:spPr bwMode="auto">
          <a:xfrm>
            <a:off x="1876425" y="5514975"/>
            <a:ext cx="5391150" cy="733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Methodology</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Apparatus</a:t>
            </a:r>
          </a:p>
          <a:p>
            <a:endParaRPr lang="en-US" sz="2400" b="1" i="1" dirty="0" smtClean="0">
              <a:solidFill>
                <a:srgbClr val="000000"/>
              </a:solidFill>
            </a:endParaRPr>
          </a:p>
          <a:p>
            <a:r>
              <a:rPr lang="en-US" sz="2400" dirty="0" err="1" smtClean="0">
                <a:solidFill>
                  <a:srgbClr val="000000"/>
                </a:solidFill>
              </a:rPr>
              <a:t>Tobii</a:t>
            </a:r>
            <a:r>
              <a:rPr lang="en-US" sz="2400" dirty="0" smtClean="0">
                <a:solidFill>
                  <a:srgbClr val="000000"/>
                </a:solidFill>
              </a:rPr>
              <a:t> </a:t>
            </a:r>
            <a:r>
              <a:rPr lang="en-US" sz="2400" dirty="0" smtClean="0">
                <a:solidFill>
                  <a:srgbClr val="000000"/>
                </a:solidFill>
              </a:rPr>
              <a:t>x120 eye tracker,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smtClean="0">
                <a:solidFill>
                  <a:srgbClr val="000000"/>
                </a:solidFill>
              </a:rPr>
              <a:t>S</a:t>
            </a:r>
            <a:r>
              <a:rPr lang="en-US" sz="2400" dirty="0" smtClean="0">
                <a:solidFill>
                  <a:srgbClr val="000000"/>
                </a:solidFill>
              </a:rPr>
              <a:t>tandalone </a:t>
            </a:r>
            <a:r>
              <a:rPr lang="en-US" sz="2400" dirty="0" smtClean="0">
                <a:solidFill>
                  <a:srgbClr val="000000"/>
                </a:solidFill>
              </a:rPr>
              <a:t>unit connected to a 19 inch flat panel screen with resolution of 1280x1024. </a:t>
            </a:r>
          </a:p>
          <a:p>
            <a:endParaRPr lang="en-US" sz="2400" dirty="0" smtClean="0">
              <a:solidFill>
                <a:srgbClr val="000000"/>
              </a:solidFill>
            </a:endParaRPr>
          </a:p>
          <a:p>
            <a:r>
              <a:rPr lang="en-US" sz="2400" dirty="0" smtClean="0">
                <a:solidFill>
                  <a:srgbClr val="000000"/>
                </a:solidFill>
              </a:rPr>
              <a:t>The eye tracker performs binocular tracking with the following characteristics: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smtClean="0">
                <a:solidFill>
                  <a:srgbClr val="000000"/>
                </a:solidFill>
              </a:rPr>
              <a:t>accuracy </a:t>
            </a:r>
            <a:r>
              <a:rPr lang="en-US" sz="2400" dirty="0" smtClean="0">
                <a:solidFill>
                  <a:srgbClr val="000000"/>
                </a:solidFill>
              </a:rPr>
              <a:t>0.5°,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smtClean="0">
                <a:solidFill>
                  <a:srgbClr val="000000"/>
                </a:solidFill>
              </a:rPr>
              <a:t>spatial </a:t>
            </a:r>
            <a:r>
              <a:rPr lang="en-US" sz="2400" dirty="0" smtClean="0">
                <a:solidFill>
                  <a:srgbClr val="000000"/>
                </a:solidFill>
              </a:rPr>
              <a:t>resolution 0.2°,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smtClean="0">
                <a:solidFill>
                  <a:srgbClr val="000000"/>
                </a:solidFill>
              </a:rPr>
              <a:t>drift </a:t>
            </a:r>
            <a:r>
              <a:rPr lang="en-US" sz="2400" dirty="0" smtClean="0">
                <a:solidFill>
                  <a:srgbClr val="000000"/>
                </a:solidFill>
              </a:rPr>
              <a:t>0.3°, and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smtClean="0">
                <a:solidFill>
                  <a:srgbClr val="000000"/>
                </a:solidFill>
              </a:rPr>
              <a:t>eye </a:t>
            </a:r>
            <a:r>
              <a:rPr lang="en-US" sz="2400" dirty="0" smtClean="0">
                <a:solidFill>
                  <a:srgbClr val="000000"/>
                </a:solidFill>
              </a:rPr>
              <a:t>position sampling frequency of 120Hz. </a:t>
            </a: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Methodology</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7042" name="Picture 2"/>
          <p:cNvPicPr>
            <a:picLocks noChangeAspect="1" noChangeArrowheads="1"/>
          </p:cNvPicPr>
          <p:nvPr/>
        </p:nvPicPr>
        <p:blipFill>
          <a:blip r:embed="rId2"/>
          <a:srcRect/>
          <a:stretch>
            <a:fillRect/>
          </a:stretch>
        </p:blipFill>
        <p:spPr bwMode="auto">
          <a:xfrm>
            <a:off x="457200" y="1247625"/>
            <a:ext cx="3886200" cy="4619775"/>
          </a:xfrm>
          <a:prstGeom prst="rect">
            <a:avLst/>
          </a:prstGeom>
          <a:noFill/>
          <a:ln w="9525">
            <a:noFill/>
            <a:miter lim="800000"/>
            <a:headEnd/>
            <a:tailEnd/>
          </a:ln>
          <a:effectLst/>
        </p:spPr>
      </p:pic>
      <p:sp>
        <p:nvSpPr>
          <p:cNvPr id="9" name="Rectangle 2"/>
          <p:cNvSpPr txBox="1">
            <a:spLocks noChangeArrowheads="1"/>
          </p:cNvSpPr>
          <p:nvPr/>
        </p:nvSpPr>
        <p:spPr>
          <a:xfrm>
            <a:off x="4648200" y="1143000"/>
            <a:ext cx="4038600" cy="5410200"/>
          </a:xfrm>
          <a:prstGeom prst="rect">
            <a:avLst/>
          </a:prstGeom>
        </p:spPr>
        <p:txBody>
          <a:bodyPr/>
          <a:lstStyle/>
          <a:p>
            <a:r>
              <a:rPr lang="en-US" sz="2400" dirty="0" smtClean="0">
                <a:solidFill>
                  <a:srgbClr val="000000"/>
                </a:solidFill>
              </a:rPr>
              <a:t>Saccade Invocation Task</a:t>
            </a:r>
            <a:endParaRPr lang="en-US" sz="2400" i="1" dirty="0" smtClean="0">
              <a:solidFill>
                <a:srgbClr val="000000"/>
              </a:solidFill>
            </a:endParaRPr>
          </a:p>
          <a:p>
            <a:endParaRPr lang="en-US" sz="2400" b="1" i="1" dirty="0" smtClean="0">
              <a:solidFill>
                <a:srgbClr val="000000"/>
              </a:solidFill>
            </a:endParaRPr>
          </a:p>
          <a:p>
            <a:pPr>
              <a:buFont typeface="Arial" pitchFamily="34" charset="0"/>
              <a:buChar char="•"/>
            </a:pPr>
            <a:r>
              <a:rPr lang="en-US" sz="2400" dirty="0" smtClean="0">
                <a:solidFill>
                  <a:srgbClr val="000000"/>
                </a:solidFill>
              </a:rPr>
              <a:t>14 </a:t>
            </a:r>
            <a:r>
              <a:rPr lang="en-US" sz="2400" dirty="0" smtClean="0">
                <a:solidFill>
                  <a:srgbClr val="000000"/>
                </a:solidFill>
              </a:rPr>
              <a:t>points invoking 13 stimuli saccades.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smtClean="0">
                <a:solidFill>
                  <a:srgbClr val="000000"/>
                </a:solidFill>
              </a:rPr>
              <a:t>After </a:t>
            </a:r>
            <a:r>
              <a:rPr lang="en-US" sz="2400" dirty="0" smtClean="0">
                <a:solidFill>
                  <a:srgbClr val="000000"/>
                </a:solidFill>
              </a:rPr>
              <a:t>each subsequent jump the point remained stationary for 1.5s before the next jump. </a:t>
            </a:r>
            <a:endParaRPr lang="en-US" sz="2400" dirty="0" smtClean="0">
              <a:solidFill>
                <a:srgbClr val="000000"/>
              </a:solidFill>
            </a:endParaRPr>
          </a:p>
          <a:p>
            <a:pPr>
              <a:buFont typeface="Arial" pitchFamily="34" charset="0"/>
              <a:buChar char="•"/>
            </a:pPr>
            <a:r>
              <a:rPr lang="en-US" sz="2400" dirty="0" smtClean="0">
                <a:solidFill>
                  <a:srgbClr val="000000"/>
                </a:solidFill>
              </a:rPr>
              <a:t>The </a:t>
            </a:r>
            <a:r>
              <a:rPr lang="en-US" sz="2400" dirty="0" smtClean="0">
                <a:solidFill>
                  <a:srgbClr val="000000"/>
                </a:solidFill>
              </a:rPr>
              <a:t>size of the point was approximately 1</a:t>
            </a:r>
            <a:r>
              <a:rPr lang="en-US" sz="2400" baseline="30000" dirty="0" smtClean="0">
                <a:solidFill>
                  <a:srgbClr val="000000"/>
                </a:solidFill>
                <a:sym typeface="Symbol"/>
              </a:rPr>
              <a:t></a:t>
            </a:r>
            <a:r>
              <a:rPr lang="en-US" sz="2400" dirty="0" smtClean="0">
                <a:solidFill>
                  <a:srgbClr val="000000"/>
                </a:solidFill>
              </a:rPr>
              <a:t> of the visual angle with center marked as a black dot.</a:t>
            </a:r>
            <a:endParaRPr lang="en-US" sz="2000" baseline="-25000" dirty="0"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Methodology</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Participants &amp; Quality of the Recorded Data</a:t>
            </a:r>
          </a:p>
          <a:p>
            <a:endParaRPr lang="en-US" sz="2400" b="1" i="1" dirty="0" smtClean="0">
              <a:solidFill>
                <a:srgbClr val="000000"/>
              </a:solidFill>
            </a:endParaRPr>
          </a:p>
          <a:p>
            <a:pPr>
              <a:buFont typeface="Arial" pitchFamily="34" charset="0"/>
              <a:buChar char="•"/>
            </a:pPr>
            <a:r>
              <a:rPr lang="en-US" sz="2400" dirty="0" smtClean="0">
                <a:solidFill>
                  <a:srgbClr val="000000"/>
                </a:solidFill>
              </a:rPr>
              <a:t> A </a:t>
            </a:r>
            <a:r>
              <a:rPr lang="en-US" sz="2400" dirty="0" smtClean="0">
                <a:solidFill>
                  <a:srgbClr val="000000"/>
                </a:solidFill>
              </a:rPr>
              <a:t>total of 68 participants (24 males/ 44 females),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smtClean="0">
                <a:solidFill>
                  <a:srgbClr val="000000"/>
                </a:solidFill>
              </a:rPr>
              <a:t>18 </a:t>
            </a:r>
            <a:r>
              <a:rPr lang="en-US" sz="2400" dirty="0" smtClean="0">
                <a:solidFill>
                  <a:srgbClr val="000000"/>
                </a:solidFill>
              </a:rPr>
              <a:t>– 25 (mean 21.2) years </a:t>
            </a:r>
            <a:r>
              <a:rPr lang="en-US" sz="2400" dirty="0" smtClean="0">
                <a:solidFill>
                  <a:srgbClr val="000000"/>
                </a:solidFill>
              </a:rPr>
              <a:t>old. </a:t>
            </a:r>
          </a:p>
          <a:p>
            <a:pPr>
              <a:buFont typeface="Arial" pitchFamily="34" charset="0"/>
              <a:buChar char="•"/>
            </a:pPr>
            <a:r>
              <a:rPr lang="en-US" sz="2400" dirty="0" smtClean="0">
                <a:solidFill>
                  <a:srgbClr val="000000"/>
                </a:solidFill>
              </a:rPr>
              <a:t> </a:t>
            </a:r>
            <a:r>
              <a:rPr lang="en-US" sz="2400" dirty="0" smtClean="0">
                <a:solidFill>
                  <a:srgbClr val="000000"/>
                </a:solidFill>
              </a:rPr>
              <a:t>All </a:t>
            </a:r>
            <a:r>
              <a:rPr lang="en-US" sz="2400" dirty="0" smtClean="0">
                <a:solidFill>
                  <a:srgbClr val="000000"/>
                </a:solidFill>
              </a:rPr>
              <a:t>participants had normal or corrected-to-normal vision. </a:t>
            </a:r>
          </a:p>
          <a:p>
            <a:endParaRPr lang="en-US" sz="2400" dirty="0" smtClean="0">
              <a:solidFill>
                <a:srgbClr val="000000"/>
              </a:solidFill>
            </a:endParaRPr>
          </a:p>
          <a:p>
            <a:pPr>
              <a:buFont typeface="Arial" pitchFamily="34" charset="0"/>
              <a:buChar char="•"/>
            </a:pPr>
            <a:r>
              <a:rPr lang="en-US" sz="2400" dirty="0" smtClean="0">
                <a:solidFill>
                  <a:srgbClr val="000000"/>
                </a:solidFill>
              </a:rPr>
              <a:t> Only </a:t>
            </a:r>
            <a:r>
              <a:rPr lang="en-US" sz="2400" dirty="0" smtClean="0">
                <a:solidFill>
                  <a:srgbClr val="000000"/>
                </a:solidFill>
              </a:rPr>
              <a:t>49 participant records passed the validation criteria resulting in the average calibration error of 1.21º ± 0.49 and valid data percentage of 96.12% ± 3.89.</a:t>
            </a:r>
            <a:endParaRPr lang="en-US" sz="2400" dirty="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Methodology</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r>
              <a:rPr lang="en-US" sz="2400" dirty="0" smtClean="0">
                <a:solidFill>
                  <a:srgbClr val="000000"/>
                </a:solidFill>
              </a:rPr>
              <a:t>Auxiliary Data Set – DOVES</a:t>
            </a:r>
          </a:p>
          <a:p>
            <a:endParaRPr lang="en-US" sz="2400" dirty="0" smtClean="0">
              <a:solidFill>
                <a:srgbClr val="000000"/>
              </a:solidFill>
            </a:endParaRPr>
          </a:p>
          <a:p>
            <a:r>
              <a:rPr lang="en-US" sz="2400" dirty="0" smtClean="0">
                <a:solidFill>
                  <a:srgbClr val="000000"/>
                </a:solidFill>
              </a:rPr>
              <a:t>The DOVES consists of eye positional recordings collected from 29 human observers as they viewed 101 natural calibrated images.</a:t>
            </a:r>
          </a:p>
          <a:p>
            <a:endParaRPr lang="en-US" sz="2400" dirty="0" smtClean="0">
              <a:solidFill>
                <a:srgbClr val="000000"/>
              </a:solidFill>
            </a:endParaRPr>
          </a:p>
          <a:p>
            <a:r>
              <a:rPr lang="en-US" sz="2400" dirty="0" smtClean="0">
                <a:solidFill>
                  <a:srgbClr val="000000"/>
                </a:solidFill>
              </a:rPr>
              <a:t>Recordings were done using a high precision dual-Purkinje eye tracker with accuracy of &lt;10 min of arc, precision of about 1 min of arc, a response time of </a:t>
            </a:r>
            <a:r>
              <a:rPr lang="en-US" sz="2400" i="1" dirty="0" smtClean="0">
                <a:solidFill>
                  <a:srgbClr val="000000"/>
                </a:solidFill>
              </a:rPr>
              <a:t>&lt;</a:t>
            </a:r>
            <a:r>
              <a:rPr lang="en-US" sz="2400" dirty="0" smtClean="0">
                <a:solidFill>
                  <a:srgbClr val="000000"/>
                </a:solidFill>
              </a:rPr>
              <a:t>1 ms, and sampling frequency of 200Hz. </a:t>
            </a:r>
            <a:endParaRPr lang="en-US" sz="2400" dirty="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Methodology</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2057400"/>
          </a:xfrm>
          <a:prstGeom prst="rect">
            <a:avLst/>
          </a:prstGeom>
        </p:spPr>
        <p:txBody>
          <a:bodyPr/>
          <a:lstStyle/>
          <a:p>
            <a:r>
              <a:rPr lang="en-US" sz="2400" dirty="0" smtClean="0">
                <a:solidFill>
                  <a:srgbClr val="000000"/>
                </a:solidFill>
              </a:rPr>
              <a:t>Model Validation Metrics</a:t>
            </a:r>
          </a:p>
          <a:p>
            <a:endParaRPr lang="en-US" sz="2400" i="1" dirty="0" smtClean="0">
              <a:solidFill>
                <a:srgbClr val="000000"/>
              </a:solidFill>
            </a:endParaRPr>
          </a:p>
          <a:p>
            <a:r>
              <a:rPr lang="en-US" sz="2400" dirty="0" smtClean="0">
                <a:solidFill>
                  <a:srgbClr val="000000"/>
                </a:solidFill>
              </a:rPr>
              <a:t>The Root Mean Squared Error (RMSE) computed by the equation was employed to indicate a magnitude of error between the simulated and actual signal.</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R</a:t>
            </a:r>
            <a:r>
              <a:rPr lang="en-US" sz="2400" baseline="30000" dirty="0" smtClean="0">
                <a:solidFill>
                  <a:srgbClr val="000000"/>
                </a:solidFill>
              </a:rPr>
              <a:t>2 </a:t>
            </a:r>
            <a:r>
              <a:rPr lang="en-US" sz="2400" dirty="0" smtClean="0">
                <a:solidFill>
                  <a:srgbClr val="000000"/>
                </a:solidFill>
              </a:rPr>
              <a:t> statistic was employed to indicate the goodness of fit for horizontal and vertical components of movement</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7282" name="Picture 2"/>
          <p:cNvPicPr>
            <a:picLocks noChangeAspect="1" noChangeArrowheads="1"/>
          </p:cNvPicPr>
          <p:nvPr/>
        </p:nvPicPr>
        <p:blipFill>
          <a:blip r:embed="rId2"/>
          <a:srcRect/>
          <a:stretch>
            <a:fillRect/>
          </a:stretch>
        </p:blipFill>
        <p:spPr bwMode="auto">
          <a:xfrm>
            <a:off x="2295525" y="3219450"/>
            <a:ext cx="4181475" cy="1032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Results </a:t>
            </a:r>
            <a:r>
              <a:rPr lang="en-US" sz="2800" b="1" kern="0" dirty="0" smtClean="0">
                <a:solidFill>
                  <a:srgbClr val="000000"/>
                </a:solidFill>
                <a:latin typeface="+mj-lt"/>
                <a:ea typeface="+mj-ea"/>
                <a:cs typeface="+mj-cs"/>
              </a:rPr>
              <a:t>– Model Validation </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0" name="Picture 2"/>
          <p:cNvPicPr>
            <a:picLocks noChangeAspect="1" noChangeArrowheads="1"/>
          </p:cNvPicPr>
          <p:nvPr/>
        </p:nvPicPr>
        <p:blipFill>
          <a:blip r:embed="rId2"/>
          <a:srcRect/>
          <a:stretch>
            <a:fillRect/>
          </a:stretch>
        </p:blipFill>
        <p:spPr bwMode="auto">
          <a:xfrm>
            <a:off x="1571625" y="1219200"/>
            <a:ext cx="6276975" cy="2724150"/>
          </a:xfrm>
          <a:prstGeom prst="rect">
            <a:avLst/>
          </a:prstGeom>
          <a:noFill/>
          <a:ln w="9525">
            <a:noFill/>
            <a:miter lim="800000"/>
            <a:headEnd/>
            <a:tailEnd/>
          </a:ln>
          <a:effectLst/>
        </p:spPr>
      </p:pic>
      <p:sp>
        <p:nvSpPr>
          <p:cNvPr id="9" name="Rectangle 2"/>
          <p:cNvSpPr txBox="1">
            <a:spLocks noChangeArrowheads="1"/>
          </p:cNvSpPr>
          <p:nvPr/>
        </p:nvSpPr>
        <p:spPr>
          <a:xfrm>
            <a:off x="914400" y="4114800"/>
            <a:ext cx="7772400" cy="2133600"/>
          </a:xfrm>
          <a:prstGeom prst="rect">
            <a:avLst/>
          </a:prstGeom>
        </p:spPr>
        <p:txBody>
          <a:bodyPr/>
          <a:lstStyle/>
          <a:p>
            <a:pPr algn="just" eaLnBrk="1" hangingPunct="1">
              <a:defRPr/>
            </a:pPr>
            <a:r>
              <a:rPr lang="en-US" sz="2400" dirty="0" smtClean="0">
                <a:solidFill>
                  <a:srgbClr val="000000"/>
                </a:solidFill>
              </a:rPr>
              <a:t>The resulting RMSE for the main database for all models was at least 0.5º as small than the computed distance between the left and right eyes (mean 2.01º±0.73).</a:t>
            </a:r>
            <a:endParaRPr lang="en-US" sz="2000" baseline="-25000" dirty="0" smtClean="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Results – Main Sequence Relationship</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3969" name="Picture 1"/>
          <p:cNvPicPr>
            <a:picLocks noChangeAspect="1" noChangeArrowheads="1"/>
          </p:cNvPicPr>
          <p:nvPr/>
        </p:nvPicPr>
        <p:blipFill>
          <a:blip r:embed="rId2"/>
          <a:srcRect/>
          <a:stretch>
            <a:fillRect/>
          </a:stretch>
        </p:blipFill>
        <p:spPr bwMode="auto">
          <a:xfrm>
            <a:off x="928688" y="947738"/>
            <a:ext cx="7286625" cy="496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Results – Main Sequence Relationship</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0114" name="Picture 2"/>
          <p:cNvPicPr>
            <a:picLocks noChangeAspect="1" noChangeArrowheads="1"/>
          </p:cNvPicPr>
          <p:nvPr/>
        </p:nvPicPr>
        <p:blipFill>
          <a:blip r:embed="rId2"/>
          <a:srcRect/>
          <a:stretch>
            <a:fillRect/>
          </a:stretch>
        </p:blipFill>
        <p:spPr bwMode="auto">
          <a:xfrm>
            <a:off x="1143000" y="838200"/>
            <a:ext cx="6819900" cy="588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Background</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pPr lvl="0" algn="just" eaLnBrk="1" hangingPunct="1">
              <a:defRPr/>
            </a:pPr>
            <a:r>
              <a:rPr lang="en-US" sz="2400" dirty="0" smtClean="0">
                <a:solidFill>
                  <a:srgbClr val="000000"/>
                </a:solidFill>
              </a:rPr>
              <a:t>There are two categories of the OP models that have been presented to the scientific community so far. </a:t>
            </a:r>
          </a:p>
          <a:p>
            <a:pPr lvl="0" algn="just" eaLnBrk="1" hangingPunct="1">
              <a:defRPr/>
            </a:pPr>
            <a:endParaRPr lang="en-US" sz="2400" dirty="0" smtClean="0">
              <a:solidFill>
                <a:srgbClr val="000000"/>
              </a:solidFill>
            </a:endParaRPr>
          </a:p>
          <a:p>
            <a:pPr lvl="0" algn="just" eaLnBrk="1" hangingPunct="1">
              <a:defRPr/>
            </a:pPr>
            <a:r>
              <a:rPr lang="en-US" sz="2400" dirty="0" smtClean="0">
                <a:solidFill>
                  <a:srgbClr val="000000"/>
                </a:solidFill>
              </a:rPr>
              <a:t>The first category </a:t>
            </a:r>
            <a:r>
              <a:rPr lang="en-US" sz="2400" dirty="0" smtClean="0">
                <a:solidFill>
                  <a:srgbClr val="000000"/>
                </a:solidFill>
              </a:rPr>
              <a:t>- 1D OP Models</a:t>
            </a:r>
          </a:p>
          <a:p>
            <a:pPr lvl="0" algn="just" eaLnBrk="1" hangingPunct="1">
              <a:buFont typeface="Arial" pitchFamily="34" charset="0"/>
              <a:buChar char="•"/>
              <a:defRPr/>
            </a:pPr>
            <a:r>
              <a:rPr lang="en-US" sz="2400" dirty="0" smtClean="0">
                <a:solidFill>
                  <a:srgbClr val="000000"/>
                </a:solidFill>
              </a:rPr>
              <a:t> </a:t>
            </a:r>
            <a:r>
              <a:rPr lang="en-US" sz="2400" dirty="0" err="1" smtClean="0">
                <a:solidFill>
                  <a:srgbClr val="000000"/>
                </a:solidFill>
              </a:rPr>
              <a:t>Westheimer</a:t>
            </a:r>
            <a:r>
              <a:rPr lang="en-US" sz="2400" dirty="0" smtClean="0">
                <a:solidFill>
                  <a:srgbClr val="000000"/>
                </a:solidFill>
              </a:rPr>
              <a:t> [</a:t>
            </a:r>
            <a:r>
              <a:rPr lang="en-US" sz="2400" dirty="0" err="1" smtClean="0">
                <a:solidFill>
                  <a:srgbClr val="000000"/>
                </a:solidFill>
              </a:rPr>
              <a:t>Westheimer</a:t>
            </a:r>
            <a:r>
              <a:rPr lang="en-US" sz="2400" dirty="0" smtClean="0">
                <a:solidFill>
                  <a:srgbClr val="000000"/>
                </a:solidFill>
              </a:rPr>
              <a:t> 1954],  </a:t>
            </a:r>
            <a:endParaRPr lang="en-US" sz="2400" dirty="0" smtClean="0">
              <a:solidFill>
                <a:srgbClr val="000000"/>
              </a:solidFill>
            </a:endParaRPr>
          </a:p>
          <a:p>
            <a:pPr lvl="0" algn="just" eaLnBrk="1" hangingPunct="1">
              <a:buFont typeface="Arial" pitchFamily="34" charset="0"/>
              <a:buChar char="•"/>
              <a:defRPr/>
            </a:pPr>
            <a:r>
              <a:rPr lang="en-US" sz="2400" dirty="0" smtClean="0">
                <a:solidFill>
                  <a:srgbClr val="000000"/>
                </a:solidFill>
              </a:rPr>
              <a:t> </a:t>
            </a:r>
            <a:r>
              <a:rPr lang="en-US" sz="2400" dirty="0" smtClean="0">
                <a:solidFill>
                  <a:srgbClr val="000000"/>
                </a:solidFill>
              </a:rPr>
              <a:t>Robinson </a:t>
            </a:r>
            <a:r>
              <a:rPr lang="en-US" sz="2400" dirty="0" smtClean="0">
                <a:solidFill>
                  <a:srgbClr val="000000"/>
                </a:solidFill>
              </a:rPr>
              <a:t>[Robinson 1973], </a:t>
            </a:r>
            <a:endParaRPr lang="en-US" sz="2400" dirty="0" smtClean="0">
              <a:solidFill>
                <a:srgbClr val="000000"/>
              </a:solidFill>
            </a:endParaRPr>
          </a:p>
          <a:p>
            <a:pPr lvl="0" algn="just" eaLnBrk="1" hangingPunct="1">
              <a:buFont typeface="Arial" pitchFamily="34" charset="0"/>
              <a:buChar char="•"/>
              <a:defRPr/>
            </a:pPr>
            <a:r>
              <a:rPr lang="en-US" sz="2400" dirty="0" smtClean="0">
                <a:solidFill>
                  <a:srgbClr val="000000"/>
                </a:solidFill>
              </a:rPr>
              <a:t> </a:t>
            </a:r>
            <a:r>
              <a:rPr lang="en-US" sz="2400" dirty="0" smtClean="0">
                <a:solidFill>
                  <a:srgbClr val="000000"/>
                </a:solidFill>
              </a:rPr>
              <a:t>Clark </a:t>
            </a:r>
            <a:r>
              <a:rPr lang="en-US" sz="2400" dirty="0" smtClean="0">
                <a:solidFill>
                  <a:srgbClr val="000000"/>
                </a:solidFill>
              </a:rPr>
              <a:t>and Stark [Clark and Stark 1974], </a:t>
            </a:r>
            <a:endParaRPr lang="en-US" sz="2400" dirty="0" smtClean="0">
              <a:solidFill>
                <a:srgbClr val="000000"/>
              </a:solidFill>
            </a:endParaRPr>
          </a:p>
          <a:p>
            <a:pPr lvl="0" algn="just" eaLnBrk="1" hangingPunct="1">
              <a:buFont typeface="Arial" pitchFamily="34" charset="0"/>
              <a:buChar char="•"/>
              <a:defRPr/>
            </a:pPr>
            <a:r>
              <a:rPr lang="en-US" sz="2400" dirty="0" smtClean="0">
                <a:solidFill>
                  <a:srgbClr val="000000"/>
                </a:solidFill>
              </a:rPr>
              <a:t> </a:t>
            </a:r>
            <a:r>
              <a:rPr lang="en-US" sz="2400" dirty="0" err="1" smtClean="0">
                <a:solidFill>
                  <a:srgbClr val="000000"/>
                </a:solidFill>
              </a:rPr>
              <a:t>Bahill</a:t>
            </a:r>
            <a:r>
              <a:rPr lang="en-US" sz="2400" dirty="0" smtClean="0">
                <a:solidFill>
                  <a:srgbClr val="000000"/>
                </a:solidFill>
              </a:rPr>
              <a:t> </a:t>
            </a:r>
            <a:r>
              <a:rPr lang="en-US" sz="2400" dirty="0" smtClean="0">
                <a:solidFill>
                  <a:srgbClr val="000000"/>
                </a:solidFill>
              </a:rPr>
              <a:t>[</a:t>
            </a:r>
            <a:r>
              <a:rPr lang="en-US" sz="2400" dirty="0" err="1" smtClean="0">
                <a:solidFill>
                  <a:srgbClr val="000000"/>
                </a:solidFill>
              </a:rPr>
              <a:t>Bahill</a:t>
            </a:r>
            <a:r>
              <a:rPr lang="en-US" sz="2400" dirty="0" smtClean="0">
                <a:solidFill>
                  <a:srgbClr val="000000"/>
                </a:solidFill>
              </a:rPr>
              <a:t> 1980], </a:t>
            </a:r>
            <a:endParaRPr lang="en-US" sz="2400" dirty="0" smtClean="0">
              <a:solidFill>
                <a:srgbClr val="000000"/>
              </a:solidFill>
            </a:endParaRPr>
          </a:p>
          <a:p>
            <a:pPr lvl="0" algn="just" eaLnBrk="1" hangingPunct="1">
              <a:buFont typeface="Arial" pitchFamily="34" charset="0"/>
              <a:buChar char="•"/>
              <a:defRPr/>
            </a:pPr>
            <a:r>
              <a:rPr lang="en-US" sz="2400" dirty="0" smtClean="0">
                <a:solidFill>
                  <a:srgbClr val="000000"/>
                </a:solidFill>
              </a:rPr>
              <a:t> </a:t>
            </a:r>
            <a:r>
              <a:rPr lang="en-US" sz="2400" dirty="0" smtClean="0">
                <a:solidFill>
                  <a:srgbClr val="000000"/>
                </a:solidFill>
              </a:rPr>
              <a:t>Komogortsev </a:t>
            </a:r>
            <a:r>
              <a:rPr lang="en-US" sz="2400" dirty="0" smtClean="0">
                <a:solidFill>
                  <a:srgbClr val="000000"/>
                </a:solidFill>
              </a:rPr>
              <a:t>&amp; Khan [Komogortsev and Khan 2009</a:t>
            </a:r>
            <a:r>
              <a:rPr lang="en-US" sz="2400" dirty="0" smtClean="0">
                <a:solidFill>
                  <a:srgbClr val="000000"/>
                </a:solidFill>
              </a:rPr>
              <a:t>],</a:t>
            </a:r>
          </a:p>
          <a:p>
            <a:pPr lvl="0" algn="just" eaLnBrk="1" hangingPunct="1">
              <a:buFont typeface="Arial" pitchFamily="34" charset="0"/>
              <a:buChar char="•"/>
              <a:defRPr/>
            </a:pPr>
            <a:r>
              <a:rPr lang="en-US" sz="2400" dirty="0" smtClean="0">
                <a:solidFill>
                  <a:srgbClr val="000000"/>
                </a:solidFill>
              </a:rPr>
              <a:t> </a:t>
            </a:r>
            <a:r>
              <a:rPr lang="en-US" sz="2400" dirty="0" smtClean="0">
                <a:solidFill>
                  <a:srgbClr val="000000"/>
                </a:solidFill>
              </a:rPr>
              <a:t>Martin </a:t>
            </a:r>
            <a:r>
              <a:rPr lang="en-US" sz="2400" dirty="0" smtClean="0">
                <a:solidFill>
                  <a:srgbClr val="000000"/>
                </a:solidFill>
              </a:rPr>
              <a:t>and </a:t>
            </a:r>
            <a:r>
              <a:rPr lang="en-US" sz="2400" dirty="0" err="1" smtClean="0">
                <a:solidFill>
                  <a:srgbClr val="000000"/>
                </a:solidFill>
              </a:rPr>
              <a:t>Schovanec</a:t>
            </a:r>
            <a:r>
              <a:rPr lang="en-US" sz="2400" dirty="0" smtClean="0">
                <a:solidFill>
                  <a:srgbClr val="000000"/>
                </a:solidFill>
              </a:rPr>
              <a:t> [Martin and </a:t>
            </a:r>
            <a:r>
              <a:rPr lang="en-US" sz="2400" dirty="0" err="1" smtClean="0">
                <a:solidFill>
                  <a:srgbClr val="000000"/>
                </a:solidFill>
              </a:rPr>
              <a:t>Schovanec</a:t>
            </a:r>
            <a:r>
              <a:rPr lang="en-US" sz="2400" dirty="0" smtClean="0">
                <a:solidFill>
                  <a:srgbClr val="000000"/>
                </a:solidFill>
              </a:rPr>
              <a:t> 1998]. </a:t>
            </a:r>
            <a:endParaRPr lang="en-US" sz="24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Results – Main Sequence Relationship</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0115" name="Picture 3"/>
          <p:cNvPicPr>
            <a:picLocks noChangeAspect="1" noChangeArrowheads="1"/>
          </p:cNvPicPr>
          <p:nvPr/>
        </p:nvPicPr>
        <p:blipFill>
          <a:blip r:embed="rId2"/>
          <a:srcRect/>
          <a:stretch>
            <a:fillRect/>
          </a:stretch>
        </p:blipFill>
        <p:spPr bwMode="auto">
          <a:xfrm>
            <a:off x="1119188" y="914400"/>
            <a:ext cx="6905625"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rgbClr val="000000"/>
                </a:solidFill>
                <a:latin typeface="+mj-lt"/>
                <a:ea typeface="+mj-ea"/>
                <a:cs typeface="+mj-cs"/>
              </a:rPr>
              <a:t>Conclusion</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buFont typeface="Arial" pitchFamily="34" charset="0"/>
              <a:buChar char="•"/>
              <a:defRPr/>
            </a:pPr>
            <a:r>
              <a:rPr lang="en-US" sz="2400" kern="0" dirty="0" smtClean="0">
                <a:solidFill>
                  <a:srgbClr val="000000"/>
                </a:solidFill>
                <a:latin typeface="+mj-lt"/>
                <a:ea typeface="+mj-ea"/>
                <a:cs typeface="+mj-cs"/>
              </a:rPr>
              <a:t> Eye mathematical modeling can be used to advance such fast growing areas of research as medicine, HCI, and software usability. </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kern="0" dirty="0" smtClean="0">
                <a:solidFill>
                  <a:srgbClr val="000000"/>
                </a:solidFill>
                <a:latin typeface="+mj-lt"/>
                <a:ea typeface="+mj-ea"/>
                <a:cs typeface="+mj-cs"/>
              </a:rPr>
              <a:t> Our model, 2DOPMM is capable of generating eye movement trajectories with both vertical and horizontal components during fast eye movements (saccades) given the coordinates of the onset point, the direction of movement, and the value of the saccade amplitude.</a:t>
            </a:r>
          </a:p>
          <a:p>
            <a:pPr algn="just" eaLnBrk="1" hangingPunct="1">
              <a:buFont typeface="Arial" pitchFamily="34" charset="0"/>
              <a:buChar char="•"/>
              <a:defRPr/>
            </a:pPr>
            <a:endParaRPr lang="en-US" sz="2400" kern="0" dirty="0" smtClean="0">
              <a:solidFill>
                <a:srgbClr val="000000"/>
              </a:solidFill>
              <a:latin typeface="+mj-lt"/>
              <a:ea typeface="+mj-ea"/>
              <a:cs typeface="+mj-cs"/>
            </a:endParaRPr>
          </a:p>
          <a:p>
            <a:pPr algn="just" eaLnBrk="1" hangingPunct="1">
              <a:buFont typeface="Arial" pitchFamily="34" charset="0"/>
              <a:buChar char="•"/>
              <a:defRPr/>
            </a:pPr>
            <a:r>
              <a:rPr lang="en-US" sz="2400" dirty="0" smtClean="0">
                <a:solidFill>
                  <a:srgbClr val="000000"/>
                </a:solidFill>
              </a:rPr>
              <a:t>The important contribution of the proposed model to the field of bio engineering is the ability to compute individual extraocular muscle forces during a saccade</a:t>
            </a:r>
            <a:endParaRPr lang="en-US" sz="2400" kern="0" dirty="0" smtClean="0">
              <a:solidFill>
                <a:srgbClr val="000000"/>
              </a:solidFill>
              <a:latin typeface="+mj-lt"/>
              <a:ea typeface="+mj-ea"/>
              <a:cs typeface="+mj-cs"/>
            </a:endParaRPr>
          </a:p>
          <a:p>
            <a:pPr algn="just" eaLnBrk="1" hangingPunct="1">
              <a:defRPr/>
            </a:pPr>
            <a:endParaRPr lang="en-US" sz="20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rgbClr val="000000"/>
                </a:solidFill>
                <a:latin typeface="+mj-lt"/>
                <a:ea typeface="+mj-ea"/>
                <a:cs typeface="+mj-cs"/>
              </a:rPr>
              <a:t>Conclusion – Future Work</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buFont typeface="Arial" pitchFamily="34" charset="0"/>
              <a:buChar char="•"/>
              <a:defRPr/>
            </a:pPr>
            <a:r>
              <a:rPr lang="en-US" sz="2400" dirty="0" smtClean="0">
                <a:solidFill>
                  <a:srgbClr val="000000"/>
                </a:solidFill>
              </a:rPr>
              <a:t>The </a:t>
            </a:r>
            <a:r>
              <a:rPr lang="en-US" sz="2400" dirty="0" smtClean="0">
                <a:solidFill>
                  <a:srgbClr val="000000"/>
                </a:solidFill>
              </a:rPr>
              <a:t>fit to the main sequence relationship was adequate, but with large velocity errors, indicating the need for the development of the new models of the neuronal control for the </a:t>
            </a:r>
            <a:r>
              <a:rPr lang="en-US" sz="2400" dirty="0" smtClean="0">
                <a:solidFill>
                  <a:srgbClr val="000000"/>
                </a:solidFill>
              </a:rPr>
              <a:t>random eye </a:t>
            </a:r>
            <a:r>
              <a:rPr lang="en-US" sz="2400" dirty="0" smtClean="0">
                <a:solidFill>
                  <a:srgbClr val="000000"/>
                </a:solidFill>
              </a:rPr>
              <a:t>movements. </a:t>
            </a:r>
          </a:p>
          <a:p>
            <a:pPr algn="just" eaLnBrk="1" hangingPunct="1">
              <a:buFont typeface="Arial" pitchFamily="34" charset="0"/>
              <a:buChar char="•"/>
              <a:defRPr/>
            </a:pPr>
            <a:endParaRPr lang="en-US" sz="2400" dirty="0" smtClean="0">
              <a:solidFill>
                <a:srgbClr val="000000"/>
              </a:solidFill>
            </a:endParaRPr>
          </a:p>
          <a:p>
            <a:pPr algn="just" eaLnBrk="1" hangingPunct="1">
              <a:buFont typeface="Arial" pitchFamily="34" charset="0"/>
              <a:buChar char="•"/>
              <a:defRPr/>
            </a:pPr>
            <a:r>
              <a:rPr lang="en-US" sz="2400" dirty="0" smtClean="0">
                <a:solidFill>
                  <a:srgbClr val="000000"/>
                </a:solidFill>
              </a:rPr>
              <a:t>In the future the 2DOPMM can be applied to the novel Human Computer Interaction techniques and biometric systems as conducted with 1DOPMM model. </a:t>
            </a:r>
          </a:p>
          <a:p>
            <a:pPr algn="just" eaLnBrk="1" hangingPunct="1">
              <a:buFont typeface="Arial" pitchFamily="34" charset="0"/>
              <a:buChar char="•"/>
              <a:defRPr/>
            </a:pPr>
            <a:endParaRPr lang="en-US" sz="2400" baseline="-25000" dirty="0" smtClean="0">
              <a:solidFill>
                <a:srgbClr val="000000"/>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rgbClr val="000000"/>
                </a:solidFill>
                <a:latin typeface="+mj-lt"/>
                <a:ea typeface="+mj-ea"/>
                <a:cs typeface="+mj-cs"/>
              </a:rPr>
              <a:t>List of Publications</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8" name="Rectangle 2"/>
          <p:cNvSpPr txBox="1">
            <a:spLocks noChangeArrowheads="1"/>
          </p:cNvSpPr>
          <p:nvPr/>
        </p:nvSpPr>
        <p:spPr>
          <a:xfrm>
            <a:off x="914400" y="1143000"/>
            <a:ext cx="7772400" cy="5410200"/>
          </a:xfrm>
          <a:prstGeom prst="rect">
            <a:avLst/>
          </a:prstGeom>
        </p:spPr>
        <p:txBody>
          <a:bodyPr/>
          <a:lstStyle/>
          <a:p>
            <a:pPr algn="just" eaLnBrk="1" hangingPunct="1">
              <a:defRPr/>
            </a:pPr>
            <a:r>
              <a:rPr lang="en-US" sz="1500" b="1" baseline="-25000" dirty="0" smtClean="0">
                <a:solidFill>
                  <a:srgbClr val="000000"/>
                </a:solidFill>
              </a:rPr>
              <a:t>Refereed Journal Publications </a:t>
            </a:r>
          </a:p>
          <a:p>
            <a:pPr algn="just" eaLnBrk="1" hangingPunct="1">
              <a:defRPr/>
            </a:pPr>
            <a:endParaRPr lang="en-US" sz="1500" baseline="-25000" dirty="0" smtClean="0">
              <a:solidFill>
                <a:srgbClr val="000000"/>
              </a:solidFill>
            </a:endParaRPr>
          </a:p>
          <a:p>
            <a:pPr algn="just" eaLnBrk="1" hangingPunct="1">
              <a:defRPr/>
            </a:pPr>
            <a:r>
              <a:rPr lang="en-US" sz="1500" baseline="-25000" dirty="0" smtClean="0">
                <a:solidFill>
                  <a:srgbClr val="000000"/>
                </a:solidFill>
              </a:rPr>
              <a:t>Sampath Jayarathna and Oleg Komogortsev. " Two Dimensional Oculomotor Plant Mathematical Model (2DOPMM)". IEEE Transactions on Systems, Man, and Cybernetics-Part A: Systems and Humans. (In Review)</a:t>
            </a:r>
          </a:p>
          <a:p>
            <a:pPr algn="just" eaLnBrk="1" hangingPunct="1">
              <a:defRPr/>
            </a:pPr>
            <a:endParaRPr lang="en-US" sz="1500" baseline="-25000" dirty="0" smtClean="0">
              <a:solidFill>
                <a:srgbClr val="000000"/>
              </a:solidFill>
            </a:endParaRPr>
          </a:p>
          <a:p>
            <a:pPr algn="just" eaLnBrk="1" hangingPunct="1">
              <a:defRPr/>
            </a:pPr>
            <a:r>
              <a:rPr lang="en-US" sz="1500" baseline="-25000" dirty="0" smtClean="0">
                <a:solidFill>
                  <a:srgbClr val="000000"/>
                </a:solidFill>
              </a:rPr>
              <a:t>Oleg Komogortsev, Denise </a:t>
            </a:r>
            <a:r>
              <a:rPr lang="en-US" sz="1500" baseline="-25000" dirty="0" err="1" smtClean="0">
                <a:solidFill>
                  <a:srgbClr val="000000"/>
                </a:solidFill>
              </a:rPr>
              <a:t>Gobert</a:t>
            </a:r>
            <a:r>
              <a:rPr lang="en-US" sz="1500" baseline="-25000" dirty="0" smtClean="0">
                <a:solidFill>
                  <a:srgbClr val="000000"/>
                </a:solidFill>
              </a:rPr>
              <a:t>, Sampath Jayarathna, Do Hyong Koh and Sandeep Gowda. " Standardization of Automated Analysis of Oculomotor Fixation and Saccadic Behaviors ". IEEE Transactions on Biomedical Engineering. (In Review) </a:t>
            </a:r>
          </a:p>
          <a:p>
            <a:pPr algn="just" eaLnBrk="1" hangingPunct="1">
              <a:defRPr/>
            </a:pPr>
            <a:endParaRPr lang="en-US" sz="1500" baseline="-25000" dirty="0" smtClean="0">
              <a:solidFill>
                <a:srgbClr val="000000"/>
              </a:solidFill>
            </a:endParaRPr>
          </a:p>
          <a:p>
            <a:pPr algn="just" eaLnBrk="1" hangingPunct="1">
              <a:defRPr/>
            </a:pPr>
            <a:r>
              <a:rPr lang="en-US" sz="1500" b="1" baseline="-25000" dirty="0" smtClean="0">
                <a:solidFill>
                  <a:srgbClr val="000000"/>
                </a:solidFill>
              </a:rPr>
              <a:t>Refereed Conference Publications </a:t>
            </a:r>
          </a:p>
          <a:p>
            <a:pPr algn="just" eaLnBrk="1" hangingPunct="1">
              <a:defRPr/>
            </a:pPr>
            <a:endParaRPr lang="en-US" sz="1500" baseline="-25000" dirty="0" smtClean="0">
              <a:solidFill>
                <a:srgbClr val="000000"/>
              </a:solidFill>
            </a:endParaRPr>
          </a:p>
          <a:p>
            <a:pPr algn="just" eaLnBrk="1" hangingPunct="1">
              <a:defRPr/>
            </a:pPr>
            <a:r>
              <a:rPr lang="en-US" sz="1500" baseline="-25000" dirty="0" smtClean="0">
                <a:solidFill>
                  <a:srgbClr val="000000"/>
                </a:solidFill>
              </a:rPr>
              <a:t>Oleg Komogortsev, Sampath Jayarathna, Cecilia Aragon, and Mahmouod Mechehoul. "Biometric Identification via an Oculomotor Plant Mathematical Model". Proceedings of the 2010 Symposium on Eye-Tracking Research &amp; Applications (ETRA'10), Austin, Texas, March 22-24, 2010, ISBN: 978-1-60558-994-7 </a:t>
            </a:r>
          </a:p>
          <a:p>
            <a:pPr algn="just" eaLnBrk="1" hangingPunct="1">
              <a:defRPr/>
            </a:pPr>
            <a:endParaRPr lang="en-US" sz="1500" baseline="-25000" dirty="0" smtClean="0">
              <a:solidFill>
                <a:srgbClr val="000000"/>
              </a:solidFill>
            </a:endParaRPr>
          </a:p>
          <a:p>
            <a:pPr algn="just" eaLnBrk="1" hangingPunct="1">
              <a:defRPr/>
            </a:pPr>
            <a:r>
              <a:rPr lang="en-US" sz="1500" baseline="-25000" dirty="0" smtClean="0">
                <a:solidFill>
                  <a:srgbClr val="000000"/>
                </a:solidFill>
              </a:rPr>
              <a:t>Oleg Komogortsev, Sampath Jayarathna, Do Hyong Koh, and Sandeep Gowda, . "Qualitative and Quantitative Scoring and Evaluation of the Eye Movement Classification Algorithms". Proceedings of the 2010 Symposium on Eye-Tracking Research &amp; Applications (ETRA'10), Austin, Texas, March 22-24, 2010, ISBN: 978-1-60558-994-7</a:t>
            </a:r>
          </a:p>
          <a:p>
            <a:pPr algn="just" eaLnBrk="1" hangingPunct="1">
              <a:defRPr/>
            </a:pPr>
            <a:endParaRPr lang="en-US" sz="1500" baseline="-25000" dirty="0" smtClean="0">
              <a:solidFill>
                <a:srgbClr val="000000"/>
              </a:solidFill>
            </a:endParaRPr>
          </a:p>
          <a:p>
            <a:pPr algn="just" eaLnBrk="1" hangingPunct="1">
              <a:defRPr/>
            </a:pPr>
            <a:r>
              <a:rPr lang="en-US" sz="1500" baseline="-25000" dirty="0" smtClean="0">
                <a:solidFill>
                  <a:srgbClr val="000000"/>
                </a:solidFill>
              </a:rPr>
              <a:t>Oleg Komogortsev and Sampath Jayarathna,  "2D Oculomotor Plant Mathematical Model for Eye Movement Simulation". In proceedings of the 8th International Conference on Bioinformatics and Bioengineering (BIBE08), Athens, Greece, Oct 8-10, 2008, ISBN:978-1-4244-2845-8, pp.103</a:t>
            </a:r>
          </a:p>
          <a:p>
            <a:pPr algn="just" eaLnBrk="1" hangingPunct="1">
              <a:defRPr/>
            </a:pPr>
            <a:endParaRPr lang="en-US" sz="1500" baseline="-25000" dirty="0" smtClean="0">
              <a:solidFill>
                <a:srgbClr val="000000"/>
              </a:solidFill>
            </a:endParaRPr>
          </a:p>
          <a:p>
            <a:pPr algn="just" eaLnBrk="1" hangingPunct="1">
              <a:defRPr/>
            </a:pPr>
            <a:r>
              <a:rPr lang="en-US" sz="1500" b="1" baseline="-25000" dirty="0" smtClean="0">
                <a:solidFill>
                  <a:srgbClr val="000000"/>
                </a:solidFill>
              </a:rPr>
              <a:t>Posters and other papers</a:t>
            </a:r>
          </a:p>
          <a:p>
            <a:pPr algn="just" eaLnBrk="1" hangingPunct="1">
              <a:defRPr/>
            </a:pPr>
            <a:endParaRPr lang="en-US" sz="1500" baseline="-25000" dirty="0" smtClean="0">
              <a:solidFill>
                <a:srgbClr val="000000"/>
              </a:solidFill>
            </a:endParaRPr>
          </a:p>
          <a:p>
            <a:pPr algn="just" eaLnBrk="1" hangingPunct="1">
              <a:defRPr/>
            </a:pPr>
            <a:r>
              <a:rPr lang="en-US" sz="1500" baseline="-25000" dirty="0" smtClean="0">
                <a:solidFill>
                  <a:srgbClr val="000000"/>
                </a:solidFill>
              </a:rPr>
              <a:t>Sampath </a:t>
            </a:r>
            <a:r>
              <a:rPr lang="en-US" sz="1500" baseline="-25000" dirty="0" smtClean="0">
                <a:solidFill>
                  <a:srgbClr val="000000"/>
                </a:solidFill>
              </a:rPr>
              <a:t>Jayarathna, Oleg Komogortsev, Cecilia Aragon, and Mahmouod Mechehoul. "Oculomotor Plant Biometric: Person Specific Features in Eye Movements". 2009 Sigma Xi International Research Conference, The Woodlands, Texas, Nov 12-15, 2009. [poster session paper]</a:t>
            </a:r>
          </a:p>
          <a:p>
            <a:pPr algn="just" eaLnBrk="1" hangingPunct="1">
              <a:defRPr/>
            </a:pPr>
            <a:endParaRPr lang="en-US" sz="1500" baseline="-25000" dirty="0" smtClean="0">
              <a:solidFill>
                <a:srgbClr val="000000"/>
              </a:solidFill>
            </a:endParaRPr>
          </a:p>
          <a:p>
            <a:pPr algn="just" eaLnBrk="1" hangingPunct="1">
              <a:defRPr/>
            </a:pPr>
            <a:r>
              <a:rPr lang="en-US" sz="1500" baseline="-25000" dirty="0" smtClean="0">
                <a:solidFill>
                  <a:srgbClr val="000000"/>
                </a:solidFill>
              </a:rPr>
              <a:t>Sampath Jayarathna, Oleg Komogortsev, Cecilia Aragon, and Mahmouod Mechehoul. "Oculomotor Plant Biometric Identification". International Research Conference for Graduate Students, Texas State University, San Marcos, Texas, Nov 4-5, 2009. [oral presentation] </a:t>
            </a: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rgbClr val="000000"/>
                </a:solidFill>
                <a:latin typeface="+mj-lt"/>
                <a:ea typeface="+mj-ea"/>
                <a:cs typeface="+mj-cs"/>
              </a:rPr>
              <a:t>Acknowledgement</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txBox="1">
            <a:spLocks noChangeArrowheads="1"/>
          </p:cNvSpPr>
          <p:nvPr/>
        </p:nvSpPr>
        <p:spPr>
          <a:xfrm>
            <a:off x="609600" y="1447800"/>
            <a:ext cx="8229600" cy="5181600"/>
          </a:xfrm>
          <a:prstGeom prst="rect">
            <a:avLst/>
          </a:prstGeom>
        </p:spPr>
        <p:txBody>
          <a:bodyPr/>
          <a:lstStyle/>
          <a:p>
            <a:pPr lvl="1"/>
            <a:r>
              <a:rPr lang="en-US" sz="2000" dirty="0" smtClean="0">
                <a:solidFill>
                  <a:srgbClr val="000000"/>
                </a:solidFill>
              </a:rPr>
              <a:t>Supervising Professor: Dr. Oleg Komogortsev</a:t>
            </a:r>
          </a:p>
          <a:p>
            <a:pPr lvl="1"/>
            <a:endParaRPr lang="en-US" sz="2000" dirty="0" smtClean="0">
              <a:solidFill>
                <a:srgbClr val="000000"/>
              </a:solidFill>
            </a:endParaRPr>
          </a:p>
          <a:p>
            <a:pPr lvl="1"/>
            <a:r>
              <a:rPr lang="en-US" sz="2000" dirty="0" smtClean="0">
                <a:solidFill>
                  <a:srgbClr val="000000"/>
                </a:solidFill>
              </a:rPr>
              <a:t>Thesis Committee:</a:t>
            </a:r>
          </a:p>
          <a:p>
            <a:pPr lvl="1"/>
            <a:r>
              <a:rPr lang="en-US" sz="2000" dirty="0" smtClean="0">
                <a:solidFill>
                  <a:srgbClr val="000000"/>
                </a:solidFill>
              </a:rPr>
              <a:t>	Dr. </a:t>
            </a:r>
            <a:r>
              <a:rPr lang="en-US" sz="2000" dirty="0" smtClean="0">
                <a:solidFill>
                  <a:srgbClr val="000000"/>
                </a:solidFill>
              </a:rPr>
              <a:t>Xiao Chen</a:t>
            </a:r>
            <a:endParaRPr lang="en-US" sz="2000" dirty="0" smtClean="0">
              <a:solidFill>
                <a:srgbClr val="000000"/>
              </a:solidFill>
            </a:endParaRPr>
          </a:p>
          <a:p>
            <a:pPr lvl="1"/>
            <a:r>
              <a:rPr lang="en-US" sz="2000" dirty="0" smtClean="0">
                <a:solidFill>
                  <a:srgbClr val="000000"/>
                </a:solidFill>
              </a:rPr>
              <a:t>	Dr. Carl Mueller</a:t>
            </a:r>
          </a:p>
          <a:p>
            <a:pPr lvl="1"/>
            <a:r>
              <a:rPr lang="en-US" sz="2000" dirty="0" smtClean="0">
                <a:solidFill>
                  <a:srgbClr val="000000"/>
                </a:solidFill>
              </a:rPr>
              <a:t> </a:t>
            </a:r>
          </a:p>
          <a:p>
            <a:pPr lvl="1"/>
            <a:r>
              <a:rPr lang="en-US" sz="2000" dirty="0" smtClean="0">
                <a:solidFill>
                  <a:srgbClr val="000000"/>
                </a:solidFill>
              </a:rPr>
              <a:t>Dr. Denise </a:t>
            </a:r>
            <a:r>
              <a:rPr lang="en-US" sz="2000" dirty="0" err="1" smtClean="0">
                <a:solidFill>
                  <a:srgbClr val="000000"/>
                </a:solidFill>
              </a:rPr>
              <a:t>Gobert</a:t>
            </a:r>
            <a:r>
              <a:rPr lang="en-US" sz="2000" dirty="0" smtClean="0">
                <a:solidFill>
                  <a:srgbClr val="000000"/>
                </a:solidFill>
              </a:rPr>
              <a:t> (Texas State Physical Therapy) </a:t>
            </a:r>
            <a:endParaRPr lang="en-US" sz="2000" dirty="0" smtClean="0">
              <a:solidFill>
                <a:srgbClr val="000000"/>
              </a:solidFill>
            </a:endParaRPr>
          </a:p>
          <a:p>
            <a:pPr lvl="1"/>
            <a:r>
              <a:rPr lang="en-US" sz="2000" dirty="0" smtClean="0">
                <a:solidFill>
                  <a:srgbClr val="000000"/>
                </a:solidFill>
              </a:rPr>
              <a:t>Dr. Cecilia Aragon (Lawrence Berkeley National Lab)</a:t>
            </a:r>
          </a:p>
          <a:p>
            <a:pPr lvl="1"/>
            <a:r>
              <a:rPr lang="en-US" sz="2000" dirty="0" smtClean="0">
                <a:solidFill>
                  <a:srgbClr val="000000"/>
                </a:solidFill>
              </a:rPr>
              <a:t>Do </a:t>
            </a:r>
            <a:r>
              <a:rPr lang="en-US" sz="2000" dirty="0" smtClean="0">
                <a:solidFill>
                  <a:srgbClr val="000000"/>
                </a:solidFill>
              </a:rPr>
              <a:t>Hyong Koh</a:t>
            </a:r>
          </a:p>
          <a:p>
            <a:pPr lvl="1"/>
            <a:r>
              <a:rPr lang="en-US" sz="2000" dirty="0" err="1" smtClean="0">
                <a:solidFill>
                  <a:srgbClr val="000000"/>
                </a:solidFill>
              </a:rPr>
              <a:t>Sandeep</a:t>
            </a:r>
            <a:r>
              <a:rPr lang="en-US" sz="2000" dirty="0" smtClean="0">
                <a:solidFill>
                  <a:srgbClr val="000000"/>
                </a:solidFill>
              </a:rPr>
              <a:t> </a:t>
            </a:r>
            <a:r>
              <a:rPr lang="en-US" sz="2000" dirty="0" err="1" smtClean="0">
                <a:solidFill>
                  <a:srgbClr val="000000"/>
                </a:solidFill>
              </a:rPr>
              <a:t>Gowda</a:t>
            </a:r>
            <a:endParaRPr lang="en-US" sz="2000" dirty="0" smtClean="0">
              <a:solidFill>
                <a:srgbClr val="000000"/>
              </a:solidFill>
            </a:endParaRPr>
          </a:p>
          <a:p>
            <a:pPr lvl="1"/>
            <a:r>
              <a:rPr lang="en-US" sz="2000" dirty="0" err="1" smtClean="0">
                <a:solidFill>
                  <a:srgbClr val="000000"/>
                </a:solidFill>
              </a:rPr>
              <a:t>Nirmala</a:t>
            </a:r>
            <a:r>
              <a:rPr lang="en-US" sz="2000" dirty="0" smtClean="0">
                <a:solidFill>
                  <a:srgbClr val="000000"/>
                </a:solidFill>
              </a:rPr>
              <a:t> </a:t>
            </a:r>
            <a:r>
              <a:rPr lang="en-US" sz="2000" dirty="0" err="1" smtClean="0">
                <a:solidFill>
                  <a:srgbClr val="000000"/>
                </a:solidFill>
              </a:rPr>
              <a:t>Karunarathna</a:t>
            </a:r>
            <a:endParaRPr lang="en-US" sz="2000" dirty="0" smtClean="0">
              <a:solidFill>
                <a:srgbClr val="000000"/>
              </a:solidFill>
            </a:endParaRPr>
          </a:p>
          <a:p>
            <a:pPr lvl="1"/>
            <a:endParaRPr lang="en-US" sz="2000" dirty="0" smtClean="0">
              <a:solidFill>
                <a:srgbClr val="000000"/>
              </a:solidFill>
            </a:endParaRPr>
          </a:p>
          <a:p>
            <a:pPr lvl="1"/>
            <a:r>
              <a:rPr lang="en-US" sz="2000" dirty="0" smtClean="0">
                <a:solidFill>
                  <a:srgbClr val="000000"/>
                </a:solidFill>
              </a:rPr>
              <a:t>This research is partially supported by Sigma Xi : The Scientific Research Society Grant-In-Aid of Research program grants G200810150639, G2009102034, and Texas State University – San Marcos. </a:t>
            </a:r>
          </a:p>
          <a:p>
            <a:pPr lvl="1"/>
            <a:endParaRPr lang="en-US" sz="2000" dirty="0" smtClean="0">
              <a:solidFill>
                <a:srgbClr val="000000"/>
              </a:solidFill>
            </a:endParaRPr>
          </a:p>
          <a:p>
            <a:endParaRPr lang="en-US" sz="2000" dirty="0" smtClean="0">
              <a:solidFill>
                <a:srgbClr val="000000"/>
              </a:solidFill>
            </a:endParaRPr>
          </a:p>
          <a:p>
            <a:r>
              <a:rPr lang="en-US" sz="2000" dirty="0" smtClean="0">
                <a:solidFill>
                  <a:srgbClr val="000000"/>
                </a:solidFill>
              </a:rPr>
              <a:t> </a:t>
            </a: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FF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pPr algn="ctr"/>
            <a:endParaRPr lang="en-US" sz="2000" dirty="0" smtClean="0">
              <a:solidFill>
                <a:srgbClr val="000000"/>
              </a:solidFill>
            </a:endParaRPr>
          </a:p>
          <a:p>
            <a:pPr algn="ctr"/>
            <a:endParaRPr lang="en-US" sz="2000" dirty="0" smtClean="0">
              <a:solidFill>
                <a:srgbClr val="000000"/>
              </a:solidFill>
            </a:endParaRPr>
          </a:p>
          <a:p>
            <a:pPr algn="ctr"/>
            <a:endParaRPr lang="en-US" sz="2000" dirty="0" smtClean="0">
              <a:solidFill>
                <a:srgbClr val="000000"/>
              </a:solidFill>
            </a:endParaRPr>
          </a:p>
          <a:p>
            <a:pPr algn="just"/>
            <a:endParaRPr lang="en-US" sz="2000" dirty="0" smtClean="0">
              <a:solidFill>
                <a:srgbClr val="000000"/>
              </a:solidFill>
            </a:endParaRPr>
          </a:p>
          <a:p>
            <a:pPr algn="just"/>
            <a:endParaRPr lang="en-US" sz="2000" dirty="0" smtClean="0">
              <a:solidFill>
                <a:srgbClr val="000000"/>
              </a:solidFill>
            </a:endParaRPr>
          </a:p>
          <a:p>
            <a:pPr algn="ctr"/>
            <a:r>
              <a:rPr lang="en-US" sz="2000" i="1" dirty="0" smtClean="0">
                <a:solidFill>
                  <a:srgbClr val="000000"/>
                </a:solidFill>
              </a:rPr>
              <a:t> </a:t>
            </a:r>
          </a:p>
          <a:p>
            <a:pPr algn="just"/>
            <a:endParaRPr lang="en-US" sz="2000" dirty="0" smtClean="0">
              <a:solidFill>
                <a:srgbClr val="000000"/>
              </a:solidFill>
            </a:endParaRPr>
          </a:p>
          <a:p>
            <a:pPr algn="just"/>
            <a:endParaRPr lang="en-US" sz="2000" dirty="0" smtClean="0">
              <a:solidFill>
                <a:srgbClr val="000000"/>
              </a:solidFill>
            </a:endParaRPr>
          </a:p>
          <a:p>
            <a:pPr algn="just"/>
            <a:endParaRPr lang="en-US" sz="2000" dirty="0" smtClean="0">
              <a:solidFill>
                <a:srgbClr val="000000"/>
              </a:solidFill>
            </a:endParaRPr>
          </a:p>
          <a:p>
            <a:pPr algn="just"/>
            <a:endParaRPr lang="en-US" sz="2000" kern="0" noProof="0" dirty="0" smtClean="0">
              <a:solidFill>
                <a:srgbClr val="000000"/>
              </a:solidFill>
              <a:latin typeface="+mj-lt"/>
              <a:ea typeface="+mj-ea"/>
              <a:cs typeface="+mj-cs"/>
            </a:endParaRPr>
          </a:p>
          <a:p>
            <a:pPr algn="just"/>
            <a:endParaRPr lang="en-US" sz="2000" kern="0" dirty="0" smtClean="0">
              <a:solidFill>
                <a:srgbClr val="000000"/>
              </a:solidFill>
              <a:latin typeface="+mj-lt"/>
              <a:ea typeface="+mj-ea"/>
              <a:cs typeface="+mj-cs"/>
            </a:endParaRPr>
          </a:p>
          <a:p>
            <a:pPr algn="just"/>
            <a:endParaRPr lang="en-US" sz="2000" kern="0" dirty="0" smtClean="0">
              <a:solidFill>
                <a:srgbClr val="000000"/>
              </a:solidFill>
              <a:latin typeface="+mj-lt"/>
              <a:ea typeface="+mj-ea"/>
              <a:cs typeface="+mj-cs"/>
            </a:endParaRPr>
          </a:p>
          <a:p>
            <a:pPr algn="just"/>
            <a:r>
              <a:rPr lang="en-US" sz="2000" kern="0" dirty="0" smtClean="0">
                <a:solidFill>
                  <a:srgbClr val="000000"/>
                </a:solidFill>
                <a:latin typeface="+mj-lt"/>
                <a:ea typeface="+mj-ea"/>
                <a:cs typeface="+mj-cs"/>
              </a:rPr>
              <a:t>			 </a:t>
            </a:r>
            <a:endParaRPr lang="en-US" sz="2000" kern="0" noProof="0" dirty="0" smtClean="0">
              <a:solidFill>
                <a:srgbClr val="000000"/>
              </a:solidFill>
              <a:latin typeface="+mj-lt"/>
              <a:ea typeface="+mj-ea"/>
              <a:cs typeface="+mj-cs"/>
            </a:endParaRPr>
          </a:p>
          <a:p>
            <a:pPr algn="just"/>
            <a:endParaRPr lang="en-US" sz="2000" kern="0" dirty="0" smtClean="0">
              <a:solidFill>
                <a:srgbClr val="000000"/>
              </a:solidFill>
              <a:latin typeface="+mj-lt"/>
              <a:ea typeface="+mj-ea"/>
              <a:cs typeface="+mj-cs"/>
            </a:endParaRPr>
          </a:p>
          <a:p>
            <a:pPr algn="just"/>
            <a:endParaRPr lang="en-US" sz="2000" kern="0" noProof="0" dirty="0" smtClean="0">
              <a:solidFill>
                <a:srgbClr val="000000"/>
              </a:solidFill>
              <a:latin typeface="+mj-lt"/>
              <a:ea typeface="+mj-ea"/>
              <a:cs typeface="+mj-cs"/>
            </a:endParaRPr>
          </a:p>
          <a:p>
            <a:pPr algn="just"/>
            <a:endParaRPr lang="en-US" sz="2000" kern="0" dirty="0" smtClean="0">
              <a:solidFill>
                <a:srgbClr val="000000"/>
              </a:solidFill>
              <a:latin typeface="+mj-lt"/>
              <a:ea typeface="+mj-ea"/>
              <a:cs typeface="+mj-cs"/>
            </a:endParaRPr>
          </a:p>
          <a:p>
            <a:pPr algn="just"/>
            <a:endParaRPr lang="en-US" sz="2000" kern="0" noProof="0" dirty="0" smtClean="0">
              <a:solidFill>
                <a:srgbClr val="000000"/>
              </a:solidFill>
              <a:latin typeface="+mj-lt"/>
              <a:ea typeface="+mj-ea"/>
              <a:cs typeface="+mj-cs"/>
            </a:endParaRPr>
          </a:p>
          <a:p>
            <a:pPr algn="just"/>
            <a:endParaRPr lang="en-US" sz="2000" kern="0" dirty="0" smtClean="0">
              <a:solidFill>
                <a:srgbClr val="000000"/>
              </a:solidFill>
              <a:latin typeface="+mj-lt"/>
              <a:ea typeface="+mj-ea"/>
              <a:cs typeface="+mj-cs"/>
            </a:endParaRPr>
          </a:p>
          <a:p>
            <a:pPr algn="just"/>
            <a:endParaRPr lang="en-US" sz="2000" kern="0" noProof="0" dirty="0" smtClean="0">
              <a:solidFill>
                <a:srgbClr val="000000"/>
              </a:solidFill>
              <a:latin typeface="+mj-lt"/>
              <a:ea typeface="+mj-ea"/>
              <a:cs typeface="+mj-cs"/>
            </a:endParaRPr>
          </a:p>
          <a:p>
            <a:pPr algn="just"/>
            <a:r>
              <a:rPr lang="en-US" sz="2000" kern="0" dirty="0" smtClean="0">
                <a:solidFill>
                  <a:srgbClr val="000000"/>
                </a:solidFill>
                <a:latin typeface="+mj-lt"/>
                <a:ea typeface="+mj-ea"/>
                <a:cs typeface="+mj-cs"/>
              </a:rPr>
              <a:t> </a:t>
            </a:r>
            <a:endParaRPr lang="en-US" sz="2000" kern="0" noProof="0" dirty="0" smtClean="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2347913"/>
            <a:ext cx="9144000" cy="0"/>
          </a:xfrm>
          <a:prstGeom prst="rect">
            <a:avLst/>
          </a:prstGeom>
          <a:noFill/>
          <a:ln w="9525">
            <a:noFill/>
            <a:miter lim="800000"/>
            <a:headEnd/>
            <a:tailEnd/>
          </a:ln>
          <a:effectLst/>
        </p:spPr>
        <p:txBody>
          <a:bodyPr wrap="none" anchor="ctr">
            <a:spAutoFit/>
          </a:bodyPr>
          <a:lstStyle/>
          <a:p>
            <a:endParaRPr lang="en-US"/>
          </a:p>
        </p:txBody>
      </p:sp>
      <p:sp>
        <p:nvSpPr>
          <p:cNvPr id="7" name="Rectangle 2"/>
          <p:cNvSpPr txBox="1">
            <a:spLocks noChangeArrowheads="1"/>
          </p:cNvSpPr>
          <p:nvPr/>
        </p:nvSpPr>
        <p:spPr>
          <a:xfrm>
            <a:off x="762000" y="30480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rgbClr val="000000"/>
                </a:solidFill>
                <a:latin typeface="+mj-lt"/>
                <a:ea typeface="+mj-ea"/>
                <a:cs typeface="+mj-cs"/>
              </a:rPr>
              <a:t>Questions?</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Background – 1D Models</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pPr>
              <a:buFont typeface="Arial" pitchFamily="34" charset="0"/>
              <a:buChar char="•"/>
            </a:pPr>
            <a:r>
              <a:rPr lang="en-US" sz="2400" dirty="0" smtClean="0">
                <a:solidFill>
                  <a:srgbClr val="000000"/>
                </a:solidFill>
              </a:rPr>
              <a:t> </a:t>
            </a:r>
            <a:r>
              <a:rPr lang="en-US" sz="2400" dirty="0" err="1" smtClean="0">
                <a:solidFill>
                  <a:srgbClr val="000000"/>
                </a:solidFill>
              </a:rPr>
              <a:t>Westheimer</a:t>
            </a:r>
            <a:r>
              <a:rPr lang="en-US" sz="2400" dirty="0" smtClean="0">
                <a:solidFill>
                  <a:srgbClr val="000000"/>
                </a:solidFill>
              </a:rPr>
              <a:t> </a:t>
            </a:r>
            <a:r>
              <a:rPr lang="en-US" sz="2400" dirty="0" smtClean="0">
                <a:solidFill>
                  <a:srgbClr val="000000"/>
                </a:solidFill>
              </a:rPr>
              <a:t>- a linear two-order OP system. </a:t>
            </a:r>
          </a:p>
          <a:p>
            <a:pPr>
              <a:buFont typeface="Arial" pitchFamily="34" charset="0"/>
              <a:buChar char="•"/>
            </a:pPr>
            <a:r>
              <a:rPr lang="en-US" sz="2400" dirty="0" smtClean="0">
                <a:solidFill>
                  <a:srgbClr val="000000"/>
                </a:solidFill>
              </a:rPr>
              <a:t> Robinson – a four-order </a:t>
            </a:r>
            <a:r>
              <a:rPr lang="en-US" sz="2400" dirty="0" smtClean="0">
                <a:solidFill>
                  <a:srgbClr val="000000"/>
                </a:solidFill>
              </a:rPr>
              <a:t>OP system</a:t>
            </a:r>
          </a:p>
          <a:p>
            <a:endParaRPr lang="en-US" sz="2400" dirty="0" smtClean="0">
              <a:solidFill>
                <a:srgbClr val="000000"/>
              </a:solidFill>
            </a:endParaRPr>
          </a:p>
          <a:p>
            <a:r>
              <a:rPr lang="en-US" sz="2400" dirty="0" smtClean="0">
                <a:solidFill>
                  <a:srgbClr val="000000"/>
                </a:solidFill>
              </a:rPr>
              <a:t>Both </a:t>
            </a:r>
            <a:r>
              <a:rPr lang="en-US" sz="2400" dirty="0" smtClean="0">
                <a:solidFill>
                  <a:srgbClr val="000000"/>
                </a:solidFill>
              </a:rPr>
              <a:t>models </a:t>
            </a:r>
            <a:r>
              <a:rPr lang="en-US" sz="2400" dirty="0" smtClean="0">
                <a:solidFill>
                  <a:srgbClr val="000000"/>
                </a:solidFill>
              </a:rPr>
              <a:t>- main </a:t>
            </a:r>
            <a:r>
              <a:rPr lang="en-US" sz="2400" dirty="0" smtClean="0">
                <a:solidFill>
                  <a:srgbClr val="000000"/>
                </a:solidFill>
              </a:rPr>
              <a:t>sequence relationship </a:t>
            </a:r>
            <a:r>
              <a:rPr lang="en-US" sz="2400" dirty="0" smtClean="0">
                <a:solidFill>
                  <a:srgbClr val="000000"/>
                </a:solidFill>
              </a:rPr>
              <a:t>not supported</a:t>
            </a:r>
            <a:endParaRPr lang="en-US" sz="2400" dirty="0" smtClean="0">
              <a:solidFill>
                <a:srgbClr val="000000"/>
              </a:solidFill>
            </a:endParaRPr>
          </a:p>
          <a:p>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err="1" smtClean="0">
                <a:solidFill>
                  <a:srgbClr val="000000"/>
                </a:solidFill>
              </a:rPr>
              <a:t>Bahill</a:t>
            </a:r>
            <a:r>
              <a:rPr lang="en-US" sz="2400" dirty="0" smtClean="0">
                <a:solidFill>
                  <a:srgbClr val="000000"/>
                </a:solidFill>
              </a:rPr>
              <a:t> - a </a:t>
            </a:r>
            <a:r>
              <a:rPr lang="en-US" sz="2400" dirty="0" smtClean="0">
                <a:solidFill>
                  <a:srgbClr val="000000"/>
                </a:solidFill>
              </a:rPr>
              <a:t>sixth-order linear </a:t>
            </a:r>
            <a:r>
              <a:rPr lang="en-US" sz="2400" dirty="0" err="1" smtClean="0">
                <a:solidFill>
                  <a:srgbClr val="000000"/>
                </a:solidFill>
              </a:rPr>
              <a:t>homeomorphic</a:t>
            </a:r>
            <a:r>
              <a:rPr lang="en-US" sz="2400" dirty="0" smtClean="0">
                <a:solidFill>
                  <a:srgbClr val="000000"/>
                </a:solidFill>
              </a:rPr>
              <a:t> OP model, with velocity output close to the physiological recordings of normal humans. </a:t>
            </a:r>
            <a:endParaRPr lang="en-US" sz="2400" dirty="0" smtClean="0">
              <a:solidFill>
                <a:srgbClr val="000000"/>
              </a:solidFill>
            </a:endParaRPr>
          </a:p>
          <a:p>
            <a:pPr>
              <a:buFont typeface="Arial" pitchFamily="34" charset="0"/>
              <a:buChar char="•"/>
            </a:pPr>
            <a:endParaRPr lang="en-US" sz="2400" dirty="0" smtClean="0">
              <a:solidFill>
                <a:srgbClr val="000000"/>
              </a:solidFill>
            </a:endParaRPr>
          </a:p>
          <a:p>
            <a:r>
              <a:rPr lang="en-US" sz="2400" dirty="0" smtClean="0">
                <a:solidFill>
                  <a:srgbClr val="000000"/>
                </a:solidFill>
              </a:rPr>
              <a:t>Only </a:t>
            </a:r>
            <a:r>
              <a:rPr lang="en-US" sz="2400" dirty="0" smtClean="0">
                <a:solidFill>
                  <a:srgbClr val="000000"/>
                </a:solidFill>
              </a:rPr>
              <a:t>rightward </a:t>
            </a:r>
            <a:r>
              <a:rPr lang="en-US" sz="2400" dirty="0" smtClean="0">
                <a:solidFill>
                  <a:srgbClr val="000000"/>
                </a:solidFill>
              </a:rPr>
              <a:t>saccades </a:t>
            </a:r>
            <a:r>
              <a:rPr lang="en-US" sz="2400" dirty="0" smtClean="0">
                <a:solidFill>
                  <a:srgbClr val="000000"/>
                </a:solidFill>
              </a:rPr>
              <a:t>from </a:t>
            </a:r>
            <a:r>
              <a:rPr lang="en-US" sz="2400" dirty="0" smtClean="0">
                <a:solidFill>
                  <a:srgbClr val="000000"/>
                </a:solidFill>
              </a:rPr>
              <a:t>the primary eye position. </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Background</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pPr>
              <a:buFont typeface="Arial" pitchFamily="34" charset="0"/>
              <a:buChar char="•"/>
            </a:pPr>
            <a:r>
              <a:rPr lang="en-US" sz="2400" dirty="0" smtClean="0">
                <a:solidFill>
                  <a:srgbClr val="000000"/>
                </a:solidFill>
              </a:rPr>
              <a:t> Komogortsev </a:t>
            </a:r>
            <a:r>
              <a:rPr lang="en-US" sz="2400" dirty="0" smtClean="0">
                <a:solidFill>
                  <a:srgbClr val="000000"/>
                </a:solidFill>
              </a:rPr>
              <a:t>&amp; Khan </a:t>
            </a:r>
            <a:r>
              <a:rPr lang="en-US" sz="2400" dirty="0" smtClean="0">
                <a:solidFill>
                  <a:srgbClr val="000000"/>
                </a:solidFill>
              </a:rPr>
              <a:t>- modified </a:t>
            </a:r>
            <a:r>
              <a:rPr lang="en-US" sz="2400" dirty="0" err="1" smtClean="0">
                <a:solidFill>
                  <a:srgbClr val="000000"/>
                </a:solidFill>
              </a:rPr>
              <a:t>Bahill’s</a:t>
            </a:r>
            <a:r>
              <a:rPr lang="en-US" sz="2400" dirty="0" smtClean="0">
                <a:solidFill>
                  <a:srgbClr val="000000"/>
                </a:solidFill>
              </a:rPr>
              <a:t> model providing </a:t>
            </a:r>
            <a:r>
              <a:rPr lang="en-US" sz="2400" dirty="0" smtClean="0">
                <a:solidFill>
                  <a:srgbClr val="000000"/>
                </a:solidFill>
              </a:rPr>
              <a:t>both </a:t>
            </a:r>
            <a:r>
              <a:rPr lang="en-US" sz="2400" dirty="0" smtClean="0">
                <a:solidFill>
                  <a:srgbClr val="000000"/>
                </a:solidFill>
              </a:rPr>
              <a:t>rightward and leftward horizontal saccades from any angular position. </a:t>
            </a:r>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pPr>
              <a:buFont typeface="Arial" pitchFamily="34" charset="0"/>
              <a:buChar char="•"/>
            </a:pPr>
            <a:r>
              <a:rPr lang="en-US" sz="2400" dirty="0" smtClean="0">
                <a:solidFill>
                  <a:srgbClr val="000000"/>
                </a:solidFill>
              </a:rPr>
              <a:t> Martin </a:t>
            </a:r>
            <a:r>
              <a:rPr lang="en-US" sz="2400" dirty="0" smtClean="0">
                <a:solidFill>
                  <a:srgbClr val="000000"/>
                </a:solidFill>
              </a:rPr>
              <a:t>and </a:t>
            </a:r>
            <a:r>
              <a:rPr lang="en-US" sz="2400" dirty="0" err="1" smtClean="0">
                <a:solidFill>
                  <a:srgbClr val="000000"/>
                </a:solidFill>
              </a:rPr>
              <a:t>Schovanec</a:t>
            </a:r>
            <a:r>
              <a:rPr lang="en-US" sz="2400" dirty="0" smtClean="0">
                <a:solidFill>
                  <a:srgbClr val="000000"/>
                </a:solidFill>
              </a:rPr>
              <a:t> </a:t>
            </a:r>
            <a:r>
              <a:rPr lang="en-US" sz="2400" dirty="0" smtClean="0">
                <a:solidFill>
                  <a:srgbClr val="000000"/>
                </a:solidFill>
              </a:rPr>
              <a:t>– a </a:t>
            </a:r>
            <a:r>
              <a:rPr lang="en-US" sz="2400" dirty="0" smtClean="0">
                <a:solidFill>
                  <a:srgbClr val="000000"/>
                </a:solidFill>
              </a:rPr>
              <a:t>non-linear </a:t>
            </a:r>
            <a:r>
              <a:rPr lang="en-US" sz="2400" dirty="0" smtClean="0">
                <a:solidFill>
                  <a:srgbClr val="000000"/>
                </a:solidFill>
              </a:rPr>
              <a:t>tenth order system, </a:t>
            </a:r>
            <a:endParaRPr lang="en-US" sz="2400" dirty="0" smtClean="0">
              <a:solidFill>
                <a:srgbClr val="000000"/>
              </a:solidFill>
            </a:endParaRPr>
          </a:p>
          <a:p>
            <a:pPr>
              <a:buFont typeface="Arial" pitchFamily="34" charset="0"/>
              <a:buChar char="•"/>
            </a:pPr>
            <a:endParaRPr lang="en-US" sz="2400" dirty="0" smtClean="0">
              <a:solidFill>
                <a:srgbClr val="000000"/>
              </a:solidFill>
            </a:endParaRPr>
          </a:p>
          <a:p>
            <a:r>
              <a:rPr lang="en-US" sz="2400" dirty="0" smtClean="0">
                <a:solidFill>
                  <a:srgbClr val="000000"/>
                </a:solidFill>
              </a:rPr>
              <a:t>Anatomically </a:t>
            </a:r>
            <a:r>
              <a:rPr lang="en-US" sz="2400" dirty="0" smtClean="0">
                <a:solidFill>
                  <a:srgbClr val="000000"/>
                </a:solidFill>
              </a:rPr>
              <a:t>accurate hill-type individual extraocular muscle model with a passive elasticity component modeled in a non linear fashion.  </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Background – 3D OP Models</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r>
              <a:rPr lang="en-US" sz="2400" dirty="0" smtClean="0">
                <a:solidFill>
                  <a:srgbClr val="000000"/>
                </a:solidFill>
              </a:rPr>
              <a:t>The second category – 3D OP </a:t>
            </a:r>
            <a:r>
              <a:rPr lang="en-US" sz="2400" dirty="0" smtClean="0">
                <a:solidFill>
                  <a:srgbClr val="000000"/>
                </a:solidFill>
              </a:rPr>
              <a:t>models</a:t>
            </a:r>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Models </a:t>
            </a:r>
            <a:r>
              <a:rPr lang="en-US" sz="2400" dirty="0" smtClean="0">
                <a:solidFill>
                  <a:srgbClr val="000000"/>
                </a:solidFill>
              </a:rPr>
              <a:t>without considering the force output or anatomical properties of the individual extraocular muscles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err="1" smtClean="0">
                <a:solidFill>
                  <a:srgbClr val="000000"/>
                </a:solidFill>
              </a:rPr>
              <a:t>Rapahn</a:t>
            </a:r>
            <a:r>
              <a:rPr lang="en-US" sz="2400" dirty="0" smtClean="0">
                <a:solidFill>
                  <a:srgbClr val="000000"/>
                </a:solidFill>
              </a:rPr>
              <a:t> </a:t>
            </a:r>
            <a:r>
              <a:rPr lang="en-US" sz="2400" dirty="0" smtClean="0">
                <a:solidFill>
                  <a:srgbClr val="000000"/>
                </a:solidFill>
              </a:rPr>
              <a:t>[</a:t>
            </a:r>
            <a:r>
              <a:rPr lang="en-US" sz="2400" dirty="0" err="1" smtClean="0">
                <a:solidFill>
                  <a:srgbClr val="000000"/>
                </a:solidFill>
              </a:rPr>
              <a:t>Raphan</a:t>
            </a:r>
            <a:r>
              <a:rPr lang="en-US" sz="2400" dirty="0" smtClean="0">
                <a:solidFill>
                  <a:srgbClr val="000000"/>
                </a:solidFill>
              </a:rPr>
              <a:t> 1998] </a:t>
            </a:r>
          </a:p>
          <a:p>
            <a:pPr>
              <a:buFont typeface="Arial" pitchFamily="34" charset="0"/>
              <a:buChar char="•"/>
            </a:pPr>
            <a:r>
              <a:rPr lang="en-US" sz="2400" dirty="0" smtClean="0">
                <a:solidFill>
                  <a:srgbClr val="000000"/>
                </a:solidFill>
              </a:rPr>
              <a:t> </a:t>
            </a:r>
            <a:r>
              <a:rPr lang="en-US" sz="2400" dirty="0" smtClean="0">
                <a:solidFill>
                  <a:srgbClr val="000000"/>
                </a:solidFill>
              </a:rPr>
              <a:t>Tweed</a:t>
            </a:r>
            <a:r>
              <a:rPr lang="en-US" sz="2400" dirty="0" smtClean="0">
                <a:solidFill>
                  <a:srgbClr val="000000"/>
                </a:solidFill>
              </a:rPr>
              <a:t>[Tweed </a:t>
            </a:r>
            <a:r>
              <a:rPr lang="en-US" sz="2400" dirty="0" smtClean="0">
                <a:solidFill>
                  <a:srgbClr val="000000"/>
                </a:solidFill>
              </a:rPr>
              <a:t>1997]. </a:t>
            </a:r>
          </a:p>
          <a:p>
            <a:endParaRPr lang="en-US" sz="2400" dirty="0" smtClean="0">
              <a:solidFill>
                <a:srgbClr val="000000"/>
              </a:solidFill>
            </a:endParaRPr>
          </a:p>
          <a:p>
            <a:r>
              <a:rPr lang="en-US" sz="2400" dirty="0" smtClean="0">
                <a:solidFill>
                  <a:srgbClr val="000000"/>
                </a:solidFill>
              </a:rPr>
              <a:t>A non-linear models with most </a:t>
            </a:r>
            <a:r>
              <a:rPr lang="en-US" sz="2400" dirty="0" smtClean="0">
                <a:solidFill>
                  <a:srgbClr val="000000"/>
                </a:solidFill>
              </a:rPr>
              <a:t>accurate representations for the anatomical components such as individual properties of the </a:t>
            </a:r>
            <a:r>
              <a:rPr lang="en-US" sz="2400" dirty="0" smtClean="0">
                <a:solidFill>
                  <a:srgbClr val="000000"/>
                </a:solidFill>
              </a:rPr>
              <a:t>EOP </a:t>
            </a:r>
            <a:r>
              <a:rPr lang="en-US" sz="2400" dirty="0" smtClean="0">
                <a:solidFill>
                  <a:srgbClr val="000000"/>
                </a:solidFill>
              </a:rPr>
              <a:t>and pulley mechanics. </a:t>
            </a:r>
            <a:endParaRPr lang="en-US" sz="2400" dirty="0" smtClean="0">
              <a:solidFill>
                <a:srgbClr val="000000"/>
              </a:solidFill>
            </a:endParaRPr>
          </a:p>
          <a:p>
            <a:pPr>
              <a:buFont typeface="Arial" pitchFamily="34" charset="0"/>
              <a:buChar char="•"/>
            </a:pPr>
            <a:r>
              <a:rPr lang="en-US" sz="2400" dirty="0" smtClean="0">
                <a:solidFill>
                  <a:srgbClr val="000000"/>
                </a:solidFill>
              </a:rPr>
              <a:t> </a:t>
            </a:r>
            <a:r>
              <a:rPr lang="en-US" sz="2400" dirty="0" err="1" smtClean="0">
                <a:solidFill>
                  <a:srgbClr val="000000"/>
                </a:solidFill>
              </a:rPr>
              <a:t>Polpitiya</a:t>
            </a:r>
            <a:r>
              <a:rPr lang="en-US" sz="2400" dirty="0" smtClean="0">
                <a:solidFill>
                  <a:srgbClr val="000000"/>
                </a:solidFill>
              </a:rPr>
              <a:t> [</a:t>
            </a:r>
            <a:r>
              <a:rPr lang="en-US" sz="2400" dirty="0" err="1" smtClean="0">
                <a:solidFill>
                  <a:srgbClr val="000000"/>
                </a:solidFill>
              </a:rPr>
              <a:t>Polpitiya</a:t>
            </a:r>
            <a:r>
              <a:rPr lang="en-US" sz="2400" dirty="0" smtClean="0">
                <a:solidFill>
                  <a:srgbClr val="000000"/>
                </a:solidFill>
              </a:rPr>
              <a:t> et al. 2002</a:t>
            </a:r>
            <a:r>
              <a:rPr lang="en-US" sz="2400" dirty="0" smtClean="0">
                <a:solidFill>
                  <a:srgbClr val="000000"/>
                </a:solidFill>
              </a:rPr>
              <a:t>]</a:t>
            </a:r>
          </a:p>
          <a:p>
            <a:pPr>
              <a:buFont typeface="Arial" pitchFamily="34" charset="0"/>
              <a:buChar char="•"/>
            </a:pPr>
            <a:r>
              <a:rPr lang="en-US" sz="2400" dirty="0" smtClean="0">
                <a:solidFill>
                  <a:srgbClr val="000000"/>
                </a:solidFill>
              </a:rPr>
              <a:t> </a:t>
            </a:r>
            <a:r>
              <a:rPr lang="en-US" sz="2400" dirty="0" smtClean="0">
                <a:solidFill>
                  <a:srgbClr val="000000"/>
                </a:solidFill>
              </a:rPr>
              <a:t>Lockwood-Cooke </a:t>
            </a:r>
            <a:r>
              <a:rPr lang="en-US" sz="2400" dirty="0" smtClean="0">
                <a:solidFill>
                  <a:srgbClr val="000000"/>
                </a:solidFill>
              </a:rPr>
              <a:t>[Lockwood-Cooke et al. 1999].</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Background – 2DOPMM</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r>
              <a:rPr lang="en-US" sz="2400" dirty="0" smtClean="0">
                <a:solidFill>
                  <a:srgbClr val="000000"/>
                </a:solidFill>
              </a:rPr>
              <a:t>The 2DOPMM incorporates a realistic pulse-step properties of the neuronal control signal. </a:t>
            </a:r>
          </a:p>
          <a:p>
            <a:endParaRPr lang="en-US" sz="2400" dirty="0" smtClean="0">
              <a:solidFill>
                <a:srgbClr val="000000"/>
              </a:solidFill>
            </a:endParaRPr>
          </a:p>
          <a:p>
            <a:r>
              <a:rPr lang="en-US" sz="2400" dirty="0" smtClean="0">
                <a:solidFill>
                  <a:srgbClr val="000000"/>
                </a:solidFill>
              </a:rPr>
              <a:t>Each extraocular muscle is modeled individually, allowing maintaining physiological agonist-antagonist nature of the extraocular movement dynamics. </a:t>
            </a:r>
          </a:p>
          <a:p>
            <a:endParaRPr lang="en-US" sz="2400" dirty="0" smtClean="0">
              <a:solidFill>
                <a:srgbClr val="000000"/>
              </a:solidFill>
            </a:endParaRPr>
          </a:p>
          <a:p>
            <a:r>
              <a:rPr lang="en-US" sz="2400" dirty="0" smtClean="0">
                <a:solidFill>
                  <a:srgbClr val="000000"/>
                </a:solidFill>
              </a:rPr>
              <a:t>The model of each muscle encapsulates elastic, viscous, active state tension, length tension and force velocity relationships properties by creating a linear mathematical representation of each component. </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latin typeface="+mj-lt"/>
                <a:ea typeface="+mj-ea"/>
                <a:cs typeface="+mj-cs"/>
              </a:rPr>
              <a:t>Background – 2DOPMM</a:t>
            </a:r>
            <a:endParaRPr kumimoji="0" lang="en-US" sz="2400" b="1" i="0" u="none" strike="noStrike" kern="0" cap="none" spc="0" normalizeH="0" baseline="0" noProof="0" dirty="0" smtClean="0">
              <a:ln>
                <a:noFill/>
              </a:ln>
              <a:solidFill>
                <a:srgbClr val="000000"/>
              </a:solidFill>
              <a:uLnTx/>
              <a:uFillTx/>
              <a:latin typeface="+mj-lt"/>
              <a:ea typeface="+mj-ea"/>
              <a:cs typeface="+mj-cs"/>
            </a:endParaRPr>
          </a:p>
        </p:txBody>
      </p:sp>
      <p:sp>
        <p:nvSpPr>
          <p:cNvPr id="3" name="Rectangle 2"/>
          <p:cNvSpPr txBox="1">
            <a:spLocks noChangeArrowheads="1"/>
          </p:cNvSpPr>
          <p:nvPr/>
        </p:nvSpPr>
        <p:spPr>
          <a:xfrm>
            <a:off x="914400" y="1371600"/>
            <a:ext cx="7772400" cy="4800600"/>
          </a:xfrm>
          <a:prstGeom prst="rect">
            <a:avLst/>
          </a:prstGeom>
        </p:spPr>
        <p:txBody>
          <a:bodyPr/>
          <a:lstStyle/>
          <a:p>
            <a:r>
              <a:rPr lang="en-US" sz="2400" dirty="0" smtClean="0">
                <a:solidFill>
                  <a:srgbClr val="000000"/>
                </a:solidFill>
              </a:rPr>
              <a:t>The strength of the proposed model is its linear and </a:t>
            </a:r>
            <a:r>
              <a:rPr lang="en-US" sz="2400" dirty="0" err="1" smtClean="0">
                <a:solidFill>
                  <a:srgbClr val="000000"/>
                </a:solidFill>
              </a:rPr>
              <a:t>homeomorphic</a:t>
            </a:r>
            <a:r>
              <a:rPr lang="en-US" sz="2400" dirty="0" smtClean="0">
                <a:solidFill>
                  <a:srgbClr val="000000"/>
                </a:solidFill>
              </a:rPr>
              <a:t> design that keeps it simple enough to allow its implementation in the real-time eye gaze aware systems.</a:t>
            </a:r>
          </a:p>
          <a:p>
            <a:endParaRPr lang="en-US" sz="2400" dirty="0" smtClean="0">
              <a:solidFill>
                <a:srgbClr val="000000"/>
              </a:solidFill>
            </a:endParaRPr>
          </a:p>
          <a:p>
            <a:r>
              <a:rPr lang="en-US" sz="2400" dirty="0" smtClean="0">
                <a:solidFill>
                  <a:srgbClr val="000000"/>
                </a:solidFill>
              </a:rPr>
              <a:t>We hypothesize that the 2D model will allow to investigate novel schemes of Human Computer Interaction as in [Komogortsev et al. 2009 ] and improving the robustness of the biometrics systems as presented in [Komogortsev et al. 2010]</a:t>
            </a:r>
          </a:p>
          <a:p>
            <a:r>
              <a:rPr lang="en-US" sz="2400" dirty="0" smtClean="0">
                <a:solidFill>
                  <a:srgbClr val="000000"/>
                </a:solidFill>
              </a:rPr>
              <a:t> </a:t>
            </a:r>
            <a:endParaRPr lang="en-US" sz="2400"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8009</TotalTime>
  <Words>2186</Words>
  <Application>Microsoft Office PowerPoint</Application>
  <PresentationFormat>On-screen Show (4:3)</PresentationFormat>
  <Paragraphs>322</Paragraphs>
  <Slides>45</Slides>
  <Notes>9</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Textured</vt:lpstr>
      <vt:lpstr>SmartDraw</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Texas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Control of Eye Orientation in three Dimensions. I. Role of Muscle pulleys in Determining Saccadic Trajectory</dc:title>
  <dc:creator>Texas State User</dc:creator>
  <cp:lastModifiedBy>sam</cp:lastModifiedBy>
  <cp:revision>484</cp:revision>
  <dcterms:created xsi:type="dcterms:W3CDTF">2008-01-28T18:20:13Z</dcterms:created>
  <dcterms:modified xsi:type="dcterms:W3CDTF">2010-05-12T14:42:12Z</dcterms:modified>
</cp:coreProperties>
</file>