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7432000"/>
  <p:notesSz cx="6858000" cy="9144000"/>
  <p:defaultTextStyle>
    <a:defPPr>
      <a:defRPr lang="en-US"/>
    </a:defPPr>
    <a:lvl1pPr algn="l" defTabSz="3656395" rtl="0" fontAlgn="base">
      <a:spcBef>
        <a:spcPct val="0"/>
      </a:spcBef>
      <a:spcAft>
        <a:spcPct val="0"/>
      </a:spcAft>
      <a:defRPr sz="7200" kern="1200">
        <a:solidFill>
          <a:schemeClr val="tx1"/>
        </a:solidFill>
        <a:latin typeface="Calibri" pitchFamily="34" charset="0"/>
        <a:ea typeface="+mn-ea"/>
        <a:cs typeface="Arial" charset="0"/>
      </a:defRPr>
    </a:lvl1pPr>
    <a:lvl2pPr marL="1828198" indent="-1447213" algn="l" defTabSz="3656395" rtl="0" fontAlgn="base">
      <a:spcBef>
        <a:spcPct val="0"/>
      </a:spcBef>
      <a:spcAft>
        <a:spcPct val="0"/>
      </a:spcAft>
      <a:defRPr sz="7200" kern="1200">
        <a:solidFill>
          <a:schemeClr val="tx1"/>
        </a:solidFill>
        <a:latin typeface="Calibri" pitchFamily="34" charset="0"/>
        <a:ea typeface="+mn-ea"/>
        <a:cs typeface="Arial" charset="0"/>
      </a:defRPr>
    </a:lvl2pPr>
    <a:lvl3pPr marL="3656395" indent="-2894426" algn="l" defTabSz="3656395" rtl="0" fontAlgn="base">
      <a:spcBef>
        <a:spcPct val="0"/>
      </a:spcBef>
      <a:spcAft>
        <a:spcPct val="0"/>
      </a:spcAft>
      <a:defRPr sz="7200" kern="1200">
        <a:solidFill>
          <a:schemeClr val="tx1"/>
        </a:solidFill>
        <a:latin typeface="Calibri" pitchFamily="34" charset="0"/>
        <a:ea typeface="+mn-ea"/>
        <a:cs typeface="Arial" charset="0"/>
      </a:defRPr>
    </a:lvl3pPr>
    <a:lvl4pPr marL="5485916" indent="-4342962" algn="l" defTabSz="3656395" rtl="0" fontAlgn="base">
      <a:spcBef>
        <a:spcPct val="0"/>
      </a:spcBef>
      <a:spcAft>
        <a:spcPct val="0"/>
      </a:spcAft>
      <a:defRPr sz="7200" kern="1200">
        <a:solidFill>
          <a:schemeClr val="tx1"/>
        </a:solidFill>
        <a:latin typeface="Calibri" pitchFamily="34" charset="0"/>
        <a:ea typeface="+mn-ea"/>
        <a:cs typeface="Arial" charset="0"/>
      </a:defRPr>
    </a:lvl4pPr>
    <a:lvl5pPr marL="7314114" indent="-5790175" algn="l" defTabSz="3656395" rtl="0" fontAlgn="base">
      <a:spcBef>
        <a:spcPct val="0"/>
      </a:spcBef>
      <a:spcAft>
        <a:spcPct val="0"/>
      </a:spcAft>
      <a:defRPr sz="7200" kern="1200">
        <a:solidFill>
          <a:schemeClr val="tx1"/>
        </a:solidFill>
        <a:latin typeface="Calibri" pitchFamily="34" charset="0"/>
        <a:ea typeface="+mn-ea"/>
        <a:cs typeface="Arial" charset="0"/>
      </a:defRPr>
    </a:lvl5pPr>
    <a:lvl6pPr marL="1904924" algn="l" defTabSz="761970" rtl="0" eaLnBrk="1" latinLnBrk="0" hangingPunct="1">
      <a:defRPr sz="7200" kern="1200">
        <a:solidFill>
          <a:schemeClr val="tx1"/>
        </a:solidFill>
        <a:latin typeface="Calibri" pitchFamily="34" charset="0"/>
        <a:ea typeface="+mn-ea"/>
        <a:cs typeface="Arial" charset="0"/>
      </a:defRPr>
    </a:lvl6pPr>
    <a:lvl7pPr marL="2285909" algn="l" defTabSz="761970" rtl="0" eaLnBrk="1" latinLnBrk="0" hangingPunct="1">
      <a:defRPr sz="7200" kern="1200">
        <a:solidFill>
          <a:schemeClr val="tx1"/>
        </a:solidFill>
        <a:latin typeface="Calibri" pitchFamily="34" charset="0"/>
        <a:ea typeface="+mn-ea"/>
        <a:cs typeface="Arial" charset="0"/>
      </a:defRPr>
    </a:lvl7pPr>
    <a:lvl8pPr marL="2666893" algn="l" defTabSz="761970" rtl="0" eaLnBrk="1" latinLnBrk="0" hangingPunct="1">
      <a:defRPr sz="7200" kern="1200">
        <a:solidFill>
          <a:schemeClr val="tx1"/>
        </a:solidFill>
        <a:latin typeface="Calibri" pitchFamily="34" charset="0"/>
        <a:ea typeface="+mn-ea"/>
        <a:cs typeface="Arial" charset="0"/>
      </a:defRPr>
    </a:lvl8pPr>
    <a:lvl9pPr marL="3047878" algn="l" defTabSz="761970" rtl="0" eaLnBrk="1" latinLnBrk="0" hangingPunct="1">
      <a:defRPr sz="7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9565" autoAdjust="0"/>
  </p:normalViewPr>
  <p:slideViewPr>
    <p:cSldViewPr>
      <p:cViewPr>
        <p:scale>
          <a:sx n="20" d="100"/>
          <a:sy n="20" d="100"/>
        </p:scale>
        <p:origin x="-1692" y="-264"/>
      </p:cViewPr>
      <p:guideLst>
        <p:guide orient="horz" pos="8640"/>
        <p:guide pos="115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BED08-B678-4389-89A9-82627C210122}" type="datetimeFigureOut">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B74BE-399F-42E2-B9FF-B03AD568863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14DF27-29D0-4C90-8E12-0CC328C95AD6}" type="datetimeFigureOut">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2981E-D294-419D-A0C7-7606D772DD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1E226-EA2B-456E-B9A5-C77214D99CDC}" type="datetimeFigureOut">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01437E-7719-4C58-9297-69E6D35979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9A473-0CB7-456F-892A-EE749E63CB2C}" type="datetimeFigureOut">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D885F8-3049-4A56-AADC-F57EFCD85E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6728C3-B92B-45A6-A16C-250E2125F9F9}" type="datetimeFigureOut">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B255C8-ED95-4F72-B9B4-52660118AF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57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0872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BA3F22-4DEA-4059-B9F5-23C9FDD9A741}" type="datetimeFigureOut">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B1A21D-50C5-4D50-95BF-36860C6016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8BB1E9-A494-4D23-85CC-7CDDDC10E9E4}" type="datetimeFigureOut">
              <a:rPr lang="en-US"/>
              <a:pPr>
                <a:defRPr/>
              </a:pPr>
              <a:t>2/29/2012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21D2F35-8347-4013-ADD4-E60AB07F56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7058E-C047-4BB9-AF3F-1285D0575275}" type="datetimeFigureOut">
              <a:rPr lang="en-US"/>
              <a:pPr>
                <a:defRPr/>
              </a:pPr>
              <a:t>2/29/2012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BDA9-43D6-49A4-812A-D5BC2AE09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86C80B-A18B-453B-9993-5CB4FD87A1C7}" type="datetimeFigureOut">
              <a:rPr lang="en-US"/>
              <a:pPr>
                <a:defRPr/>
              </a:pPr>
              <a:t>2/29/2012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B65A8C-23FC-48C6-865A-142A10DA09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BC5B-1B2B-4353-9CA7-28F1FDC0BD63}" type="datetimeFigureOut">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8517A7-C761-43F5-B59E-FFAFB0ED27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rtlCol="0">
            <a:normAutofit/>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pPr lvl="0"/>
            <a:endParaRPr lang="en-US" noProof="0" dirty="0" smtClean="0"/>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70577-9B24-432B-A309-BFCEF2E8388E}" type="datetimeFigureOut">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CB95A0-D1DD-4753-B8DA-8C26C090A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271" y="1098021"/>
            <a:ext cx="32919458" cy="4572000"/>
          </a:xfrm>
          <a:prstGeom prst="rect">
            <a:avLst/>
          </a:prstGeom>
          <a:noFill/>
          <a:ln w="9525">
            <a:noFill/>
            <a:miter lim="800000"/>
            <a:headEnd/>
            <a:tailEnd/>
          </a:ln>
        </p:spPr>
        <p:txBody>
          <a:bodyPr vert="horz" wrap="square" lIns="365745" tIns="182873" rIns="365745" bIns="1828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271" y="6400271"/>
            <a:ext cx="32919458" cy="18104115"/>
          </a:xfrm>
          <a:prstGeom prst="rect">
            <a:avLst/>
          </a:prstGeom>
          <a:noFill/>
          <a:ln w="9525">
            <a:noFill/>
            <a:miter lim="800000"/>
            <a:headEnd/>
            <a:tailEnd/>
          </a:ln>
        </p:spPr>
        <p:txBody>
          <a:bodyPr vert="horz" wrap="square" lIns="365745" tIns="182873" rIns="365745" bIns="182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28271" y="25425136"/>
            <a:ext cx="8535458" cy="1460500"/>
          </a:xfrm>
          <a:prstGeom prst="rect">
            <a:avLst/>
          </a:prstGeom>
        </p:spPr>
        <p:txBody>
          <a:bodyPr vert="horz" lIns="365745" tIns="182873" rIns="365745" bIns="182873" rtlCol="0" anchor="ctr"/>
          <a:lstStyle>
            <a:lvl1pPr algn="l" defTabSz="3657454" fontAlgn="auto">
              <a:spcBef>
                <a:spcPts val="0"/>
              </a:spcBef>
              <a:spcAft>
                <a:spcPts val="0"/>
              </a:spcAft>
              <a:defRPr sz="4800">
                <a:solidFill>
                  <a:schemeClr val="tx1">
                    <a:tint val="75000"/>
                  </a:schemeClr>
                </a:solidFill>
                <a:latin typeface="+mn-lt"/>
                <a:cs typeface="+mn-cs"/>
              </a:defRPr>
            </a:lvl1pPr>
          </a:lstStyle>
          <a:p>
            <a:pPr>
              <a:defRPr/>
            </a:pPr>
            <a:fld id="{97FEC80C-E209-48CB-B128-F66631D37693}" type="datetimeFigureOut">
              <a:rPr lang="en-US"/>
              <a:pPr>
                <a:defRPr/>
              </a:pPr>
              <a:t>2/29/2012</a:t>
            </a:fld>
            <a:endParaRPr lang="en-US" dirty="0"/>
          </a:p>
        </p:txBody>
      </p:sp>
      <p:sp>
        <p:nvSpPr>
          <p:cNvPr id="5" name="Footer Placeholder 4"/>
          <p:cNvSpPr>
            <a:spLocks noGrp="1"/>
          </p:cNvSpPr>
          <p:nvPr>
            <p:ph type="ftr" sz="quarter" idx="3"/>
          </p:nvPr>
        </p:nvSpPr>
        <p:spPr>
          <a:xfrm>
            <a:off x="12496271" y="25425136"/>
            <a:ext cx="11583458" cy="1460500"/>
          </a:xfrm>
          <a:prstGeom prst="rect">
            <a:avLst/>
          </a:prstGeom>
        </p:spPr>
        <p:txBody>
          <a:bodyPr vert="horz" lIns="365745" tIns="182873" rIns="365745" bIns="182873" rtlCol="0" anchor="ctr"/>
          <a:lstStyle>
            <a:lvl1pPr algn="ctr" defTabSz="3657454" fontAlgn="auto">
              <a:spcBef>
                <a:spcPts val="0"/>
              </a:spcBef>
              <a:spcAft>
                <a:spcPts val="0"/>
              </a:spcAft>
              <a:defRPr sz="48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6212271" y="25425136"/>
            <a:ext cx="8535458" cy="1460500"/>
          </a:xfrm>
          <a:prstGeom prst="rect">
            <a:avLst/>
          </a:prstGeom>
        </p:spPr>
        <p:txBody>
          <a:bodyPr vert="horz" lIns="365745" tIns="182873" rIns="365745" bIns="182873" rtlCol="0" anchor="ctr"/>
          <a:lstStyle>
            <a:lvl1pPr algn="r" defTabSz="3657454" fontAlgn="auto">
              <a:spcBef>
                <a:spcPts val="0"/>
              </a:spcBef>
              <a:spcAft>
                <a:spcPts val="0"/>
              </a:spcAft>
              <a:defRPr sz="4800">
                <a:solidFill>
                  <a:schemeClr val="tx1">
                    <a:tint val="75000"/>
                  </a:schemeClr>
                </a:solidFill>
                <a:latin typeface="+mn-lt"/>
                <a:cs typeface="+mn-cs"/>
              </a:defRPr>
            </a:lvl1pPr>
          </a:lstStyle>
          <a:p>
            <a:pPr>
              <a:defRPr/>
            </a:pPr>
            <a:fld id="{23ED177C-F432-4972-A0A4-F741550FB0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6395" rtl="0" eaLnBrk="0" fontAlgn="base" hangingPunct="0">
        <a:spcBef>
          <a:spcPct val="0"/>
        </a:spcBef>
        <a:spcAft>
          <a:spcPct val="0"/>
        </a:spcAft>
        <a:defRPr sz="17600" kern="1200">
          <a:solidFill>
            <a:schemeClr val="tx1"/>
          </a:solidFill>
          <a:latin typeface="+mj-lt"/>
          <a:ea typeface="+mj-ea"/>
          <a:cs typeface="+mj-cs"/>
        </a:defRPr>
      </a:lvl1pPr>
      <a:lvl2pPr algn="ctr" defTabSz="3656395" rtl="0" eaLnBrk="0" fontAlgn="base" hangingPunct="0">
        <a:spcBef>
          <a:spcPct val="0"/>
        </a:spcBef>
        <a:spcAft>
          <a:spcPct val="0"/>
        </a:spcAft>
        <a:defRPr sz="17600">
          <a:solidFill>
            <a:schemeClr val="tx1"/>
          </a:solidFill>
          <a:latin typeface="Calibri" pitchFamily="34" charset="0"/>
        </a:defRPr>
      </a:lvl2pPr>
      <a:lvl3pPr algn="ctr" defTabSz="3656395" rtl="0" eaLnBrk="0" fontAlgn="base" hangingPunct="0">
        <a:spcBef>
          <a:spcPct val="0"/>
        </a:spcBef>
        <a:spcAft>
          <a:spcPct val="0"/>
        </a:spcAft>
        <a:defRPr sz="17600">
          <a:solidFill>
            <a:schemeClr val="tx1"/>
          </a:solidFill>
          <a:latin typeface="Calibri" pitchFamily="34" charset="0"/>
        </a:defRPr>
      </a:lvl3pPr>
      <a:lvl4pPr algn="ctr" defTabSz="3656395" rtl="0" eaLnBrk="0" fontAlgn="base" hangingPunct="0">
        <a:spcBef>
          <a:spcPct val="0"/>
        </a:spcBef>
        <a:spcAft>
          <a:spcPct val="0"/>
        </a:spcAft>
        <a:defRPr sz="17600">
          <a:solidFill>
            <a:schemeClr val="tx1"/>
          </a:solidFill>
          <a:latin typeface="Calibri" pitchFamily="34" charset="0"/>
        </a:defRPr>
      </a:lvl4pPr>
      <a:lvl5pPr algn="ctr" defTabSz="3656395" rtl="0" eaLnBrk="0" fontAlgn="base" hangingPunct="0">
        <a:spcBef>
          <a:spcPct val="0"/>
        </a:spcBef>
        <a:spcAft>
          <a:spcPct val="0"/>
        </a:spcAft>
        <a:defRPr sz="17600">
          <a:solidFill>
            <a:schemeClr val="tx1"/>
          </a:solidFill>
          <a:latin typeface="Calibri" pitchFamily="34" charset="0"/>
        </a:defRPr>
      </a:lvl5pPr>
      <a:lvl6pPr marL="380985" algn="ctr" defTabSz="3656395" rtl="0" fontAlgn="base">
        <a:spcBef>
          <a:spcPct val="0"/>
        </a:spcBef>
        <a:spcAft>
          <a:spcPct val="0"/>
        </a:spcAft>
        <a:defRPr sz="17600">
          <a:solidFill>
            <a:schemeClr val="tx1"/>
          </a:solidFill>
          <a:latin typeface="Calibri" pitchFamily="34" charset="0"/>
        </a:defRPr>
      </a:lvl6pPr>
      <a:lvl7pPr marL="761970" algn="ctr" defTabSz="3656395" rtl="0" fontAlgn="base">
        <a:spcBef>
          <a:spcPct val="0"/>
        </a:spcBef>
        <a:spcAft>
          <a:spcPct val="0"/>
        </a:spcAft>
        <a:defRPr sz="17600">
          <a:solidFill>
            <a:schemeClr val="tx1"/>
          </a:solidFill>
          <a:latin typeface="Calibri" pitchFamily="34" charset="0"/>
        </a:defRPr>
      </a:lvl7pPr>
      <a:lvl8pPr marL="1142954" algn="ctr" defTabSz="3656395" rtl="0" fontAlgn="base">
        <a:spcBef>
          <a:spcPct val="0"/>
        </a:spcBef>
        <a:spcAft>
          <a:spcPct val="0"/>
        </a:spcAft>
        <a:defRPr sz="17600">
          <a:solidFill>
            <a:schemeClr val="tx1"/>
          </a:solidFill>
          <a:latin typeface="Calibri" pitchFamily="34" charset="0"/>
        </a:defRPr>
      </a:lvl8pPr>
      <a:lvl9pPr marL="1523939" algn="ctr" defTabSz="3656395" rtl="0" fontAlgn="base">
        <a:spcBef>
          <a:spcPct val="0"/>
        </a:spcBef>
        <a:spcAft>
          <a:spcPct val="0"/>
        </a:spcAft>
        <a:defRPr sz="17600">
          <a:solidFill>
            <a:schemeClr val="tx1"/>
          </a:solidFill>
          <a:latin typeface="Calibri" pitchFamily="34" charset="0"/>
        </a:defRPr>
      </a:lvl9pPr>
    </p:titleStyle>
    <p:bodyStyle>
      <a:lvl1pPr marL="1370487" indent="-1370487" algn="l" defTabSz="365639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2971152" indent="-1142954" algn="l" defTabSz="3656395"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71817" indent="-914099" algn="l" defTabSz="3656395"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400015"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8213"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10"/>
          <p:cNvSpPr>
            <a:spLocks noChangeArrowheads="1"/>
          </p:cNvSpPr>
          <p:nvPr/>
        </p:nvSpPr>
        <p:spPr bwMode="auto">
          <a:xfrm rot="10800000">
            <a:off x="0" y="0"/>
            <a:ext cx="36576000" cy="112014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0" name="Rectangle 10"/>
          <p:cNvSpPr>
            <a:spLocks noChangeArrowheads="1"/>
          </p:cNvSpPr>
          <p:nvPr/>
        </p:nvSpPr>
        <p:spPr bwMode="auto">
          <a:xfrm>
            <a:off x="0" y="17970500"/>
            <a:ext cx="36576000" cy="94615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3" name="AutoShape 66"/>
          <p:cNvSpPr>
            <a:spLocks noChangeArrowheads="1"/>
          </p:cNvSpPr>
          <p:nvPr/>
        </p:nvSpPr>
        <p:spPr bwMode="auto">
          <a:xfrm>
            <a:off x="244602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2067" name="Text Box 53"/>
          <p:cNvSpPr txBox="1">
            <a:spLocks noChangeArrowheads="1"/>
          </p:cNvSpPr>
          <p:nvPr/>
        </p:nvSpPr>
        <p:spPr bwMode="auto">
          <a:xfrm>
            <a:off x="24917400" y="10363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CONCLUSION &amp; FUTURE WORK</a:t>
            </a:r>
            <a:endParaRPr lang="en-US" sz="4900" b="1" dirty="0">
              <a:solidFill>
                <a:srgbClr val="FB4F14"/>
              </a:solidFill>
              <a:latin typeface="Franklin Gothic Medium" pitchFamily="34" charset="0"/>
              <a:cs typeface="Tahoma" pitchFamily="34" charset="0"/>
            </a:endParaRPr>
          </a:p>
        </p:txBody>
      </p:sp>
      <p:sp>
        <p:nvSpPr>
          <p:cNvPr id="2068" name="Text Box 54"/>
          <p:cNvSpPr txBox="1">
            <a:spLocks noChangeArrowheads="1"/>
          </p:cNvSpPr>
          <p:nvPr/>
        </p:nvSpPr>
        <p:spPr bwMode="auto">
          <a:xfrm>
            <a:off x="24917400" y="6248400"/>
            <a:ext cx="10462154" cy="35814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a:latin typeface="Franklin Gothic Medium" pitchFamily="34" charset="0"/>
              </a:rPr>
              <a:t>Given a new user with an information gathering task consisting of document IDs and respective term vectors, this can be compared in the semantic space with the inferred task clusters of the community</a:t>
            </a:r>
            <a:r>
              <a:rPr lang="en-US" sz="2800" dirty="0" smtClean="0">
                <a:latin typeface="Franklin Gothic Medium" pitchFamily="34" charset="0"/>
              </a:rPr>
              <a:t>. </a:t>
            </a:r>
          </a:p>
          <a:p>
            <a:pPr algn="just" defTabSz="3918322">
              <a:spcBef>
                <a:spcPct val="50000"/>
              </a:spcBef>
            </a:pPr>
            <a:r>
              <a:rPr lang="en-US" sz="2800" dirty="0">
                <a:latin typeface="Franklin Gothic Medium" pitchFamily="34" charset="0"/>
              </a:rPr>
              <a:t>In order to find the task clusters closely associated with the new task, the task similarity objective function is used with calculating the average task similarity per each cluster and finding the Top N clusters with the highest average task similarity. </a:t>
            </a:r>
            <a:endParaRPr lang="en-US" sz="2800" dirty="0">
              <a:latin typeface="Franklin Gothic Medium" pitchFamily="34" charset="0"/>
              <a:cs typeface="Tahoma" pitchFamily="34" charset="0"/>
            </a:endParaRPr>
          </a:p>
        </p:txBody>
      </p:sp>
      <p:sp>
        <p:nvSpPr>
          <p:cNvPr id="2075" name="Text Box 40"/>
          <p:cNvSpPr txBox="1">
            <a:spLocks noChangeArrowheads="1"/>
          </p:cNvSpPr>
          <p:nvPr/>
        </p:nvSpPr>
        <p:spPr bwMode="auto">
          <a:xfrm>
            <a:off x="10121900" y="26287942"/>
            <a:ext cx="25844500" cy="534458"/>
          </a:xfrm>
          <a:prstGeom prst="rect">
            <a:avLst/>
          </a:prstGeom>
          <a:noFill/>
          <a:ln w="9525">
            <a:noFill/>
            <a:miter lim="800000"/>
            <a:headEnd/>
            <a:tailEnd/>
          </a:ln>
          <a:effectLst>
            <a:outerShdw dist="35921" dir="2700000" algn="ctr" rotWithShape="0">
              <a:schemeClr val="tx1"/>
            </a:outerShdw>
          </a:effectLst>
        </p:spPr>
        <p:txBody>
          <a:bodyPr lIns="76197" tIns="38098" rIns="76197" bIns="38098">
            <a:spAutoFit/>
          </a:bodyPr>
          <a:lstStyle/>
          <a:p>
            <a:pPr algn="r" defTabSz="3918322">
              <a:spcBef>
                <a:spcPct val="50000"/>
              </a:spcBef>
              <a:defRPr/>
            </a:pPr>
            <a:r>
              <a:rPr lang="en-US" sz="3000" b="1" dirty="0" smtClean="0">
                <a:solidFill>
                  <a:srgbClr val="C6DBE8"/>
                </a:solidFill>
                <a:latin typeface="Franklin Gothic Medium" pitchFamily="34" charset="0"/>
                <a:cs typeface="Tahoma" pitchFamily="34" charset="0"/>
              </a:rPr>
              <a:t>Acknowledgements : This research is supported by NSF grant 0938074</a:t>
            </a:r>
            <a:endParaRPr lang="en-US" sz="3000" b="1" dirty="0">
              <a:solidFill>
                <a:srgbClr val="C6DBE8"/>
              </a:solidFill>
              <a:latin typeface="Franklin Gothic Medium" pitchFamily="34" charset="0"/>
              <a:cs typeface="Tahoma" pitchFamily="34" charset="0"/>
            </a:endParaRPr>
          </a:p>
        </p:txBody>
      </p:sp>
      <p:sp>
        <p:nvSpPr>
          <p:cNvPr id="77" name="Text Box 40"/>
          <p:cNvSpPr txBox="1">
            <a:spLocks noChangeArrowheads="1"/>
          </p:cNvSpPr>
          <p:nvPr/>
        </p:nvSpPr>
        <p:spPr bwMode="auto">
          <a:xfrm>
            <a:off x="2971800" y="762000"/>
            <a:ext cx="32918400" cy="3293205"/>
          </a:xfrm>
          <a:prstGeom prst="rect">
            <a:avLst/>
          </a:prstGeom>
          <a:noFill/>
          <a:ln w="9525">
            <a:noFill/>
            <a:miter lim="800000"/>
            <a:headEnd/>
            <a:tailEnd/>
          </a:ln>
          <a:effectLst>
            <a:outerShdw dist="35921" dir="2700000" algn="ctr" rotWithShape="0">
              <a:schemeClr val="tx1"/>
            </a:outerShdw>
          </a:effectLst>
        </p:spPr>
        <p:txBody>
          <a:bodyPr wrap="square" lIns="76197" tIns="38098" rIns="76197" bIns="38098">
            <a:spAutoFit/>
          </a:bodyPr>
          <a:lstStyle/>
          <a:p>
            <a:pPr algn="r" defTabSz="3918322">
              <a:spcBef>
                <a:spcPct val="50000"/>
              </a:spcBef>
              <a:defRPr/>
            </a:pPr>
            <a:r>
              <a:rPr lang="en-US" sz="8000" b="1" dirty="0" smtClean="0">
                <a:solidFill>
                  <a:srgbClr val="C6DBE8"/>
                </a:solidFill>
                <a:latin typeface="Franklin Gothic Medium" pitchFamily="34" charset="0"/>
                <a:cs typeface="Tahoma" pitchFamily="34" charset="0"/>
              </a:rPr>
              <a:t>CNS: A Task-based Hybrid Collaborative Filtering Recommender Service</a:t>
            </a:r>
          </a:p>
          <a:p>
            <a:pPr algn="r" defTabSz="3918322">
              <a:spcBef>
                <a:spcPct val="50000"/>
              </a:spcBef>
              <a:defRPr/>
            </a:pPr>
            <a:r>
              <a:rPr lang="en-US" sz="5400" b="1" dirty="0" smtClean="0">
                <a:solidFill>
                  <a:srgbClr val="C6DBE8"/>
                </a:solidFill>
                <a:latin typeface="Franklin Gothic Medium" pitchFamily="34" charset="0"/>
                <a:cs typeface="Tahoma" pitchFamily="34" charset="0"/>
              </a:rPr>
              <a:t>Sampath Jayarathna and Frank Shipman</a:t>
            </a:r>
          </a:p>
          <a:p>
            <a:pPr algn="r" defTabSz="3918322">
              <a:spcBef>
                <a:spcPct val="50000"/>
              </a:spcBef>
              <a:defRPr/>
            </a:pPr>
            <a:r>
              <a:rPr lang="en-US" sz="3200" b="1" dirty="0" smtClean="0">
                <a:solidFill>
                  <a:srgbClr val="C6DBE8"/>
                </a:solidFill>
                <a:latin typeface="Franklin Gothic Medium" pitchFamily="34" charset="0"/>
                <a:cs typeface="Tahoma" pitchFamily="34" charset="0"/>
              </a:rPr>
              <a:t>Computer Science &amp; Engineering, Texas A&amp;M University – College Station</a:t>
            </a:r>
            <a:endParaRPr lang="en-US" sz="3200" b="1" dirty="0">
              <a:solidFill>
                <a:srgbClr val="C6DBE8"/>
              </a:solidFill>
              <a:latin typeface="Franklin Gothic Medium" pitchFamily="34" charset="0"/>
              <a:cs typeface="Tahoma" pitchFamily="34" charset="0"/>
            </a:endParaRPr>
          </a:p>
        </p:txBody>
      </p:sp>
      <p:sp>
        <p:nvSpPr>
          <p:cNvPr id="82" name="AutoShape 66"/>
          <p:cNvSpPr>
            <a:spLocks noChangeArrowheads="1"/>
          </p:cNvSpPr>
          <p:nvPr/>
        </p:nvSpPr>
        <p:spPr bwMode="auto">
          <a:xfrm>
            <a:off x="6858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3" name="AutoShape 66"/>
          <p:cNvSpPr>
            <a:spLocks noChangeArrowheads="1"/>
          </p:cNvSpPr>
          <p:nvPr/>
        </p:nvSpPr>
        <p:spPr bwMode="auto">
          <a:xfrm>
            <a:off x="12573000" y="4572000"/>
            <a:ext cx="11430000" cy="214122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pic>
        <p:nvPicPr>
          <p:cNvPr id="84" name="Picture 33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 y="381000"/>
            <a:ext cx="3569876" cy="205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5" name="Text Box 53"/>
          <p:cNvSpPr txBox="1">
            <a:spLocks noChangeArrowheads="1"/>
          </p:cNvSpPr>
          <p:nvPr/>
        </p:nvSpPr>
        <p:spPr bwMode="auto">
          <a:xfrm>
            <a:off x="1143001"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ABSTRACT</a:t>
            </a:r>
            <a:endParaRPr lang="en-US" sz="4900" b="1" dirty="0">
              <a:solidFill>
                <a:srgbClr val="FB4F14"/>
              </a:solidFill>
              <a:latin typeface="Franklin Gothic Medium" pitchFamily="34" charset="0"/>
              <a:cs typeface="Tahoma" pitchFamily="34" charset="0"/>
            </a:endParaRPr>
          </a:p>
        </p:txBody>
      </p:sp>
      <p:sp>
        <p:nvSpPr>
          <p:cNvPr id="86" name="Text Box 54"/>
          <p:cNvSpPr txBox="1">
            <a:spLocks noChangeArrowheads="1"/>
          </p:cNvSpPr>
          <p:nvPr/>
        </p:nvSpPr>
        <p:spPr bwMode="auto">
          <a:xfrm>
            <a:off x="1143001" y="6248400"/>
            <a:ext cx="10462154" cy="188214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we </a:t>
            </a:r>
            <a:r>
              <a:rPr lang="en-US" sz="2800" dirty="0">
                <a:latin typeface="Franklin Gothic Medium" pitchFamily="34" charset="0"/>
              </a:rPr>
              <a:t>propose a task-based hybrid collaborative filtering (CF) recommender service to support user’s information gathering tasks. Even with the best Web Search Engines (WSEs), and the most effective query formulations, information gathering tasks require people to work through long list of documents to determine potentially relevant documents. </a:t>
            </a:r>
            <a:endParaRPr lang="en-US" sz="2800" dirty="0" smtClean="0">
              <a:latin typeface="Franklin Gothic Medium" pitchFamily="34" charset="0"/>
            </a:endParaRPr>
          </a:p>
          <a:p>
            <a:pPr algn="just" defTabSz="3918322">
              <a:spcBef>
                <a:spcPct val="50000"/>
              </a:spcBef>
            </a:pPr>
            <a:r>
              <a:rPr lang="en-US" sz="2800" dirty="0" smtClean="0">
                <a:latin typeface="Franklin Gothic Medium" pitchFamily="34" charset="0"/>
              </a:rPr>
              <a:t>We </a:t>
            </a:r>
            <a:r>
              <a:rPr lang="en-US" sz="2800" dirty="0">
                <a:latin typeface="Franklin Gothic Medium" pitchFamily="34" charset="0"/>
              </a:rPr>
              <a:t>propose and implement SVD based LSI to find similarity in information gathering tasks to find task clusters and use these clusters for recommendations. </a:t>
            </a:r>
            <a:endParaRPr lang="en-US" sz="2800" dirty="0" smtClean="0">
              <a:latin typeface="Franklin Gothic Medium" pitchFamily="34" charset="0"/>
            </a:endParaRPr>
          </a:p>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method alleviates major challenges in a traditional CF such as data scalability, synonymy and privacy protection (using interest profiles via web service). The use of hybrid CF technique in CNS overcomes CF problems such as sparsity and gray sheep</a:t>
            </a:r>
            <a:r>
              <a:rPr lang="en-US" sz="2800" dirty="0" smtClean="0">
                <a:latin typeface="Franklin Gothic Medium" pitchFamily="34" charset="0"/>
              </a:rPr>
              <a:t>.</a:t>
            </a: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ctr"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1. Community Navigation Service Overview</a:t>
            </a:r>
          </a:p>
          <a:p>
            <a:pPr algn="just" defTabSz="3918322">
              <a:spcBef>
                <a:spcPct val="50000"/>
              </a:spcBef>
            </a:pPr>
            <a:r>
              <a:rPr lang="en-US" sz="2800" dirty="0" smtClean="0">
                <a:latin typeface="Franklin Gothic Medium" pitchFamily="34" charset="0"/>
              </a:rPr>
              <a:t>People </a:t>
            </a:r>
            <a:r>
              <a:rPr lang="en-US" sz="2800" dirty="0">
                <a:latin typeface="Franklin Gothic Medium" pitchFamily="34" charset="0"/>
              </a:rPr>
              <a:t>in their everyday life rely on recommendations from others in the community for things like reference letters, news, movies, songs, and travel so forth</a:t>
            </a:r>
            <a:r>
              <a:rPr lang="en-US" sz="2800" dirty="0" smtClean="0">
                <a:latin typeface="Franklin Gothic Medium" pitchFamily="34" charset="0"/>
              </a:rPr>
              <a:t>.</a:t>
            </a:r>
          </a:p>
          <a:p>
            <a:pPr algn="just" defTabSz="3918322">
              <a:spcBef>
                <a:spcPct val="50000"/>
              </a:spcBef>
            </a:pPr>
            <a:r>
              <a:rPr lang="en-US" sz="2800" dirty="0" smtClean="0">
                <a:latin typeface="Franklin Gothic Medium" pitchFamily="34" charset="0"/>
              </a:rPr>
              <a:t>Collaborative Filtering </a:t>
            </a:r>
            <a:r>
              <a:rPr lang="en-US" sz="2800" dirty="0">
                <a:latin typeface="Franklin Gothic Medium" pitchFamily="34" charset="0"/>
              </a:rPr>
              <a:t>uses the known preferences of a group of users to make recommendations or predictions of the unknown preferences for the other users. </a:t>
            </a:r>
            <a:endParaRPr lang="en-US" sz="2800" dirty="0" smtClean="0">
              <a:latin typeface="Franklin Gothic Medium" pitchFamily="34" charset="0"/>
            </a:endParaRPr>
          </a:p>
          <a:p>
            <a:pPr algn="just" defTabSz="3918322">
              <a:spcBef>
                <a:spcPct val="50000"/>
              </a:spcBef>
            </a:pPr>
            <a:r>
              <a:rPr lang="en-US" sz="2800" dirty="0" smtClean="0">
                <a:latin typeface="Franklin Gothic Medium" pitchFamily="34" charset="0"/>
              </a:rPr>
              <a:t>The </a:t>
            </a:r>
            <a:r>
              <a:rPr lang="en-US" sz="2800" dirty="0">
                <a:latin typeface="Franklin Gothic Medium" pitchFamily="34" charset="0"/>
              </a:rPr>
              <a:t>aim of this proposed work is to investigate this similar behavior in performing everyday information gathering tasks by taking into consideration similar tasks of community of recommenders. </a:t>
            </a: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defTabSz="3918322">
              <a:spcBef>
                <a:spcPct val="50000"/>
              </a:spcBef>
            </a:pPr>
            <a:endParaRPr lang="en-US" sz="2700" dirty="0">
              <a:latin typeface="Franklin Gothic Medium" pitchFamily="34" charset="0"/>
            </a:endParaRPr>
          </a:p>
          <a:p>
            <a:pPr defTabSz="3918322">
              <a:spcBef>
                <a:spcPct val="50000"/>
              </a:spcBef>
            </a:pPr>
            <a:endParaRPr lang="en-US" sz="2700" dirty="0">
              <a:latin typeface="Franklin Gothic Medium" pitchFamily="34" charset="0"/>
              <a:cs typeface="Tahoma" pitchFamily="34" charset="0"/>
            </a:endParaRPr>
          </a:p>
        </p:txBody>
      </p:sp>
      <p:pic>
        <p:nvPicPr>
          <p:cNvPr id="88" name="Picture 87" descr="SDXTMPPPT01.emf"/>
          <p:cNvPicPr>
            <a:picLocks/>
          </p:cNvPicPr>
          <p:nvPr/>
        </p:nvPicPr>
        <p:blipFill>
          <a:blip r:embed="rId4"/>
          <a:stretch>
            <a:fillRect/>
          </a:stretch>
        </p:blipFill>
        <p:spPr>
          <a:xfrm>
            <a:off x="1524000" y="12573000"/>
            <a:ext cx="10515600" cy="7696200"/>
          </a:xfrm>
          <a:prstGeom prst="rect">
            <a:avLst/>
          </a:prstGeom>
        </p:spPr>
      </p:pic>
      <p:sp>
        <p:nvSpPr>
          <p:cNvPr id="89" name="Text Box 53"/>
          <p:cNvSpPr txBox="1">
            <a:spLocks noChangeArrowheads="1"/>
          </p:cNvSpPr>
          <p:nvPr/>
        </p:nvSpPr>
        <p:spPr bwMode="auto">
          <a:xfrm>
            <a:off x="130302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COMMUNITY NAVIGATION </a:t>
            </a:r>
            <a:endParaRPr lang="en-US" sz="4900" b="1" dirty="0">
              <a:solidFill>
                <a:srgbClr val="FB4F14"/>
              </a:solidFill>
              <a:latin typeface="Franklin Gothic Medium" pitchFamily="34" charset="0"/>
              <a:cs typeface="Tahoma" pitchFamily="34" charset="0"/>
            </a:endParaRPr>
          </a:p>
        </p:txBody>
      </p:sp>
      <p:sp>
        <p:nvSpPr>
          <p:cNvPr id="90" name="Text Box 54"/>
          <p:cNvSpPr txBox="1">
            <a:spLocks noChangeArrowheads="1"/>
          </p:cNvSpPr>
          <p:nvPr/>
        </p:nvSpPr>
        <p:spPr bwMode="auto">
          <a:xfrm>
            <a:off x="13030200" y="6248400"/>
            <a:ext cx="10462154" cy="188214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a:latin typeface="Franklin Gothic Medium" pitchFamily="34" charset="0"/>
              </a:rPr>
              <a:t>During information task, useful documents may be long, and cover multiple subtopics; users may read some segments and ignore others. In order to record which portion(s) of the document pique the user’s interests, an explicit interest expressions (e.g. annotations using WebAnnotate) capturing tool is used </a:t>
            </a:r>
            <a:r>
              <a:rPr lang="en-US" sz="2800" dirty="0" smtClean="0">
                <a:latin typeface="Franklin Gothic Medium" pitchFamily="34" charset="0"/>
              </a:rPr>
              <a:t>. </a:t>
            </a:r>
          </a:p>
          <a:p>
            <a:pPr algn="just" defTabSz="3918322">
              <a:spcBef>
                <a:spcPct val="50000"/>
              </a:spcBef>
            </a:pPr>
            <a:r>
              <a:rPr lang="en-US" sz="2800" dirty="0" smtClean="0">
                <a:latin typeface="Franklin Gothic Medium" pitchFamily="34" charset="0"/>
              </a:rPr>
              <a:t>The </a:t>
            </a:r>
            <a:r>
              <a:rPr lang="en-US" sz="2800" dirty="0">
                <a:latin typeface="Franklin Gothic Medium" pitchFamily="34" charset="0"/>
              </a:rPr>
              <a:t>derived User Interest Profile consists of a unique task ID, documents IDs (URLs) and the respective term vectors (user annotations</a:t>
            </a:r>
            <a:r>
              <a:rPr lang="en-US" sz="2800" dirty="0" smtClean="0">
                <a:latin typeface="Franklin Gothic Medium" pitchFamily="34" charset="0"/>
              </a:rPr>
              <a:t>).The </a:t>
            </a:r>
            <a:r>
              <a:rPr lang="en-US" sz="2800" dirty="0">
                <a:latin typeface="Franklin Gothic Medium" pitchFamily="34" charset="0"/>
              </a:rPr>
              <a:t>IPM </a:t>
            </a:r>
            <a:r>
              <a:rPr lang="en-US" sz="2800" dirty="0" smtClean="0">
                <a:latin typeface="Franklin Gothic Medium" pitchFamily="34" charset="0"/>
              </a:rPr>
              <a:t>acts </a:t>
            </a:r>
            <a:r>
              <a:rPr lang="en-US" sz="2800" dirty="0">
                <a:latin typeface="Franklin Gothic Medium" pitchFamily="34" charset="0"/>
              </a:rPr>
              <a:t>as a local interest profile server where it collects information from Reading Application (annotation enabled browser) and this information is aggregated and saved in the user’s interest profile and broadcasts it to the participating </a:t>
            </a:r>
            <a:r>
              <a:rPr lang="en-US" sz="2800" dirty="0" smtClean="0">
                <a:latin typeface="Franklin Gothic Medium" pitchFamily="34" charset="0"/>
              </a:rPr>
              <a:t>applications.</a:t>
            </a: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ctr"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2. CNS Web Service Architecture</a:t>
            </a:r>
          </a:p>
          <a:p>
            <a:pPr algn="just" defTabSz="3918322">
              <a:spcBef>
                <a:spcPct val="50000"/>
              </a:spcBef>
            </a:pPr>
            <a:r>
              <a:rPr lang="en-US" sz="2800" dirty="0">
                <a:latin typeface="Franklin Gothic Medium" pitchFamily="34" charset="0"/>
              </a:rPr>
              <a:t>Each atomic task in the interest profile consists of set of documents related to the information gathering task and their respective term vectors. Our goal is to create </a:t>
            </a:r>
            <a:r>
              <a:rPr lang="en-US" sz="2800" dirty="0" smtClean="0">
                <a:latin typeface="Franklin Gothic Medium" pitchFamily="34" charset="0"/>
              </a:rPr>
              <a:t>a </a:t>
            </a:r>
            <a:r>
              <a:rPr lang="en-US" sz="2800" dirty="0">
                <a:latin typeface="Franklin Gothic Medium" pitchFamily="34" charset="0"/>
              </a:rPr>
              <a:t>N*N task similarity matrix given a set of N tasks to be clustered. </a:t>
            </a:r>
            <a:endParaRPr lang="en-US" sz="2800" dirty="0" smtClean="0">
              <a:latin typeface="Franklin Gothic Medium" pitchFamily="34" charset="0"/>
            </a:endParaRPr>
          </a:p>
          <a:p>
            <a:pPr algn="just" defTabSz="3918322">
              <a:spcBef>
                <a:spcPct val="50000"/>
              </a:spcBef>
            </a:pPr>
            <a:r>
              <a:rPr lang="en-US" sz="2800" dirty="0">
                <a:latin typeface="Franklin Gothic Medium" pitchFamily="34" charset="0"/>
              </a:rPr>
              <a:t>The SVD based Latent Semantic Indexing (LSI) </a:t>
            </a:r>
            <a:r>
              <a:rPr lang="en-US" sz="2800" dirty="0" smtClean="0">
                <a:latin typeface="Franklin Gothic Medium" pitchFamily="34" charset="0"/>
              </a:rPr>
              <a:t>can </a:t>
            </a:r>
            <a:r>
              <a:rPr lang="en-US" sz="2800" dirty="0">
                <a:latin typeface="Franklin Gothic Medium" pitchFamily="34" charset="0"/>
              </a:rPr>
              <a:t>take a large matrix of term document association data and construct a semantic space where terms and documents that are closely associated can be detected with Cosine Similarity</a:t>
            </a:r>
            <a:r>
              <a:rPr lang="en-US" sz="2800" dirty="0" smtClean="0">
                <a:latin typeface="Franklin Gothic Medium" pitchFamily="34" charset="0"/>
              </a:rPr>
              <a:t>. </a:t>
            </a:r>
          </a:p>
          <a:p>
            <a:pPr algn="just" defTabSz="3918322">
              <a:spcBef>
                <a:spcPct val="50000"/>
              </a:spcBef>
            </a:pPr>
            <a:r>
              <a:rPr lang="en-US" sz="2800" dirty="0" smtClean="0">
                <a:latin typeface="Franklin Gothic Medium" pitchFamily="34" charset="0"/>
              </a:rPr>
              <a:t>                                                               where, </a:t>
            </a:r>
            <a:r>
              <a:rPr lang="en-US" sz="2800" dirty="0" err="1" smtClean="0">
                <a:latin typeface="Franklin Gothic Medium" pitchFamily="34" charset="0"/>
              </a:rPr>
              <a:t>i</a:t>
            </a:r>
            <a:r>
              <a:rPr lang="en-US" sz="2800" dirty="0" smtClean="0">
                <a:latin typeface="Franklin Gothic Medium" pitchFamily="34" charset="0"/>
              </a:rPr>
              <a:t>=1,2…..m,  j=1,2…..n</a:t>
            </a:r>
          </a:p>
          <a:p>
            <a:pPr algn="just" defTabSz="3918322">
              <a:spcBef>
                <a:spcPct val="50000"/>
              </a:spcBef>
            </a:pPr>
            <a:endParaRPr lang="en-US" sz="2800" dirty="0">
              <a:latin typeface="Franklin Gothic Medium" pitchFamily="34" charset="0"/>
            </a:endParaRPr>
          </a:p>
          <a:p>
            <a:pPr defTabSz="3918322">
              <a:spcBef>
                <a:spcPct val="50000"/>
              </a:spcBef>
            </a:pPr>
            <a:endParaRPr lang="en-US" sz="2700" dirty="0">
              <a:latin typeface="Franklin Gothic Medium" pitchFamily="34" charset="0"/>
            </a:endParaRPr>
          </a:p>
          <a:p>
            <a:pPr defTabSz="3918322">
              <a:spcBef>
                <a:spcPct val="50000"/>
              </a:spcBef>
            </a:pPr>
            <a:endParaRPr lang="en-US" sz="2700" dirty="0">
              <a:latin typeface="Franklin Gothic Medium" pitchFamily="34" charset="0"/>
              <a:cs typeface="Tahoma" pitchFamily="34" charset="0"/>
            </a:endParaRPr>
          </a:p>
        </p:txBody>
      </p:sp>
      <p:pic>
        <p:nvPicPr>
          <p:cNvPr id="91" name="Picture 90" descr="SDXTMPPPT01.emf"/>
          <p:cNvPicPr>
            <a:picLocks/>
          </p:cNvPicPr>
          <p:nvPr/>
        </p:nvPicPr>
        <p:blipFill>
          <a:blip r:embed="rId5"/>
          <a:stretch>
            <a:fillRect/>
          </a:stretch>
        </p:blipFill>
        <p:spPr>
          <a:xfrm>
            <a:off x="13720571" y="11430000"/>
            <a:ext cx="9672829" cy="8790700"/>
          </a:xfrm>
          <a:prstGeom prst="rect">
            <a:avLst/>
          </a:prstGeom>
        </p:spPr>
      </p:pic>
      <p:sp>
        <p:nvSpPr>
          <p:cNvPr id="92" name="Text Box 53"/>
          <p:cNvSpPr txBox="1">
            <a:spLocks noChangeArrowheads="1"/>
          </p:cNvSpPr>
          <p:nvPr/>
        </p:nvSpPr>
        <p:spPr bwMode="auto">
          <a:xfrm>
            <a:off x="25069800" y="185928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REFERENCES</a:t>
            </a:r>
            <a:endParaRPr lang="en-US" sz="4900" b="1" dirty="0">
              <a:solidFill>
                <a:srgbClr val="FB4F14"/>
              </a:solidFill>
              <a:latin typeface="Franklin Gothic Medium" pitchFamily="34" charset="0"/>
              <a:cs typeface="Tahoma" pitchFamily="34" charset="0"/>
            </a:endParaRPr>
          </a:p>
        </p:txBody>
      </p:sp>
      <p:sp>
        <p:nvSpPr>
          <p:cNvPr id="93" name="Text Box 53"/>
          <p:cNvSpPr txBox="1">
            <a:spLocks noChangeArrowheads="1"/>
          </p:cNvSpPr>
          <p:nvPr/>
        </p:nvSpPr>
        <p:spPr bwMode="auto">
          <a:xfrm>
            <a:off x="250698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TASK-BASED RECOMMENDATIONS</a:t>
            </a:r>
            <a:endParaRPr lang="en-US" sz="4900" b="1" dirty="0">
              <a:solidFill>
                <a:srgbClr val="FB4F14"/>
              </a:solidFill>
              <a:latin typeface="Franklin Gothic Medium" pitchFamily="34" charset="0"/>
              <a:cs typeface="Tahoma" pitchFamily="34" charset="0"/>
            </a:endParaRPr>
          </a:p>
        </p:txBody>
      </p:sp>
      <p:sp>
        <p:nvSpPr>
          <p:cNvPr id="95" name="Text Box 54"/>
          <p:cNvSpPr txBox="1">
            <a:spLocks noChangeArrowheads="1"/>
          </p:cNvSpPr>
          <p:nvPr/>
        </p:nvSpPr>
        <p:spPr bwMode="auto">
          <a:xfrm>
            <a:off x="25069800" y="11353800"/>
            <a:ext cx="10462154" cy="70866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major contributions in this work can be summarized as: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a:latin typeface="Franklin Gothic Medium" pitchFamily="34" charset="0"/>
              </a:rPr>
              <a:t>A</a:t>
            </a:r>
            <a:r>
              <a:rPr lang="en-US" sz="2800" dirty="0" smtClean="0">
                <a:latin typeface="Franklin Gothic Medium" pitchFamily="34" charset="0"/>
              </a:rPr>
              <a:t> </a:t>
            </a:r>
            <a:r>
              <a:rPr lang="en-US" sz="2800" dirty="0">
                <a:latin typeface="Franklin Gothic Medium" pitchFamily="34" charset="0"/>
              </a:rPr>
              <a:t>novel task-based recommender service based on traditional hybrid CF techniques;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smtClean="0">
                <a:latin typeface="Franklin Gothic Medium" pitchFamily="34" charset="0"/>
              </a:rPr>
              <a:t>We </a:t>
            </a:r>
            <a:r>
              <a:rPr lang="en-US" sz="2800" dirty="0">
                <a:latin typeface="Franklin Gothic Medium" pitchFamily="34" charset="0"/>
              </a:rPr>
              <a:t>adapted the LSI in task similarity context which is the recommendations based on user’s behavior in doing a particular information gathering task;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smtClean="0">
                <a:latin typeface="Franklin Gothic Medium" pitchFamily="34" charset="0"/>
              </a:rPr>
              <a:t>We </a:t>
            </a:r>
            <a:r>
              <a:rPr lang="en-US" sz="2800" dirty="0">
                <a:latin typeface="Franklin Gothic Medium" pitchFamily="34" charset="0"/>
              </a:rPr>
              <a:t>proposed </a:t>
            </a:r>
            <a:r>
              <a:rPr lang="en-US" sz="2800" dirty="0" smtClean="0">
                <a:latin typeface="Franklin Gothic Medium" pitchFamily="34" charset="0"/>
              </a:rPr>
              <a:t>an innovative </a:t>
            </a:r>
            <a:r>
              <a:rPr lang="en-US" sz="2800" dirty="0">
                <a:latin typeface="Franklin Gothic Medium" pitchFamily="34" charset="0"/>
              </a:rPr>
              <a:t>task clusters in which we represented the task data in a k-dimensional semantic space in order to make recommendations based on task similarity objective function. </a:t>
            </a:r>
          </a:p>
          <a:p>
            <a:pPr algn="just" defTabSz="3918322">
              <a:spcBef>
                <a:spcPct val="50000"/>
              </a:spcBef>
            </a:pPr>
            <a:r>
              <a:rPr lang="en-US" sz="2800" dirty="0" smtClean="0">
                <a:latin typeface="Franklin Gothic Medium" pitchFamily="34" charset="0"/>
              </a:rPr>
              <a:t>In </a:t>
            </a:r>
            <a:r>
              <a:rPr lang="en-US" sz="2800" dirty="0">
                <a:latin typeface="Franklin Gothic Medium" pitchFamily="34" charset="0"/>
              </a:rPr>
              <a:t>our future works, we are planning to incorporate CNS with the IPM’s functionality necessary to characterize user interests, including the ability to collect, parse, and determine similarity among common forms of Web documents. </a:t>
            </a:r>
            <a:endParaRPr lang="en-US" sz="2800" dirty="0" smtClean="0">
              <a:latin typeface="Franklin Gothic Medium" pitchFamily="34" charset="0"/>
            </a:endParaRPr>
          </a:p>
          <a:p>
            <a:pPr defTabSz="3918322">
              <a:spcBef>
                <a:spcPct val="50000"/>
              </a:spcBef>
            </a:pPr>
            <a:endParaRPr lang="en-US" sz="2800" dirty="0">
              <a:latin typeface="Franklin Gothic Medium" pitchFamily="34" charset="0"/>
            </a:endParaRPr>
          </a:p>
          <a:p>
            <a:pPr defTabSz="3918322">
              <a:spcBef>
                <a:spcPct val="50000"/>
              </a:spcBef>
            </a:pPr>
            <a:endParaRPr lang="en-US" sz="2800" dirty="0">
              <a:latin typeface="Franklin Gothic Medium" pitchFamily="34" charset="0"/>
              <a:cs typeface="Tahoma" pitchFamily="34" charset="0"/>
            </a:endParaRPr>
          </a:p>
        </p:txBody>
      </p:sp>
      <p:sp>
        <p:nvSpPr>
          <p:cNvPr id="96" name="Text Box 54"/>
          <p:cNvSpPr txBox="1">
            <a:spLocks noChangeArrowheads="1"/>
          </p:cNvSpPr>
          <p:nvPr/>
        </p:nvSpPr>
        <p:spPr bwMode="auto">
          <a:xfrm>
            <a:off x="25222200" y="19423792"/>
            <a:ext cx="10462154" cy="5950807"/>
          </a:xfrm>
          <a:prstGeom prst="rect">
            <a:avLst/>
          </a:prstGeom>
          <a:noFill/>
          <a:ln w="9525">
            <a:noFill/>
            <a:miter lim="800000"/>
            <a:headEnd/>
            <a:tailEnd/>
          </a:ln>
        </p:spPr>
        <p:txBody>
          <a:bodyPr lIns="76197" tIns="38098" rIns="76197" bIns="38098"/>
          <a:lstStyle/>
          <a:p>
            <a:pPr marL="514350" indent="-514350" algn="just">
              <a:buFont typeface="+mj-lt"/>
              <a:buAutoNum type="arabicPeriod"/>
            </a:pPr>
            <a:r>
              <a:rPr lang="en-US" sz="2500" dirty="0" smtClean="0">
                <a:latin typeface="Franklin Gothic Medium" pitchFamily="34" charset="0"/>
              </a:rPr>
              <a:t>Tolomei</a:t>
            </a:r>
            <a:r>
              <a:rPr lang="en-US" sz="2500" dirty="0">
                <a:latin typeface="Franklin Gothic Medium" pitchFamily="34" charset="0"/>
              </a:rPr>
              <a:t>, G., Orlando, S. and Silvestri, F., Towards a task-based search and recommender systems. in </a:t>
            </a:r>
            <a:r>
              <a:rPr lang="en-US" sz="2500" i="1" dirty="0">
                <a:latin typeface="Franklin Gothic Medium" pitchFamily="34" charset="0"/>
              </a:rPr>
              <a:t>In Proceedings of ICDE Workshops</a:t>
            </a:r>
            <a:r>
              <a:rPr lang="en-US" sz="2500" dirty="0">
                <a:latin typeface="Franklin Gothic Medium" pitchFamily="34" charset="0"/>
              </a:rPr>
              <a:t>, (2010), </a:t>
            </a:r>
            <a:r>
              <a:rPr lang="en-US" sz="2500" dirty="0" smtClean="0">
                <a:latin typeface="Franklin Gothic Medium" pitchFamily="34" charset="0"/>
              </a:rPr>
              <a:t>333-336.</a:t>
            </a:r>
          </a:p>
          <a:p>
            <a:pPr marL="514350" indent="-514350" algn="just">
              <a:buFont typeface="+mj-lt"/>
              <a:buAutoNum type="arabicPeriod"/>
            </a:pPr>
            <a:r>
              <a:rPr lang="en-US" sz="2500" dirty="0" smtClean="0">
                <a:latin typeface="Franklin Gothic Medium" pitchFamily="34" charset="0"/>
              </a:rPr>
              <a:t>Su</a:t>
            </a:r>
            <a:r>
              <a:rPr lang="en-US" sz="2500" dirty="0">
                <a:latin typeface="Franklin Gothic Medium" pitchFamily="34" charset="0"/>
              </a:rPr>
              <a:t>, X. and Khoshgoftaar, T.M. A survey of collaborative filtering techniques. </a:t>
            </a:r>
            <a:r>
              <a:rPr lang="en-US" sz="2500" i="1" dirty="0">
                <a:latin typeface="Franklin Gothic Medium" pitchFamily="34" charset="0"/>
              </a:rPr>
              <a:t>Adv. in Artif. Intell.</a:t>
            </a:r>
            <a:r>
              <a:rPr lang="en-US" sz="2500" dirty="0">
                <a:latin typeface="Franklin Gothic Medium" pitchFamily="34" charset="0"/>
              </a:rPr>
              <a:t>, </a:t>
            </a:r>
            <a:r>
              <a:rPr lang="en-US" sz="2500" i="1" dirty="0">
                <a:latin typeface="Franklin Gothic Medium" pitchFamily="34" charset="0"/>
              </a:rPr>
              <a:t>2009</a:t>
            </a:r>
            <a:r>
              <a:rPr lang="en-US" sz="2500" dirty="0">
                <a:latin typeface="Franklin Gothic Medium" pitchFamily="34" charset="0"/>
              </a:rPr>
              <a:t>. </a:t>
            </a:r>
            <a:r>
              <a:rPr lang="en-US" sz="2500" dirty="0" smtClean="0">
                <a:latin typeface="Franklin Gothic Medium" pitchFamily="34" charset="0"/>
              </a:rPr>
              <a:t>2-2.</a:t>
            </a:r>
          </a:p>
          <a:p>
            <a:pPr marL="514350" indent="-514350" algn="just">
              <a:buFont typeface="+mj-lt"/>
              <a:buAutoNum type="arabicPeriod"/>
            </a:pPr>
            <a:r>
              <a:rPr lang="en-US" sz="2500" dirty="0" smtClean="0">
                <a:latin typeface="Franklin Gothic Medium" pitchFamily="34" charset="0"/>
              </a:rPr>
              <a:t>Bae</a:t>
            </a:r>
            <a:r>
              <a:rPr lang="en-US" sz="2500" dirty="0">
                <a:latin typeface="Franklin Gothic Medium" pitchFamily="34" charset="0"/>
              </a:rPr>
              <a:t>, S., Hsieh, H., Kim, D., Marshall, C.C., Meintanis, K., Moore, J.M., Zacchi, A. and Shipman, F.M. Supporting document triage via annotation-based visualizations. </a:t>
            </a:r>
            <a:r>
              <a:rPr lang="en-US" sz="2500" i="1" dirty="0">
                <a:latin typeface="Franklin Gothic Medium" pitchFamily="34" charset="0"/>
              </a:rPr>
              <a:t>American Society for Information Science and Technology</a:t>
            </a:r>
            <a:r>
              <a:rPr lang="en-US" sz="2500" dirty="0">
                <a:latin typeface="Franklin Gothic Medium" pitchFamily="34" charset="0"/>
              </a:rPr>
              <a:t>, </a:t>
            </a:r>
            <a:r>
              <a:rPr lang="en-US" sz="2500" i="1" dirty="0">
                <a:latin typeface="Franklin Gothic Medium" pitchFamily="34" charset="0"/>
              </a:rPr>
              <a:t>45</a:t>
            </a:r>
            <a:r>
              <a:rPr lang="en-US" sz="2500" dirty="0">
                <a:latin typeface="Franklin Gothic Medium" pitchFamily="34" charset="0"/>
              </a:rPr>
              <a:t> (1). </a:t>
            </a:r>
            <a:r>
              <a:rPr lang="en-US" sz="2500" dirty="0" smtClean="0">
                <a:latin typeface="Franklin Gothic Medium" pitchFamily="34" charset="0"/>
              </a:rPr>
              <a:t>1-16.</a:t>
            </a:r>
          </a:p>
          <a:p>
            <a:pPr marL="514350" indent="-514350" algn="just">
              <a:buFont typeface="+mj-lt"/>
              <a:buAutoNum type="arabicPeriod"/>
            </a:pPr>
            <a:r>
              <a:rPr lang="en-US" sz="2500" dirty="0" smtClean="0">
                <a:latin typeface="Franklin Gothic Medium" pitchFamily="34" charset="0"/>
              </a:rPr>
              <a:t>Landauer</a:t>
            </a:r>
            <a:r>
              <a:rPr lang="en-US" sz="2500" dirty="0">
                <a:latin typeface="Franklin Gothic Medium" pitchFamily="34" charset="0"/>
              </a:rPr>
              <a:t>, T., Foltz, P.W. and Laham, D. An Introduction to Latent Semantic Analysis. </a:t>
            </a:r>
            <a:r>
              <a:rPr lang="en-US" sz="2500" i="1" dirty="0">
                <a:latin typeface="Franklin Gothic Medium" pitchFamily="34" charset="0"/>
              </a:rPr>
              <a:t>Discourse Processes 25</a:t>
            </a:r>
            <a:r>
              <a:rPr lang="en-US" sz="2500" dirty="0">
                <a:latin typeface="Franklin Gothic Medium" pitchFamily="34" charset="0"/>
              </a:rPr>
              <a:t>. 259-284</a:t>
            </a:r>
            <a:r>
              <a:rPr lang="en-US" sz="2500" dirty="0" smtClean="0">
                <a:latin typeface="Franklin Gothic Medium" pitchFamily="34" charset="0"/>
              </a:rPr>
              <a:t>.</a:t>
            </a:r>
          </a:p>
          <a:p>
            <a:pPr marL="514350" indent="-514350" algn="just">
              <a:buFont typeface="+mj-lt"/>
              <a:buAutoNum type="arabicPeriod"/>
            </a:pPr>
            <a:r>
              <a:rPr lang="en-US" sz="2500" dirty="0" smtClean="0">
                <a:latin typeface="Franklin Gothic Medium" pitchFamily="34" charset="0"/>
              </a:rPr>
              <a:t> Jurgens</a:t>
            </a:r>
            <a:r>
              <a:rPr lang="en-US" sz="2500" dirty="0">
                <a:latin typeface="Franklin Gothic Medium" pitchFamily="34" charset="0"/>
              </a:rPr>
              <a:t>, D. and Stevens, K. The S-Space package: an open source package for word space models </a:t>
            </a:r>
            <a:r>
              <a:rPr lang="en-US" sz="2500" i="1" dirty="0">
                <a:latin typeface="Franklin Gothic Medium" pitchFamily="34" charset="0"/>
              </a:rPr>
              <a:t>Proceedings of the ACL 2010 System Demonstrations</a:t>
            </a:r>
            <a:r>
              <a:rPr lang="en-US" sz="2500" dirty="0">
                <a:latin typeface="Franklin Gothic Medium" pitchFamily="34" charset="0"/>
              </a:rPr>
              <a:t>, Association for Computational Linguistics, Uppsala, Sweden, 2010, 30-35.</a:t>
            </a:r>
          </a:p>
          <a:p>
            <a:pPr defTabSz="3918322">
              <a:spcBef>
                <a:spcPct val="50000"/>
              </a:spcBef>
            </a:pPr>
            <a:endParaRPr lang="en-US" sz="2500" dirty="0">
              <a:latin typeface="Franklin Gothic Medium" pitchFamily="34" charset="0"/>
            </a:endParaRPr>
          </a:p>
          <a:p>
            <a:pPr defTabSz="3918322">
              <a:spcBef>
                <a:spcPct val="50000"/>
              </a:spcBef>
            </a:pPr>
            <a:endParaRPr lang="en-US" sz="2500" dirty="0">
              <a:latin typeface="Franklin Gothic Medium" pitchFamily="34" charset="0"/>
              <a:cs typeface="Tahoma" pitchFamily="34" charset="0"/>
            </a:endParaRPr>
          </a:p>
        </p:txBody>
      </p:sp>
      <p:graphicFrame>
        <p:nvGraphicFramePr>
          <p:cNvPr id="103" name="Object 102"/>
          <p:cNvGraphicFramePr>
            <a:graphicFrameLocks noChangeAspect="1"/>
          </p:cNvGraphicFramePr>
          <p:nvPr/>
        </p:nvGraphicFramePr>
        <p:xfrm>
          <a:off x="13715999" y="24079200"/>
          <a:ext cx="3657601" cy="1052186"/>
        </p:xfrm>
        <a:graphic>
          <a:graphicData uri="http://schemas.openxmlformats.org/presentationml/2006/ole">
            <p:oleObj spid="_x0000_s2130" name="Equation" r:id="rId6" imgW="1854000" imgH="533160" progId="Equation.3">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858</Words>
  <Application>Microsoft Office PowerPoint</Application>
  <PresentationFormat>Custom</PresentationFormat>
  <Paragraphs>66</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Equation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Sam Jayarathna</cp:lastModifiedBy>
  <cp:revision>40</cp:revision>
  <dcterms:created xsi:type="dcterms:W3CDTF">2011-01-10T15:51:13Z</dcterms:created>
  <dcterms:modified xsi:type="dcterms:W3CDTF">2012-02-29T15:08:42Z</dcterms:modified>
  <cp:category>research posters template</cp:category>
</cp:coreProperties>
</file>