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27432000"/>
  <p:notesSz cx="6858000" cy="9144000"/>
  <p:defaultTextStyle>
    <a:defPPr>
      <a:defRPr lang="en-US"/>
    </a:defPPr>
    <a:lvl1pPr algn="l" defTabSz="3656395" rtl="0" fontAlgn="base">
      <a:spcBef>
        <a:spcPct val="0"/>
      </a:spcBef>
      <a:spcAft>
        <a:spcPct val="0"/>
      </a:spcAft>
      <a:defRPr sz="7200" kern="1200">
        <a:solidFill>
          <a:schemeClr val="tx1"/>
        </a:solidFill>
        <a:latin typeface="Calibri" pitchFamily="34" charset="0"/>
        <a:ea typeface="+mn-ea"/>
        <a:cs typeface="Arial" charset="0"/>
      </a:defRPr>
    </a:lvl1pPr>
    <a:lvl2pPr marL="1828198" indent="-1447213" algn="l" defTabSz="3656395" rtl="0" fontAlgn="base">
      <a:spcBef>
        <a:spcPct val="0"/>
      </a:spcBef>
      <a:spcAft>
        <a:spcPct val="0"/>
      </a:spcAft>
      <a:defRPr sz="7200" kern="1200">
        <a:solidFill>
          <a:schemeClr val="tx1"/>
        </a:solidFill>
        <a:latin typeface="Calibri" pitchFamily="34" charset="0"/>
        <a:ea typeface="+mn-ea"/>
        <a:cs typeface="Arial" charset="0"/>
      </a:defRPr>
    </a:lvl2pPr>
    <a:lvl3pPr marL="3656395" indent="-2894426" algn="l" defTabSz="3656395" rtl="0" fontAlgn="base">
      <a:spcBef>
        <a:spcPct val="0"/>
      </a:spcBef>
      <a:spcAft>
        <a:spcPct val="0"/>
      </a:spcAft>
      <a:defRPr sz="7200" kern="1200">
        <a:solidFill>
          <a:schemeClr val="tx1"/>
        </a:solidFill>
        <a:latin typeface="Calibri" pitchFamily="34" charset="0"/>
        <a:ea typeface="+mn-ea"/>
        <a:cs typeface="Arial" charset="0"/>
      </a:defRPr>
    </a:lvl3pPr>
    <a:lvl4pPr marL="5485916" indent="-4342962" algn="l" defTabSz="3656395" rtl="0" fontAlgn="base">
      <a:spcBef>
        <a:spcPct val="0"/>
      </a:spcBef>
      <a:spcAft>
        <a:spcPct val="0"/>
      </a:spcAft>
      <a:defRPr sz="7200" kern="1200">
        <a:solidFill>
          <a:schemeClr val="tx1"/>
        </a:solidFill>
        <a:latin typeface="Calibri" pitchFamily="34" charset="0"/>
        <a:ea typeface="+mn-ea"/>
        <a:cs typeface="Arial" charset="0"/>
      </a:defRPr>
    </a:lvl4pPr>
    <a:lvl5pPr marL="7314114" indent="-5790175" algn="l" defTabSz="3656395" rtl="0" fontAlgn="base">
      <a:spcBef>
        <a:spcPct val="0"/>
      </a:spcBef>
      <a:spcAft>
        <a:spcPct val="0"/>
      </a:spcAft>
      <a:defRPr sz="7200" kern="1200">
        <a:solidFill>
          <a:schemeClr val="tx1"/>
        </a:solidFill>
        <a:latin typeface="Calibri" pitchFamily="34" charset="0"/>
        <a:ea typeface="+mn-ea"/>
        <a:cs typeface="Arial" charset="0"/>
      </a:defRPr>
    </a:lvl5pPr>
    <a:lvl6pPr marL="1904924" algn="l" defTabSz="761970" rtl="0" eaLnBrk="1" latinLnBrk="0" hangingPunct="1">
      <a:defRPr sz="7200" kern="1200">
        <a:solidFill>
          <a:schemeClr val="tx1"/>
        </a:solidFill>
        <a:latin typeface="Calibri" pitchFamily="34" charset="0"/>
        <a:ea typeface="+mn-ea"/>
        <a:cs typeface="Arial" charset="0"/>
      </a:defRPr>
    </a:lvl6pPr>
    <a:lvl7pPr marL="2285909" algn="l" defTabSz="761970" rtl="0" eaLnBrk="1" latinLnBrk="0" hangingPunct="1">
      <a:defRPr sz="7200" kern="1200">
        <a:solidFill>
          <a:schemeClr val="tx1"/>
        </a:solidFill>
        <a:latin typeface="Calibri" pitchFamily="34" charset="0"/>
        <a:ea typeface="+mn-ea"/>
        <a:cs typeface="Arial" charset="0"/>
      </a:defRPr>
    </a:lvl7pPr>
    <a:lvl8pPr marL="2666893" algn="l" defTabSz="761970" rtl="0" eaLnBrk="1" latinLnBrk="0" hangingPunct="1">
      <a:defRPr sz="7200" kern="1200">
        <a:solidFill>
          <a:schemeClr val="tx1"/>
        </a:solidFill>
        <a:latin typeface="Calibri" pitchFamily="34" charset="0"/>
        <a:ea typeface="+mn-ea"/>
        <a:cs typeface="Arial" charset="0"/>
      </a:defRPr>
    </a:lvl8pPr>
    <a:lvl9pPr marL="3047878" algn="l" defTabSz="761970" rtl="0" eaLnBrk="1" latinLnBrk="0" hangingPunct="1">
      <a:defRPr sz="72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65" autoAdjust="0"/>
  </p:normalViewPr>
  <p:slideViewPr>
    <p:cSldViewPr>
      <p:cViewPr>
        <p:scale>
          <a:sx n="40" d="100"/>
          <a:sy n="40" d="100"/>
        </p:scale>
        <p:origin x="-888" y="1080"/>
      </p:cViewPr>
      <p:guideLst>
        <p:guide orient="horz" pos="8640"/>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828727" indent="0" algn="ctr">
              <a:buNone/>
              <a:defRPr>
                <a:solidFill>
                  <a:schemeClr val="tx1">
                    <a:tint val="75000"/>
                  </a:schemeClr>
                </a:solidFill>
              </a:defRPr>
            </a:lvl2pPr>
            <a:lvl3pPr marL="3657454" indent="0" algn="ctr">
              <a:buNone/>
              <a:defRPr>
                <a:solidFill>
                  <a:schemeClr val="tx1">
                    <a:tint val="75000"/>
                  </a:schemeClr>
                </a:solidFill>
              </a:defRPr>
            </a:lvl3pPr>
            <a:lvl4pPr marL="5486181" indent="0" algn="ctr">
              <a:buNone/>
              <a:defRPr>
                <a:solidFill>
                  <a:schemeClr val="tx1">
                    <a:tint val="75000"/>
                  </a:schemeClr>
                </a:solidFill>
              </a:defRPr>
            </a:lvl4pPr>
            <a:lvl5pPr marL="7314907" indent="0" algn="ctr">
              <a:buNone/>
              <a:defRPr>
                <a:solidFill>
                  <a:schemeClr val="tx1">
                    <a:tint val="75000"/>
                  </a:schemeClr>
                </a:solidFill>
              </a:defRPr>
            </a:lvl5pPr>
            <a:lvl6pPr marL="9143634" indent="0" algn="ctr">
              <a:buNone/>
              <a:defRPr>
                <a:solidFill>
                  <a:schemeClr val="tx1">
                    <a:tint val="75000"/>
                  </a:schemeClr>
                </a:solidFill>
              </a:defRPr>
            </a:lvl6pPr>
            <a:lvl7pPr marL="10972361" indent="0" algn="ctr">
              <a:buNone/>
              <a:defRPr>
                <a:solidFill>
                  <a:schemeClr val="tx1">
                    <a:tint val="75000"/>
                  </a:schemeClr>
                </a:solidFill>
              </a:defRPr>
            </a:lvl7pPr>
            <a:lvl8pPr marL="12801088" indent="0" algn="ctr">
              <a:buNone/>
              <a:defRPr>
                <a:solidFill>
                  <a:schemeClr val="tx1">
                    <a:tint val="75000"/>
                  </a:schemeClr>
                </a:solidFill>
              </a:defRPr>
            </a:lvl8pPr>
            <a:lvl9pPr marL="146298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DBED08-B678-4389-89A9-82627C210122}" type="datetimeFigureOut">
              <a:rPr lang="en-US"/>
              <a:pPr>
                <a:defRPr/>
              </a:pPr>
              <a:t>3/2/2013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6CB74BE-399F-42E2-B9FF-B03AD568863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14DF27-29D0-4C90-8E12-0CC328C95AD6}" type="datetimeFigureOut">
              <a:rPr lang="en-US"/>
              <a:pPr>
                <a:defRPr/>
              </a:pPr>
              <a:t>3/2/2013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32981E-D294-419D-A0C7-7606D772DD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85754" y="5270500"/>
            <a:ext cx="39503348"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75702" y="5270500"/>
            <a:ext cx="117900452"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31E226-EA2B-456E-B9A5-C77214D99CDC}" type="datetimeFigureOut">
              <a:rPr lang="en-US"/>
              <a:pPr>
                <a:defRPr/>
              </a:pPr>
              <a:t>3/2/2013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901437E-7719-4C58-9297-69E6D35979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39A473-0CB7-456F-892A-EE749E63CB2C}" type="datetimeFigureOut">
              <a:rPr lang="en-US"/>
              <a:pPr>
                <a:defRPr/>
              </a:pPr>
              <a:t>3/2/2013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D885F8-3049-4A56-AADC-F57EFCD85E3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8000">
                <a:solidFill>
                  <a:schemeClr val="tx1">
                    <a:tint val="75000"/>
                  </a:schemeClr>
                </a:solidFill>
              </a:defRPr>
            </a:lvl1pPr>
            <a:lvl2pPr marL="1828727" indent="0">
              <a:buNone/>
              <a:defRPr sz="7200">
                <a:solidFill>
                  <a:schemeClr val="tx1">
                    <a:tint val="75000"/>
                  </a:schemeClr>
                </a:solidFill>
              </a:defRPr>
            </a:lvl2pPr>
            <a:lvl3pPr marL="3657454" indent="0">
              <a:buNone/>
              <a:defRPr sz="6400">
                <a:solidFill>
                  <a:schemeClr val="tx1">
                    <a:tint val="75000"/>
                  </a:schemeClr>
                </a:solidFill>
              </a:defRPr>
            </a:lvl3pPr>
            <a:lvl4pPr marL="5486181" indent="0">
              <a:buNone/>
              <a:defRPr sz="5600">
                <a:solidFill>
                  <a:schemeClr val="tx1">
                    <a:tint val="75000"/>
                  </a:schemeClr>
                </a:solidFill>
              </a:defRPr>
            </a:lvl4pPr>
            <a:lvl5pPr marL="7314907" indent="0">
              <a:buNone/>
              <a:defRPr sz="5600">
                <a:solidFill>
                  <a:schemeClr val="tx1">
                    <a:tint val="75000"/>
                  </a:schemeClr>
                </a:solidFill>
              </a:defRPr>
            </a:lvl5pPr>
            <a:lvl6pPr marL="9143634" indent="0">
              <a:buNone/>
              <a:defRPr sz="5600">
                <a:solidFill>
                  <a:schemeClr val="tx1">
                    <a:tint val="75000"/>
                  </a:schemeClr>
                </a:solidFill>
              </a:defRPr>
            </a:lvl6pPr>
            <a:lvl7pPr marL="10972361" indent="0">
              <a:buNone/>
              <a:defRPr sz="5600">
                <a:solidFill>
                  <a:schemeClr val="tx1">
                    <a:tint val="75000"/>
                  </a:schemeClr>
                </a:solidFill>
              </a:defRPr>
            </a:lvl7pPr>
            <a:lvl8pPr marL="12801088" indent="0">
              <a:buNone/>
              <a:defRPr sz="5600">
                <a:solidFill>
                  <a:schemeClr val="tx1">
                    <a:tint val="75000"/>
                  </a:schemeClr>
                </a:solidFill>
              </a:defRPr>
            </a:lvl8pPr>
            <a:lvl9pPr marL="14629815"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6728C3-B92B-45A6-A16C-250E2125F9F9}" type="datetimeFigureOut">
              <a:rPr lang="en-US"/>
              <a:pPr>
                <a:defRPr/>
              </a:pPr>
              <a:t>3/2/2013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B255C8-ED95-4F72-B9B4-52660118AF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7757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0872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3BA3F22-4DEA-4059-B9F5-23C9FDD9A741}" type="datetimeFigureOut">
              <a:rPr lang="en-US"/>
              <a:pPr>
                <a:defRPr/>
              </a:pPr>
              <a:t>3/2/2013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6B1A21D-50C5-4D50-95BF-36860C6016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8BB1E9-A494-4D23-85CC-7CDDDC10E9E4}" type="datetimeFigureOut">
              <a:rPr lang="en-US"/>
              <a:pPr>
                <a:defRPr/>
              </a:pPr>
              <a:t>3/2/2013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21D2F35-8347-4013-ADD4-E60AB07F56A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57058E-C047-4BB9-AF3F-1285D0575275}" type="datetimeFigureOut">
              <a:rPr lang="en-US"/>
              <a:pPr>
                <a:defRPr/>
              </a:pPr>
              <a:t>3/2/2013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740BDA9-43D6-49A4-812A-D5BC2AE0919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86C80B-A18B-453B-9993-5CB4FD87A1C7}" type="datetimeFigureOut">
              <a:rPr lang="en-US"/>
              <a:pPr>
                <a:defRPr/>
              </a:pPr>
              <a:t>3/2/2013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3B65A8C-23FC-48C6-865A-142A10DA092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4300200" y="1092202"/>
            <a:ext cx="20447000" cy="2341245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74BC5B-1B2B-4353-9CA7-28F1FDC0BD63}" type="datetimeFigureOut">
              <a:rPr lang="en-US"/>
              <a:pPr>
                <a:defRPr/>
              </a:pPr>
              <a:t>3/2/2013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C8517A7-C761-43F5-B59E-FFAFB0ED272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7169152" y="2451100"/>
            <a:ext cx="21945600" cy="16459200"/>
          </a:xfrm>
        </p:spPr>
        <p:txBody>
          <a:bodyPr rtlCol="0">
            <a:normAutofit/>
          </a:bodyPr>
          <a:lstStyle>
            <a:lvl1pPr marL="0" indent="0">
              <a:buNone/>
              <a:defRPr sz="12800"/>
            </a:lvl1pPr>
            <a:lvl2pPr marL="1828727" indent="0">
              <a:buNone/>
              <a:defRPr sz="11200"/>
            </a:lvl2pPr>
            <a:lvl3pPr marL="3657454" indent="0">
              <a:buNone/>
              <a:defRPr sz="9600"/>
            </a:lvl3pPr>
            <a:lvl4pPr marL="5486181" indent="0">
              <a:buNone/>
              <a:defRPr sz="8000"/>
            </a:lvl4pPr>
            <a:lvl5pPr marL="7314907" indent="0">
              <a:buNone/>
              <a:defRPr sz="8000"/>
            </a:lvl5pPr>
            <a:lvl6pPr marL="9143634" indent="0">
              <a:buNone/>
              <a:defRPr sz="8000"/>
            </a:lvl6pPr>
            <a:lvl7pPr marL="10972361" indent="0">
              <a:buNone/>
              <a:defRPr sz="8000"/>
            </a:lvl7pPr>
            <a:lvl8pPr marL="12801088" indent="0">
              <a:buNone/>
              <a:defRPr sz="8000"/>
            </a:lvl8pPr>
            <a:lvl9pPr marL="14629815" indent="0">
              <a:buNone/>
              <a:defRPr sz="8000"/>
            </a:lvl9pPr>
          </a:lstStyle>
          <a:p>
            <a:pPr lvl="0"/>
            <a:endParaRPr lang="en-US" noProof="0" dirty="0" smtClean="0"/>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B70577-9B24-432B-A309-BFCEF2E8388E}" type="datetimeFigureOut">
              <a:rPr lang="en-US"/>
              <a:pPr>
                <a:defRPr/>
              </a:pPr>
              <a:t>3/2/2013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7CB95A0-D1DD-4753-B8DA-8C26C090AFF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271" y="1098021"/>
            <a:ext cx="32919458" cy="4572000"/>
          </a:xfrm>
          <a:prstGeom prst="rect">
            <a:avLst/>
          </a:prstGeom>
          <a:noFill/>
          <a:ln w="9525">
            <a:noFill/>
            <a:miter lim="800000"/>
            <a:headEnd/>
            <a:tailEnd/>
          </a:ln>
        </p:spPr>
        <p:txBody>
          <a:bodyPr vert="horz" wrap="square" lIns="365745" tIns="182873" rIns="365745" bIns="18287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828271" y="6400271"/>
            <a:ext cx="32919458" cy="18104115"/>
          </a:xfrm>
          <a:prstGeom prst="rect">
            <a:avLst/>
          </a:prstGeom>
          <a:noFill/>
          <a:ln w="9525">
            <a:noFill/>
            <a:miter lim="800000"/>
            <a:headEnd/>
            <a:tailEnd/>
          </a:ln>
        </p:spPr>
        <p:txBody>
          <a:bodyPr vert="horz" wrap="square" lIns="365745" tIns="182873" rIns="365745" bIns="1828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828271" y="25425136"/>
            <a:ext cx="8535458" cy="1460500"/>
          </a:xfrm>
          <a:prstGeom prst="rect">
            <a:avLst/>
          </a:prstGeom>
        </p:spPr>
        <p:txBody>
          <a:bodyPr vert="horz" lIns="365745" tIns="182873" rIns="365745" bIns="182873" rtlCol="0" anchor="ctr"/>
          <a:lstStyle>
            <a:lvl1pPr algn="l" defTabSz="3657454" fontAlgn="auto">
              <a:spcBef>
                <a:spcPts val="0"/>
              </a:spcBef>
              <a:spcAft>
                <a:spcPts val="0"/>
              </a:spcAft>
              <a:defRPr sz="4800">
                <a:solidFill>
                  <a:schemeClr val="tx1">
                    <a:tint val="75000"/>
                  </a:schemeClr>
                </a:solidFill>
                <a:latin typeface="+mn-lt"/>
                <a:cs typeface="+mn-cs"/>
              </a:defRPr>
            </a:lvl1pPr>
          </a:lstStyle>
          <a:p>
            <a:pPr>
              <a:defRPr/>
            </a:pPr>
            <a:fld id="{97FEC80C-E209-48CB-B128-F66631D37693}" type="datetimeFigureOut">
              <a:rPr lang="en-US"/>
              <a:pPr>
                <a:defRPr/>
              </a:pPr>
              <a:t>3/2/2013</a:t>
            </a:fld>
            <a:endParaRPr lang="en-US" dirty="0"/>
          </a:p>
        </p:txBody>
      </p:sp>
      <p:sp>
        <p:nvSpPr>
          <p:cNvPr id="5" name="Footer Placeholder 4"/>
          <p:cNvSpPr>
            <a:spLocks noGrp="1"/>
          </p:cNvSpPr>
          <p:nvPr>
            <p:ph type="ftr" sz="quarter" idx="3"/>
          </p:nvPr>
        </p:nvSpPr>
        <p:spPr>
          <a:xfrm>
            <a:off x="12496271" y="25425136"/>
            <a:ext cx="11583458" cy="1460500"/>
          </a:xfrm>
          <a:prstGeom prst="rect">
            <a:avLst/>
          </a:prstGeom>
        </p:spPr>
        <p:txBody>
          <a:bodyPr vert="horz" lIns="365745" tIns="182873" rIns="365745" bIns="182873" rtlCol="0" anchor="ctr"/>
          <a:lstStyle>
            <a:lvl1pPr algn="ctr" defTabSz="3657454" fontAlgn="auto">
              <a:spcBef>
                <a:spcPts val="0"/>
              </a:spcBef>
              <a:spcAft>
                <a:spcPts val="0"/>
              </a:spcAft>
              <a:defRPr sz="48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26212271" y="25425136"/>
            <a:ext cx="8535458" cy="1460500"/>
          </a:xfrm>
          <a:prstGeom prst="rect">
            <a:avLst/>
          </a:prstGeom>
        </p:spPr>
        <p:txBody>
          <a:bodyPr vert="horz" lIns="365745" tIns="182873" rIns="365745" bIns="182873" rtlCol="0" anchor="ctr"/>
          <a:lstStyle>
            <a:lvl1pPr algn="r" defTabSz="3657454" fontAlgn="auto">
              <a:spcBef>
                <a:spcPts val="0"/>
              </a:spcBef>
              <a:spcAft>
                <a:spcPts val="0"/>
              </a:spcAft>
              <a:defRPr sz="4800">
                <a:solidFill>
                  <a:schemeClr val="tx1">
                    <a:tint val="75000"/>
                  </a:schemeClr>
                </a:solidFill>
                <a:latin typeface="+mn-lt"/>
                <a:cs typeface="+mn-cs"/>
              </a:defRPr>
            </a:lvl1pPr>
          </a:lstStyle>
          <a:p>
            <a:pPr>
              <a:defRPr/>
            </a:pPr>
            <a:fld id="{23ED177C-F432-4972-A0A4-F741550FB09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6395" rtl="0" eaLnBrk="0" fontAlgn="base" hangingPunct="0">
        <a:spcBef>
          <a:spcPct val="0"/>
        </a:spcBef>
        <a:spcAft>
          <a:spcPct val="0"/>
        </a:spcAft>
        <a:defRPr sz="17600" kern="1200">
          <a:solidFill>
            <a:schemeClr val="tx1"/>
          </a:solidFill>
          <a:latin typeface="+mj-lt"/>
          <a:ea typeface="+mj-ea"/>
          <a:cs typeface="+mj-cs"/>
        </a:defRPr>
      </a:lvl1pPr>
      <a:lvl2pPr algn="ctr" defTabSz="3656395" rtl="0" eaLnBrk="0" fontAlgn="base" hangingPunct="0">
        <a:spcBef>
          <a:spcPct val="0"/>
        </a:spcBef>
        <a:spcAft>
          <a:spcPct val="0"/>
        </a:spcAft>
        <a:defRPr sz="17600">
          <a:solidFill>
            <a:schemeClr val="tx1"/>
          </a:solidFill>
          <a:latin typeface="Calibri" pitchFamily="34" charset="0"/>
        </a:defRPr>
      </a:lvl2pPr>
      <a:lvl3pPr algn="ctr" defTabSz="3656395" rtl="0" eaLnBrk="0" fontAlgn="base" hangingPunct="0">
        <a:spcBef>
          <a:spcPct val="0"/>
        </a:spcBef>
        <a:spcAft>
          <a:spcPct val="0"/>
        </a:spcAft>
        <a:defRPr sz="17600">
          <a:solidFill>
            <a:schemeClr val="tx1"/>
          </a:solidFill>
          <a:latin typeface="Calibri" pitchFamily="34" charset="0"/>
        </a:defRPr>
      </a:lvl3pPr>
      <a:lvl4pPr algn="ctr" defTabSz="3656395" rtl="0" eaLnBrk="0" fontAlgn="base" hangingPunct="0">
        <a:spcBef>
          <a:spcPct val="0"/>
        </a:spcBef>
        <a:spcAft>
          <a:spcPct val="0"/>
        </a:spcAft>
        <a:defRPr sz="17600">
          <a:solidFill>
            <a:schemeClr val="tx1"/>
          </a:solidFill>
          <a:latin typeface="Calibri" pitchFamily="34" charset="0"/>
        </a:defRPr>
      </a:lvl4pPr>
      <a:lvl5pPr algn="ctr" defTabSz="3656395" rtl="0" eaLnBrk="0" fontAlgn="base" hangingPunct="0">
        <a:spcBef>
          <a:spcPct val="0"/>
        </a:spcBef>
        <a:spcAft>
          <a:spcPct val="0"/>
        </a:spcAft>
        <a:defRPr sz="17600">
          <a:solidFill>
            <a:schemeClr val="tx1"/>
          </a:solidFill>
          <a:latin typeface="Calibri" pitchFamily="34" charset="0"/>
        </a:defRPr>
      </a:lvl5pPr>
      <a:lvl6pPr marL="380985" algn="ctr" defTabSz="3656395" rtl="0" fontAlgn="base">
        <a:spcBef>
          <a:spcPct val="0"/>
        </a:spcBef>
        <a:spcAft>
          <a:spcPct val="0"/>
        </a:spcAft>
        <a:defRPr sz="17600">
          <a:solidFill>
            <a:schemeClr val="tx1"/>
          </a:solidFill>
          <a:latin typeface="Calibri" pitchFamily="34" charset="0"/>
        </a:defRPr>
      </a:lvl6pPr>
      <a:lvl7pPr marL="761970" algn="ctr" defTabSz="3656395" rtl="0" fontAlgn="base">
        <a:spcBef>
          <a:spcPct val="0"/>
        </a:spcBef>
        <a:spcAft>
          <a:spcPct val="0"/>
        </a:spcAft>
        <a:defRPr sz="17600">
          <a:solidFill>
            <a:schemeClr val="tx1"/>
          </a:solidFill>
          <a:latin typeface="Calibri" pitchFamily="34" charset="0"/>
        </a:defRPr>
      </a:lvl7pPr>
      <a:lvl8pPr marL="1142954" algn="ctr" defTabSz="3656395" rtl="0" fontAlgn="base">
        <a:spcBef>
          <a:spcPct val="0"/>
        </a:spcBef>
        <a:spcAft>
          <a:spcPct val="0"/>
        </a:spcAft>
        <a:defRPr sz="17600">
          <a:solidFill>
            <a:schemeClr val="tx1"/>
          </a:solidFill>
          <a:latin typeface="Calibri" pitchFamily="34" charset="0"/>
        </a:defRPr>
      </a:lvl8pPr>
      <a:lvl9pPr marL="1523939" algn="ctr" defTabSz="3656395" rtl="0" fontAlgn="base">
        <a:spcBef>
          <a:spcPct val="0"/>
        </a:spcBef>
        <a:spcAft>
          <a:spcPct val="0"/>
        </a:spcAft>
        <a:defRPr sz="17600">
          <a:solidFill>
            <a:schemeClr val="tx1"/>
          </a:solidFill>
          <a:latin typeface="Calibri" pitchFamily="34" charset="0"/>
        </a:defRPr>
      </a:lvl9pPr>
    </p:titleStyle>
    <p:bodyStyle>
      <a:lvl1pPr marL="1370487" indent="-1370487" algn="l" defTabSz="365639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1pPr>
      <a:lvl2pPr marL="2971152" indent="-1142954" algn="l" defTabSz="3656395" rtl="0" eaLnBrk="0" fontAlgn="base" hangingPunct="0">
        <a:spcBef>
          <a:spcPct val="20000"/>
        </a:spcBef>
        <a:spcAft>
          <a:spcPct val="0"/>
        </a:spcAft>
        <a:buFont typeface="Arial" charset="0"/>
        <a:buChar char="–"/>
        <a:defRPr sz="11200" kern="1200">
          <a:solidFill>
            <a:schemeClr val="tx1"/>
          </a:solidFill>
          <a:latin typeface="+mn-lt"/>
          <a:ea typeface="+mn-ea"/>
          <a:cs typeface="+mn-cs"/>
        </a:defRPr>
      </a:lvl2pPr>
      <a:lvl3pPr marL="4571817" indent="-914099" algn="l" defTabSz="3656395" rtl="0" eaLnBrk="0" fontAlgn="base" hangingPunct="0">
        <a:spcBef>
          <a:spcPct val="20000"/>
        </a:spcBef>
        <a:spcAft>
          <a:spcPct val="0"/>
        </a:spcAft>
        <a:buFont typeface="Arial" charset="0"/>
        <a:buChar char="•"/>
        <a:defRPr sz="9600" kern="1200">
          <a:solidFill>
            <a:schemeClr val="tx1"/>
          </a:solidFill>
          <a:latin typeface="+mn-lt"/>
          <a:ea typeface="+mn-ea"/>
          <a:cs typeface="+mn-cs"/>
        </a:defRPr>
      </a:lvl3pPr>
      <a:lvl4pPr marL="6400015"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4pPr>
      <a:lvl5pPr marL="8228213"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5pPr>
      <a:lvl6pPr marL="1005799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725"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45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17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10"/>
          <p:cNvSpPr>
            <a:spLocks noChangeArrowheads="1"/>
          </p:cNvSpPr>
          <p:nvPr/>
        </p:nvSpPr>
        <p:spPr bwMode="auto">
          <a:xfrm rot="10800000">
            <a:off x="0" y="0"/>
            <a:ext cx="36576000" cy="112014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0" name="Rectangle 10"/>
          <p:cNvSpPr>
            <a:spLocks noChangeArrowheads="1"/>
          </p:cNvSpPr>
          <p:nvPr/>
        </p:nvSpPr>
        <p:spPr bwMode="auto">
          <a:xfrm>
            <a:off x="0" y="17970500"/>
            <a:ext cx="36576000" cy="94615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3" name="AutoShape 66"/>
          <p:cNvSpPr>
            <a:spLocks noChangeArrowheads="1"/>
          </p:cNvSpPr>
          <p:nvPr/>
        </p:nvSpPr>
        <p:spPr bwMode="auto">
          <a:xfrm>
            <a:off x="244602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2067" name="Text Box 53"/>
          <p:cNvSpPr txBox="1">
            <a:spLocks noChangeArrowheads="1"/>
          </p:cNvSpPr>
          <p:nvPr/>
        </p:nvSpPr>
        <p:spPr bwMode="auto">
          <a:xfrm>
            <a:off x="24917400" y="135636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CONCLUSION &amp; FUTURE WORK</a:t>
            </a:r>
            <a:endParaRPr lang="en-US" sz="4900" b="1" dirty="0">
              <a:solidFill>
                <a:srgbClr val="FB4F14"/>
              </a:solidFill>
              <a:latin typeface="Franklin Gothic Medium" pitchFamily="34" charset="0"/>
              <a:cs typeface="Tahoma" pitchFamily="34" charset="0"/>
            </a:endParaRPr>
          </a:p>
        </p:txBody>
      </p:sp>
      <p:sp>
        <p:nvSpPr>
          <p:cNvPr id="2068" name="Text Box 54"/>
          <p:cNvSpPr txBox="1">
            <a:spLocks noChangeArrowheads="1"/>
          </p:cNvSpPr>
          <p:nvPr/>
        </p:nvSpPr>
        <p:spPr bwMode="auto">
          <a:xfrm>
            <a:off x="24917400" y="6248400"/>
            <a:ext cx="10462154" cy="7162800"/>
          </a:xfrm>
          <a:prstGeom prst="rect">
            <a:avLst/>
          </a:prstGeom>
          <a:noFill/>
          <a:ln w="9525">
            <a:noFill/>
            <a:miter lim="800000"/>
            <a:headEnd/>
            <a:tailEnd/>
          </a:ln>
        </p:spPr>
        <p:txBody>
          <a:bodyPr lIns="76197" tIns="38098" rIns="76197" bIns="38098"/>
          <a:lstStyle/>
          <a:p>
            <a:pPr algn="just"/>
            <a:r>
              <a:rPr lang="en-US" sz="2800" dirty="0" smtClean="0">
                <a:latin typeface="Franklin Gothic Medium" pitchFamily="34" charset="0"/>
              </a:rPr>
              <a:t>Normally, users perform </a:t>
            </a:r>
            <a:r>
              <a:rPr lang="en-US" sz="2800" dirty="0" smtClean="0">
                <a:latin typeface="Franklin Gothic Medium" pitchFamily="34" charset="0"/>
              </a:rPr>
              <a:t>triage </a:t>
            </a:r>
            <a:r>
              <a:rPr lang="en-US" sz="2800" dirty="0" smtClean="0">
                <a:latin typeface="Franklin Gothic Medium" pitchFamily="34" charset="0"/>
              </a:rPr>
              <a:t>tasks using multiple applications in concert: a search engine interface presents lists of potentially relevant documents; a document reader displays their contents; and a third tool—a text editor or personal information management application—is used to record notes and assessments (MS Word and MS PowerPoint). </a:t>
            </a:r>
          </a:p>
          <a:p>
            <a:pPr algn="just"/>
            <a:r>
              <a:rPr lang="en-US" sz="2800" dirty="0" smtClean="0">
                <a:latin typeface="Franklin Gothic Medium" pitchFamily="34" charset="0"/>
              </a:rPr>
              <a:t>An Interest Profile Manager infers users' interests from their interactions with the multi-applications, coupled with the characteristics of the </a:t>
            </a:r>
            <a:r>
              <a:rPr lang="en-US" sz="2800" dirty="0" smtClean="0">
                <a:latin typeface="Franklin Gothic Medium" pitchFamily="34" charset="0"/>
              </a:rPr>
              <a:t>interest </a:t>
            </a:r>
            <a:r>
              <a:rPr lang="en-US" sz="2800" dirty="0" smtClean="0">
                <a:latin typeface="Franklin Gothic Medium" pitchFamily="34" charset="0"/>
              </a:rPr>
              <a:t>modeling techniques. The resulting interest profile is used to generate visualizations that direct users' attention to documents or parts of documents that match their inferred interests. </a:t>
            </a:r>
          </a:p>
          <a:p>
            <a:pPr algn="just"/>
            <a:r>
              <a:rPr lang="en-US" sz="2800" dirty="0" smtClean="0">
                <a:latin typeface="Franklin Gothic Medium" pitchFamily="34" charset="0"/>
              </a:rPr>
              <a:t>We present preliminary investigation of predicting, in real time, weather a user is about to switch interest - that is, weather the user is about to finish the current triage task and switch to another triage task. </a:t>
            </a:r>
            <a:endParaRPr lang="en-US" sz="2800" dirty="0">
              <a:latin typeface="Franklin Gothic Medium" pitchFamily="34" charset="0"/>
            </a:endParaRPr>
          </a:p>
        </p:txBody>
      </p:sp>
      <p:sp>
        <p:nvSpPr>
          <p:cNvPr id="2075" name="Text Box 40"/>
          <p:cNvSpPr txBox="1">
            <a:spLocks noChangeArrowheads="1"/>
          </p:cNvSpPr>
          <p:nvPr/>
        </p:nvSpPr>
        <p:spPr bwMode="auto">
          <a:xfrm>
            <a:off x="10121900" y="26287942"/>
            <a:ext cx="25844500" cy="534458"/>
          </a:xfrm>
          <a:prstGeom prst="rect">
            <a:avLst/>
          </a:prstGeom>
          <a:noFill/>
          <a:ln w="9525">
            <a:noFill/>
            <a:miter lim="800000"/>
            <a:headEnd/>
            <a:tailEnd/>
          </a:ln>
          <a:effectLst>
            <a:outerShdw dist="35921" dir="2700000" algn="ctr" rotWithShape="0">
              <a:schemeClr val="tx1"/>
            </a:outerShdw>
          </a:effectLst>
        </p:spPr>
        <p:txBody>
          <a:bodyPr lIns="76197" tIns="38098" rIns="76197" bIns="38098">
            <a:spAutoFit/>
          </a:bodyPr>
          <a:lstStyle/>
          <a:p>
            <a:pPr algn="r" defTabSz="3918322">
              <a:spcBef>
                <a:spcPct val="50000"/>
              </a:spcBef>
              <a:defRPr/>
            </a:pPr>
            <a:r>
              <a:rPr lang="en-US" sz="3000" b="1" dirty="0" smtClean="0">
                <a:solidFill>
                  <a:srgbClr val="C6DBE8"/>
                </a:solidFill>
                <a:latin typeface="Franklin Gothic Medium" pitchFamily="34" charset="0"/>
                <a:cs typeface="Tahoma" pitchFamily="34" charset="0"/>
              </a:rPr>
              <a:t>Acknowledgements : This research is supported by NSF grant 0938074</a:t>
            </a:r>
            <a:endParaRPr lang="en-US" sz="3000" b="1" dirty="0">
              <a:solidFill>
                <a:srgbClr val="C6DBE8"/>
              </a:solidFill>
              <a:latin typeface="Franklin Gothic Medium" pitchFamily="34" charset="0"/>
              <a:cs typeface="Tahoma" pitchFamily="34" charset="0"/>
            </a:endParaRPr>
          </a:p>
        </p:txBody>
      </p:sp>
      <p:sp>
        <p:nvSpPr>
          <p:cNvPr id="77" name="Text Box 40"/>
          <p:cNvSpPr txBox="1">
            <a:spLocks noChangeArrowheads="1"/>
          </p:cNvSpPr>
          <p:nvPr/>
        </p:nvSpPr>
        <p:spPr bwMode="auto">
          <a:xfrm>
            <a:off x="609600" y="762000"/>
            <a:ext cx="35280600" cy="3247039"/>
          </a:xfrm>
          <a:prstGeom prst="rect">
            <a:avLst/>
          </a:prstGeom>
          <a:noFill/>
          <a:ln w="9525">
            <a:noFill/>
            <a:miter lim="800000"/>
            <a:headEnd/>
            <a:tailEnd/>
          </a:ln>
          <a:effectLst>
            <a:outerShdw dist="35921" dir="2700000" algn="ctr" rotWithShape="0">
              <a:schemeClr val="tx1"/>
            </a:outerShdw>
          </a:effectLst>
        </p:spPr>
        <p:txBody>
          <a:bodyPr wrap="square" lIns="76197" tIns="38098" rIns="76197" bIns="38098">
            <a:spAutoFit/>
          </a:bodyPr>
          <a:lstStyle/>
          <a:p>
            <a:pPr algn="r" defTabSz="3918322">
              <a:spcBef>
                <a:spcPct val="50000"/>
              </a:spcBef>
              <a:defRPr/>
            </a:pPr>
            <a:r>
              <a:rPr lang="en-US" sz="7900" b="1" dirty="0" err="1" smtClean="0">
                <a:solidFill>
                  <a:srgbClr val="C6DBE8"/>
                </a:solidFill>
                <a:latin typeface="Franklin Gothic Medium" pitchFamily="34" charset="0"/>
                <a:cs typeface="Tahoma" pitchFamily="34" charset="0"/>
              </a:rPr>
              <a:t>UIMaP</a:t>
            </a:r>
            <a:r>
              <a:rPr lang="en-US" sz="7900" b="1" dirty="0" smtClean="0">
                <a:solidFill>
                  <a:srgbClr val="C6DBE8"/>
                </a:solidFill>
                <a:latin typeface="Franklin Gothic Medium" pitchFamily="34" charset="0"/>
                <a:cs typeface="Tahoma" pitchFamily="34" charset="0"/>
              </a:rPr>
              <a:t>: Mining Short-Term User Interest from Personalized Triage Tasks</a:t>
            </a:r>
            <a:br>
              <a:rPr lang="en-US" sz="7900" b="1" dirty="0" smtClean="0">
                <a:solidFill>
                  <a:srgbClr val="C6DBE8"/>
                </a:solidFill>
                <a:latin typeface="Franklin Gothic Medium" pitchFamily="34" charset="0"/>
                <a:cs typeface="Tahoma" pitchFamily="34" charset="0"/>
              </a:rPr>
            </a:br>
            <a:r>
              <a:rPr lang="en-US" sz="7900" b="1" dirty="0" smtClean="0">
                <a:solidFill>
                  <a:srgbClr val="C6DBE8"/>
                </a:solidFill>
                <a:latin typeface="Franklin Gothic Medium" pitchFamily="34" charset="0"/>
                <a:cs typeface="Tahoma" pitchFamily="34" charset="0"/>
              </a:rPr>
              <a:t> </a:t>
            </a:r>
            <a:r>
              <a:rPr lang="en-US" sz="5400" b="1" dirty="0" smtClean="0">
                <a:solidFill>
                  <a:srgbClr val="C6DBE8"/>
                </a:solidFill>
                <a:latin typeface="Franklin Gothic Medium" pitchFamily="34" charset="0"/>
                <a:cs typeface="Tahoma" pitchFamily="34" charset="0"/>
              </a:rPr>
              <a:t>Sampath Jayarathna, </a:t>
            </a:r>
            <a:r>
              <a:rPr lang="en-US" sz="5400" b="1" dirty="0" err="1" smtClean="0">
                <a:solidFill>
                  <a:srgbClr val="C6DBE8"/>
                </a:solidFill>
                <a:latin typeface="Franklin Gothic Medium" pitchFamily="34" charset="0"/>
                <a:cs typeface="Tahoma" pitchFamily="34" charset="0"/>
              </a:rPr>
              <a:t>Atish</a:t>
            </a:r>
            <a:r>
              <a:rPr lang="en-US" sz="5400" b="1" dirty="0" smtClean="0">
                <a:solidFill>
                  <a:srgbClr val="C6DBE8"/>
                </a:solidFill>
                <a:latin typeface="Franklin Gothic Medium" pitchFamily="34" charset="0"/>
                <a:cs typeface="Tahoma" pitchFamily="34" charset="0"/>
              </a:rPr>
              <a:t> </a:t>
            </a:r>
            <a:r>
              <a:rPr lang="en-US" sz="5400" b="1" dirty="0" err="1" smtClean="0">
                <a:solidFill>
                  <a:srgbClr val="C6DBE8"/>
                </a:solidFill>
                <a:latin typeface="Franklin Gothic Medium" pitchFamily="34" charset="0"/>
                <a:cs typeface="Tahoma" pitchFamily="34" charset="0"/>
              </a:rPr>
              <a:t>Patra</a:t>
            </a:r>
            <a:r>
              <a:rPr lang="en-US" sz="5400" b="1" dirty="0" smtClean="0">
                <a:solidFill>
                  <a:srgbClr val="C6DBE8"/>
                </a:solidFill>
                <a:latin typeface="Franklin Gothic Medium" pitchFamily="34" charset="0"/>
                <a:cs typeface="Tahoma" pitchFamily="34" charset="0"/>
              </a:rPr>
              <a:t> and Frank Shipman</a:t>
            </a:r>
          </a:p>
          <a:p>
            <a:pPr algn="r" defTabSz="3918322">
              <a:spcBef>
                <a:spcPct val="50000"/>
              </a:spcBef>
              <a:defRPr/>
            </a:pPr>
            <a:r>
              <a:rPr lang="en-US" sz="3200" b="1" dirty="0" smtClean="0">
                <a:solidFill>
                  <a:srgbClr val="C6DBE8"/>
                </a:solidFill>
                <a:latin typeface="Franklin Gothic Medium" pitchFamily="34" charset="0"/>
                <a:cs typeface="Tahoma" pitchFamily="34" charset="0"/>
              </a:rPr>
              <a:t>Computer Science &amp; Engineering, Texas A&amp;M University – College Station</a:t>
            </a:r>
            <a:endParaRPr lang="en-US" sz="3200" b="1" dirty="0">
              <a:solidFill>
                <a:srgbClr val="C6DBE8"/>
              </a:solidFill>
              <a:latin typeface="Franklin Gothic Medium" pitchFamily="34" charset="0"/>
              <a:cs typeface="Tahoma" pitchFamily="34" charset="0"/>
            </a:endParaRPr>
          </a:p>
        </p:txBody>
      </p:sp>
      <p:sp>
        <p:nvSpPr>
          <p:cNvPr id="82" name="AutoShape 66"/>
          <p:cNvSpPr>
            <a:spLocks noChangeArrowheads="1"/>
          </p:cNvSpPr>
          <p:nvPr/>
        </p:nvSpPr>
        <p:spPr bwMode="auto">
          <a:xfrm>
            <a:off x="6858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83" name="AutoShape 66"/>
          <p:cNvSpPr>
            <a:spLocks noChangeArrowheads="1"/>
          </p:cNvSpPr>
          <p:nvPr/>
        </p:nvSpPr>
        <p:spPr bwMode="auto">
          <a:xfrm>
            <a:off x="12573000" y="4572000"/>
            <a:ext cx="11430000" cy="214122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85" name="Text Box 53"/>
          <p:cNvSpPr txBox="1">
            <a:spLocks noChangeArrowheads="1"/>
          </p:cNvSpPr>
          <p:nvPr/>
        </p:nvSpPr>
        <p:spPr bwMode="auto">
          <a:xfrm>
            <a:off x="1143001"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ABSTRACT</a:t>
            </a:r>
            <a:endParaRPr lang="en-US" sz="4900" b="1" dirty="0">
              <a:solidFill>
                <a:srgbClr val="FB4F14"/>
              </a:solidFill>
              <a:latin typeface="Franklin Gothic Medium" pitchFamily="34" charset="0"/>
              <a:cs typeface="Tahoma" pitchFamily="34" charset="0"/>
            </a:endParaRPr>
          </a:p>
        </p:txBody>
      </p:sp>
      <p:sp>
        <p:nvSpPr>
          <p:cNvPr id="86" name="Text Box 54"/>
          <p:cNvSpPr txBox="1">
            <a:spLocks noChangeArrowheads="1"/>
          </p:cNvSpPr>
          <p:nvPr/>
        </p:nvSpPr>
        <p:spPr bwMode="auto">
          <a:xfrm>
            <a:off x="1143001" y="6248400"/>
            <a:ext cx="10462154" cy="18821400"/>
          </a:xfrm>
          <a:prstGeom prst="rect">
            <a:avLst/>
          </a:prstGeom>
          <a:noFill/>
          <a:ln w="9525">
            <a:noFill/>
            <a:miter lim="800000"/>
            <a:headEnd/>
            <a:tailEnd/>
          </a:ln>
        </p:spPr>
        <p:txBody>
          <a:bodyPr lIns="76197" tIns="38098" rIns="76197" bIns="38098"/>
          <a:lstStyle/>
          <a:p>
            <a:pPr algn="just"/>
            <a:r>
              <a:rPr lang="en-US" sz="2800" dirty="0" smtClean="0">
                <a:latin typeface="Franklin Gothic Medium" pitchFamily="34" charset="0"/>
              </a:rPr>
              <a:t>We are interested about open-ended information gathering tasks—document triage tasks in particular—in which people collect Web documents for interpretation and synthesis.</a:t>
            </a:r>
          </a:p>
          <a:p>
            <a:pPr algn="just"/>
            <a:r>
              <a:rPr lang="en-US" sz="2800" dirty="0" smtClean="0">
                <a:latin typeface="Franklin Gothic Medium" pitchFamily="34" charset="0"/>
              </a:rPr>
              <a:t> </a:t>
            </a:r>
          </a:p>
          <a:p>
            <a:pPr algn="just"/>
            <a:r>
              <a:rPr lang="en-US" sz="2800" dirty="0" smtClean="0">
                <a:latin typeface="Franklin Gothic Medium" pitchFamily="34" charset="0"/>
              </a:rPr>
              <a:t>User interests are usually distributed in different systems during a triage tasks. Traditional user interest modeling methods are not designed for integrating and analyzing interests from multiple sources, hence, they are not very effective for obtaining comparatively complete description of user interests in a multi-application environment. </a:t>
            </a:r>
          </a:p>
          <a:p>
            <a:pPr algn="just"/>
            <a:r>
              <a:rPr lang="en-US" sz="2800" dirty="0" smtClean="0">
                <a:latin typeface="Franklin Gothic Medium" pitchFamily="34" charset="0"/>
              </a:rPr>
              <a:t> </a:t>
            </a:r>
          </a:p>
          <a:p>
            <a:pPr algn="just"/>
            <a:r>
              <a:rPr lang="en-US" sz="2800" dirty="0" smtClean="0">
                <a:latin typeface="Franklin Gothic Medium" pitchFamily="34" charset="0"/>
              </a:rPr>
              <a:t>We propose </a:t>
            </a:r>
            <a:r>
              <a:rPr lang="en-US" sz="2800" b="1" dirty="0" err="1" smtClean="0">
                <a:latin typeface="Franklin Gothic Medium" pitchFamily="34" charset="0"/>
              </a:rPr>
              <a:t>UIMaP</a:t>
            </a:r>
            <a:r>
              <a:rPr lang="en-US" sz="2800" b="1" dirty="0" smtClean="0">
                <a:latin typeface="Franklin Gothic Medium" pitchFamily="34" charset="0"/>
              </a:rPr>
              <a:t> -User </a:t>
            </a:r>
            <a:r>
              <a:rPr lang="en-US" sz="2800" b="1" dirty="0" smtClean="0">
                <a:latin typeface="Franklin Gothic Medium" pitchFamily="34" charset="0"/>
              </a:rPr>
              <a:t>Interest Management and Personalization</a:t>
            </a:r>
            <a:r>
              <a:rPr lang="en-US" sz="2800" dirty="0" smtClean="0">
                <a:latin typeface="Franklin Gothic Medium" pitchFamily="34" charset="0"/>
              </a:rPr>
              <a:t>, to detect triage task sessions and group them according to common task or intent. </a:t>
            </a:r>
          </a:p>
          <a:p>
            <a:r>
              <a:rPr lang="en-US" sz="2800" dirty="0" smtClean="0">
                <a:latin typeface="Franklin Gothic Medium" pitchFamily="34" charset="0"/>
              </a:rPr>
              <a:t> </a:t>
            </a: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pPr algn="ctr"/>
            <a:endParaRPr lang="en-US" sz="2800" dirty="0" smtClean="0">
              <a:latin typeface="Franklin Gothic Medium" pitchFamily="34" charset="0"/>
            </a:endParaRPr>
          </a:p>
          <a:p>
            <a:pPr algn="ctr"/>
            <a:endParaRPr lang="en-US" sz="2800" dirty="0" smtClean="0">
              <a:latin typeface="Franklin Gothic Medium" pitchFamily="34" charset="0"/>
            </a:endParaRPr>
          </a:p>
          <a:p>
            <a:pPr algn="ctr"/>
            <a:endParaRPr lang="en-US" sz="2800" dirty="0">
              <a:latin typeface="Franklin Gothic Medium" pitchFamily="34" charset="0"/>
            </a:endParaRPr>
          </a:p>
          <a:p>
            <a:pPr algn="ctr"/>
            <a:endParaRPr lang="en-US" sz="2800" dirty="0" smtClean="0">
              <a:latin typeface="Franklin Gothic Medium" pitchFamily="34" charset="0"/>
            </a:endParaRPr>
          </a:p>
          <a:p>
            <a:pPr algn="ctr"/>
            <a:r>
              <a:rPr lang="en-US" sz="2800" dirty="0" smtClean="0">
                <a:latin typeface="Franklin Gothic Medium" pitchFamily="34" charset="0"/>
              </a:rPr>
              <a:t>Figure </a:t>
            </a:r>
            <a:r>
              <a:rPr lang="en-US" sz="2800" dirty="0" smtClean="0">
                <a:latin typeface="Franklin Gothic Medium" pitchFamily="34" charset="0"/>
              </a:rPr>
              <a:t>1. Multi-Application Short-term Interest Modeling</a:t>
            </a:r>
          </a:p>
          <a:p>
            <a:r>
              <a:rPr lang="en-US" sz="2800" dirty="0" smtClean="0">
                <a:latin typeface="Franklin Gothic Medium" pitchFamily="34" charset="0"/>
              </a:rPr>
              <a:t> </a:t>
            </a:r>
          </a:p>
          <a:p>
            <a:pPr algn="just"/>
            <a:r>
              <a:rPr lang="en-US" sz="2800" dirty="0" smtClean="0">
                <a:latin typeface="Franklin Gothic Medium" pitchFamily="34" charset="0"/>
              </a:rPr>
              <a:t>Even with the best search engine and the most effective query formulation, “triage tasks” require people to work through long lists of documents to synthesize the information they need; there is usually no single document containing one right answer. In fact, as people skim early documents, they may determine additional information needs that suggest further queries and results in even more documents to process. </a:t>
            </a:r>
          </a:p>
          <a:p>
            <a:pPr algn="just"/>
            <a:r>
              <a:rPr lang="en-US" sz="2800" dirty="0" smtClean="0">
                <a:latin typeface="Franklin Gothic Medium" pitchFamily="34" charset="0"/>
              </a:rPr>
              <a:t> </a:t>
            </a:r>
          </a:p>
          <a:p>
            <a:pPr algn="just"/>
            <a:r>
              <a:rPr lang="en-US" sz="2800" b="1" dirty="0" smtClean="0">
                <a:latin typeface="Franklin Gothic Medium" pitchFamily="34" charset="0"/>
              </a:rPr>
              <a:t>Problem Statement: </a:t>
            </a:r>
            <a:r>
              <a:rPr lang="en-US" sz="2800" dirty="0" smtClean="0">
                <a:latin typeface="Franklin Gothic Medium" pitchFamily="34" charset="0"/>
              </a:rPr>
              <a:t>Our task is, given a sequence of document triage tasks, predict whether the user will continue on the same triage session or switch to a new one. </a:t>
            </a:r>
          </a:p>
        </p:txBody>
      </p:sp>
      <p:sp>
        <p:nvSpPr>
          <p:cNvPr id="89" name="Text Box 53"/>
          <p:cNvSpPr txBox="1">
            <a:spLocks noChangeArrowheads="1"/>
          </p:cNvSpPr>
          <p:nvPr/>
        </p:nvSpPr>
        <p:spPr bwMode="auto">
          <a:xfrm>
            <a:off x="130302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USER INTEREST </a:t>
            </a:r>
            <a:r>
              <a:rPr lang="en-US" sz="4900" b="1" dirty="0" smtClean="0">
                <a:solidFill>
                  <a:srgbClr val="FB4F14"/>
                </a:solidFill>
                <a:latin typeface="Franklin Gothic Medium" pitchFamily="34" charset="0"/>
                <a:cs typeface="Tahoma" pitchFamily="34" charset="0"/>
              </a:rPr>
              <a:t>MINING</a:t>
            </a:r>
            <a:endParaRPr lang="en-US" sz="4900" b="1" dirty="0">
              <a:solidFill>
                <a:srgbClr val="FB4F14"/>
              </a:solidFill>
              <a:latin typeface="Franklin Gothic Medium" pitchFamily="34" charset="0"/>
              <a:cs typeface="Tahoma" pitchFamily="34" charset="0"/>
            </a:endParaRPr>
          </a:p>
        </p:txBody>
      </p:sp>
      <p:sp>
        <p:nvSpPr>
          <p:cNvPr id="90" name="Text Box 54"/>
          <p:cNvSpPr txBox="1">
            <a:spLocks noChangeArrowheads="1"/>
          </p:cNvSpPr>
          <p:nvPr/>
        </p:nvSpPr>
        <p:spPr bwMode="auto">
          <a:xfrm>
            <a:off x="13030200" y="6248400"/>
            <a:ext cx="10462154" cy="18821400"/>
          </a:xfrm>
          <a:prstGeom prst="rect">
            <a:avLst/>
          </a:prstGeom>
          <a:noFill/>
          <a:ln w="9525">
            <a:noFill/>
            <a:miter lim="800000"/>
            <a:headEnd/>
            <a:tailEnd/>
          </a:ln>
        </p:spPr>
        <p:style>
          <a:lnRef idx="0">
            <a:scrgbClr r="0" g="0" b="0"/>
          </a:lnRef>
          <a:fillRef idx="1001">
            <a:schemeClr val="lt1"/>
          </a:fillRef>
          <a:effectRef idx="0">
            <a:scrgbClr r="0" g="0" b="0"/>
          </a:effectRef>
          <a:fontRef idx="major"/>
        </p:style>
        <p:txBody>
          <a:bodyPr lIns="76197" tIns="38098" rIns="76197" bIns="38098"/>
          <a:lstStyle/>
          <a:p>
            <a:pPr algn="just" defTabSz="3918322">
              <a:spcBef>
                <a:spcPct val="50000"/>
              </a:spcBef>
            </a:pPr>
            <a:r>
              <a:rPr lang="en-US" sz="2800" b="1" i="1" dirty="0" smtClean="0">
                <a:latin typeface="Franklin Gothic Medium" pitchFamily="34" charset="0"/>
              </a:rPr>
              <a:t>WebAnnotate</a:t>
            </a:r>
            <a:r>
              <a:rPr lang="en-US" sz="2800" dirty="0" smtClean="0">
                <a:latin typeface="Franklin Gothic Medium" pitchFamily="34" charset="0"/>
              </a:rPr>
              <a:t> - During </a:t>
            </a:r>
            <a:r>
              <a:rPr lang="en-US" sz="2800" dirty="0">
                <a:latin typeface="Franklin Gothic Medium" pitchFamily="34" charset="0"/>
              </a:rPr>
              <a:t>information task, useful documents may be long, and cover multiple subtopics; users may read some segments and ignore others. In order to record which portion(s) of the document pique the user’s interests, an explicit interest expressions (e.g. annotations using WebAnnotate) capturing tool is used </a:t>
            </a:r>
            <a:r>
              <a:rPr lang="en-US" sz="2800" dirty="0" smtClean="0">
                <a:latin typeface="Franklin Gothic Medium" pitchFamily="34" charset="0"/>
              </a:rPr>
              <a:t>. </a:t>
            </a:r>
          </a:p>
          <a:p>
            <a:pPr algn="just" defTabSz="3918322">
              <a:spcBef>
                <a:spcPct val="50000"/>
              </a:spcBef>
            </a:pPr>
            <a:endParaRPr lang="en-US" sz="2800" b="1" i="1" dirty="0" smtClean="0">
              <a:latin typeface="Franklin Gothic Medium" pitchFamily="34" charset="0"/>
            </a:endParaRPr>
          </a:p>
          <a:p>
            <a:pPr algn="just" defTabSz="3918322">
              <a:spcBef>
                <a:spcPct val="50000"/>
              </a:spcBef>
            </a:pPr>
            <a:endParaRPr lang="en-US" sz="2800" b="1" i="1" dirty="0">
              <a:latin typeface="Franklin Gothic Medium" pitchFamily="34" charset="0"/>
            </a:endParaRPr>
          </a:p>
          <a:p>
            <a:pPr algn="just" defTabSz="3918322">
              <a:spcBef>
                <a:spcPct val="50000"/>
              </a:spcBef>
            </a:pPr>
            <a:endParaRPr lang="en-US" sz="2800" b="1" i="1" dirty="0" smtClean="0">
              <a:latin typeface="Franklin Gothic Medium" pitchFamily="34" charset="0"/>
            </a:endParaRPr>
          </a:p>
          <a:p>
            <a:pPr algn="just" defTabSz="3918322">
              <a:spcBef>
                <a:spcPct val="50000"/>
              </a:spcBef>
            </a:pPr>
            <a:endParaRPr lang="en-US" sz="2800" b="1" i="1" dirty="0">
              <a:latin typeface="Franklin Gothic Medium" pitchFamily="34" charset="0"/>
            </a:endParaRPr>
          </a:p>
          <a:p>
            <a:pPr algn="just" defTabSz="3918322">
              <a:spcBef>
                <a:spcPct val="50000"/>
              </a:spcBef>
            </a:pPr>
            <a:endParaRPr lang="en-US" sz="2800" b="1" i="1" dirty="0" smtClean="0">
              <a:latin typeface="Franklin Gothic Medium" pitchFamily="34" charset="0"/>
            </a:endParaRPr>
          </a:p>
          <a:p>
            <a:pPr algn="just" defTabSz="3918322">
              <a:spcBef>
                <a:spcPct val="50000"/>
              </a:spcBef>
            </a:pPr>
            <a:endParaRPr lang="en-US" sz="2800" b="1" i="1" dirty="0">
              <a:latin typeface="Franklin Gothic Medium" pitchFamily="34" charset="0"/>
            </a:endParaRPr>
          </a:p>
          <a:p>
            <a:pPr algn="just" defTabSz="3918322">
              <a:spcBef>
                <a:spcPct val="50000"/>
              </a:spcBef>
            </a:pPr>
            <a:endParaRPr lang="en-US" sz="2800" b="1" i="1" dirty="0" smtClean="0">
              <a:latin typeface="Franklin Gothic Medium" pitchFamily="34" charset="0"/>
            </a:endParaRPr>
          </a:p>
          <a:p>
            <a:pPr algn="just" defTabSz="3918322">
              <a:spcBef>
                <a:spcPct val="50000"/>
              </a:spcBef>
            </a:pPr>
            <a:endParaRPr lang="en-US" sz="2800" b="1" i="1" dirty="0">
              <a:latin typeface="Franklin Gothic Medium" pitchFamily="34" charset="0"/>
            </a:endParaRPr>
          </a:p>
          <a:p>
            <a:pPr algn="just" defTabSz="3918322">
              <a:spcBef>
                <a:spcPct val="50000"/>
              </a:spcBef>
            </a:pPr>
            <a:endParaRPr lang="en-US" sz="2800" b="1" i="1" dirty="0" smtClean="0">
              <a:latin typeface="Franklin Gothic Medium" pitchFamily="34" charset="0"/>
            </a:endParaRPr>
          </a:p>
          <a:p>
            <a:pPr algn="just" defTabSz="3918322">
              <a:spcBef>
                <a:spcPct val="50000"/>
              </a:spcBef>
            </a:pPr>
            <a:endParaRPr lang="en-US" sz="2800" b="1" i="1" dirty="0">
              <a:latin typeface="Franklin Gothic Medium" pitchFamily="34" charset="0"/>
            </a:endParaRPr>
          </a:p>
          <a:p>
            <a:pPr algn="just" defTabSz="3918322">
              <a:spcBef>
                <a:spcPct val="50000"/>
              </a:spcBef>
            </a:pPr>
            <a:endParaRPr lang="en-US" sz="2800" b="1" i="1" dirty="0" smtClean="0">
              <a:latin typeface="Franklin Gothic Medium" pitchFamily="34" charset="0"/>
            </a:endParaRPr>
          </a:p>
          <a:p>
            <a:pPr algn="just" defTabSz="3918322">
              <a:spcBef>
                <a:spcPct val="50000"/>
              </a:spcBef>
            </a:pPr>
            <a:endParaRPr lang="en-US" sz="2800" b="1" i="1" dirty="0">
              <a:latin typeface="Franklin Gothic Medium" pitchFamily="34" charset="0"/>
            </a:endParaRPr>
          </a:p>
          <a:p>
            <a:pPr algn="just" defTabSz="3918322">
              <a:spcBef>
                <a:spcPct val="50000"/>
              </a:spcBef>
            </a:pPr>
            <a:endParaRPr lang="en-US" sz="2800" b="1" i="1" dirty="0" smtClean="0">
              <a:latin typeface="Franklin Gothic Medium" pitchFamily="34" charset="0"/>
            </a:endParaRPr>
          </a:p>
          <a:p>
            <a:pPr algn="just" defTabSz="3918322">
              <a:spcBef>
                <a:spcPct val="50000"/>
              </a:spcBef>
            </a:pPr>
            <a:endParaRPr lang="en-US" sz="2800" b="1" i="1" dirty="0">
              <a:latin typeface="Franklin Gothic Medium" pitchFamily="34" charset="0"/>
            </a:endParaRPr>
          </a:p>
          <a:p>
            <a:pPr algn="just" defTabSz="3918322">
              <a:spcBef>
                <a:spcPct val="50000"/>
              </a:spcBef>
            </a:pPr>
            <a:endParaRPr lang="en-US" sz="2800" b="1" i="1" dirty="0" smtClean="0">
              <a:latin typeface="Franklin Gothic Medium" pitchFamily="34" charset="0"/>
            </a:endParaRPr>
          </a:p>
          <a:p>
            <a:pPr algn="ctr" defTabSz="3918322">
              <a:spcBef>
                <a:spcPct val="50000"/>
              </a:spcBef>
            </a:pPr>
            <a:r>
              <a:rPr lang="en-US" sz="2800" dirty="0">
                <a:latin typeface="Franklin Gothic Medium" pitchFamily="34" charset="0"/>
              </a:rPr>
              <a:t>Figure 2. Triage Session Segmentation</a:t>
            </a:r>
          </a:p>
          <a:p>
            <a:pPr algn="just" defTabSz="3918322">
              <a:spcBef>
                <a:spcPct val="50000"/>
              </a:spcBef>
            </a:pPr>
            <a:endParaRPr lang="en-US" sz="2800" b="1" i="1" dirty="0" smtClean="0">
              <a:latin typeface="Franklin Gothic Medium" pitchFamily="34" charset="0"/>
            </a:endParaRPr>
          </a:p>
          <a:p>
            <a:pPr algn="just" defTabSz="3918322">
              <a:spcBef>
                <a:spcPct val="50000"/>
              </a:spcBef>
            </a:pPr>
            <a:r>
              <a:rPr lang="en-US" sz="2800" b="1" i="1" dirty="0" smtClean="0">
                <a:latin typeface="Franklin Gothic Medium" pitchFamily="34" charset="0"/>
              </a:rPr>
              <a:t>Latent </a:t>
            </a:r>
            <a:r>
              <a:rPr lang="en-US" sz="2800" b="1" i="1" dirty="0" smtClean="0">
                <a:latin typeface="Franklin Gothic Medium" pitchFamily="34" charset="0"/>
              </a:rPr>
              <a:t>Dirichlet Allocation (LDA) </a:t>
            </a:r>
            <a:r>
              <a:rPr lang="en-US" sz="2800" dirty="0" smtClean="0">
                <a:latin typeface="Franklin Gothic Medium" pitchFamily="34" charset="0"/>
              </a:rPr>
              <a:t>-</a:t>
            </a:r>
            <a:r>
              <a:rPr lang="en-US" sz="2800" dirty="0">
                <a:latin typeface="Franklin Gothic Medium" pitchFamily="34" charset="0"/>
              </a:rPr>
              <a:t>LDA performs unsupervised identification of hidden topics in </a:t>
            </a:r>
            <a:r>
              <a:rPr lang="en-US" sz="2800" dirty="0" smtClean="0">
                <a:latin typeface="Franklin Gothic Medium" pitchFamily="34" charset="0"/>
              </a:rPr>
              <a:t>a document triage task </a:t>
            </a:r>
            <a:r>
              <a:rPr lang="en-US" sz="2800" dirty="0">
                <a:latin typeface="Franklin Gothic Medium" pitchFamily="34" charset="0"/>
              </a:rPr>
              <a:t>using a generative probabilistic model, so that each </a:t>
            </a:r>
            <a:r>
              <a:rPr lang="en-US" sz="2800" dirty="0" smtClean="0">
                <a:latin typeface="Franklin Gothic Medium" pitchFamily="34" charset="0"/>
              </a:rPr>
              <a:t>triage task </a:t>
            </a:r>
            <a:r>
              <a:rPr lang="en-US" sz="2800" dirty="0">
                <a:latin typeface="Franklin Gothic Medium" pitchFamily="34" charset="0"/>
              </a:rPr>
              <a:t>can be seen as a mixture of words (bag of words) over these </a:t>
            </a:r>
            <a:r>
              <a:rPr lang="en-US" sz="2800" dirty="0" smtClean="0">
                <a:latin typeface="Franklin Gothic Medium" pitchFamily="34" charset="0"/>
              </a:rPr>
              <a:t>topics</a:t>
            </a:r>
          </a:p>
          <a:p>
            <a:pPr algn="just" defTabSz="3918322">
              <a:spcBef>
                <a:spcPct val="50000"/>
              </a:spcBef>
            </a:pPr>
            <a:r>
              <a:rPr lang="en-US" sz="2800" dirty="0" smtClean="0">
                <a:latin typeface="Franklin Gothic Medium" pitchFamily="34" charset="0"/>
              </a:rPr>
              <a:t>The </a:t>
            </a:r>
            <a:r>
              <a:rPr lang="en-US" sz="2800" dirty="0">
                <a:latin typeface="Franklin Gothic Medium" pitchFamily="34" charset="0"/>
              </a:rPr>
              <a:t>resultant LDA output consists of a topic probability distribution per </a:t>
            </a:r>
            <a:r>
              <a:rPr lang="en-US" sz="2800" dirty="0" smtClean="0">
                <a:latin typeface="Franklin Gothic Medium" pitchFamily="34" charset="0"/>
              </a:rPr>
              <a:t>triage </a:t>
            </a:r>
            <a:r>
              <a:rPr lang="en-US" sz="2800" dirty="0">
                <a:latin typeface="Franklin Gothic Medium" pitchFamily="34" charset="0"/>
              </a:rPr>
              <a:t>task and word probability distribution per topic.  </a:t>
            </a:r>
            <a:endParaRPr lang="en-US" sz="2800" dirty="0" smtClean="0">
              <a:latin typeface="Franklin Gothic Medium" pitchFamily="34" charset="0"/>
            </a:endParaRPr>
          </a:p>
          <a:p>
            <a:pPr algn="just" defTabSz="3918322">
              <a:spcBef>
                <a:spcPct val="50000"/>
              </a:spcBef>
            </a:pPr>
            <a:r>
              <a:rPr lang="en-US" sz="2800" dirty="0" smtClean="0">
                <a:latin typeface="Franklin Gothic Medium" pitchFamily="34" charset="0"/>
              </a:rPr>
              <a:t>The </a:t>
            </a:r>
            <a:r>
              <a:rPr lang="en-US" sz="2800" dirty="0">
                <a:latin typeface="Franklin Gothic Medium" pitchFamily="34" charset="0"/>
              </a:rPr>
              <a:t>topic probability distribution provides list of </a:t>
            </a:r>
            <a:r>
              <a:rPr lang="en-US" sz="2800" dirty="0" smtClean="0">
                <a:latin typeface="Franklin Gothic Medium" pitchFamily="34" charset="0"/>
              </a:rPr>
              <a:t>triage </a:t>
            </a:r>
            <a:r>
              <a:rPr lang="en-US" sz="2800" dirty="0">
                <a:latin typeface="Franklin Gothic Medium" pitchFamily="34" charset="0"/>
              </a:rPr>
              <a:t>t</a:t>
            </a:r>
            <a:r>
              <a:rPr lang="en-US" sz="2800" dirty="0" smtClean="0">
                <a:latin typeface="Franklin Gothic Medium" pitchFamily="34" charset="0"/>
              </a:rPr>
              <a:t>asks </a:t>
            </a:r>
            <a:r>
              <a:rPr lang="en-US" sz="2800" dirty="0">
                <a:latin typeface="Franklin Gothic Medium" pitchFamily="34" charset="0"/>
              </a:rPr>
              <a:t>and their corresponding topics with the given topic probability distribution. By using a simple </a:t>
            </a:r>
            <a:r>
              <a:rPr lang="en-US" sz="2800" dirty="0" smtClean="0">
                <a:latin typeface="Franklin Gothic Medium" pitchFamily="34" charset="0"/>
              </a:rPr>
              <a:t>heuristics (topic with the highest probability), </a:t>
            </a:r>
            <a:r>
              <a:rPr lang="en-US" sz="2800" dirty="0">
                <a:latin typeface="Franklin Gothic Medium" pitchFamily="34" charset="0"/>
              </a:rPr>
              <a:t>it is possible to obtain a </a:t>
            </a:r>
            <a:r>
              <a:rPr lang="en-US" sz="2800" dirty="0" smtClean="0">
                <a:latin typeface="Franklin Gothic Medium" pitchFamily="34" charset="0"/>
              </a:rPr>
              <a:t>triage </a:t>
            </a:r>
            <a:r>
              <a:rPr lang="en-US" sz="2800" dirty="0">
                <a:latin typeface="Franklin Gothic Medium" pitchFamily="34" charset="0"/>
              </a:rPr>
              <a:t>t</a:t>
            </a:r>
            <a:r>
              <a:rPr lang="en-US" sz="2800" dirty="0" smtClean="0">
                <a:latin typeface="Franklin Gothic Medium" pitchFamily="34" charset="0"/>
              </a:rPr>
              <a:t>ask </a:t>
            </a:r>
            <a:r>
              <a:rPr lang="en-US" sz="2800" dirty="0">
                <a:latin typeface="Franklin Gothic Medium" pitchFamily="34" charset="0"/>
              </a:rPr>
              <a:t>clusters or the t</a:t>
            </a:r>
            <a:r>
              <a:rPr lang="en-US" sz="2800" dirty="0" smtClean="0">
                <a:latin typeface="Franklin Gothic Medium" pitchFamily="34" charset="0"/>
              </a:rPr>
              <a:t>asks </a:t>
            </a:r>
            <a:r>
              <a:rPr lang="en-US" sz="2800" dirty="0">
                <a:latin typeface="Franklin Gothic Medium" pitchFamily="34" charset="0"/>
              </a:rPr>
              <a:t>associated with each of the topics.</a:t>
            </a:r>
          </a:p>
          <a:p>
            <a:pPr algn="just" defTabSz="3918322">
              <a:spcBef>
                <a:spcPct val="50000"/>
              </a:spcBef>
            </a:pPr>
            <a:endParaRPr lang="en-US" sz="2800" dirty="0" smtClean="0">
              <a:latin typeface="Franklin Gothic Medium" pitchFamily="34" charset="0"/>
            </a:endParaRPr>
          </a:p>
        </p:txBody>
      </p:sp>
      <p:sp>
        <p:nvSpPr>
          <p:cNvPr id="92" name="Text Box 53"/>
          <p:cNvSpPr txBox="1">
            <a:spLocks noChangeArrowheads="1"/>
          </p:cNvSpPr>
          <p:nvPr/>
        </p:nvSpPr>
        <p:spPr bwMode="auto">
          <a:xfrm>
            <a:off x="25069800" y="185166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REFERENCES</a:t>
            </a:r>
            <a:endParaRPr lang="en-US" sz="4900" b="1" dirty="0">
              <a:solidFill>
                <a:srgbClr val="FB4F14"/>
              </a:solidFill>
              <a:latin typeface="Franklin Gothic Medium" pitchFamily="34" charset="0"/>
              <a:cs typeface="Tahoma" pitchFamily="34" charset="0"/>
            </a:endParaRPr>
          </a:p>
        </p:txBody>
      </p:sp>
      <p:sp>
        <p:nvSpPr>
          <p:cNvPr id="93" name="Text Box 53"/>
          <p:cNvSpPr txBox="1">
            <a:spLocks noChangeArrowheads="1"/>
          </p:cNvSpPr>
          <p:nvPr/>
        </p:nvSpPr>
        <p:spPr bwMode="auto">
          <a:xfrm>
            <a:off x="250698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SEARCH AND RECOMMENDATIONS</a:t>
            </a:r>
            <a:endParaRPr lang="en-US" sz="4900" b="1" dirty="0">
              <a:solidFill>
                <a:srgbClr val="FB4F14"/>
              </a:solidFill>
              <a:latin typeface="Franklin Gothic Medium" pitchFamily="34" charset="0"/>
              <a:cs typeface="Tahoma" pitchFamily="34" charset="0"/>
            </a:endParaRPr>
          </a:p>
        </p:txBody>
      </p:sp>
      <p:sp>
        <p:nvSpPr>
          <p:cNvPr id="95" name="Text Box 54"/>
          <p:cNvSpPr txBox="1">
            <a:spLocks noChangeArrowheads="1"/>
          </p:cNvSpPr>
          <p:nvPr/>
        </p:nvSpPr>
        <p:spPr bwMode="auto">
          <a:xfrm>
            <a:off x="25069800" y="14554200"/>
            <a:ext cx="10462154" cy="40386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smtClean="0">
                <a:latin typeface="Franklin Gothic Medium" pitchFamily="34" charset="0"/>
              </a:rPr>
              <a:t>Our </a:t>
            </a:r>
            <a:r>
              <a:rPr lang="en-US" sz="2800" dirty="0">
                <a:latin typeface="Franklin Gothic Medium" pitchFamily="34" charset="0"/>
              </a:rPr>
              <a:t>major contributions in this work can be summarized as: </a:t>
            </a:r>
            <a:endParaRPr lang="en-US" sz="2800" dirty="0" smtClean="0">
              <a:latin typeface="Franklin Gothic Medium" pitchFamily="34" charset="0"/>
            </a:endParaRPr>
          </a:p>
          <a:p>
            <a:pPr marL="514350" indent="-514350" algn="just" defTabSz="3918322">
              <a:spcBef>
                <a:spcPct val="50000"/>
              </a:spcBef>
              <a:buAutoNum type="arabicParenBoth"/>
            </a:pPr>
            <a:r>
              <a:rPr lang="en-US" sz="2800" dirty="0">
                <a:latin typeface="Franklin Gothic Medium" pitchFamily="34" charset="0"/>
              </a:rPr>
              <a:t>A</a:t>
            </a:r>
            <a:r>
              <a:rPr lang="en-US" sz="2800" dirty="0" smtClean="0">
                <a:latin typeface="Franklin Gothic Medium" pitchFamily="34" charset="0"/>
              </a:rPr>
              <a:t> </a:t>
            </a:r>
            <a:r>
              <a:rPr lang="en-US" sz="2800" dirty="0">
                <a:latin typeface="Franklin Gothic Medium" pitchFamily="34" charset="0"/>
              </a:rPr>
              <a:t>novel </a:t>
            </a:r>
            <a:r>
              <a:rPr lang="en-US" sz="2800" dirty="0" smtClean="0">
                <a:latin typeface="Franklin Gothic Medium" pitchFamily="34" charset="0"/>
              </a:rPr>
              <a:t>application to perform</a:t>
            </a:r>
            <a:r>
              <a:rPr lang="en-US" sz="2800" dirty="0" smtClean="0">
                <a:latin typeface="Franklin Gothic Medium" pitchFamily="34" charset="0"/>
              </a:rPr>
              <a:t> short-term interest mining </a:t>
            </a:r>
            <a:r>
              <a:rPr lang="en-US" sz="2800" dirty="0" smtClean="0">
                <a:latin typeface="Franklin Gothic Medium" pitchFamily="34" charset="0"/>
              </a:rPr>
              <a:t>based on evidence coming from multiple applications and </a:t>
            </a:r>
            <a:r>
              <a:rPr lang="en-US" sz="2800" dirty="0" smtClean="0">
                <a:latin typeface="Franklin Gothic Medium" pitchFamily="34" charset="0"/>
              </a:rPr>
              <a:t>segmenting triage tasks using topic modeling</a:t>
            </a:r>
            <a:r>
              <a:rPr lang="en-US" sz="2800" dirty="0" smtClean="0">
                <a:latin typeface="Franklin Gothic Medium" pitchFamily="34" charset="0"/>
              </a:rPr>
              <a:t>. </a:t>
            </a:r>
            <a:endParaRPr lang="en-US" sz="2800" dirty="0" smtClean="0">
              <a:latin typeface="Franklin Gothic Medium" pitchFamily="34" charset="0"/>
            </a:endParaRPr>
          </a:p>
          <a:p>
            <a:pPr marL="514350" indent="-514350" algn="just" defTabSz="3918322">
              <a:spcBef>
                <a:spcPct val="50000"/>
              </a:spcBef>
              <a:buAutoNum type="arabicParenBoth"/>
            </a:pPr>
            <a:r>
              <a:rPr lang="en-US" sz="2800" dirty="0" smtClean="0">
                <a:latin typeface="Franklin Gothic Medium" pitchFamily="34" charset="0"/>
              </a:rPr>
              <a:t>In the future we plan on creating a weighting schema to identify the importance of evidence coming from multiple  applications like VKB, Web Browser, Word and PowerPoint.</a:t>
            </a:r>
            <a:endParaRPr lang="en-US" sz="2800" dirty="0">
              <a:latin typeface="Franklin Gothic Medium" pitchFamily="34" charset="0"/>
            </a:endParaRPr>
          </a:p>
          <a:p>
            <a:pPr defTabSz="3918322">
              <a:spcBef>
                <a:spcPct val="50000"/>
              </a:spcBef>
            </a:pPr>
            <a:endParaRPr lang="en-US" sz="2800" dirty="0">
              <a:latin typeface="Franklin Gothic Medium" pitchFamily="34" charset="0"/>
            </a:endParaRPr>
          </a:p>
        </p:txBody>
      </p:sp>
      <p:sp>
        <p:nvSpPr>
          <p:cNvPr id="96" name="Text Box 54"/>
          <p:cNvSpPr txBox="1">
            <a:spLocks noChangeArrowheads="1"/>
          </p:cNvSpPr>
          <p:nvPr/>
        </p:nvSpPr>
        <p:spPr bwMode="auto">
          <a:xfrm>
            <a:off x="24993600" y="19278600"/>
            <a:ext cx="10462154" cy="5950807"/>
          </a:xfrm>
          <a:prstGeom prst="rect">
            <a:avLst/>
          </a:prstGeom>
          <a:noFill/>
          <a:ln w="9525">
            <a:noFill/>
            <a:miter lim="800000"/>
            <a:headEnd/>
            <a:tailEnd/>
          </a:ln>
        </p:spPr>
        <p:txBody>
          <a:bodyPr lIns="76197" tIns="38098" rIns="76197" bIns="38098"/>
          <a:lstStyle/>
          <a:p>
            <a:pPr marL="514350" indent="-514350" algn="just">
              <a:buFont typeface="+mj-lt"/>
              <a:buAutoNum type="arabicPeriod"/>
            </a:pPr>
            <a:r>
              <a:rPr lang="en-US" sz="2500" dirty="0" err="1" smtClean="0">
                <a:latin typeface="Franklin Gothic Medium" pitchFamily="34" charset="0"/>
              </a:rPr>
              <a:t>Bae</a:t>
            </a:r>
            <a:r>
              <a:rPr lang="en-US" sz="2500" dirty="0">
                <a:latin typeface="Franklin Gothic Medium" pitchFamily="34" charset="0"/>
              </a:rPr>
              <a:t>, S., Hsieh, H., Kim, D., Marshall, C.C., Meintanis, K., Moore, J.M., Zacchi, A. and Shipman, F.M. Supporting document triage via annotation-based visualizations. </a:t>
            </a:r>
            <a:r>
              <a:rPr lang="en-US" sz="2500" i="1" dirty="0">
                <a:latin typeface="Franklin Gothic Medium" pitchFamily="34" charset="0"/>
              </a:rPr>
              <a:t>American Society for Information Science and Technology</a:t>
            </a:r>
            <a:r>
              <a:rPr lang="en-US" sz="2500" dirty="0">
                <a:latin typeface="Franklin Gothic Medium" pitchFamily="34" charset="0"/>
              </a:rPr>
              <a:t>, </a:t>
            </a:r>
            <a:r>
              <a:rPr lang="en-US" sz="2500" i="1" dirty="0">
                <a:latin typeface="Franklin Gothic Medium" pitchFamily="34" charset="0"/>
              </a:rPr>
              <a:t>45</a:t>
            </a:r>
            <a:r>
              <a:rPr lang="en-US" sz="2500" dirty="0">
                <a:latin typeface="Franklin Gothic Medium" pitchFamily="34" charset="0"/>
              </a:rPr>
              <a:t> (1). </a:t>
            </a:r>
            <a:r>
              <a:rPr lang="en-US" sz="2500" dirty="0" smtClean="0">
                <a:latin typeface="Franklin Gothic Medium" pitchFamily="34" charset="0"/>
              </a:rPr>
              <a:t>1-16.</a:t>
            </a:r>
          </a:p>
          <a:p>
            <a:pPr marL="514350" indent="-514350" algn="just">
              <a:buFont typeface="+mj-lt"/>
              <a:buAutoNum type="arabicPeriod"/>
            </a:pPr>
            <a:r>
              <a:rPr lang="en-US" sz="2500" dirty="0" err="1">
                <a:latin typeface="Franklin Gothic Medium" pitchFamily="34" charset="0"/>
              </a:rPr>
              <a:t>Blei</a:t>
            </a:r>
            <a:r>
              <a:rPr lang="en-US" sz="2500" dirty="0">
                <a:latin typeface="Franklin Gothic Medium" pitchFamily="34" charset="0"/>
              </a:rPr>
              <a:t>, David M., Andrew Y. Ng, and Michael I. Jordan. "Latent </a:t>
            </a:r>
            <a:r>
              <a:rPr lang="en-US" sz="2500" dirty="0" err="1">
                <a:latin typeface="Franklin Gothic Medium" pitchFamily="34" charset="0"/>
              </a:rPr>
              <a:t>dirichlet</a:t>
            </a:r>
            <a:r>
              <a:rPr lang="en-US" sz="2500" dirty="0">
                <a:latin typeface="Franklin Gothic Medium" pitchFamily="34" charset="0"/>
              </a:rPr>
              <a:t> allocation." the Journal of machine Learning research 3 (2003): 993-1022</a:t>
            </a:r>
            <a:r>
              <a:rPr lang="en-US" sz="2500" dirty="0" smtClean="0">
                <a:latin typeface="Franklin Gothic Medium" pitchFamily="34" charset="0"/>
              </a:rPr>
              <a:t>.</a:t>
            </a:r>
          </a:p>
          <a:p>
            <a:pPr marL="514350" indent="-514350" algn="just">
              <a:buFont typeface="+mj-lt"/>
              <a:buAutoNum type="arabicPeriod"/>
            </a:pPr>
            <a:r>
              <a:rPr lang="en-US" sz="2800" dirty="0" err="1">
                <a:latin typeface="Franklin Gothic Medium" pitchFamily="34" charset="0"/>
              </a:rPr>
              <a:t>Guo</a:t>
            </a:r>
            <a:r>
              <a:rPr lang="en-US" sz="2800" dirty="0">
                <a:latin typeface="Franklin Gothic Medium" pitchFamily="34" charset="0"/>
              </a:rPr>
              <a:t>, Qi, and Eugene </a:t>
            </a:r>
            <a:r>
              <a:rPr lang="en-US" sz="2800" dirty="0" err="1">
                <a:latin typeface="Franklin Gothic Medium" pitchFamily="34" charset="0"/>
              </a:rPr>
              <a:t>Agichtein</a:t>
            </a:r>
            <a:r>
              <a:rPr lang="en-US" sz="2800" dirty="0">
                <a:latin typeface="Franklin Gothic Medium" pitchFamily="34" charset="0"/>
              </a:rPr>
              <a:t>. "Beyond session segmentation: predicting changes in search intent with client-side user interactions." Proceedings of the 32nd international ACM SIGIR conference on Research and development in information retrieval. ACM, 2009</a:t>
            </a:r>
            <a:r>
              <a:rPr lang="en-US" sz="2800" dirty="0" smtClean="0">
                <a:latin typeface="Franklin Gothic Medium" pitchFamily="34" charset="0"/>
              </a:rPr>
              <a:t>.</a:t>
            </a:r>
          </a:p>
          <a:p>
            <a:pPr marL="514350" indent="-514350" algn="just">
              <a:buFont typeface="+mj-lt"/>
              <a:buAutoNum type="arabicPeriod"/>
            </a:pPr>
            <a:r>
              <a:rPr lang="en-US" sz="2500" dirty="0" err="1">
                <a:latin typeface="Franklin Gothic Medium" pitchFamily="34" charset="0"/>
              </a:rPr>
              <a:t>Tolomei</a:t>
            </a:r>
            <a:r>
              <a:rPr lang="en-US" sz="2500" dirty="0">
                <a:latin typeface="Franklin Gothic Medium" pitchFamily="34" charset="0"/>
              </a:rPr>
              <a:t>, G., Orlando, S. and </a:t>
            </a:r>
            <a:r>
              <a:rPr lang="en-US" sz="2500" dirty="0" err="1">
                <a:latin typeface="Franklin Gothic Medium" pitchFamily="34" charset="0"/>
              </a:rPr>
              <a:t>Silvestri</a:t>
            </a:r>
            <a:r>
              <a:rPr lang="en-US" sz="2500" dirty="0">
                <a:latin typeface="Franklin Gothic Medium" pitchFamily="34" charset="0"/>
              </a:rPr>
              <a:t>, F., Towards a task-based search and recommender systems. in </a:t>
            </a:r>
            <a:r>
              <a:rPr lang="en-US" sz="2500" i="1" dirty="0">
                <a:latin typeface="Franklin Gothic Medium" pitchFamily="34" charset="0"/>
              </a:rPr>
              <a:t>In Proceedings of ICDE Workshops</a:t>
            </a:r>
            <a:r>
              <a:rPr lang="en-US" sz="2500" dirty="0">
                <a:latin typeface="Franklin Gothic Medium" pitchFamily="34" charset="0"/>
              </a:rPr>
              <a:t>, (2010), 333-336.</a:t>
            </a:r>
          </a:p>
          <a:p>
            <a:pPr algn="just"/>
            <a:endParaRPr lang="en-US" sz="2500" dirty="0">
              <a:latin typeface="Franklin Gothic Medium" pitchFamily="34" charset="0"/>
            </a:endParaRPr>
          </a:p>
          <a:p>
            <a:pPr defTabSz="3918322">
              <a:spcBef>
                <a:spcPct val="50000"/>
              </a:spcBef>
            </a:pPr>
            <a:endParaRPr lang="en-US" sz="2500" dirty="0">
              <a:latin typeface="Franklin Gothic Medium" pitchFamily="34" charset="0"/>
              <a:cs typeface="Tahoma" pitchFamily="34" charset="0"/>
            </a:endParaRPr>
          </a:p>
        </p:txBody>
      </p:sp>
      <p:pic>
        <p:nvPicPr>
          <p:cNvPr id="23" name="Picture 2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725400" y="8763000"/>
            <a:ext cx="11274552" cy="9340611"/>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344400"/>
            <a:ext cx="11546826" cy="639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descr="C:\Users\Sampath\Desktop\logo_cs_tamu.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6463" y="2286377"/>
            <a:ext cx="5006881" cy="20570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20200" y="2286377"/>
            <a:ext cx="2081856" cy="2057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2286000"/>
            <a:ext cx="20574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4192</TotalTime>
  <Words>607</Words>
  <Application>Microsoft Office PowerPoint</Application>
  <PresentationFormat>Custom</PresentationFormat>
  <Paragraphs>65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Sampath</cp:lastModifiedBy>
  <cp:revision>130</cp:revision>
  <dcterms:created xsi:type="dcterms:W3CDTF">2011-01-10T15:51:13Z</dcterms:created>
  <dcterms:modified xsi:type="dcterms:W3CDTF">2013-03-02T16:52:29Z</dcterms:modified>
  <cp:category>research posters template</cp:category>
</cp:coreProperties>
</file>