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7432000"/>
  <p:notesSz cx="6858000" cy="9144000"/>
  <p:defaultTextStyle>
    <a:defPPr>
      <a:defRPr lang="en-US"/>
    </a:defPPr>
    <a:lvl1pPr algn="l" defTabSz="3656395" rtl="0" fontAlgn="base">
      <a:spcBef>
        <a:spcPct val="0"/>
      </a:spcBef>
      <a:spcAft>
        <a:spcPct val="0"/>
      </a:spcAft>
      <a:defRPr sz="7200" kern="1200">
        <a:solidFill>
          <a:schemeClr val="tx1"/>
        </a:solidFill>
        <a:latin typeface="Calibri" pitchFamily="34" charset="0"/>
        <a:ea typeface="+mn-ea"/>
        <a:cs typeface="Arial" charset="0"/>
      </a:defRPr>
    </a:lvl1pPr>
    <a:lvl2pPr marL="1828198" indent="-1447213" algn="l" defTabSz="3656395" rtl="0" fontAlgn="base">
      <a:spcBef>
        <a:spcPct val="0"/>
      </a:spcBef>
      <a:spcAft>
        <a:spcPct val="0"/>
      </a:spcAft>
      <a:defRPr sz="7200" kern="1200">
        <a:solidFill>
          <a:schemeClr val="tx1"/>
        </a:solidFill>
        <a:latin typeface="Calibri" pitchFamily="34" charset="0"/>
        <a:ea typeface="+mn-ea"/>
        <a:cs typeface="Arial" charset="0"/>
      </a:defRPr>
    </a:lvl2pPr>
    <a:lvl3pPr marL="3656395" indent="-2894426" algn="l" defTabSz="3656395" rtl="0" fontAlgn="base">
      <a:spcBef>
        <a:spcPct val="0"/>
      </a:spcBef>
      <a:spcAft>
        <a:spcPct val="0"/>
      </a:spcAft>
      <a:defRPr sz="7200" kern="1200">
        <a:solidFill>
          <a:schemeClr val="tx1"/>
        </a:solidFill>
        <a:latin typeface="Calibri" pitchFamily="34" charset="0"/>
        <a:ea typeface="+mn-ea"/>
        <a:cs typeface="Arial" charset="0"/>
      </a:defRPr>
    </a:lvl3pPr>
    <a:lvl4pPr marL="5485916" indent="-4342962" algn="l" defTabSz="3656395" rtl="0" fontAlgn="base">
      <a:spcBef>
        <a:spcPct val="0"/>
      </a:spcBef>
      <a:spcAft>
        <a:spcPct val="0"/>
      </a:spcAft>
      <a:defRPr sz="7200" kern="1200">
        <a:solidFill>
          <a:schemeClr val="tx1"/>
        </a:solidFill>
        <a:latin typeface="Calibri" pitchFamily="34" charset="0"/>
        <a:ea typeface="+mn-ea"/>
        <a:cs typeface="Arial" charset="0"/>
      </a:defRPr>
    </a:lvl4pPr>
    <a:lvl5pPr marL="7314114" indent="-5790175" algn="l" defTabSz="3656395" rtl="0" fontAlgn="base">
      <a:spcBef>
        <a:spcPct val="0"/>
      </a:spcBef>
      <a:spcAft>
        <a:spcPct val="0"/>
      </a:spcAft>
      <a:defRPr sz="7200" kern="1200">
        <a:solidFill>
          <a:schemeClr val="tx1"/>
        </a:solidFill>
        <a:latin typeface="Calibri" pitchFamily="34" charset="0"/>
        <a:ea typeface="+mn-ea"/>
        <a:cs typeface="Arial" charset="0"/>
      </a:defRPr>
    </a:lvl5pPr>
    <a:lvl6pPr marL="1904924" algn="l" defTabSz="761970" rtl="0" eaLnBrk="1" latinLnBrk="0" hangingPunct="1">
      <a:defRPr sz="7200" kern="1200">
        <a:solidFill>
          <a:schemeClr val="tx1"/>
        </a:solidFill>
        <a:latin typeface="Calibri" pitchFamily="34" charset="0"/>
        <a:ea typeface="+mn-ea"/>
        <a:cs typeface="Arial" charset="0"/>
      </a:defRPr>
    </a:lvl6pPr>
    <a:lvl7pPr marL="2285909" algn="l" defTabSz="761970" rtl="0" eaLnBrk="1" latinLnBrk="0" hangingPunct="1">
      <a:defRPr sz="7200" kern="1200">
        <a:solidFill>
          <a:schemeClr val="tx1"/>
        </a:solidFill>
        <a:latin typeface="Calibri" pitchFamily="34" charset="0"/>
        <a:ea typeface="+mn-ea"/>
        <a:cs typeface="Arial" charset="0"/>
      </a:defRPr>
    </a:lvl7pPr>
    <a:lvl8pPr marL="2666893" algn="l" defTabSz="761970" rtl="0" eaLnBrk="1" latinLnBrk="0" hangingPunct="1">
      <a:defRPr sz="7200" kern="1200">
        <a:solidFill>
          <a:schemeClr val="tx1"/>
        </a:solidFill>
        <a:latin typeface="Calibri" pitchFamily="34" charset="0"/>
        <a:ea typeface="+mn-ea"/>
        <a:cs typeface="Arial" charset="0"/>
      </a:defRPr>
    </a:lvl8pPr>
    <a:lvl9pPr marL="3047878" algn="l" defTabSz="761970" rtl="0" eaLnBrk="1" latinLnBrk="0" hangingPunct="1">
      <a:defRPr sz="7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9565" autoAdjust="0"/>
  </p:normalViewPr>
  <p:slideViewPr>
    <p:cSldViewPr>
      <p:cViewPr>
        <p:scale>
          <a:sx n="30" d="100"/>
          <a:sy n="30" d="100"/>
        </p:scale>
        <p:origin x="-444" y="-78"/>
      </p:cViewPr>
      <p:guideLst>
        <p:guide orient="horz" pos="8640"/>
        <p:guide pos="115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BED08-B678-4389-89A9-82627C210122}" type="datetimeFigureOut">
              <a:rPr lang="en-US"/>
              <a:pPr>
                <a:defRPr/>
              </a:pPr>
              <a:t>9/10/2012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B74BE-399F-42E2-B9FF-B03AD568863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14DF27-29D0-4C90-8E12-0CC328C95AD6}" type="datetimeFigureOut">
              <a:rPr lang="en-US"/>
              <a:pPr>
                <a:defRPr/>
              </a:pPr>
              <a:t>9/10/2012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2981E-D294-419D-A0C7-7606D772DD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1E226-EA2B-456E-B9A5-C77214D99CDC}" type="datetimeFigureOut">
              <a:rPr lang="en-US"/>
              <a:pPr>
                <a:defRPr/>
              </a:pPr>
              <a:t>9/10/2012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01437E-7719-4C58-9297-69E6D35979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9A473-0CB7-456F-892A-EE749E63CB2C}" type="datetimeFigureOut">
              <a:rPr lang="en-US"/>
              <a:pPr>
                <a:defRPr/>
              </a:pPr>
              <a:t>9/10/2012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D885F8-3049-4A56-AADC-F57EFCD85E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6728C3-B92B-45A6-A16C-250E2125F9F9}" type="datetimeFigureOut">
              <a:rPr lang="en-US"/>
              <a:pPr>
                <a:defRPr/>
              </a:pPr>
              <a:t>9/10/2012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B255C8-ED95-4F72-B9B4-52660118AF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57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0872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BA3F22-4DEA-4059-B9F5-23C9FDD9A741}" type="datetimeFigureOut">
              <a:rPr lang="en-US"/>
              <a:pPr>
                <a:defRPr/>
              </a:pPr>
              <a:t>9/10/2012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B1A21D-50C5-4D50-95BF-36860C6016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8BB1E9-A494-4D23-85CC-7CDDDC10E9E4}" type="datetimeFigureOut">
              <a:rPr lang="en-US"/>
              <a:pPr>
                <a:defRPr/>
              </a:pPr>
              <a:t>9/10/2012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21D2F35-8347-4013-ADD4-E60AB07F56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7058E-C047-4BB9-AF3F-1285D0575275}" type="datetimeFigureOut">
              <a:rPr lang="en-US"/>
              <a:pPr>
                <a:defRPr/>
              </a:pPr>
              <a:t>9/10/2012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BDA9-43D6-49A4-812A-D5BC2AE09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86C80B-A18B-453B-9993-5CB4FD87A1C7}" type="datetimeFigureOut">
              <a:rPr lang="en-US"/>
              <a:pPr>
                <a:defRPr/>
              </a:pPr>
              <a:t>9/10/2012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B65A8C-23FC-48C6-865A-142A10DA09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BC5B-1B2B-4353-9CA7-28F1FDC0BD63}" type="datetimeFigureOut">
              <a:rPr lang="en-US"/>
              <a:pPr>
                <a:defRPr/>
              </a:pPr>
              <a:t>9/10/2012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8517A7-C761-43F5-B59E-FFAFB0ED27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rtlCol="0">
            <a:normAutofit/>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pPr lvl="0"/>
            <a:endParaRPr lang="en-US" noProof="0" dirty="0" smtClean="0"/>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70577-9B24-432B-A309-BFCEF2E8388E}" type="datetimeFigureOut">
              <a:rPr lang="en-US"/>
              <a:pPr>
                <a:defRPr/>
              </a:pPr>
              <a:t>9/10/2012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CB95A0-D1DD-4753-B8DA-8C26C090A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271" y="1098021"/>
            <a:ext cx="32919458" cy="4572000"/>
          </a:xfrm>
          <a:prstGeom prst="rect">
            <a:avLst/>
          </a:prstGeom>
          <a:noFill/>
          <a:ln w="9525">
            <a:noFill/>
            <a:miter lim="800000"/>
            <a:headEnd/>
            <a:tailEnd/>
          </a:ln>
        </p:spPr>
        <p:txBody>
          <a:bodyPr vert="horz" wrap="square" lIns="365745" tIns="182873" rIns="365745" bIns="1828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271" y="6400271"/>
            <a:ext cx="32919458" cy="18104115"/>
          </a:xfrm>
          <a:prstGeom prst="rect">
            <a:avLst/>
          </a:prstGeom>
          <a:noFill/>
          <a:ln w="9525">
            <a:noFill/>
            <a:miter lim="800000"/>
            <a:headEnd/>
            <a:tailEnd/>
          </a:ln>
        </p:spPr>
        <p:txBody>
          <a:bodyPr vert="horz" wrap="square" lIns="365745" tIns="182873" rIns="365745" bIns="182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28271" y="25425136"/>
            <a:ext cx="8535458" cy="1460500"/>
          </a:xfrm>
          <a:prstGeom prst="rect">
            <a:avLst/>
          </a:prstGeom>
        </p:spPr>
        <p:txBody>
          <a:bodyPr vert="horz" lIns="365745" tIns="182873" rIns="365745" bIns="182873" rtlCol="0" anchor="ctr"/>
          <a:lstStyle>
            <a:lvl1pPr algn="l" defTabSz="3657454" fontAlgn="auto">
              <a:spcBef>
                <a:spcPts val="0"/>
              </a:spcBef>
              <a:spcAft>
                <a:spcPts val="0"/>
              </a:spcAft>
              <a:defRPr sz="4800">
                <a:solidFill>
                  <a:schemeClr val="tx1">
                    <a:tint val="75000"/>
                  </a:schemeClr>
                </a:solidFill>
                <a:latin typeface="+mn-lt"/>
                <a:cs typeface="+mn-cs"/>
              </a:defRPr>
            </a:lvl1pPr>
          </a:lstStyle>
          <a:p>
            <a:pPr>
              <a:defRPr/>
            </a:pPr>
            <a:fld id="{97FEC80C-E209-48CB-B128-F66631D37693}" type="datetimeFigureOut">
              <a:rPr lang="en-US"/>
              <a:pPr>
                <a:defRPr/>
              </a:pPr>
              <a:t>9/10/2012</a:t>
            </a:fld>
            <a:endParaRPr lang="en-US" dirty="0"/>
          </a:p>
        </p:txBody>
      </p:sp>
      <p:sp>
        <p:nvSpPr>
          <p:cNvPr id="5" name="Footer Placeholder 4"/>
          <p:cNvSpPr>
            <a:spLocks noGrp="1"/>
          </p:cNvSpPr>
          <p:nvPr>
            <p:ph type="ftr" sz="quarter" idx="3"/>
          </p:nvPr>
        </p:nvSpPr>
        <p:spPr>
          <a:xfrm>
            <a:off x="12496271" y="25425136"/>
            <a:ext cx="11583458" cy="1460500"/>
          </a:xfrm>
          <a:prstGeom prst="rect">
            <a:avLst/>
          </a:prstGeom>
        </p:spPr>
        <p:txBody>
          <a:bodyPr vert="horz" lIns="365745" tIns="182873" rIns="365745" bIns="182873" rtlCol="0" anchor="ctr"/>
          <a:lstStyle>
            <a:lvl1pPr algn="ctr" defTabSz="3657454" fontAlgn="auto">
              <a:spcBef>
                <a:spcPts val="0"/>
              </a:spcBef>
              <a:spcAft>
                <a:spcPts val="0"/>
              </a:spcAft>
              <a:defRPr sz="48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6212271" y="25425136"/>
            <a:ext cx="8535458" cy="1460500"/>
          </a:xfrm>
          <a:prstGeom prst="rect">
            <a:avLst/>
          </a:prstGeom>
        </p:spPr>
        <p:txBody>
          <a:bodyPr vert="horz" lIns="365745" tIns="182873" rIns="365745" bIns="182873" rtlCol="0" anchor="ctr"/>
          <a:lstStyle>
            <a:lvl1pPr algn="r" defTabSz="3657454" fontAlgn="auto">
              <a:spcBef>
                <a:spcPts val="0"/>
              </a:spcBef>
              <a:spcAft>
                <a:spcPts val="0"/>
              </a:spcAft>
              <a:defRPr sz="4800">
                <a:solidFill>
                  <a:schemeClr val="tx1">
                    <a:tint val="75000"/>
                  </a:schemeClr>
                </a:solidFill>
                <a:latin typeface="+mn-lt"/>
                <a:cs typeface="+mn-cs"/>
              </a:defRPr>
            </a:lvl1pPr>
          </a:lstStyle>
          <a:p>
            <a:pPr>
              <a:defRPr/>
            </a:pPr>
            <a:fld id="{23ED177C-F432-4972-A0A4-F741550FB0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6395" rtl="0" eaLnBrk="0" fontAlgn="base" hangingPunct="0">
        <a:spcBef>
          <a:spcPct val="0"/>
        </a:spcBef>
        <a:spcAft>
          <a:spcPct val="0"/>
        </a:spcAft>
        <a:defRPr sz="17600" kern="1200">
          <a:solidFill>
            <a:schemeClr val="tx1"/>
          </a:solidFill>
          <a:latin typeface="+mj-lt"/>
          <a:ea typeface="+mj-ea"/>
          <a:cs typeface="+mj-cs"/>
        </a:defRPr>
      </a:lvl1pPr>
      <a:lvl2pPr algn="ctr" defTabSz="3656395" rtl="0" eaLnBrk="0" fontAlgn="base" hangingPunct="0">
        <a:spcBef>
          <a:spcPct val="0"/>
        </a:spcBef>
        <a:spcAft>
          <a:spcPct val="0"/>
        </a:spcAft>
        <a:defRPr sz="17600">
          <a:solidFill>
            <a:schemeClr val="tx1"/>
          </a:solidFill>
          <a:latin typeface="Calibri" pitchFamily="34" charset="0"/>
        </a:defRPr>
      </a:lvl2pPr>
      <a:lvl3pPr algn="ctr" defTabSz="3656395" rtl="0" eaLnBrk="0" fontAlgn="base" hangingPunct="0">
        <a:spcBef>
          <a:spcPct val="0"/>
        </a:spcBef>
        <a:spcAft>
          <a:spcPct val="0"/>
        </a:spcAft>
        <a:defRPr sz="17600">
          <a:solidFill>
            <a:schemeClr val="tx1"/>
          </a:solidFill>
          <a:latin typeface="Calibri" pitchFamily="34" charset="0"/>
        </a:defRPr>
      </a:lvl3pPr>
      <a:lvl4pPr algn="ctr" defTabSz="3656395" rtl="0" eaLnBrk="0" fontAlgn="base" hangingPunct="0">
        <a:spcBef>
          <a:spcPct val="0"/>
        </a:spcBef>
        <a:spcAft>
          <a:spcPct val="0"/>
        </a:spcAft>
        <a:defRPr sz="17600">
          <a:solidFill>
            <a:schemeClr val="tx1"/>
          </a:solidFill>
          <a:latin typeface="Calibri" pitchFamily="34" charset="0"/>
        </a:defRPr>
      </a:lvl4pPr>
      <a:lvl5pPr algn="ctr" defTabSz="3656395" rtl="0" eaLnBrk="0" fontAlgn="base" hangingPunct="0">
        <a:spcBef>
          <a:spcPct val="0"/>
        </a:spcBef>
        <a:spcAft>
          <a:spcPct val="0"/>
        </a:spcAft>
        <a:defRPr sz="17600">
          <a:solidFill>
            <a:schemeClr val="tx1"/>
          </a:solidFill>
          <a:latin typeface="Calibri" pitchFamily="34" charset="0"/>
        </a:defRPr>
      </a:lvl5pPr>
      <a:lvl6pPr marL="380985" algn="ctr" defTabSz="3656395" rtl="0" fontAlgn="base">
        <a:spcBef>
          <a:spcPct val="0"/>
        </a:spcBef>
        <a:spcAft>
          <a:spcPct val="0"/>
        </a:spcAft>
        <a:defRPr sz="17600">
          <a:solidFill>
            <a:schemeClr val="tx1"/>
          </a:solidFill>
          <a:latin typeface="Calibri" pitchFamily="34" charset="0"/>
        </a:defRPr>
      </a:lvl6pPr>
      <a:lvl7pPr marL="761970" algn="ctr" defTabSz="3656395" rtl="0" fontAlgn="base">
        <a:spcBef>
          <a:spcPct val="0"/>
        </a:spcBef>
        <a:spcAft>
          <a:spcPct val="0"/>
        </a:spcAft>
        <a:defRPr sz="17600">
          <a:solidFill>
            <a:schemeClr val="tx1"/>
          </a:solidFill>
          <a:latin typeface="Calibri" pitchFamily="34" charset="0"/>
        </a:defRPr>
      </a:lvl7pPr>
      <a:lvl8pPr marL="1142954" algn="ctr" defTabSz="3656395" rtl="0" fontAlgn="base">
        <a:spcBef>
          <a:spcPct val="0"/>
        </a:spcBef>
        <a:spcAft>
          <a:spcPct val="0"/>
        </a:spcAft>
        <a:defRPr sz="17600">
          <a:solidFill>
            <a:schemeClr val="tx1"/>
          </a:solidFill>
          <a:latin typeface="Calibri" pitchFamily="34" charset="0"/>
        </a:defRPr>
      </a:lvl8pPr>
      <a:lvl9pPr marL="1523939" algn="ctr" defTabSz="3656395" rtl="0" fontAlgn="base">
        <a:spcBef>
          <a:spcPct val="0"/>
        </a:spcBef>
        <a:spcAft>
          <a:spcPct val="0"/>
        </a:spcAft>
        <a:defRPr sz="17600">
          <a:solidFill>
            <a:schemeClr val="tx1"/>
          </a:solidFill>
          <a:latin typeface="Calibri" pitchFamily="34" charset="0"/>
        </a:defRPr>
      </a:lvl9pPr>
    </p:titleStyle>
    <p:bodyStyle>
      <a:lvl1pPr marL="1370487" indent="-1370487" algn="l" defTabSz="365639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2971152" indent="-1142954" algn="l" defTabSz="3656395"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71817" indent="-914099" algn="l" defTabSz="3656395"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400015"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8213"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10"/>
          <p:cNvSpPr>
            <a:spLocks noChangeArrowheads="1"/>
          </p:cNvSpPr>
          <p:nvPr/>
        </p:nvSpPr>
        <p:spPr bwMode="auto">
          <a:xfrm rot="10800000">
            <a:off x="0" y="0"/>
            <a:ext cx="36576000" cy="112014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0" name="Rectangle 10"/>
          <p:cNvSpPr>
            <a:spLocks noChangeArrowheads="1"/>
          </p:cNvSpPr>
          <p:nvPr/>
        </p:nvSpPr>
        <p:spPr bwMode="auto">
          <a:xfrm>
            <a:off x="0" y="17970500"/>
            <a:ext cx="36576000" cy="94615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3" name="AutoShape 66"/>
          <p:cNvSpPr>
            <a:spLocks noChangeArrowheads="1"/>
          </p:cNvSpPr>
          <p:nvPr/>
        </p:nvSpPr>
        <p:spPr bwMode="auto">
          <a:xfrm>
            <a:off x="244602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2067" name="Text Box 53"/>
          <p:cNvSpPr txBox="1">
            <a:spLocks noChangeArrowheads="1"/>
          </p:cNvSpPr>
          <p:nvPr/>
        </p:nvSpPr>
        <p:spPr bwMode="auto">
          <a:xfrm>
            <a:off x="24917400" y="138684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CONCLUSION &amp; FUTURE WORK</a:t>
            </a:r>
            <a:endParaRPr lang="en-US" sz="4900" b="1" dirty="0">
              <a:solidFill>
                <a:srgbClr val="FB4F14"/>
              </a:solidFill>
              <a:latin typeface="Franklin Gothic Medium" pitchFamily="34" charset="0"/>
              <a:cs typeface="Tahoma" pitchFamily="34" charset="0"/>
            </a:endParaRPr>
          </a:p>
        </p:txBody>
      </p:sp>
      <p:sp>
        <p:nvSpPr>
          <p:cNvPr id="2068" name="Text Box 54"/>
          <p:cNvSpPr txBox="1">
            <a:spLocks noChangeArrowheads="1"/>
          </p:cNvSpPr>
          <p:nvPr/>
        </p:nvSpPr>
        <p:spPr bwMode="auto">
          <a:xfrm>
            <a:off x="24917400" y="6248400"/>
            <a:ext cx="10462154" cy="7162800"/>
          </a:xfrm>
          <a:prstGeom prst="rect">
            <a:avLst/>
          </a:prstGeom>
          <a:noFill/>
          <a:ln w="9525">
            <a:noFill/>
            <a:miter lim="800000"/>
            <a:headEnd/>
            <a:tailEnd/>
          </a:ln>
        </p:spPr>
        <p:txBody>
          <a:bodyPr lIns="76197" tIns="38098" rIns="76197" bIns="38098"/>
          <a:lstStyle/>
          <a:p>
            <a:pPr algn="just"/>
            <a:r>
              <a:rPr lang="en-US" sz="2800" dirty="0" smtClean="0">
                <a:latin typeface="Franklin Gothic Medium" pitchFamily="34" charset="0"/>
              </a:rPr>
              <a:t>Normally, users perform search tasks using multiple applications in concert: a search engine interface presents lists of potentially relevant documents; a document reader displays their contents; and a third tool—a text editor or personal information management application—is used to record notes and assessments (MS Word and MS PowerPoint). </a:t>
            </a:r>
          </a:p>
          <a:p>
            <a:pPr algn="just"/>
            <a:r>
              <a:rPr lang="en-US" sz="2800" dirty="0" smtClean="0">
                <a:latin typeface="Franklin Gothic Medium" pitchFamily="34" charset="0"/>
              </a:rPr>
              <a:t>An Interest Profile Manager infers users' interests from their interactions with the multi-applications, coupled with the characteristics of the multi-source interest modeling techniques. The resulting interest profile is used to generate visualizations that direct users' attention to documents or parts of documents that match their inferred interests. </a:t>
            </a:r>
          </a:p>
          <a:p>
            <a:pPr algn="just"/>
            <a:r>
              <a:rPr lang="en-US" sz="2800" dirty="0" smtClean="0">
                <a:latin typeface="Franklin Gothic Medium" pitchFamily="34" charset="0"/>
              </a:rPr>
              <a:t>Statistical methods used in the work (</a:t>
            </a:r>
            <a:r>
              <a:rPr lang="en-US" sz="2800" dirty="0" err="1" smtClean="0">
                <a:latin typeface="Franklin Gothic Medium" pitchFamily="34" charset="0"/>
              </a:rPr>
              <a:t>tf-idf</a:t>
            </a:r>
            <a:r>
              <a:rPr lang="en-US" sz="2800" dirty="0" smtClean="0">
                <a:latin typeface="Franklin Gothic Medium" pitchFamily="34" charset="0"/>
              </a:rPr>
              <a:t>, LDA an LSA)  infer the interest based on the content similarity and the Ontology-based user model infers the long-term user interest dynamically using spreading activation module. </a:t>
            </a:r>
            <a:endParaRPr lang="en-US" sz="2800" dirty="0">
              <a:latin typeface="Franklin Gothic Medium" pitchFamily="34" charset="0"/>
            </a:endParaRPr>
          </a:p>
        </p:txBody>
      </p:sp>
      <p:sp>
        <p:nvSpPr>
          <p:cNvPr id="2075" name="Text Box 40"/>
          <p:cNvSpPr txBox="1">
            <a:spLocks noChangeArrowheads="1"/>
          </p:cNvSpPr>
          <p:nvPr/>
        </p:nvSpPr>
        <p:spPr bwMode="auto">
          <a:xfrm>
            <a:off x="10121900" y="26287942"/>
            <a:ext cx="25844500" cy="534458"/>
          </a:xfrm>
          <a:prstGeom prst="rect">
            <a:avLst/>
          </a:prstGeom>
          <a:noFill/>
          <a:ln w="9525">
            <a:noFill/>
            <a:miter lim="800000"/>
            <a:headEnd/>
            <a:tailEnd/>
          </a:ln>
          <a:effectLst>
            <a:outerShdw dist="35921" dir="2700000" algn="ctr" rotWithShape="0">
              <a:schemeClr val="tx1"/>
            </a:outerShdw>
          </a:effectLst>
        </p:spPr>
        <p:txBody>
          <a:bodyPr lIns="76197" tIns="38098" rIns="76197" bIns="38098">
            <a:spAutoFit/>
          </a:bodyPr>
          <a:lstStyle/>
          <a:p>
            <a:pPr algn="r" defTabSz="3918322">
              <a:spcBef>
                <a:spcPct val="50000"/>
              </a:spcBef>
              <a:defRPr/>
            </a:pPr>
            <a:r>
              <a:rPr lang="en-US" sz="3000" b="1" dirty="0" smtClean="0">
                <a:solidFill>
                  <a:srgbClr val="C6DBE8"/>
                </a:solidFill>
                <a:latin typeface="Franklin Gothic Medium" pitchFamily="34" charset="0"/>
                <a:cs typeface="Tahoma" pitchFamily="34" charset="0"/>
              </a:rPr>
              <a:t>Acknowledgements : This research is supported by NSF grant 0938074</a:t>
            </a:r>
            <a:endParaRPr lang="en-US" sz="3000" b="1" dirty="0">
              <a:solidFill>
                <a:srgbClr val="C6DBE8"/>
              </a:solidFill>
              <a:latin typeface="Franklin Gothic Medium" pitchFamily="34" charset="0"/>
              <a:cs typeface="Tahoma" pitchFamily="34" charset="0"/>
            </a:endParaRPr>
          </a:p>
        </p:txBody>
      </p:sp>
      <p:sp>
        <p:nvSpPr>
          <p:cNvPr id="77" name="Text Box 40"/>
          <p:cNvSpPr txBox="1">
            <a:spLocks noChangeArrowheads="1"/>
          </p:cNvSpPr>
          <p:nvPr/>
        </p:nvSpPr>
        <p:spPr bwMode="auto">
          <a:xfrm>
            <a:off x="609600" y="762000"/>
            <a:ext cx="35280600" cy="2862318"/>
          </a:xfrm>
          <a:prstGeom prst="rect">
            <a:avLst/>
          </a:prstGeom>
          <a:noFill/>
          <a:ln w="9525">
            <a:noFill/>
            <a:miter lim="800000"/>
            <a:headEnd/>
            <a:tailEnd/>
          </a:ln>
          <a:effectLst>
            <a:outerShdw dist="35921" dir="2700000" algn="ctr" rotWithShape="0">
              <a:schemeClr val="tx1"/>
            </a:outerShdw>
          </a:effectLst>
        </p:spPr>
        <p:txBody>
          <a:bodyPr wrap="square" lIns="76197" tIns="38098" rIns="76197" bIns="38098">
            <a:spAutoFit/>
          </a:bodyPr>
          <a:lstStyle/>
          <a:p>
            <a:pPr algn="r" defTabSz="3918322">
              <a:spcBef>
                <a:spcPct val="50000"/>
              </a:spcBef>
              <a:defRPr/>
            </a:pPr>
            <a:r>
              <a:rPr lang="en-US" sz="7900" b="1" dirty="0" smtClean="0">
                <a:solidFill>
                  <a:srgbClr val="C6DBE8"/>
                </a:solidFill>
                <a:latin typeface="Franklin Gothic Medium" pitchFamily="34" charset="0"/>
                <a:cs typeface="Tahoma" pitchFamily="34" charset="0"/>
              </a:rPr>
              <a:t>Hybrid (Statistical and Knowledge-based) Multi-Application User Interest Modeling </a:t>
            </a:r>
            <a:r>
              <a:rPr lang="en-US" sz="5400" b="1" dirty="0" smtClean="0">
                <a:solidFill>
                  <a:srgbClr val="C6DBE8"/>
                </a:solidFill>
                <a:latin typeface="Franklin Gothic Medium" pitchFamily="34" charset="0"/>
                <a:cs typeface="Tahoma" pitchFamily="34" charset="0"/>
              </a:rPr>
              <a:t>Sampath Jayarathna and Frank Shipman</a:t>
            </a:r>
          </a:p>
          <a:p>
            <a:pPr algn="r" defTabSz="3918322">
              <a:spcBef>
                <a:spcPct val="50000"/>
              </a:spcBef>
              <a:defRPr/>
            </a:pPr>
            <a:r>
              <a:rPr lang="en-US" sz="3200" b="1" dirty="0" smtClean="0">
                <a:solidFill>
                  <a:srgbClr val="C6DBE8"/>
                </a:solidFill>
                <a:latin typeface="Franklin Gothic Medium" pitchFamily="34" charset="0"/>
                <a:cs typeface="Tahoma" pitchFamily="34" charset="0"/>
              </a:rPr>
              <a:t>Computer Science &amp; Engineering, Texas A&amp;M University – College Station</a:t>
            </a:r>
            <a:endParaRPr lang="en-US" sz="3200" b="1" dirty="0">
              <a:solidFill>
                <a:srgbClr val="C6DBE8"/>
              </a:solidFill>
              <a:latin typeface="Franklin Gothic Medium" pitchFamily="34" charset="0"/>
              <a:cs typeface="Tahoma" pitchFamily="34" charset="0"/>
            </a:endParaRPr>
          </a:p>
        </p:txBody>
      </p:sp>
      <p:sp>
        <p:nvSpPr>
          <p:cNvPr id="82" name="AutoShape 66"/>
          <p:cNvSpPr>
            <a:spLocks noChangeArrowheads="1"/>
          </p:cNvSpPr>
          <p:nvPr/>
        </p:nvSpPr>
        <p:spPr bwMode="auto">
          <a:xfrm>
            <a:off x="6858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3" name="AutoShape 66"/>
          <p:cNvSpPr>
            <a:spLocks noChangeArrowheads="1"/>
          </p:cNvSpPr>
          <p:nvPr/>
        </p:nvSpPr>
        <p:spPr bwMode="auto">
          <a:xfrm>
            <a:off x="12573000" y="4572000"/>
            <a:ext cx="11430000" cy="214122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pic>
        <p:nvPicPr>
          <p:cNvPr id="84" name="Picture 33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9600" y="1905000"/>
            <a:ext cx="3569876" cy="205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5" name="Text Box 53"/>
          <p:cNvSpPr txBox="1">
            <a:spLocks noChangeArrowheads="1"/>
          </p:cNvSpPr>
          <p:nvPr/>
        </p:nvSpPr>
        <p:spPr bwMode="auto">
          <a:xfrm>
            <a:off x="1143001"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ABSTRACT</a:t>
            </a:r>
            <a:endParaRPr lang="en-US" sz="4900" b="1" dirty="0">
              <a:solidFill>
                <a:srgbClr val="FB4F14"/>
              </a:solidFill>
              <a:latin typeface="Franklin Gothic Medium" pitchFamily="34" charset="0"/>
              <a:cs typeface="Tahoma" pitchFamily="34" charset="0"/>
            </a:endParaRPr>
          </a:p>
        </p:txBody>
      </p:sp>
      <p:sp>
        <p:nvSpPr>
          <p:cNvPr id="86" name="Text Box 54"/>
          <p:cNvSpPr txBox="1">
            <a:spLocks noChangeArrowheads="1"/>
          </p:cNvSpPr>
          <p:nvPr/>
        </p:nvSpPr>
        <p:spPr bwMode="auto">
          <a:xfrm>
            <a:off x="1143001" y="6248400"/>
            <a:ext cx="10462154" cy="18821400"/>
          </a:xfrm>
          <a:prstGeom prst="rect">
            <a:avLst/>
          </a:prstGeom>
          <a:noFill/>
          <a:ln w="9525">
            <a:noFill/>
            <a:miter lim="800000"/>
            <a:headEnd/>
            <a:tailEnd/>
          </a:ln>
        </p:spPr>
        <p:txBody>
          <a:bodyPr lIns="76197" tIns="38098" rIns="76197" bIns="38098"/>
          <a:lstStyle/>
          <a:p>
            <a:pPr algn="just"/>
            <a:r>
              <a:rPr lang="en-US" sz="2800" dirty="0" smtClean="0">
                <a:latin typeface="Franklin Gothic Medium" pitchFamily="34" charset="0"/>
              </a:rPr>
              <a:t>We are interested about open-ended information gathering tasks—search tasks in particular—in which people collect Web documents for interpretation and synthesis.</a:t>
            </a:r>
          </a:p>
          <a:p>
            <a:pPr algn="just"/>
            <a:r>
              <a:rPr lang="en-US" sz="2800" dirty="0" smtClean="0">
                <a:latin typeface="Franklin Gothic Medium" pitchFamily="34" charset="0"/>
              </a:rPr>
              <a:t> </a:t>
            </a:r>
          </a:p>
          <a:p>
            <a:pPr algn="just"/>
            <a:r>
              <a:rPr lang="en-US" sz="2800" dirty="0" smtClean="0">
                <a:latin typeface="Franklin Gothic Medium" pitchFamily="34" charset="0"/>
              </a:rPr>
              <a:t>User interests are usually distributed in different systems during search tasks. Traditional user interest modeling methods are not designed for integrating and analyzing interests from multiple sources, hence, they are not very effective for obtaining comparatively complete description of user interests in a multi-application environment. </a:t>
            </a:r>
          </a:p>
          <a:p>
            <a:pPr algn="just"/>
            <a:r>
              <a:rPr lang="en-US" sz="2800" dirty="0" smtClean="0">
                <a:latin typeface="Franklin Gothic Medium" pitchFamily="34" charset="0"/>
              </a:rPr>
              <a:t> </a:t>
            </a:r>
          </a:p>
          <a:p>
            <a:pPr algn="just"/>
            <a:r>
              <a:rPr lang="en-US" sz="2800" dirty="0" smtClean="0">
                <a:latin typeface="Franklin Gothic Medium" pitchFamily="34" charset="0"/>
              </a:rPr>
              <a:t>We propose an approach of user interest modeling based on multi-source interest fusion using statistical/algebraic models (</a:t>
            </a:r>
            <a:r>
              <a:rPr lang="en-US" sz="2800" dirty="0" err="1" smtClean="0">
                <a:latin typeface="Franklin Gothic Medium" pitchFamily="34" charset="0"/>
              </a:rPr>
              <a:t>tf-idf</a:t>
            </a:r>
            <a:r>
              <a:rPr lang="en-US" sz="2800" dirty="0" smtClean="0">
                <a:latin typeface="Franklin Gothic Medium" pitchFamily="34" charset="0"/>
              </a:rPr>
              <a:t>, LSA, and LDA) and knowledge-based models (Ontology).</a:t>
            </a:r>
          </a:p>
          <a:p>
            <a:r>
              <a:rPr lang="en-US" sz="2800" dirty="0" smtClean="0">
                <a:latin typeface="Franklin Gothic Medium" pitchFamily="34" charset="0"/>
              </a:rPr>
              <a:t> </a:t>
            </a: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endParaRPr lang="en-US" sz="2800" dirty="0" smtClean="0">
              <a:latin typeface="Franklin Gothic Medium" pitchFamily="34" charset="0"/>
            </a:endParaRPr>
          </a:p>
          <a:p>
            <a:pPr algn="ctr"/>
            <a:endParaRPr lang="en-US" sz="2800" dirty="0" smtClean="0">
              <a:latin typeface="Franklin Gothic Medium" pitchFamily="34" charset="0"/>
            </a:endParaRPr>
          </a:p>
          <a:p>
            <a:pPr algn="ctr"/>
            <a:r>
              <a:rPr lang="en-US" sz="2800" dirty="0" smtClean="0">
                <a:latin typeface="Franklin Gothic Medium" pitchFamily="34" charset="0"/>
              </a:rPr>
              <a:t>Figure 1. Multi-Application Interest Modeling and Fusion</a:t>
            </a:r>
          </a:p>
          <a:p>
            <a:r>
              <a:rPr lang="en-US" sz="2800" dirty="0" smtClean="0">
                <a:latin typeface="Franklin Gothic Medium" pitchFamily="34" charset="0"/>
              </a:rPr>
              <a:t> </a:t>
            </a:r>
          </a:p>
          <a:p>
            <a:pPr algn="just"/>
            <a:r>
              <a:rPr lang="en-US" sz="2800" dirty="0" smtClean="0">
                <a:latin typeface="Franklin Gothic Medium" pitchFamily="34" charset="0"/>
              </a:rPr>
              <a:t>Even with the best search engine and the most effective query formulation, “search tasks” require people to work through long lists of documents to synthesize the information they need; there is usually no single document containing one right answer. In fact, as people skim early documents, they may determine additional information needs that suggest further queries and results in even more documents to process. </a:t>
            </a:r>
          </a:p>
          <a:p>
            <a:pPr algn="just"/>
            <a:r>
              <a:rPr lang="en-US" sz="2800" dirty="0" smtClean="0">
                <a:latin typeface="Franklin Gothic Medium" pitchFamily="34" charset="0"/>
              </a:rPr>
              <a:t> </a:t>
            </a:r>
          </a:p>
          <a:p>
            <a:pPr algn="just"/>
            <a:r>
              <a:rPr lang="en-US" sz="2800" dirty="0" smtClean="0">
                <a:latin typeface="Franklin Gothic Medium" pitchFamily="34" charset="0"/>
              </a:rPr>
              <a:t>A system can support document search tasks by recommending the documents that best match a user’s interests, thereby ensuring that the user’s time is spent efficiently on the most relevant documents.  In the work we present, recommendations based on demonstrated user interest; in other words, the user’s previous interactions with the document collection, along with the characteristics of the documents, are used to infer the user’s interests. </a:t>
            </a:r>
            <a:endParaRPr lang="en-US" sz="2700" dirty="0">
              <a:latin typeface="Franklin Gothic Medium" pitchFamily="34" charset="0"/>
              <a:cs typeface="Tahoma" pitchFamily="34" charset="0"/>
            </a:endParaRPr>
          </a:p>
        </p:txBody>
      </p:sp>
      <p:sp>
        <p:nvSpPr>
          <p:cNvPr id="89" name="Text Box 53"/>
          <p:cNvSpPr txBox="1">
            <a:spLocks noChangeArrowheads="1"/>
          </p:cNvSpPr>
          <p:nvPr/>
        </p:nvSpPr>
        <p:spPr bwMode="auto">
          <a:xfrm>
            <a:off x="130302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USER INTEREST MODELING</a:t>
            </a:r>
            <a:endParaRPr lang="en-US" sz="4900" b="1" dirty="0">
              <a:solidFill>
                <a:srgbClr val="FB4F14"/>
              </a:solidFill>
              <a:latin typeface="Franklin Gothic Medium" pitchFamily="34" charset="0"/>
              <a:cs typeface="Tahoma" pitchFamily="34" charset="0"/>
            </a:endParaRPr>
          </a:p>
        </p:txBody>
      </p:sp>
      <p:sp>
        <p:nvSpPr>
          <p:cNvPr id="90" name="Text Box 54"/>
          <p:cNvSpPr txBox="1">
            <a:spLocks noChangeArrowheads="1"/>
          </p:cNvSpPr>
          <p:nvPr/>
        </p:nvSpPr>
        <p:spPr bwMode="auto">
          <a:xfrm>
            <a:off x="13030200" y="6248400"/>
            <a:ext cx="10462154" cy="18821400"/>
          </a:xfrm>
          <a:prstGeom prst="rect">
            <a:avLst/>
          </a:prstGeom>
          <a:noFill/>
          <a:ln w="9525">
            <a:noFill/>
            <a:miter lim="800000"/>
            <a:headEnd/>
            <a:tailEnd/>
          </a:ln>
        </p:spPr>
        <p:txBody>
          <a:bodyPr lIns="76197" tIns="38098" rIns="76197" bIns="38098"/>
          <a:lstStyle/>
          <a:p>
            <a:pPr algn="just" defTabSz="3918322">
              <a:spcBef>
                <a:spcPct val="50000"/>
              </a:spcBef>
            </a:pPr>
            <a:r>
              <a:rPr lang="en-US" sz="2800" b="1" i="1" dirty="0" smtClean="0">
                <a:latin typeface="Franklin Gothic Medium" pitchFamily="34" charset="0"/>
              </a:rPr>
              <a:t>WebAnnotate</a:t>
            </a:r>
            <a:r>
              <a:rPr lang="en-US" sz="2800" dirty="0" smtClean="0">
                <a:latin typeface="Franklin Gothic Medium" pitchFamily="34" charset="0"/>
              </a:rPr>
              <a:t> - During </a:t>
            </a:r>
            <a:r>
              <a:rPr lang="en-US" sz="2800" dirty="0">
                <a:latin typeface="Franklin Gothic Medium" pitchFamily="34" charset="0"/>
              </a:rPr>
              <a:t>information task, useful documents may be long, and cover multiple subtopics; users may read some segments and ignore others. In order to record which portion(s) of the document pique the user’s interests, an explicit interest expressions (e.g. annotations using WebAnnotate) capturing tool is used </a:t>
            </a:r>
            <a:r>
              <a:rPr lang="en-US" sz="2800" dirty="0" smtClean="0">
                <a:latin typeface="Franklin Gothic Medium" pitchFamily="34" charset="0"/>
              </a:rPr>
              <a:t>. </a:t>
            </a:r>
          </a:p>
          <a:p>
            <a:pPr algn="just" defTabSz="3918322">
              <a:spcBef>
                <a:spcPct val="50000"/>
              </a:spcBef>
            </a:pPr>
            <a:r>
              <a:rPr lang="en-US" sz="2800" b="1" i="1" dirty="0" smtClean="0">
                <a:latin typeface="Franklin Gothic Medium" pitchFamily="34" charset="0"/>
              </a:rPr>
              <a:t>Latent Semantic Analysis (LSA) </a:t>
            </a:r>
            <a:r>
              <a:rPr lang="en-US" sz="2800" i="1" dirty="0" smtClean="0">
                <a:latin typeface="Franklin Gothic Medium" pitchFamily="34" charset="0"/>
              </a:rPr>
              <a:t>- </a:t>
            </a:r>
            <a:r>
              <a:rPr lang="en-US" sz="2800" dirty="0" smtClean="0">
                <a:latin typeface="Franklin Gothic Medium" pitchFamily="34" charset="0"/>
              </a:rPr>
              <a:t>The SVD based LSA can take a large matrix of term document association data and construct a semantic space where terms and documents that are closely associated can be detected with Cosine Similarity. </a:t>
            </a:r>
          </a:p>
          <a:p>
            <a:pPr algn="just" defTabSz="3918322">
              <a:spcBef>
                <a:spcPct val="50000"/>
              </a:spcBef>
            </a:pPr>
            <a:r>
              <a:rPr lang="en-US" sz="2800" b="1" i="1" dirty="0" smtClean="0">
                <a:latin typeface="Franklin Gothic Medium" pitchFamily="34" charset="0"/>
              </a:rPr>
              <a:t>Latent </a:t>
            </a:r>
            <a:r>
              <a:rPr lang="en-US" sz="2800" b="1" i="1" dirty="0" err="1" smtClean="0">
                <a:latin typeface="Franklin Gothic Medium" pitchFamily="34" charset="0"/>
              </a:rPr>
              <a:t>Dirichlet</a:t>
            </a:r>
            <a:r>
              <a:rPr lang="en-US" sz="2800" b="1" i="1" dirty="0" smtClean="0">
                <a:latin typeface="Franklin Gothic Medium" pitchFamily="34" charset="0"/>
              </a:rPr>
              <a:t> Allocation (LDA) </a:t>
            </a:r>
            <a:r>
              <a:rPr lang="en-US" sz="2800" dirty="0" smtClean="0">
                <a:latin typeface="Franklin Gothic Medium" pitchFamily="34" charset="0"/>
              </a:rPr>
              <a:t>- Our strategy in using LDA is to describe users as a mixture of topics and to assume that each of their actions is motivated by choosing a topic of interest and subsequently a word to describe that action from the catalog of words consistent with that particular interest. We represent each user as a bag of words extracted from those actions and we use the search task to denote generating a word from the bag. </a:t>
            </a: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2. Personalized Search &amp; Recommendations</a:t>
            </a:r>
          </a:p>
          <a:p>
            <a:pPr algn="just" defTabSz="3918322">
              <a:spcBef>
                <a:spcPct val="50000"/>
              </a:spcBef>
            </a:pPr>
            <a:r>
              <a:rPr lang="en-US" sz="2800" b="1" i="1" dirty="0" smtClean="0">
                <a:latin typeface="Franklin Gothic Medium" pitchFamily="34" charset="0"/>
              </a:rPr>
              <a:t>Ontology-based User Model </a:t>
            </a:r>
            <a:r>
              <a:rPr lang="en-US" sz="2800" dirty="0" smtClean="0">
                <a:latin typeface="Franklin Gothic Medium" pitchFamily="34" charset="0"/>
              </a:rPr>
              <a:t>- An ontological approach to user profiling has proven to be successful in addressing the cold-start problem in recommender systems where no initial information is available early on upon which to base </a:t>
            </a:r>
            <a:r>
              <a:rPr lang="en-US" sz="2800" smtClean="0">
                <a:latin typeface="Franklin Gothic Medium" pitchFamily="34" charset="0"/>
              </a:rPr>
              <a:t>recommendations. We </a:t>
            </a:r>
            <a:r>
              <a:rPr lang="en-US" sz="2800" dirty="0" smtClean="0">
                <a:latin typeface="Franklin Gothic Medium" pitchFamily="34" charset="0"/>
              </a:rPr>
              <a:t>model the user interests using ontological profiles by assigning implicitly derived interest scores to existing concepts in domain ontology. A spreading activation algorithm is used to maintain the interest scores based on the user’s ongoing behavior.</a:t>
            </a:r>
          </a:p>
          <a:p>
            <a:pPr algn="ctr" defTabSz="3918322">
              <a:spcBef>
                <a:spcPct val="50000"/>
              </a:spcBef>
            </a:pPr>
            <a:r>
              <a:rPr lang="en-US" sz="2800" dirty="0" smtClean="0">
                <a:latin typeface="Franklin Gothic Medium" pitchFamily="34" charset="0"/>
              </a:rPr>
              <a:t>Ontology = Long-term user interest modeling</a:t>
            </a:r>
          </a:p>
          <a:p>
            <a:pPr algn="ctr" defTabSz="3918322">
              <a:spcBef>
                <a:spcPct val="50000"/>
              </a:spcBef>
            </a:pPr>
            <a:r>
              <a:rPr lang="en-US" sz="2800" dirty="0" smtClean="0">
                <a:latin typeface="Franklin Gothic Medium" pitchFamily="34" charset="0"/>
              </a:rPr>
              <a:t>Statistical Methods = Short-term user interest modeling</a:t>
            </a:r>
          </a:p>
        </p:txBody>
      </p:sp>
      <p:sp>
        <p:nvSpPr>
          <p:cNvPr id="92" name="Text Box 53"/>
          <p:cNvSpPr txBox="1">
            <a:spLocks noChangeArrowheads="1"/>
          </p:cNvSpPr>
          <p:nvPr/>
        </p:nvSpPr>
        <p:spPr bwMode="auto">
          <a:xfrm>
            <a:off x="25069800" y="19126201"/>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REFERENCES</a:t>
            </a:r>
            <a:endParaRPr lang="en-US" sz="4900" b="1" dirty="0">
              <a:solidFill>
                <a:srgbClr val="FB4F14"/>
              </a:solidFill>
              <a:latin typeface="Franklin Gothic Medium" pitchFamily="34" charset="0"/>
              <a:cs typeface="Tahoma" pitchFamily="34" charset="0"/>
            </a:endParaRPr>
          </a:p>
        </p:txBody>
      </p:sp>
      <p:sp>
        <p:nvSpPr>
          <p:cNvPr id="93" name="Text Box 53"/>
          <p:cNvSpPr txBox="1">
            <a:spLocks noChangeArrowheads="1"/>
          </p:cNvSpPr>
          <p:nvPr/>
        </p:nvSpPr>
        <p:spPr bwMode="auto">
          <a:xfrm>
            <a:off x="250698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SEARCH AND RECOMMENDATIONS</a:t>
            </a:r>
            <a:endParaRPr lang="en-US" sz="4900" b="1" dirty="0">
              <a:solidFill>
                <a:srgbClr val="FB4F14"/>
              </a:solidFill>
              <a:latin typeface="Franklin Gothic Medium" pitchFamily="34" charset="0"/>
              <a:cs typeface="Tahoma" pitchFamily="34" charset="0"/>
            </a:endParaRPr>
          </a:p>
        </p:txBody>
      </p:sp>
      <p:sp>
        <p:nvSpPr>
          <p:cNvPr id="95" name="Text Box 54"/>
          <p:cNvSpPr txBox="1">
            <a:spLocks noChangeArrowheads="1"/>
          </p:cNvSpPr>
          <p:nvPr/>
        </p:nvSpPr>
        <p:spPr bwMode="auto">
          <a:xfrm>
            <a:off x="25069800" y="14859000"/>
            <a:ext cx="10462154" cy="40386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major contributions in this work can be summarized as: </a:t>
            </a:r>
            <a:endParaRPr lang="en-US" sz="2800" dirty="0" smtClean="0">
              <a:latin typeface="Franklin Gothic Medium" pitchFamily="34" charset="0"/>
            </a:endParaRPr>
          </a:p>
          <a:p>
            <a:pPr marL="514350" indent="-514350" algn="just" defTabSz="3918322">
              <a:spcBef>
                <a:spcPct val="50000"/>
              </a:spcBef>
              <a:buAutoNum type="arabicParenBoth"/>
            </a:pPr>
            <a:r>
              <a:rPr lang="en-US" sz="2800" dirty="0">
                <a:latin typeface="Franklin Gothic Medium" pitchFamily="34" charset="0"/>
              </a:rPr>
              <a:t>A</a:t>
            </a:r>
            <a:r>
              <a:rPr lang="en-US" sz="2800" dirty="0" smtClean="0">
                <a:latin typeface="Franklin Gothic Medium" pitchFamily="34" charset="0"/>
              </a:rPr>
              <a:t> </a:t>
            </a:r>
            <a:r>
              <a:rPr lang="en-US" sz="2800" dirty="0">
                <a:latin typeface="Franklin Gothic Medium" pitchFamily="34" charset="0"/>
              </a:rPr>
              <a:t>novel </a:t>
            </a:r>
            <a:r>
              <a:rPr lang="en-US" sz="2800" dirty="0" smtClean="0">
                <a:latin typeface="Franklin Gothic Medium" pitchFamily="34" charset="0"/>
              </a:rPr>
              <a:t>personalized search &amp; Recommendations based on evidence coming from multiple applications and multi-source interest modeling using a hybrid of statistical and knowledge-based methods. </a:t>
            </a:r>
          </a:p>
          <a:p>
            <a:pPr marL="514350" indent="-514350" algn="just" defTabSz="3918322">
              <a:spcBef>
                <a:spcPct val="50000"/>
              </a:spcBef>
              <a:buAutoNum type="arabicParenBoth"/>
            </a:pPr>
            <a:r>
              <a:rPr lang="en-US" sz="2800" dirty="0" smtClean="0">
                <a:latin typeface="Franklin Gothic Medium" pitchFamily="34" charset="0"/>
              </a:rPr>
              <a:t>In the future we plan on creating a weighting schema to identify the importance of evidence coming from multiple  applications like VKB, Web Browser, Word and PowerPoint.</a:t>
            </a:r>
            <a:endParaRPr lang="en-US" sz="2800" dirty="0">
              <a:latin typeface="Franklin Gothic Medium" pitchFamily="34" charset="0"/>
            </a:endParaRPr>
          </a:p>
          <a:p>
            <a:pPr defTabSz="3918322">
              <a:spcBef>
                <a:spcPct val="50000"/>
              </a:spcBef>
            </a:pPr>
            <a:endParaRPr lang="en-US" sz="2800" dirty="0">
              <a:latin typeface="Franklin Gothic Medium" pitchFamily="34" charset="0"/>
            </a:endParaRPr>
          </a:p>
          <a:p>
            <a:pPr defTabSz="3918322">
              <a:spcBef>
                <a:spcPct val="50000"/>
              </a:spcBef>
            </a:pPr>
            <a:endParaRPr lang="en-US" sz="2800" dirty="0">
              <a:latin typeface="Franklin Gothic Medium" pitchFamily="34" charset="0"/>
              <a:cs typeface="Tahoma" pitchFamily="34" charset="0"/>
            </a:endParaRPr>
          </a:p>
        </p:txBody>
      </p:sp>
      <p:sp>
        <p:nvSpPr>
          <p:cNvPr id="96" name="Text Box 54"/>
          <p:cNvSpPr txBox="1">
            <a:spLocks noChangeArrowheads="1"/>
          </p:cNvSpPr>
          <p:nvPr/>
        </p:nvSpPr>
        <p:spPr bwMode="auto">
          <a:xfrm>
            <a:off x="25222200" y="19957193"/>
            <a:ext cx="10462154" cy="5950807"/>
          </a:xfrm>
          <a:prstGeom prst="rect">
            <a:avLst/>
          </a:prstGeom>
          <a:noFill/>
          <a:ln w="9525">
            <a:noFill/>
            <a:miter lim="800000"/>
            <a:headEnd/>
            <a:tailEnd/>
          </a:ln>
        </p:spPr>
        <p:txBody>
          <a:bodyPr lIns="76197" tIns="38098" rIns="76197" bIns="38098"/>
          <a:lstStyle/>
          <a:p>
            <a:pPr marL="514350" indent="-514350" algn="just">
              <a:buFont typeface="+mj-lt"/>
              <a:buAutoNum type="arabicPeriod"/>
            </a:pPr>
            <a:r>
              <a:rPr lang="en-US" sz="2500" dirty="0" smtClean="0">
                <a:latin typeface="Franklin Gothic Medium" pitchFamily="34" charset="0"/>
              </a:rPr>
              <a:t>Tolomei</a:t>
            </a:r>
            <a:r>
              <a:rPr lang="en-US" sz="2500" dirty="0">
                <a:latin typeface="Franklin Gothic Medium" pitchFamily="34" charset="0"/>
              </a:rPr>
              <a:t>, G., Orlando, S. and Silvestri, F., Towards a task-based search and recommender systems. in </a:t>
            </a:r>
            <a:r>
              <a:rPr lang="en-US" sz="2500" i="1" dirty="0">
                <a:latin typeface="Franklin Gothic Medium" pitchFamily="34" charset="0"/>
              </a:rPr>
              <a:t>In Proceedings of ICDE Workshops</a:t>
            </a:r>
            <a:r>
              <a:rPr lang="en-US" sz="2500" dirty="0">
                <a:latin typeface="Franklin Gothic Medium" pitchFamily="34" charset="0"/>
              </a:rPr>
              <a:t>, (2010), </a:t>
            </a:r>
            <a:r>
              <a:rPr lang="en-US" sz="2500" dirty="0" smtClean="0">
                <a:latin typeface="Franklin Gothic Medium" pitchFamily="34" charset="0"/>
              </a:rPr>
              <a:t>333-336.</a:t>
            </a:r>
          </a:p>
          <a:p>
            <a:pPr marL="514350" indent="-514350" algn="just">
              <a:buFont typeface="+mj-lt"/>
              <a:buAutoNum type="arabicPeriod"/>
            </a:pPr>
            <a:r>
              <a:rPr lang="en-US" sz="2500" dirty="0" err="1" smtClean="0">
                <a:latin typeface="Franklin Gothic Medium" pitchFamily="34" charset="0"/>
              </a:rPr>
              <a:t>Bae</a:t>
            </a:r>
            <a:r>
              <a:rPr lang="en-US" sz="2500" dirty="0">
                <a:latin typeface="Franklin Gothic Medium" pitchFamily="34" charset="0"/>
              </a:rPr>
              <a:t>, S., Hsieh, H., Kim, D., Marshall, C.C., Meintanis, K., Moore, J.M., Zacchi, A. and Shipman, F.M. Supporting document triage via annotation-based visualizations. </a:t>
            </a:r>
            <a:r>
              <a:rPr lang="en-US" sz="2500" i="1" dirty="0">
                <a:latin typeface="Franklin Gothic Medium" pitchFamily="34" charset="0"/>
              </a:rPr>
              <a:t>American Society for Information Science and Technology</a:t>
            </a:r>
            <a:r>
              <a:rPr lang="en-US" sz="2500" dirty="0">
                <a:latin typeface="Franklin Gothic Medium" pitchFamily="34" charset="0"/>
              </a:rPr>
              <a:t>, </a:t>
            </a:r>
            <a:r>
              <a:rPr lang="en-US" sz="2500" i="1" dirty="0">
                <a:latin typeface="Franklin Gothic Medium" pitchFamily="34" charset="0"/>
              </a:rPr>
              <a:t>45</a:t>
            </a:r>
            <a:r>
              <a:rPr lang="en-US" sz="2500" dirty="0">
                <a:latin typeface="Franklin Gothic Medium" pitchFamily="34" charset="0"/>
              </a:rPr>
              <a:t> (1). </a:t>
            </a:r>
            <a:r>
              <a:rPr lang="en-US" sz="2500" dirty="0" smtClean="0">
                <a:latin typeface="Franklin Gothic Medium" pitchFamily="34" charset="0"/>
              </a:rPr>
              <a:t>1-16.</a:t>
            </a:r>
          </a:p>
          <a:p>
            <a:pPr marL="514350" indent="-514350" algn="just">
              <a:buFont typeface="+mj-lt"/>
              <a:buAutoNum type="arabicPeriod"/>
            </a:pPr>
            <a:r>
              <a:rPr lang="en-US" sz="2500" dirty="0" smtClean="0">
                <a:latin typeface="Franklin Gothic Medium" pitchFamily="34" charset="0"/>
              </a:rPr>
              <a:t>Landauer</a:t>
            </a:r>
            <a:r>
              <a:rPr lang="en-US" sz="2500" dirty="0">
                <a:latin typeface="Franklin Gothic Medium" pitchFamily="34" charset="0"/>
              </a:rPr>
              <a:t>, T., Foltz, P.W. and Laham, D. An Introduction to Latent Semantic Analysis. </a:t>
            </a:r>
            <a:r>
              <a:rPr lang="en-US" sz="2500" i="1" dirty="0">
                <a:latin typeface="Franklin Gothic Medium" pitchFamily="34" charset="0"/>
              </a:rPr>
              <a:t>Discourse Processes 25</a:t>
            </a:r>
            <a:r>
              <a:rPr lang="en-US" sz="2500" dirty="0">
                <a:latin typeface="Franklin Gothic Medium" pitchFamily="34" charset="0"/>
              </a:rPr>
              <a:t>. </a:t>
            </a:r>
            <a:r>
              <a:rPr lang="en-US" sz="2500" dirty="0" smtClean="0">
                <a:latin typeface="Franklin Gothic Medium" pitchFamily="34" charset="0"/>
              </a:rPr>
              <a:t>259-284.</a:t>
            </a:r>
          </a:p>
          <a:p>
            <a:pPr marL="514350" indent="-514350" algn="just">
              <a:buFont typeface="+mj-lt"/>
              <a:buAutoNum type="arabicPeriod"/>
            </a:pPr>
            <a:r>
              <a:rPr lang="en-US" sz="2800" dirty="0" err="1" smtClean="0">
                <a:latin typeface="Franklin Gothic Medium" pitchFamily="34" charset="0"/>
              </a:rPr>
              <a:t>Sieg</a:t>
            </a:r>
            <a:r>
              <a:rPr lang="en-US" sz="2800" dirty="0" smtClean="0">
                <a:latin typeface="Franklin Gothic Medium" pitchFamily="34" charset="0"/>
              </a:rPr>
              <a:t> A, </a:t>
            </a:r>
            <a:r>
              <a:rPr lang="en-US" sz="2800" dirty="0" err="1" smtClean="0">
                <a:latin typeface="Franklin Gothic Medium" pitchFamily="34" charset="0"/>
              </a:rPr>
              <a:t>Mobasher</a:t>
            </a:r>
            <a:r>
              <a:rPr lang="en-US" sz="2800" dirty="0" smtClean="0">
                <a:latin typeface="Franklin Gothic Medium" pitchFamily="34" charset="0"/>
              </a:rPr>
              <a:t> B, and Burke R., “Web search personalization with ontological user profiles,” in </a:t>
            </a:r>
            <a:r>
              <a:rPr lang="en-US" sz="2800" i="1" dirty="0" smtClean="0">
                <a:latin typeface="Franklin Gothic Medium" pitchFamily="34" charset="0"/>
              </a:rPr>
              <a:t>ACM Sixteenth Conference on Information and Knowledge Management, CIKM 2007, Lisbon, Portugal, November </a:t>
            </a:r>
            <a:r>
              <a:rPr lang="en-US" sz="2800" dirty="0" smtClean="0">
                <a:latin typeface="Franklin Gothic Medium" pitchFamily="34" charset="0"/>
              </a:rPr>
              <a:t>2007.</a:t>
            </a:r>
            <a:endParaRPr lang="en-US" sz="2500" dirty="0">
              <a:latin typeface="Franklin Gothic Medium" pitchFamily="34" charset="0"/>
            </a:endParaRPr>
          </a:p>
          <a:p>
            <a:pPr defTabSz="3918322">
              <a:spcBef>
                <a:spcPct val="50000"/>
              </a:spcBef>
            </a:pPr>
            <a:endParaRPr lang="en-US" sz="2500" dirty="0">
              <a:latin typeface="Franklin Gothic Medium" pitchFamily="34" charset="0"/>
            </a:endParaRPr>
          </a:p>
          <a:p>
            <a:pPr defTabSz="3918322">
              <a:spcBef>
                <a:spcPct val="50000"/>
              </a:spcBef>
            </a:pPr>
            <a:endParaRPr lang="en-US" sz="2500" dirty="0">
              <a:latin typeface="Franklin Gothic Medium" pitchFamily="34" charset="0"/>
              <a:cs typeface="Tahoma" pitchFamily="34" charset="0"/>
            </a:endParaRPr>
          </a:p>
        </p:txBody>
      </p:sp>
      <p:pic>
        <p:nvPicPr>
          <p:cNvPr id="23" name="Picture 22" descr="SDXTMPPPT01.emf"/>
          <p:cNvPicPr>
            <a:picLocks/>
          </p:cNvPicPr>
          <p:nvPr/>
        </p:nvPicPr>
        <p:blipFill>
          <a:blip r:embed="rId3"/>
          <a:stretch>
            <a:fillRect/>
          </a:stretch>
        </p:blipFill>
        <p:spPr>
          <a:xfrm>
            <a:off x="2147317" y="12420600"/>
            <a:ext cx="9282683" cy="5410200"/>
          </a:xfrm>
          <a:prstGeom prst="rect">
            <a:avLst/>
          </a:prstGeom>
        </p:spPr>
      </p:pic>
      <p:pic>
        <p:nvPicPr>
          <p:cNvPr id="24" name="Picture 23" descr="SDXTMPPPT01.emf"/>
          <p:cNvPicPr>
            <a:picLocks/>
          </p:cNvPicPr>
          <p:nvPr/>
        </p:nvPicPr>
        <p:blipFill>
          <a:blip r:embed="rId4"/>
          <a:stretch>
            <a:fillRect/>
          </a:stretch>
        </p:blipFill>
        <p:spPr>
          <a:xfrm>
            <a:off x="13411200" y="13487400"/>
            <a:ext cx="10439400" cy="6553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3897</TotalTime>
  <Words>709</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Sam Jayarathna</cp:lastModifiedBy>
  <cp:revision>109</cp:revision>
  <dcterms:created xsi:type="dcterms:W3CDTF">2011-01-10T15:51:13Z</dcterms:created>
  <dcterms:modified xsi:type="dcterms:W3CDTF">2012-09-10T12:36:41Z</dcterms:modified>
  <cp:category>research posters template</cp:category>
</cp:coreProperties>
</file>