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6576000" cy="27432000"/>
  <p:notesSz cx="6858000" cy="9144000"/>
  <p:defaultTextStyle>
    <a:defPPr>
      <a:defRPr lang="en-US"/>
    </a:defPPr>
    <a:lvl1pPr algn="l" defTabSz="3656395" rtl="0" fontAlgn="base">
      <a:spcBef>
        <a:spcPct val="0"/>
      </a:spcBef>
      <a:spcAft>
        <a:spcPct val="0"/>
      </a:spcAft>
      <a:defRPr sz="7200"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1828198" indent="-1447213" algn="l" defTabSz="3656395" rtl="0" fontAlgn="base">
      <a:spcBef>
        <a:spcPct val="0"/>
      </a:spcBef>
      <a:spcAft>
        <a:spcPct val="0"/>
      </a:spcAft>
      <a:defRPr sz="7200"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3656395" indent="-2894426" algn="l" defTabSz="3656395" rtl="0" fontAlgn="base">
      <a:spcBef>
        <a:spcPct val="0"/>
      </a:spcBef>
      <a:spcAft>
        <a:spcPct val="0"/>
      </a:spcAft>
      <a:defRPr sz="7200"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5485916" indent="-4342962" algn="l" defTabSz="3656395" rtl="0" fontAlgn="base">
      <a:spcBef>
        <a:spcPct val="0"/>
      </a:spcBef>
      <a:spcAft>
        <a:spcPct val="0"/>
      </a:spcAft>
      <a:defRPr sz="7200"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7314114" indent="-5790175" algn="l" defTabSz="3656395" rtl="0" fontAlgn="base">
      <a:spcBef>
        <a:spcPct val="0"/>
      </a:spcBef>
      <a:spcAft>
        <a:spcPct val="0"/>
      </a:spcAft>
      <a:defRPr sz="7200"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1904924" algn="l" defTabSz="761970" rtl="0" eaLnBrk="1" latinLnBrk="0" hangingPunct="1">
      <a:defRPr sz="7200"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285909" algn="l" defTabSz="761970" rtl="0" eaLnBrk="1" latinLnBrk="0" hangingPunct="1">
      <a:defRPr sz="7200"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2666893" algn="l" defTabSz="761970" rtl="0" eaLnBrk="1" latinLnBrk="0" hangingPunct="1">
      <a:defRPr sz="7200"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047878" algn="l" defTabSz="761970" rtl="0" eaLnBrk="1" latinLnBrk="0" hangingPunct="1">
      <a:defRPr sz="7200"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565" autoAdjust="0"/>
  </p:normalViewPr>
  <p:slideViewPr>
    <p:cSldViewPr>
      <p:cViewPr>
        <p:scale>
          <a:sx n="30" d="100"/>
          <a:sy n="30" d="100"/>
        </p:scale>
        <p:origin x="-1968" y="-72"/>
      </p:cViewPr>
      <p:guideLst>
        <p:guide orient="horz" pos="8640"/>
        <p:guide pos="115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8521702"/>
            <a:ext cx="31089600" cy="58801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5544800"/>
            <a:ext cx="25603200" cy="70104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486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3149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143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9723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2801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4629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BED08-B678-4389-89A9-82627C210122}" type="datetimeFigureOut">
              <a:rPr lang="en-US"/>
              <a:pPr>
                <a:defRPr/>
              </a:pPr>
              <a:t>9/4/2013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B74BE-399F-42E2-B9FF-B03AD568863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14DF27-29D0-4C90-8E12-0CC328C95AD6}" type="datetimeFigureOut">
              <a:rPr lang="en-US"/>
              <a:pPr>
                <a:defRPr/>
              </a:pPr>
              <a:t>9/4/2013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32981E-D294-419D-A0C7-7606D772DD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7285754" y="5270500"/>
            <a:ext cx="39503348" cy="11235055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775702" y="5270500"/>
            <a:ext cx="117900452" cy="11235055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1E226-EA2B-456E-B9A5-C77214D99CDC}" type="datetimeFigureOut">
              <a:rPr lang="en-US"/>
              <a:pPr>
                <a:defRPr/>
              </a:pPr>
              <a:t>9/4/2013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1437E-7719-4C58-9297-69E6D35979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9A473-0CB7-456F-892A-EE749E63CB2C}" type="datetimeFigureOut">
              <a:rPr lang="en-US"/>
              <a:pPr>
                <a:defRPr/>
              </a:pPr>
              <a:t>9/4/2013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D885F8-3049-4A56-AADC-F57EFCD85E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9252" y="17627602"/>
            <a:ext cx="31089600" cy="5448300"/>
          </a:xfrm>
        </p:spPr>
        <p:txBody>
          <a:bodyPr anchor="t"/>
          <a:lstStyle>
            <a:lvl1pPr algn="l">
              <a:defRPr sz="16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89252" y="11626854"/>
            <a:ext cx="31089600" cy="6000748"/>
          </a:xfrm>
        </p:spPr>
        <p:txBody>
          <a:bodyPr anchor="b"/>
          <a:lstStyle>
            <a:lvl1pPr marL="0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1pPr>
            <a:lvl2pPr marL="1828727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2pPr>
            <a:lvl3pPr marL="3657454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3pPr>
            <a:lvl4pPr marL="5486181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4pPr>
            <a:lvl5pPr marL="7314907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5pPr>
            <a:lvl6pPr marL="9143634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6pPr>
            <a:lvl7pPr marL="10972361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7pPr>
            <a:lvl8pPr marL="12801088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8pPr>
            <a:lvl9pPr marL="14629815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728C3-B92B-45A6-A16C-250E2125F9F9}" type="datetimeFigureOut">
              <a:rPr lang="en-US"/>
              <a:pPr>
                <a:defRPr/>
              </a:pPr>
              <a:t>9/4/2013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255C8-ED95-4F72-B9B4-52660118AF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75702" y="30721300"/>
            <a:ext cx="78701900" cy="86899752"/>
          </a:xfrm>
        </p:spPr>
        <p:txBody>
          <a:bodyPr/>
          <a:lstStyle>
            <a:lvl1pPr>
              <a:defRPr sz="11200"/>
            </a:lvl1pPr>
            <a:lvl2pPr>
              <a:defRPr sz="9600"/>
            </a:lvl2pPr>
            <a:lvl3pPr>
              <a:defRPr sz="80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087202" y="30721300"/>
            <a:ext cx="78701900" cy="86899752"/>
          </a:xfrm>
        </p:spPr>
        <p:txBody>
          <a:bodyPr/>
          <a:lstStyle>
            <a:lvl1pPr>
              <a:defRPr sz="11200"/>
            </a:lvl1pPr>
            <a:lvl2pPr>
              <a:defRPr sz="9600"/>
            </a:lvl2pPr>
            <a:lvl3pPr>
              <a:defRPr sz="80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BA3F22-4DEA-4059-B9F5-23C9FDD9A741}" type="datetimeFigureOut">
              <a:rPr lang="en-US"/>
              <a:pPr>
                <a:defRPr/>
              </a:pPr>
              <a:t>9/4/2013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1A21D-50C5-4D50-95BF-36860C6016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1098552"/>
            <a:ext cx="32918400" cy="4572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0" y="6140452"/>
            <a:ext cx="16160752" cy="2559048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727" indent="0">
              <a:buNone/>
              <a:defRPr sz="8000" b="1"/>
            </a:lvl2pPr>
            <a:lvl3pPr marL="3657454" indent="0">
              <a:buNone/>
              <a:defRPr sz="7200" b="1"/>
            </a:lvl3pPr>
            <a:lvl4pPr marL="5486181" indent="0">
              <a:buNone/>
              <a:defRPr sz="6400" b="1"/>
            </a:lvl4pPr>
            <a:lvl5pPr marL="7314907" indent="0">
              <a:buNone/>
              <a:defRPr sz="6400" b="1"/>
            </a:lvl5pPr>
            <a:lvl6pPr marL="9143634" indent="0">
              <a:buNone/>
              <a:defRPr sz="6400" b="1"/>
            </a:lvl6pPr>
            <a:lvl7pPr marL="10972361" indent="0">
              <a:buNone/>
              <a:defRPr sz="6400" b="1"/>
            </a:lvl7pPr>
            <a:lvl8pPr marL="12801088" indent="0">
              <a:buNone/>
              <a:defRPr sz="6400" b="1"/>
            </a:lvl8pPr>
            <a:lvl9pPr marL="14629815" indent="0">
              <a:buNone/>
              <a:defRPr sz="6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8800" y="8699500"/>
            <a:ext cx="16160752" cy="15805152"/>
          </a:xfrm>
        </p:spPr>
        <p:txBody>
          <a:bodyPr/>
          <a:lstStyle>
            <a:lvl1pPr>
              <a:defRPr sz="9600"/>
            </a:lvl1pPr>
            <a:lvl2pPr>
              <a:defRPr sz="8000"/>
            </a:lvl2pPr>
            <a:lvl3pPr>
              <a:defRPr sz="72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80102" y="6140452"/>
            <a:ext cx="16167100" cy="2559048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727" indent="0">
              <a:buNone/>
              <a:defRPr sz="8000" b="1"/>
            </a:lvl2pPr>
            <a:lvl3pPr marL="3657454" indent="0">
              <a:buNone/>
              <a:defRPr sz="7200" b="1"/>
            </a:lvl3pPr>
            <a:lvl4pPr marL="5486181" indent="0">
              <a:buNone/>
              <a:defRPr sz="6400" b="1"/>
            </a:lvl4pPr>
            <a:lvl5pPr marL="7314907" indent="0">
              <a:buNone/>
              <a:defRPr sz="6400" b="1"/>
            </a:lvl5pPr>
            <a:lvl6pPr marL="9143634" indent="0">
              <a:buNone/>
              <a:defRPr sz="6400" b="1"/>
            </a:lvl6pPr>
            <a:lvl7pPr marL="10972361" indent="0">
              <a:buNone/>
              <a:defRPr sz="6400" b="1"/>
            </a:lvl7pPr>
            <a:lvl8pPr marL="12801088" indent="0">
              <a:buNone/>
              <a:defRPr sz="6400" b="1"/>
            </a:lvl8pPr>
            <a:lvl9pPr marL="14629815" indent="0">
              <a:buNone/>
              <a:defRPr sz="6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80102" y="8699500"/>
            <a:ext cx="16167100" cy="15805152"/>
          </a:xfrm>
        </p:spPr>
        <p:txBody>
          <a:bodyPr/>
          <a:lstStyle>
            <a:lvl1pPr>
              <a:defRPr sz="9600"/>
            </a:lvl1pPr>
            <a:lvl2pPr>
              <a:defRPr sz="8000"/>
            </a:lvl2pPr>
            <a:lvl3pPr>
              <a:defRPr sz="720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BB1E9-A494-4D23-85CC-7CDDDC10E9E4}" type="datetimeFigureOut">
              <a:rPr lang="en-US"/>
              <a:pPr>
                <a:defRPr/>
              </a:pPr>
              <a:t>9/4/2013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D2F35-8347-4013-ADD4-E60AB07F56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7058E-C047-4BB9-AF3F-1285D0575275}" type="datetimeFigureOut">
              <a:rPr lang="en-US"/>
              <a:pPr>
                <a:defRPr/>
              </a:pPr>
              <a:t>9/4/2013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40BDA9-43D6-49A4-812A-D5BC2AE091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6C80B-A18B-453B-9993-5CB4FD87A1C7}" type="datetimeFigureOut">
              <a:rPr lang="en-US"/>
              <a:pPr>
                <a:defRPr/>
              </a:pPr>
              <a:t>9/4/2013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B65A8C-23FC-48C6-865A-142A10DA09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2" y="1092200"/>
            <a:ext cx="12033252" cy="4648200"/>
          </a:xfrm>
        </p:spPr>
        <p:txBody>
          <a:bodyPr anchor="b"/>
          <a:lstStyle>
            <a:lvl1pPr algn="l">
              <a:defRPr sz="8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00200" y="1092202"/>
            <a:ext cx="20447000" cy="23412452"/>
          </a:xfrm>
        </p:spPr>
        <p:txBody>
          <a:bodyPr/>
          <a:lstStyle>
            <a:lvl1pPr>
              <a:defRPr sz="12800"/>
            </a:lvl1pPr>
            <a:lvl2pPr>
              <a:defRPr sz="11200"/>
            </a:lvl2pPr>
            <a:lvl3pPr>
              <a:defRPr sz="96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2" y="5740402"/>
            <a:ext cx="12033252" cy="18764252"/>
          </a:xfrm>
        </p:spPr>
        <p:txBody>
          <a:bodyPr/>
          <a:lstStyle>
            <a:lvl1pPr marL="0" indent="0">
              <a:buNone/>
              <a:defRPr sz="5600"/>
            </a:lvl1pPr>
            <a:lvl2pPr marL="1828727" indent="0">
              <a:buNone/>
              <a:defRPr sz="4800"/>
            </a:lvl2pPr>
            <a:lvl3pPr marL="3657454" indent="0">
              <a:buNone/>
              <a:defRPr sz="4000"/>
            </a:lvl3pPr>
            <a:lvl4pPr marL="5486181" indent="0">
              <a:buNone/>
              <a:defRPr sz="3600"/>
            </a:lvl4pPr>
            <a:lvl5pPr marL="7314907" indent="0">
              <a:buNone/>
              <a:defRPr sz="3600"/>
            </a:lvl5pPr>
            <a:lvl6pPr marL="9143634" indent="0">
              <a:buNone/>
              <a:defRPr sz="3600"/>
            </a:lvl6pPr>
            <a:lvl7pPr marL="10972361" indent="0">
              <a:buNone/>
              <a:defRPr sz="3600"/>
            </a:lvl7pPr>
            <a:lvl8pPr marL="12801088" indent="0">
              <a:buNone/>
              <a:defRPr sz="3600"/>
            </a:lvl8pPr>
            <a:lvl9pPr marL="14629815" indent="0">
              <a:buNone/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4BC5B-1B2B-4353-9CA7-28F1FDC0BD63}" type="datetimeFigureOut">
              <a:rPr lang="en-US"/>
              <a:pPr>
                <a:defRPr/>
              </a:pPr>
              <a:t>9/4/2013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517A7-C761-43F5-B59E-FFAFB0ED27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69152" y="19202400"/>
            <a:ext cx="21945600" cy="2266952"/>
          </a:xfrm>
        </p:spPr>
        <p:txBody>
          <a:bodyPr anchor="b"/>
          <a:lstStyle>
            <a:lvl1pPr algn="l">
              <a:defRPr sz="8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169152" y="2451100"/>
            <a:ext cx="21945600" cy="16459200"/>
          </a:xfrm>
        </p:spPr>
        <p:txBody>
          <a:bodyPr rtlCol="0">
            <a:normAutofit/>
          </a:bodyPr>
          <a:lstStyle>
            <a:lvl1pPr marL="0" indent="0">
              <a:buNone/>
              <a:defRPr sz="12800"/>
            </a:lvl1pPr>
            <a:lvl2pPr marL="1828727" indent="0">
              <a:buNone/>
              <a:defRPr sz="11200"/>
            </a:lvl2pPr>
            <a:lvl3pPr marL="3657454" indent="0">
              <a:buNone/>
              <a:defRPr sz="9600"/>
            </a:lvl3pPr>
            <a:lvl4pPr marL="5486181" indent="0">
              <a:buNone/>
              <a:defRPr sz="8000"/>
            </a:lvl4pPr>
            <a:lvl5pPr marL="7314907" indent="0">
              <a:buNone/>
              <a:defRPr sz="8000"/>
            </a:lvl5pPr>
            <a:lvl6pPr marL="9143634" indent="0">
              <a:buNone/>
              <a:defRPr sz="8000"/>
            </a:lvl6pPr>
            <a:lvl7pPr marL="10972361" indent="0">
              <a:buNone/>
              <a:defRPr sz="8000"/>
            </a:lvl7pPr>
            <a:lvl8pPr marL="12801088" indent="0">
              <a:buNone/>
              <a:defRPr sz="8000"/>
            </a:lvl8pPr>
            <a:lvl9pPr marL="14629815" indent="0">
              <a:buNone/>
              <a:defRPr sz="8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9152" y="21469352"/>
            <a:ext cx="21945600" cy="3219448"/>
          </a:xfrm>
        </p:spPr>
        <p:txBody>
          <a:bodyPr/>
          <a:lstStyle>
            <a:lvl1pPr marL="0" indent="0">
              <a:buNone/>
              <a:defRPr sz="5600"/>
            </a:lvl1pPr>
            <a:lvl2pPr marL="1828727" indent="0">
              <a:buNone/>
              <a:defRPr sz="4800"/>
            </a:lvl2pPr>
            <a:lvl3pPr marL="3657454" indent="0">
              <a:buNone/>
              <a:defRPr sz="4000"/>
            </a:lvl3pPr>
            <a:lvl4pPr marL="5486181" indent="0">
              <a:buNone/>
              <a:defRPr sz="3600"/>
            </a:lvl4pPr>
            <a:lvl5pPr marL="7314907" indent="0">
              <a:buNone/>
              <a:defRPr sz="3600"/>
            </a:lvl5pPr>
            <a:lvl6pPr marL="9143634" indent="0">
              <a:buNone/>
              <a:defRPr sz="3600"/>
            </a:lvl6pPr>
            <a:lvl7pPr marL="10972361" indent="0">
              <a:buNone/>
              <a:defRPr sz="3600"/>
            </a:lvl7pPr>
            <a:lvl8pPr marL="12801088" indent="0">
              <a:buNone/>
              <a:defRPr sz="3600"/>
            </a:lvl8pPr>
            <a:lvl9pPr marL="14629815" indent="0">
              <a:buNone/>
              <a:defRPr sz="3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B70577-9B24-432B-A309-BFCEF2E8388E}" type="datetimeFigureOut">
              <a:rPr lang="en-US"/>
              <a:pPr>
                <a:defRPr/>
              </a:pPr>
              <a:t>9/4/2013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CB95A0-D1DD-4753-B8DA-8C26C090AF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828271" y="1098021"/>
            <a:ext cx="32919458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5745" tIns="182873" rIns="365745" bIns="18287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828271" y="6400271"/>
            <a:ext cx="32919458" cy="181041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65745" tIns="182873" rIns="365745" bIns="1828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28271" y="25425136"/>
            <a:ext cx="8535458" cy="1460500"/>
          </a:xfrm>
          <a:prstGeom prst="rect">
            <a:avLst/>
          </a:prstGeom>
        </p:spPr>
        <p:txBody>
          <a:bodyPr vert="horz" lIns="365745" tIns="182873" rIns="365745" bIns="182873" rtlCol="0" anchor="ctr"/>
          <a:lstStyle>
            <a:lvl1pPr algn="l" defTabSz="3657454" fontAlgn="auto">
              <a:spcBef>
                <a:spcPts val="0"/>
              </a:spcBef>
              <a:spcAft>
                <a:spcPts val="0"/>
              </a:spcAft>
              <a:defRPr sz="48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7FEC80C-E209-48CB-B128-F66631D37693}" type="datetimeFigureOut">
              <a:rPr lang="en-US"/>
              <a:pPr>
                <a:defRPr/>
              </a:pPr>
              <a:t>9/4/2013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496271" y="25425136"/>
            <a:ext cx="11583458" cy="1460500"/>
          </a:xfrm>
          <a:prstGeom prst="rect">
            <a:avLst/>
          </a:prstGeom>
        </p:spPr>
        <p:txBody>
          <a:bodyPr vert="horz" lIns="365745" tIns="182873" rIns="365745" bIns="182873" rtlCol="0" anchor="ctr"/>
          <a:lstStyle>
            <a:lvl1pPr algn="ctr" defTabSz="3657454" fontAlgn="auto">
              <a:spcBef>
                <a:spcPts val="0"/>
              </a:spcBef>
              <a:spcAft>
                <a:spcPts val="0"/>
              </a:spcAft>
              <a:defRPr sz="48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6212271" y="25425136"/>
            <a:ext cx="8535458" cy="1460500"/>
          </a:xfrm>
          <a:prstGeom prst="rect">
            <a:avLst/>
          </a:prstGeom>
        </p:spPr>
        <p:txBody>
          <a:bodyPr vert="horz" lIns="365745" tIns="182873" rIns="365745" bIns="182873" rtlCol="0" anchor="ctr"/>
          <a:lstStyle>
            <a:lvl1pPr algn="r" defTabSz="3657454" fontAlgn="auto">
              <a:spcBef>
                <a:spcPts val="0"/>
              </a:spcBef>
              <a:spcAft>
                <a:spcPts val="0"/>
              </a:spcAft>
              <a:defRPr sz="48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ED177C-F432-4972-A0A4-F741550FB09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656395" rtl="0" eaLnBrk="0" fontAlgn="base" hangingPunct="0">
        <a:spcBef>
          <a:spcPct val="0"/>
        </a:spcBef>
        <a:spcAft>
          <a:spcPct val="0"/>
        </a:spcAft>
        <a:defRPr sz="17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3656395" rtl="0" eaLnBrk="0" fontAlgn="base" hangingPunct="0">
        <a:spcBef>
          <a:spcPct val="0"/>
        </a:spcBef>
        <a:spcAft>
          <a:spcPct val="0"/>
        </a:spcAft>
        <a:defRPr sz="17600">
          <a:solidFill>
            <a:schemeClr val="tx1"/>
          </a:solidFill>
          <a:latin typeface="Calibri" pitchFamily="34" charset="0"/>
        </a:defRPr>
      </a:lvl2pPr>
      <a:lvl3pPr algn="ctr" defTabSz="3656395" rtl="0" eaLnBrk="0" fontAlgn="base" hangingPunct="0">
        <a:spcBef>
          <a:spcPct val="0"/>
        </a:spcBef>
        <a:spcAft>
          <a:spcPct val="0"/>
        </a:spcAft>
        <a:defRPr sz="17600">
          <a:solidFill>
            <a:schemeClr val="tx1"/>
          </a:solidFill>
          <a:latin typeface="Calibri" pitchFamily="34" charset="0"/>
        </a:defRPr>
      </a:lvl3pPr>
      <a:lvl4pPr algn="ctr" defTabSz="3656395" rtl="0" eaLnBrk="0" fontAlgn="base" hangingPunct="0">
        <a:spcBef>
          <a:spcPct val="0"/>
        </a:spcBef>
        <a:spcAft>
          <a:spcPct val="0"/>
        </a:spcAft>
        <a:defRPr sz="17600">
          <a:solidFill>
            <a:schemeClr val="tx1"/>
          </a:solidFill>
          <a:latin typeface="Calibri" pitchFamily="34" charset="0"/>
        </a:defRPr>
      </a:lvl4pPr>
      <a:lvl5pPr algn="ctr" defTabSz="3656395" rtl="0" eaLnBrk="0" fontAlgn="base" hangingPunct="0">
        <a:spcBef>
          <a:spcPct val="0"/>
        </a:spcBef>
        <a:spcAft>
          <a:spcPct val="0"/>
        </a:spcAft>
        <a:defRPr sz="17600">
          <a:solidFill>
            <a:schemeClr val="tx1"/>
          </a:solidFill>
          <a:latin typeface="Calibri" pitchFamily="34" charset="0"/>
        </a:defRPr>
      </a:lvl5pPr>
      <a:lvl6pPr marL="380985" algn="ctr" defTabSz="3656395" rtl="0" fontAlgn="base">
        <a:spcBef>
          <a:spcPct val="0"/>
        </a:spcBef>
        <a:spcAft>
          <a:spcPct val="0"/>
        </a:spcAft>
        <a:defRPr sz="17600">
          <a:solidFill>
            <a:schemeClr val="tx1"/>
          </a:solidFill>
          <a:latin typeface="Calibri" pitchFamily="34" charset="0"/>
        </a:defRPr>
      </a:lvl6pPr>
      <a:lvl7pPr marL="761970" algn="ctr" defTabSz="3656395" rtl="0" fontAlgn="base">
        <a:spcBef>
          <a:spcPct val="0"/>
        </a:spcBef>
        <a:spcAft>
          <a:spcPct val="0"/>
        </a:spcAft>
        <a:defRPr sz="17600">
          <a:solidFill>
            <a:schemeClr val="tx1"/>
          </a:solidFill>
          <a:latin typeface="Calibri" pitchFamily="34" charset="0"/>
        </a:defRPr>
      </a:lvl7pPr>
      <a:lvl8pPr marL="1142954" algn="ctr" defTabSz="3656395" rtl="0" fontAlgn="base">
        <a:spcBef>
          <a:spcPct val="0"/>
        </a:spcBef>
        <a:spcAft>
          <a:spcPct val="0"/>
        </a:spcAft>
        <a:defRPr sz="17600">
          <a:solidFill>
            <a:schemeClr val="tx1"/>
          </a:solidFill>
          <a:latin typeface="Calibri" pitchFamily="34" charset="0"/>
        </a:defRPr>
      </a:lvl8pPr>
      <a:lvl9pPr marL="1523939" algn="ctr" defTabSz="3656395" rtl="0" fontAlgn="base">
        <a:spcBef>
          <a:spcPct val="0"/>
        </a:spcBef>
        <a:spcAft>
          <a:spcPct val="0"/>
        </a:spcAft>
        <a:defRPr sz="17600">
          <a:solidFill>
            <a:schemeClr val="tx1"/>
          </a:solidFill>
          <a:latin typeface="Calibri" pitchFamily="34" charset="0"/>
        </a:defRPr>
      </a:lvl9pPr>
    </p:titleStyle>
    <p:bodyStyle>
      <a:lvl1pPr marL="1370487" indent="-1370487" algn="l" defTabSz="365639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2800" kern="1200">
          <a:solidFill>
            <a:schemeClr val="tx1"/>
          </a:solidFill>
          <a:latin typeface="+mn-lt"/>
          <a:ea typeface="+mn-ea"/>
          <a:cs typeface="+mn-cs"/>
        </a:defRPr>
      </a:lvl1pPr>
      <a:lvl2pPr marL="2971152" indent="-1142954" algn="l" defTabSz="365639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2pPr>
      <a:lvl3pPr marL="4571817" indent="-914099" algn="l" defTabSz="3656395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015" indent="-914099" algn="l" defTabSz="3656395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8000" kern="1200">
          <a:solidFill>
            <a:schemeClr val="tx1"/>
          </a:solidFill>
          <a:latin typeface="+mn-lt"/>
          <a:ea typeface="+mn-ea"/>
          <a:cs typeface="+mn-cs"/>
        </a:defRPr>
      </a:lvl4pPr>
      <a:lvl5pPr marL="8228213" indent="-914099" algn="l" defTabSz="3656395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8000" kern="1200">
          <a:solidFill>
            <a:schemeClr val="tx1"/>
          </a:solidFill>
          <a:latin typeface="+mn-lt"/>
          <a:ea typeface="+mn-ea"/>
          <a:cs typeface="+mn-cs"/>
        </a:defRPr>
      </a:lvl5pPr>
      <a:lvl6pPr marL="10057998" indent="-914363" algn="l" defTabSz="3657454" rtl="0" eaLnBrk="1" latinLnBrk="0" hangingPunct="1">
        <a:spcBef>
          <a:spcPct val="20000"/>
        </a:spcBef>
        <a:buFont typeface="Arial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6pPr>
      <a:lvl7pPr marL="11886725" indent="-914363" algn="l" defTabSz="3657454" rtl="0" eaLnBrk="1" latinLnBrk="0" hangingPunct="1">
        <a:spcBef>
          <a:spcPct val="20000"/>
        </a:spcBef>
        <a:buFont typeface="Arial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7pPr>
      <a:lvl8pPr marL="13715451" indent="-914363" algn="l" defTabSz="3657454" rtl="0" eaLnBrk="1" latinLnBrk="0" hangingPunct="1">
        <a:spcBef>
          <a:spcPct val="20000"/>
        </a:spcBef>
        <a:buFont typeface="Arial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178" indent="-914363" algn="l" defTabSz="3657454" rtl="0" eaLnBrk="1" latinLnBrk="0" hangingPunct="1">
        <a:spcBef>
          <a:spcPct val="20000"/>
        </a:spcBef>
        <a:buFont typeface="Arial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454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1pPr>
      <a:lvl2pPr marL="1828727" algn="l" defTabSz="3657454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657454" algn="l" defTabSz="3657454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181" algn="l" defTabSz="3657454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7314907" algn="l" defTabSz="3657454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3634" algn="l" defTabSz="3657454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361" algn="l" defTabSz="3657454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801088" algn="l" defTabSz="3657454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4629815" algn="l" defTabSz="3657454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tangle 10"/>
          <p:cNvSpPr>
            <a:spLocks noChangeArrowheads="1"/>
          </p:cNvSpPr>
          <p:nvPr/>
        </p:nvSpPr>
        <p:spPr bwMode="auto">
          <a:xfrm rot="10800000">
            <a:off x="0" y="0"/>
            <a:ext cx="36576000" cy="11201400"/>
          </a:xfrm>
          <a:prstGeom prst="rect">
            <a:avLst/>
          </a:prstGeom>
          <a:gradFill flip="none" rotWithShape="1">
            <a:gsLst>
              <a:gs pos="0">
                <a:srgbClr val="DDEBCF">
                  <a:lumMod val="0"/>
                  <a:lumOff val="100000"/>
                </a:srgbClr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 lIns="76197" tIns="38098" rIns="76197" bIns="38098" anchor="ctr"/>
          <a:lstStyle/>
          <a:p>
            <a:endParaRPr lang="en-US" dirty="0"/>
          </a:p>
        </p:txBody>
      </p:sp>
      <p:sp>
        <p:nvSpPr>
          <p:cNvPr id="2050" name="Rectangle 10"/>
          <p:cNvSpPr>
            <a:spLocks noChangeArrowheads="1"/>
          </p:cNvSpPr>
          <p:nvPr/>
        </p:nvSpPr>
        <p:spPr bwMode="auto">
          <a:xfrm>
            <a:off x="0" y="19964400"/>
            <a:ext cx="36576000" cy="7467600"/>
          </a:xfrm>
          <a:prstGeom prst="rect">
            <a:avLst/>
          </a:prstGeom>
          <a:gradFill rotWithShape="1">
            <a:gsLst>
              <a:gs pos="0">
                <a:srgbClr val="DDEBCF">
                  <a:lumMod val="0"/>
                  <a:lumOff val="100000"/>
                </a:srgbClr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0"/>
          </a:gradFill>
          <a:ln w="9525">
            <a:noFill/>
            <a:miter lim="800000"/>
            <a:headEnd/>
            <a:tailEnd/>
          </a:ln>
        </p:spPr>
        <p:txBody>
          <a:bodyPr wrap="none" lIns="76197" tIns="38098" rIns="76197" bIns="38098" anchor="ctr"/>
          <a:lstStyle/>
          <a:p>
            <a:endParaRPr lang="en-US" dirty="0"/>
          </a:p>
        </p:txBody>
      </p:sp>
      <p:sp>
        <p:nvSpPr>
          <p:cNvPr id="2053" name="AutoShape 66"/>
          <p:cNvSpPr>
            <a:spLocks noChangeArrowheads="1"/>
          </p:cNvSpPr>
          <p:nvPr/>
        </p:nvSpPr>
        <p:spPr bwMode="auto">
          <a:xfrm>
            <a:off x="12573000" y="4572000"/>
            <a:ext cx="23241000" cy="10668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lIns="76197" tIns="38098" rIns="76197" bIns="38098" anchor="ctr"/>
          <a:lstStyle/>
          <a:p>
            <a:endParaRPr lang="en-US" dirty="0"/>
          </a:p>
        </p:txBody>
      </p:sp>
      <p:sp>
        <p:nvSpPr>
          <p:cNvPr id="2075" name="Text Box 40"/>
          <p:cNvSpPr txBox="1">
            <a:spLocks noChangeArrowheads="1"/>
          </p:cNvSpPr>
          <p:nvPr/>
        </p:nvSpPr>
        <p:spPr bwMode="auto">
          <a:xfrm>
            <a:off x="10058400" y="26287942"/>
            <a:ext cx="25844500" cy="534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lIns="76197" tIns="38098" rIns="76197" bIns="38098">
            <a:spAutoFit/>
          </a:bodyPr>
          <a:lstStyle/>
          <a:p>
            <a:pPr algn="r" defTabSz="3918322">
              <a:spcBef>
                <a:spcPct val="50000"/>
              </a:spcBef>
              <a:defRPr/>
            </a:pPr>
            <a:r>
              <a:rPr lang="en-US" sz="3000" b="1" dirty="0" smtClean="0">
                <a:solidFill>
                  <a:srgbClr val="C6DBE8"/>
                </a:solidFill>
                <a:latin typeface="Franklin Gothic Medium" pitchFamily="34" charset="0"/>
                <a:cs typeface="Tahoma" pitchFamily="34" charset="0"/>
              </a:rPr>
              <a:t>Acknowledgements : </a:t>
            </a:r>
            <a:r>
              <a:rPr lang="en-US" sz="3000" dirty="0" smtClean="0">
                <a:solidFill>
                  <a:srgbClr val="C6DBE8"/>
                </a:solidFill>
                <a:latin typeface="Franklin Gothic Medium" pitchFamily="34" charset="0"/>
                <a:cs typeface="Tahoma" pitchFamily="34" charset="0"/>
              </a:rPr>
              <a:t>This research is supported in part by National Science Foundation grant DUE-0938074</a:t>
            </a:r>
            <a:endParaRPr lang="en-US" sz="3000" dirty="0">
              <a:solidFill>
                <a:srgbClr val="C6DBE8"/>
              </a:solidFill>
              <a:latin typeface="Franklin Gothic Medium" pitchFamily="34" charset="0"/>
              <a:cs typeface="Tahoma" pitchFamily="34" charset="0"/>
            </a:endParaRPr>
          </a:p>
        </p:txBody>
      </p:sp>
      <p:sp>
        <p:nvSpPr>
          <p:cNvPr id="77" name="Text Box 40"/>
          <p:cNvSpPr txBox="1">
            <a:spLocks noChangeArrowheads="1"/>
          </p:cNvSpPr>
          <p:nvPr/>
        </p:nvSpPr>
        <p:spPr bwMode="auto">
          <a:xfrm>
            <a:off x="609600" y="762000"/>
            <a:ext cx="35280600" cy="2862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square" lIns="76197" tIns="38098" rIns="76197" bIns="38098">
            <a:spAutoFit/>
          </a:bodyPr>
          <a:lstStyle/>
          <a:p>
            <a:pPr defTabSz="3918322">
              <a:spcBef>
                <a:spcPct val="50000"/>
              </a:spcBef>
              <a:defRPr/>
            </a:pPr>
            <a:r>
              <a:rPr lang="en-US" sz="7900" b="1" dirty="0" smtClean="0">
                <a:solidFill>
                  <a:srgbClr val="C6DBE8"/>
                </a:solidFill>
                <a:latin typeface="Franklin Gothic Medium" pitchFamily="34" charset="0"/>
                <a:cs typeface="Tahoma" pitchFamily="34" charset="0"/>
              </a:rPr>
              <a:t>Mining Explicit Feedback for Multi-Application User Interest Modeling</a:t>
            </a:r>
            <a:br>
              <a:rPr lang="en-US" sz="7900" b="1" dirty="0" smtClean="0">
                <a:solidFill>
                  <a:srgbClr val="C6DBE8"/>
                </a:solidFill>
                <a:latin typeface="Franklin Gothic Medium" pitchFamily="34" charset="0"/>
                <a:cs typeface="Tahoma" pitchFamily="34" charset="0"/>
              </a:rPr>
            </a:br>
            <a:r>
              <a:rPr lang="en-US" sz="5400" b="1" dirty="0" smtClean="0">
                <a:solidFill>
                  <a:srgbClr val="C6DBE8"/>
                </a:solidFill>
                <a:latin typeface="Franklin Gothic Medium" pitchFamily="34" charset="0"/>
                <a:cs typeface="Tahoma" pitchFamily="34" charset="0"/>
              </a:rPr>
              <a:t>Sampath Jayarathna, Atish Patra and Frank Shipman</a:t>
            </a:r>
          </a:p>
          <a:p>
            <a:pPr defTabSz="3918322">
              <a:spcBef>
                <a:spcPct val="50000"/>
              </a:spcBef>
              <a:defRPr/>
            </a:pPr>
            <a:r>
              <a:rPr lang="en-US" sz="3200" dirty="0" smtClean="0">
                <a:solidFill>
                  <a:srgbClr val="C6DBE8"/>
                </a:solidFill>
                <a:latin typeface="Franklin Gothic Medium" pitchFamily="34" charset="0"/>
                <a:cs typeface="Tahoma" pitchFamily="34" charset="0"/>
              </a:rPr>
              <a:t>Computer Science &amp; Engineering, Texas A&amp;M University</a:t>
            </a:r>
          </a:p>
        </p:txBody>
      </p:sp>
      <p:sp>
        <p:nvSpPr>
          <p:cNvPr id="82" name="AutoShape 66"/>
          <p:cNvSpPr>
            <a:spLocks noChangeArrowheads="1"/>
          </p:cNvSpPr>
          <p:nvPr/>
        </p:nvSpPr>
        <p:spPr bwMode="auto">
          <a:xfrm>
            <a:off x="685800" y="4572000"/>
            <a:ext cx="11430000" cy="2133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lIns="76197" tIns="38098" rIns="76197" bIns="38098" anchor="ctr"/>
          <a:lstStyle/>
          <a:p>
            <a:endParaRPr lang="en-US" dirty="0"/>
          </a:p>
        </p:txBody>
      </p:sp>
      <p:sp>
        <p:nvSpPr>
          <p:cNvPr id="83" name="AutoShape 66"/>
          <p:cNvSpPr>
            <a:spLocks noChangeArrowheads="1"/>
          </p:cNvSpPr>
          <p:nvPr/>
        </p:nvSpPr>
        <p:spPr bwMode="auto">
          <a:xfrm>
            <a:off x="12573000" y="15659100"/>
            <a:ext cx="11430000" cy="103251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lIns="76197" tIns="38098" rIns="76197" bIns="38098" anchor="ctr"/>
          <a:lstStyle/>
          <a:p>
            <a:endParaRPr lang="en-US" dirty="0"/>
          </a:p>
        </p:txBody>
      </p:sp>
      <p:sp>
        <p:nvSpPr>
          <p:cNvPr id="85" name="Text Box 53"/>
          <p:cNvSpPr txBox="1">
            <a:spLocks noChangeArrowheads="1"/>
          </p:cNvSpPr>
          <p:nvPr/>
        </p:nvSpPr>
        <p:spPr bwMode="auto">
          <a:xfrm>
            <a:off x="1143001" y="5029200"/>
            <a:ext cx="10515599" cy="830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6197" tIns="38098" rIns="76197" bIns="38098" anchor="ctr">
            <a:spAutoFit/>
          </a:bodyPr>
          <a:lstStyle/>
          <a:p>
            <a:pPr algn="ctr" defTabSz="3918322">
              <a:spcBef>
                <a:spcPct val="50000"/>
              </a:spcBef>
            </a:pPr>
            <a:r>
              <a:rPr lang="en-US" sz="4900" b="1" dirty="0" smtClean="0">
                <a:solidFill>
                  <a:srgbClr val="FB4F14"/>
                </a:solidFill>
                <a:latin typeface="Franklin Gothic Medium" pitchFamily="34" charset="0"/>
                <a:cs typeface="Tahoma" pitchFamily="34" charset="0"/>
              </a:rPr>
              <a:t>PROBLEM STATEMENT</a:t>
            </a:r>
            <a:endParaRPr lang="en-US" sz="4900" b="1" dirty="0">
              <a:solidFill>
                <a:srgbClr val="FB4F14"/>
              </a:solidFill>
              <a:latin typeface="Franklin Gothic Medium" pitchFamily="34" charset="0"/>
              <a:cs typeface="Tahoma" pitchFamily="34" charset="0"/>
            </a:endParaRPr>
          </a:p>
        </p:txBody>
      </p:sp>
      <p:sp>
        <p:nvSpPr>
          <p:cNvPr id="86" name="Text Box 54"/>
          <p:cNvSpPr txBox="1">
            <a:spLocks noChangeArrowheads="1"/>
          </p:cNvSpPr>
          <p:nvPr/>
        </p:nvSpPr>
        <p:spPr bwMode="auto">
          <a:xfrm>
            <a:off x="1143001" y="6019800"/>
            <a:ext cx="10462154" cy="1882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6197" tIns="38098" rIns="76197" bIns="38098"/>
          <a:lstStyle/>
          <a:p>
            <a:pPr algn="ctr"/>
            <a:r>
              <a:rPr lang="en-US" sz="2800" i="1" dirty="0" smtClean="0">
                <a:latin typeface="Franklin Gothic Medium" pitchFamily="34" charset="0"/>
              </a:rPr>
              <a:t>“Compare alternative approaches to recommending a combination of documents and document components based on implicit and explicit feedback across multiple applications” </a:t>
            </a:r>
          </a:p>
          <a:p>
            <a:pPr algn="just"/>
            <a:endParaRPr lang="en-US" sz="2800" i="1" dirty="0" smtClean="0">
              <a:latin typeface="Franklin Gothic Medium" pitchFamily="34" charset="0"/>
            </a:endParaRPr>
          </a:p>
          <a:p>
            <a:r>
              <a:rPr lang="en-US" sz="2800" dirty="0" smtClean="0">
                <a:latin typeface="Franklin Gothic Medium" pitchFamily="34" charset="0"/>
              </a:rPr>
              <a:t> </a:t>
            </a:r>
          </a:p>
          <a:p>
            <a:endParaRPr lang="en-US" sz="2800" dirty="0" smtClean="0">
              <a:latin typeface="Franklin Gothic Medium" pitchFamily="34" charset="0"/>
            </a:endParaRPr>
          </a:p>
          <a:p>
            <a:endParaRPr lang="en-US" sz="2800" dirty="0" smtClean="0">
              <a:latin typeface="Franklin Gothic Medium" pitchFamily="34" charset="0"/>
            </a:endParaRPr>
          </a:p>
          <a:p>
            <a:endParaRPr lang="en-US" sz="2800" dirty="0" smtClean="0">
              <a:latin typeface="Franklin Gothic Medium" pitchFamily="34" charset="0"/>
            </a:endParaRPr>
          </a:p>
          <a:p>
            <a:endParaRPr lang="en-US" sz="2800" dirty="0" smtClean="0">
              <a:latin typeface="Franklin Gothic Medium" pitchFamily="34" charset="0"/>
            </a:endParaRPr>
          </a:p>
          <a:p>
            <a:endParaRPr lang="en-US" sz="2800" dirty="0" smtClean="0">
              <a:latin typeface="Franklin Gothic Medium" pitchFamily="34" charset="0"/>
            </a:endParaRPr>
          </a:p>
          <a:p>
            <a:endParaRPr lang="en-US" sz="2800" dirty="0" smtClean="0">
              <a:latin typeface="Franklin Gothic Medium" pitchFamily="34" charset="0"/>
            </a:endParaRPr>
          </a:p>
          <a:p>
            <a:endParaRPr lang="en-US" sz="2800" dirty="0" smtClean="0">
              <a:latin typeface="Franklin Gothic Medium" pitchFamily="34" charset="0"/>
            </a:endParaRPr>
          </a:p>
          <a:p>
            <a:endParaRPr lang="en-US" sz="2800" dirty="0" smtClean="0">
              <a:latin typeface="Franklin Gothic Medium" pitchFamily="34" charset="0"/>
            </a:endParaRPr>
          </a:p>
          <a:p>
            <a:endParaRPr lang="en-US" sz="2800" dirty="0" smtClean="0">
              <a:latin typeface="Franklin Gothic Medium" pitchFamily="34" charset="0"/>
            </a:endParaRPr>
          </a:p>
          <a:p>
            <a:endParaRPr lang="en-US" sz="2800" dirty="0" smtClean="0">
              <a:latin typeface="Franklin Gothic Medium" pitchFamily="34" charset="0"/>
            </a:endParaRPr>
          </a:p>
          <a:p>
            <a:endParaRPr lang="en-US" sz="2800" dirty="0" smtClean="0">
              <a:latin typeface="Franklin Gothic Medium" pitchFamily="34" charset="0"/>
            </a:endParaRPr>
          </a:p>
          <a:p>
            <a:pPr algn="ctr"/>
            <a:endParaRPr lang="en-US" sz="2800" dirty="0" smtClean="0">
              <a:latin typeface="Franklin Gothic Medium" pitchFamily="34" charset="0"/>
            </a:endParaRPr>
          </a:p>
          <a:p>
            <a:pPr algn="ctr"/>
            <a:endParaRPr lang="en-US" sz="2800" dirty="0">
              <a:latin typeface="Franklin Gothic Medium" pitchFamily="34" charset="0"/>
            </a:endParaRPr>
          </a:p>
          <a:p>
            <a:pPr algn="ctr"/>
            <a:r>
              <a:rPr lang="en-US" sz="2800" dirty="0" smtClean="0">
                <a:latin typeface="Franklin Gothic Medium" pitchFamily="34" charset="0"/>
              </a:rPr>
              <a:t>Figure 1. UIMaP: Overview and System Components</a:t>
            </a:r>
          </a:p>
          <a:p>
            <a:r>
              <a:rPr lang="en-US" sz="2800" dirty="0" smtClean="0">
                <a:latin typeface="Franklin Gothic Medium" pitchFamily="34" charset="0"/>
              </a:rPr>
              <a:t> </a:t>
            </a:r>
          </a:p>
          <a:p>
            <a:endParaRPr lang="en-US" sz="2800" dirty="0">
              <a:latin typeface="Franklin Gothic Medium" pitchFamily="34" charset="0"/>
            </a:endParaRPr>
          </a:p>
          <a:p>
            <a:endParaRPr lang="en-US" sz="2800" dirty="0" smtClean="0">
              <a:latin typeface="Franklin Gothic Medium" pitchFamily="34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800" dirty="0" smtClean="0">
                <a:latin typeface="Franklin Gothic Medium" pitchFamily="34" charset="0"/>
              </a:rPr>
              <a:t>We </a:t>
            </a:r>
            <a:r>
              <a:rPr lang="en-US" sz="2800" dirty="0">
                <a:latin typeface="Franklin Gothic Medium" pitchFamily="34" charset="0"/>
              </a:rPr>
              <a:t>explore recommendations of documents to support users to best match their interests during an open-ended information gathering </a:t>
            </a:r>
            <a:r>
              <a:rPr lang="en-US" sz="2800" dirty="0" smtClean="0">
                <a:latin typeface="Franklin Gothic Medium" pitchFamily="34" charset="0"/>
              </a:rPr>
              <a:t>task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800" dirty="0" smtClean="0">
                <a:latin typeface="Franklin Gothic Medium" pitchFamily="34" charset="0"/>
              </a:rPr>
              <a:t>A </a:t>
            </a:r>
            <a:r>
              <a:rPr lang="en-US" sz="2800" dirty="0">
                <a:latin typeface="Franklin Gothic Medium" pitchFamily="34" charset="0"/>
              </a:rPr>
              <a:t>user often interacts with multiple applications while working on a search </a:t>
            </a:r>
            <a:r>
              <a:rPr lang="en-US" sz="2800" dirty="0" smtClean="0">
                <a:latin typeface="Franklin Gothic Medium" pitchFamily="34" charset="0"/>
              </a:rPr>
              <a:t>task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US" sz="2800" dirty="0">
                <a:latin typeface="Franklin Gothic Medium" pitchFamily="34" charset="0"/>
              </a:rPr>
              <a:t>Our work helps in building a multi-application environment by inferring user profiles based on users’ aggregated interactions with multiple applications, coupled with an analysis of the characteristics and content of the documents they are interacting </a:t>
            </a:r>
            <a:r>
              <a:rPr lang="en-US" sz="2800" dirty="0" smtClean="0">
                <a:latin typeface="Franklin Gothic Medium" pitchFamily="34" charset="0"/>
              </a:rPr>
              <a:t>with</a:t>
            </a:r>
          </a:p>
          <a:p>
            <a:pPr marL="457200" indent="-457200" algn="just">
              <a:buFont typeface="Arial" pitchFamily="34" charset="0"/>
              <a:buChar char="•"/>
            </a:pPr>
            <a:endParaRPr lang="en-US" sz="2000" dirty="0" smtClean="0">
              <a:latin typeface="Franklin Gothic Medium" pitchFamily="34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endParaRPr lang="en-US" sz="2800" dirty="0">
              <a:latin typeface="Franklin Gothic Medium" pitchFamily="34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endParaRPr lang="en-US" sz="2800" dirty="0" smtClean="0">
              <a:latin typeface="Franklin Gothic Medium" pitchFamily="34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endParaRPr lang="en-US" sz="2800" dirty="0">
              <a:latin typeface="Franklin Gothic Medium" pitchFamily="34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endParaRPr lang="en-US" sz="2800" dirty="0" smtClean="0">
              <a:latin typeface="Franklin Gothic Medium" pitchFamily="34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endParaRPr lang="en-US" sz="2800" dirty="0">
              <a:latin typeface="Franklin Gothic Medium" pitchFamily="34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endParaRPr lang="en-US" sz="2800" dirty="0" smtClean="0">
              <a:latin typeface="Franklin Gothic Medium" pitchFamily="34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endParaRPr lang="en-US" sz="2800" dirty="0">
              <a:latin typeface="Franklin Gothic Medium" pitchFamily="34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endParaRPr lang="en-US" sz="2800" dirty="0" smtClean="0">
              <a:latin typeface="Franklin Gothic Medium" pitchFamily="34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endParaRPr lang="en-US" sz="2800" dirty="0">
              <a:latin typeface="Franklin Gothic Medium" pitchFamily="34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endParaRPr lang="en-US" sz="2800" dirty="0" smtClean="0">
              <a:latin typeface="Franklin Gothic Medium" pitchFamily="34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endParaRPr lang="en-US" sz="2800" dirty="0">
              <a:latin typeface="Franklin Gothic Medium" pitchFamily="34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endParaRPr lang="en-US" sz="1500" dirty="0" smtClean="0">
              <a:latin typeface="Franklin Gothic Medium" pitchFamily="34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endParaRPr lang="en-US" sz="1500" dirty="0">
              <a:latin typeface="Franklin Gothic Medium" pitchFamily="34" charset="0"/>
            </a:endParaRPr>
          </a:p>
          <a:p>
            <a:pPr algn="ctr"/>
            <a:r>
              <a:rPr lang="en-US" sz="2800" dirty="0" smtClean="0">
                <a:latin typeface="Franklin Gothic Medium" pitchFamily="34" charset="0"/>
              </a:rPr>
              <a:t>  Figure </a:t>
            </a:r>
            <a:r>
              <a:rPr lang="en-US" sz="2800" dirty="0">
                <a:latin typeface="Franklin Gothic Medium" pitchFamily="34" charset="0"/>
              </a:rPr>
              <a:t>2. </a:t>
            </a:r>
            <a:r>
              <a:rPr lang="en-US" sz="2800" dirty="0" smtClean="0">
                <a:latin typeface="Franklin Gothic Medium" pitchFamily="34" charset="0"/>
              </a:rPr>
              <a:t>User Annotations and System Visualizations</a:t>
            </a:r>
            <a:endParaRPr lang="en-US" sz="2800" dirty="0">
              <a:latin typeface="Franklin Gothic Medium" pitchFamily="34" charset="0"/>
            </a:endParaRPr>
          </a:p>
          <a:p>
            <a:pPr marL="457200" indent="-457200" algn="just">
              <a:buFont typeface="Arial" pitchFamily="34" charset="0"/>
              <a:buChar char="•"/>
            </a:pPr>
            <a:endParaRPr lang="en-US" sz="2800" dirty="0" smtClean="0">
              <a:latin typeface="Franklin Gothic Medium" pitchFamily="34" charset="0"/>
            </a:endParaRPr>
          </a:p>
          <a:p>
            <a:pPr algn="just"/>
            <a:r>
              <a:rPr lang="en-US" sz="2800" dirty="0" smtClean="0">
                <a:latin typeface="Franklin Gothic Medium" pitchFamily="34" charset="0"/>
              </a:rPr>
              <a:t> </a:t>
            </a:r>
          </a:p>
        </p:txBody>
      </p:sp>
      <p:sp>
        <p:nvSpPr>
          <p:cNvPr id="93" name="Text Box 53"/>
          <p:cNvSpPr txBox="1">
            <a:spLocks noChangeArrowheads="1"/>
          </p:cNvSpPr>
          <p:nvPr/>
        </p:nvSpPr>
        <p:spPr bwMode="auto">
          <a:xfrm>
            <a:off x="18897601" y="5029200"/>
            <a:ext cx="10515599" cy="830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6197" tIns="38098" rIns="76197" bIns="38098" anchor="ctr">
            <a:spAutoFit/>
          </a:bodyPr>
          <a:lstStyle/>
          <a:p>
            <a:pPr algn="ctr" defTabSz="3918322">
              <a:spcBef>
                <a:spcPct val="50000"/>
              </a:spcBef>
            </a:pPr>
            <a:r>
              <a:rPr lang="en-US" sz="4900" b="1" dirty="0" smtClean="0">
                <a:solidFill>
                  <a:srgbClr val="FB4F14"/>
                </a:solidFill>
                <a:latin typeface="Franklin Gothic Medium" pitchFamily="34" charset="0"/>
                <a:cs typeface="Tahoma" pitchFamily="34" charset="0"/>
              </a:rPr>
              <a:t>DATA SET AND RESULTS</a:t>
            </a:r>
            <a:endParaRPr lang="en-US" sz="4900" b="1" dirty="0">
              <a:solidFill>
                <a:srgbClr val="FB4F14"/>
              </a:solidFill>
              <a:latin typeface="Franklin Gothic Medium" pitchFamily="34" charset="0"/>
              <a:cs typeface="Tahoma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6264544" y="2133600"/>
            <a:ext cx="9473256" cy="2057400"/>
            <a:chOff x="25350144" y="2133600"/>
            <a:chExt cx="9473256" cy="2057400"/>
          </a:xfrm>
        </p:grpSpPr>
        <p:pic>
          <p:nvPicPr>
            <p:cNvPr id="1030" name="Picture 6" descr="C:\Users\Sampath\Desktop\logo_cs_tamu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557807" y="2133977"/>
              <a:ext cx="5006881" cy="20570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1" name="Picture 7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741544" y="2133977"/>
              <a:ext cx="2081856" cy="20570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350144" y="2133600"/>
              <a:ext cx="2057400" cy="2057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7445" y="7409018"/>
            <a:ext cx="9395355" cy="63069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12954000" y="6019800"/>
            <a:ext cx="22402800" cy="8389207"/>
            <a:chOff x="12954000" y="6019800"/>
            <a:chExt cx="22402800" cy="8545618"/>
          </a:xfrm>
        </p:grpSpPr>
        <p:pic>
          <p:nvPicPr>
            <p:cNvPr id="2" name="Picture 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03486" y="9833811"/>
              <a:ext cx="7875314" cy="4724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148527" y="6023811"/>
              <a:ext cx="14208273" cy="85416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54000" y="6019800"/>
              <a:ext cx="7543800" cy="450944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8" name="AutoShape 66"/>
          <p:cNvSpPr>
            <a:spLocks noChangeArrowheads="1"/>
          </p:cNvSpPr>
          <p:nvPr/>
        </p:nvSpPr>
        <p:spPr bwMode="auto">
          <a:xfrm>
            <a:off x="24512337" y="15697200"/>
            <a:ext cx="11301663" cy="103251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lIns="76197" tIns="38098" rIns="76197" bIns="38098" anchor="ctr"/>
          <a:lstStyle/>
          <a:p>
            <a:endParaRPr lang="en-US" dirty="0"/>
          </a:p>
        </p:txBody>
      </p:sp>
      <p:sp>
        <p:nvSpPr>
          <p:cNvPr id="29" name="Text Box 53"/>
          <p:cNvSpPr txBox="1">
            <a:spLocks noChangeArrowheads="1"/>
          </p:cNvSpPr>
          <p:nvPr/>
        </p:nvSpPr>
        <p:spPr bwMode="auto">
          <a:xfrm>
            <a:off x="24917400" y="15849600"/>
            <a:ext cx="10515599" cy="830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6197" tIns="38098" rIns="76197" bIns="38098" anchor="ctr">
            <a:spAutoFit/>
          </a:bodyPr>
          <a:lstStyle/>
          <a:p>
            <a:pPr algn="ctr" defTabSz="3918322">
              <a:spcBef>
                <a:spcPct val="50000"/>
              </a:spcBef>
            </a:pPr>
            <a:r>
              <a:rPr lang="en-US" sz="4900" b="1" dirty="0" smtClean="0">
                <a:solidFill>
                  <a:srgbClr val="FB4F14"/>
                </a:solidFill>
                <a:latin typeface="Franklin Gothic Medium" pitchFamily="34" charset="0"/>
                <a:cs typeface="Tahoma" pitchFamily="34" charset="0"/>
              </a:rPr>
              <a:t>CONCLUSION &amp; FUTURE WORK</a:t>
            </a:r>
            <a:endParaRPr lang="en-US" sz="4900" b="1" dirty="0">
              <a:solidFill>
                <a:srgbClr val="FB4F14"/>
              </a:solidFill>
              <a:latin typeface="Franklin Gothic Medium" pitchFamily="34" charset="0"/>
              <a:cs typeface="Tahoma" pitchFamily="34" charset="0"/>
            </a:endParaRPr>
          </a:p>
        </p:txBody>
      </p:sp>
      <p:sp>
        <p:nvSpPr>
          <p:cNvPr id="30" name="Text Box 54"/>
          <p:cNvSpPr txBox="1">
            <a:spLocks noChangeArrowheads="1"/>
          </p:cNvSpPr>
          <p:nvPr/>
        </p:nvSpPr>
        <p:spPr bwMode="auto">
          <a:xfrm>
            <a:off x="25069800" y="16840200"/>
            <a:ext cx="10462154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6197" tIns="38098" rIns="76197" bIns="38098"/>
          <a:lstStyle/>
          <a:p>
            <a:pPr algn="just" defTabSz="3918322">
              <a:spcBef>
                <a:spcPct val="50000"/>
              </a:spcBef>
            </a:pPr>
            <a:r>
              <a:rPr lang="en-US" sz="2800" dirty="0" smtClean="0">
                <a:latin typeface="Franklin Gothic Medium" pitchFamily="34" charset="0"/>
              </a:rPr>
              <a:t>Our </a:t>
            </a:r>
            <a:r>
              <a:rPr lang="en-US" sz="2800" dirty="0">
                <a:latin typeface="Franklin Gothic Medium" pitchFamily="34" charset="0"/>
              </a:rPr>
              <a:t>major contributions in this work can be summarized as: </a:t>
            </a:r>
            <a:endParaRPr lang="en-US" sz="2800" dirty="0" smtClean="0">
              <a:latin typeface="Franklin Gothic Medium" pitchFamily="34" charset="0"/>
            </a:endParaRPr>
          </a:p>
          <a:p>
            <a:pPr marL="514350" lvl="0" indent="-514350">
              <a:buFont typeface="+mj-lt"/>
              <a:buAutoNum type="arabicParenR"/>
            </a:pPr>
            <a:r>
              <a:rPr lang="en-US" sz="2800" dirty="0">
                <a:latin typeface="Franklin Gothic Medium" pitchFamily="34" charset="0"/>
              </a:rPr>
              <a:t>Topic model based study of the effectiveness of user interest modeling using explicit feedback </a:t>
            </a:r>
            <a:r>
              <a:rPr lang="en-US" sz="2800" dirty="0" smtClean="0">
                <a:latin typeface="Franklin Gothic Medium" pitchFamily="34" charset="0"/>
              </a:rPr>
              <a:t>indicators</a:t>
            </a:r>
            <a:endParaRPr lang="en-US" sz="2800" b="1" dirty="0">
              <a:latin typeface="Franklin Gothic Medium" pitchFamily="34" charset="0"/>
            </a:endParaRPr>
          </a:p>
          <a:p>
            <a:pPr marL="514350" lvl="0" indent="-514350">
              <a:buFont typeface="+mj-lt"/>
              <a:buAutoNum type="arabicParenR"/>
            </a:pPr>
            <a:r>
              <a:rPr lang="en-US" sz="2800" dirty="0">
                <a:latin typeface="Franklin Gothic Medium" pitchFamily="34" charset="0"/>
              </a:rPr>
              <a:t>Tensor factorization based study of the implicit feedback data as an expression of interest to enrich the explicit feedback based user </a:t>
            </a:r>
            <a:r>
              <a:rPr lang="en-US" sz="2800" dirty="0" smtClean="0">
                <a:latin typeface="Franklin Gothic Medium" pitchFamily="34" charset="0"/>
              </a:rPr>
              <a:t>model</a:t>
            </a:r>
            <a:endParaRPr lang="en-US" sz="2800" b="1" dirty="0">
              <a:latin typeface="Franklin Gothic Medium" pitchFamily="34" charset="0"/>
            </a:endParaRPr>
          </a:p>
          <a:p>
            <a:pPr marL="514350" lvl="0" indent="-514350">
              <a:buFont typeface="+mj-lt"/>
              <a:buAutoNum type="arabicParenR"/>
            </a:pPr>
            <a:r>
              <a:rPr lang="en-US" sz="2800" dirty="0">
                <a:latin typeface="Franklin Gothic Medium" pitchFamily="34" charset="0"/>
              </a:rPr>
              <a:t>Modeling of user-interest drift over time using the learned user interest </a:t>
            </a:r>
            <a:r>
              <a:rPr lang="en-US" sz="2800" dirty="0" smtClean="0">
                <a:latin typeface="Franklin Gothic Medium" pitchFamily="34" charset="0"/>
              </a:rPr>
              <a:t>model</a:t>
            </a:r>
            <a:endParaRPr lang="en-US" sz="2800" b="1" dirty="0">
              <a:latin typeface="Franklin Gothic Medium" pitchFamily="34" charset="0"/>
            </a:endParaRPr>
          </a:p>
          <a:p>
            <a:pPr defTabSz="3918322">
              <a:spcBef>
                <a:spcPct val="50000"/>
              </a:spcBef>
            </a:pPr>
            <a:endParaRPr lang="en-US" sz="2800" dirty="0">
              <a:latin typeface="Franklin Gothic Medium" pitchFamily="34" charset="0"/>
            </a:endParaRPr>
          </a:p>
        </p:txBody>
      </p:sp>
      <p:sp>
        <p:nvSpPr>
          <p:cNvPr id="31" name="Text Box 53"/>
          <p:cNvSpPr txBox="1">
            <a:spLocks noChangeArrowheads="1"/>
          </p:cNvSpPr>
          <p:nvPr/>
        </p:nvSpPr>
        <p:spPr bwMode="auto">
          <a:xfrm>
            <a:off x="25069800" y="20269200"/>
            <a:ext cx="10515599" cy="830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6197" tIns="38098" rIns="76197" bIns="38098" anchor="ctr">
            <a:spAutoFit/>
          </a:bodyPr>
          <a:lstStyle/>
          <a:p>
            <a:pPr algn="ctr" defTabSz="3918322">
              <a:spcBef>
                <a:spcPct val="50000"/>
              </a:spcBef>
            </a:pPr>
            <a:r>
              <a:rPr lang="en-US" sz="4900" b="1" dirty="0" smtClean="0">
                <a:solidFill>
                  <a:srgbClr val="FB4F14"/>
                </a:solidFill>
                <a:latin typeface="Franklin Gothic Medium" pitchFamily="34" charset="0"/>
                <a:cs typeface="Tahoma" pitchFamily="34" charset="0"/>
              </a:rPr>
              <a:t>REFERENCES</a:t>
            </a:r>
            <a:endParaRPr lang="en-US" sz="4900" b="1" dirty="0">
              <a:solidFill>
                <a:srgbClr val="FB4F14"/>
              </a:solidFill>
              <a:latin typeface="Franklin Gothic Medium" pitchFamily="34" charset="0"/>
              <a:cs typeface="Tahoma" pitchFamily="34" charset="0"/>
            </a:endParaRPr>
          </a:p>
        </p:txBody>
      </p:sp>
      <p:sp>
        <p:nvSpPr>
          <p:cNvPr id="32" name="Text Box 54"/>
          <p:cNvSpPr txBox="1">
            <a:spLocks noChangeArrowheads="1"/>
          </p:cNvSpPr>
          <p:nvPr/>
        </p:nvSpPr>
        <p:spPr bwMode="auto">
          <a:xfrm>
            <a:off x="25069800" y="21031201"/>
            <a:ext cx="10385954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6197" tIns="38098" rIns="76197" bIns="38098"/>
          <a:lstStyle/>
          <a:p>
            <a:pPr marL="514350" indent="-514350" algn="just">
              <a:buFont typeface="+mj-lt"/>
              <a:buAutoNum type="arabicParenR"/>
            </a:pPr>
            <a:r>
              <a:rPr lang="en-US" sz="2400" dirty="0">
                <a:latin typeface="Franklin Gothic Medium" pitchFamily="34" charset="0"/>
                <a:cs typeface="Vani" pitchFamily="34" charset="0"/>
              </a:rPr>
              <a:t>Jayarathna, S., A. Patra, and F. Shipman, </a:t>
            </a:r>
            <a:r>
              <a:rPr lang="en-US" sz="2400" i="1" dirty="0">
                <a:latin typeface="Franklin Gothic Medium" pitchFamily="34" charset="0"/>
                <a:cs typeface="Vani" pitchFamily="34" charset="0"/>
              </a:rPr>
              <a:t>Mining User Interest from Search Tasks and Annotations </a:t>
            </a:r>
            <a:r>
              <a:rPr lang="en-US" sz="2400" dirty="0">
                <a:latin typeface="Franklin Gothic Medium" pitchFamily="34" charset="0"/>
                <a:cs typeface="Vani" pitchFamily="34" charset="0"/>
              </a:rPr>
              <a:t>in </a:t>
            </a:r>
            <a:r>
              <a:rPr lang="en-US" sz="2400" i="1" dirty="0">
                <a:latin typeface="Franklin Gothic Medium" pitchFamily="34" charset="0"/>
                <a:cs typeface="Vani" pitchFamily="34" charset="0"/>
              </a:rPr>
              <a:t>Twenty-Second ACM International Conference on Information and Knowledge Management</a:t>
            </a:r>
            <a:r>
              <a:rPr lang="en-US" sz="2400" dirty="0">
                <a:latin typeface="Franklin Gothic Medium" pitchFamily="34" charset="0"/>
                <a:cs typeface="Vani" pitchFamily="34" charset="0"/>
              </a:rPr>
              <a:t>2013: San Francisco, CA, USA</a:t>
            </a:r>
            <a:endParaRPr lang="en-US" sz="2400" dirty="0" smtClean="0">
              <a:latin typeface="Franklin Gothic Medium" pitchFamily="34" charset="0"/>
              <a:cs typeface="Vani" pitchFamily="34" charset="0"/>
            </a:endParaRPr>
          </a:p>
          <a:p>
            <a:pPr marL="514350" indent="-514350" algn="just">
              <a:buFont typeface="+mj-lt"/>
              <a:buAutoNum type="arabicParenR"/>
            </a:pPr>
            <a:r>
              <a:rPr lang="en-US" sz="2400" dirty="0" err="1" smtClean="0">
                <a:latin typeface="Franklin Gothic Medium" pitchFamily="34" charset="0"/>
              </a:rPr>
              <a:t>Bae</a:t>
            </a:r>
            <a:r>
              <a:rPr lang="en-US" sz="2400" dirty="0">
                <a:latin typeface="Franklin Gothic Medium" pitchFamily="34" charset="0"/>
              </a:rPr>
              <a:t>, S., Hsieh, H., Kim, D., Marshall, C.C., Meintanis, K., Moore, J.M., Zacchi, A. and Shipman, F.M. Supporting document triage via annotation-based visualizations. </a:t>
            </a:r>
            <a:r>
              <a:rPr lang="en-US" sz="2400" i="1" dirty="0">
                <a:latin typeface="Franklin Gothic Medium" pitchFamily="34" charset="0"/>
              </a:rPr>
              <a:t>American Society for Information Science and Technology</a:t>
            </a:r>
            <a:r>
              <a:rPr lang="en-US" sz="2400" dirty="0">
                <a:latin typeface="Franklin Gothic Medium" pitchFamily="34" charset="0"/>
              </a:rPr>
              <a:t>, </a:t>
            </a:r>
            <a:r>
              <a:rPr lang="en-US" sz="2400" i="1" dirty="0">
                <a:latin typeface="Franklin Gothic Medium" pitchFamily="34" charset="0"/>
              </a:rPr>
              <a:t>45</a:t>
            </a:r>
            <a:r>
              <a:rPr lang="en-US" sz="2400" dirty="0">
                <a:latin typeface="Franklin Gothic Medium" pitchFamily="34" charset="0"/>
              </a:rPr>
              <a:t> (1). </a:t>
            </a:r>
            <a:r>
              <a:rPr lang="en-US" sz="2400" dirty="0" smtClean="0">
                <a:latin typeface="Franklin Gothic Medium" pitchFamily="34" charset="0"/>
              </a:rPr>
              <a:t>1-16.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en-US" sz="2400" dirty="0" err="1">
                <a:latin typeface="Franklin Gothic Medium" pitchFamily="34" charset="0"/>
              </a:rPr>
              <a:t>Blei</a:t>
            </a:r>
            <a:r>
              <a:rPr lang="en-US" sz="2400" dirty="0">
                <a:latin typeface="Franklin Gothic Medium" pitchFamily="34" charset="0"/>
              </a:rPr>
              <a:t>, David M., Andrew Y. Ng, and Michael I. Jordan. "Latent </a:t>
            </a:r>
            <a:r>
              <a:rPr lang="en-US" sz="2400" dirty="0" err="1">
                <a:latin typeface="Franklin Gothic Medium" pitchFamily="34" charset="0"/>
              </a:rPr>
              <a:t>dirichlet</a:t>
            </a:r>
            <a:r>
              <a:rPr lang="en-US" sz="2400" dirty="0">
                <a:latin typeface="Franklin Gothic Medium" pitchFamily="34" charset="0"/>
              </a:rPr>
              <a:t> allocation." the Journal of machine Learning research 3 (2003): 993-1022</a:t>
            </a:r>
            <a:r>
              <a:rPr lang="en-US" sz="2400" dirty="0" smtClean="0">
                <a:latin typeface="Franklin Gothic Medium" pitchFamily="34" charset="0"/>
              </a:rPr>
              <a:t>.</a:t>
            </a:r>
          </a:p>
          <a:p>
            <a:pPr marL="514350" indent="-514350" algn="just">
              <a:buFont typeface="+mj-lt"/>
              <a:buAutoNum type="arabicParenR"/>
            </a:pPr>
            <a:r>
              <a:rPr lang="en-US" sz="2400" dirty="0" err="1">
                <a:latin typeface="Franklin Gothic Medium" pitchFamily="34" charset="0"/>
              </a:rPr>
              <a:t>Tolomei</a:t>
            </a:r>
            <a:r>
              <a:rPr lang="en-US" sz="2400" dirty="0">
                <a:latin typeface="Franklin Gothic Medium" pitchFamily="34" charset="0"/>
              </a:rPr>
              <a:t>, G., Orlando, S. and </a:t>
            </a:r>
            <a:r>
              <a:rPr lang="en-US" sz="2400" dirty="0" err="1">
                <a:latin typeface="Franklin Gothic Medium" pitchFamily="34" charset="0"/>
              </a:rPr>
              <a:t>Silvestri</a:t>
            </a:r>
            <a:r>
              <a:rPr lang="en-US" sz="2400" dirty="0">
                <a:latin typeface="Franklin Gothic Medium" pitchFamily="34" charset="0"/>
              </a:rPr>
              <a:t>, F., Towards a task-based search and recommender systems. in </a:t>
            </a:r>
            <a:r>
              <a:rPr lang="en-US" sz="2400" i="1" dirty="0">
                <a:latin typeface="Franklin Gothic Medium" pitchFamily="34" charset="0"/>
              </a:rPr>
              <a:t>In Proceedings of ICDE Workshops</a:t>
            </a:r>
            <a:r>
              <a:rPr lang="en-US" sz="2400" dirty="0">
                <a:latin typeface="Franklin Gothic Medium" pitchFamily="34" charset="0"/>
              </a:rPr>
              <a:t>, (2010), 333-336</a:t>
            </a:r>
            <a:r>
              <a:rPr lang="en-US" sz="2400" dirty="0" smtClean="0">
                <a:latin typeface="Franklin Gothic Medium" pitchFamily="34" charset="0"/>
              </a:rPr>
              <a:t>.</a:t>
            </a:r>
            <a:endParaRPr lang="en-US" sz="2400" dirty="0">
              <a:latin typeface="Franklin Gothic Medium" pitchFamily="34" charset="0"/>
              <a:cs typeface="Tahoma" pitchFamily="34" charset="0"/>
            </a:endParaRPr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3473" y="19812000"/>
            <a:ext cx="9822727" cy="5173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8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68558" y="16630256"/>
            <a:ext cx="11315179" cy="8391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" name="Text Box 54"/>
          <p:cNvSpPr txBox="1">
            <a:spLocks noChangeArrowheads="1"/>
          </p:cNvSpPr>
          <p:nvPr/>
        </p:nvSpPr>
        <p:spPr bwMode="auto">
          <a:xfrm>
            <a:off x="13083646" y="24574500"/>
            <a:ext cx="10462154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6197" tIns="38098" rIns="76197" bIns="38098"/>
          <a:lstStyle/>
          <a:p>
            <a:pPr algn="ctr"/>
            <a:endParaRPr lang="en-US" sz="2800" dirty="0" smtClean="0">
              <a:latin typeface="Franklin Gothic Medium" pitchFamily="34" charset="0"/>
            </a:endParaRPr>
          </a:p>
          <a:p>
            <a:pPr algn="ctr"/>
            <a:r>
              <a:rPr lang="en-US" sz="2800" dirty="0" smtClean="0">
                <a:latin typeface="Franklin Gothic Medium" pitchFamily="34" charset="0"/>
              </a:rPr>
              <a:t>Figure 3. Topic Modeling based Search Task Clustering</a:t>
            </a:r>
          </a:p>
          <a:p>
            <a:r>
              <a:rPr lang="en-US" sz="2800" dirty="0" smtClean="0">
                <a:latin typeface="Franklin Gothic Medium" pitchFamily="34" charset="0"/>
              </a:rPr>
              <a:t> </a:t>
            </a:r>
          </a:p>
        </p:txBody>
      </p:sp>
      <p:sp>
        <p:nvSpPr>
          <p:cNvPr id="39" name="Text Box 53"/>
          <p:cNvSpPr txBox="1">
            <a:spLocks noChangeArrowheads="1"/>
          </p:cNvSpPr>
          <p:nvPr/>
        </p:nvSpPr>
        <p:spPr bwMode="auto">
          <a:xfrm>
            <a:off x="13182600" y="15849600"/>
            <a:ext cx="10515599" cy="830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6197" tIns="38098" rIns="76197" bIns="38098" anchor="ctr">
            <a:spAutoFit/>
          </a:bodyPr>
          <a:lstStyle/>
          <a:p>
            <a:pPr algn="ctr" defTabSz="3918322">
              <a:spcBef>
                <a:spcPct val="50000"/>
              </a:spcBef>
            </a:pPr>
            <a:r>
              <a:rPr lang="en-US" sz="4900" b="1" dirty="0" smtClean="0">
                <a:solidFill>
                  <a:srgbClr val="FB4F14"/>
                </a:solidFill>
                <a:latin typeface="Franklin Gothic Medium" pitchFamily="34" charset="0"/>
                <a:cs typeface="Tahoma" pitchFamily="34" charset="0"/>
              </a:rPr>
              <a:t>TOPIC MODELING</a:t>
            </a:r>
            <a:endParaRPr lang="en-US" sz="4900" b="1" dirty="0">
              <a:solidFill>
                <a:srgbClr val="FB4F14"/>
              </a:solidFill>
              <a:latin typeface="Franklin Gothic Medium" pitchFamily="34" charset="0"/>
              <a:cs typeface="Tahoma" pitchFamily="34" charset="0"/>
            </a:endParaRPr>
          </a:p>
        </p:txBody>
      </p:sp>
      <p:sp>
        <p:nvSpPr>
          <p:cNvPr id="40" name="Text Box 54"/>
          <p:cNvSpPr txBox="1">
            <a:spLocks noChangeArrowheads="1"/>
          </p:cNvSpPr>
          <p:nvPr/>
        </p:nvSpPr>
        <p:spPr bwMode="auto">
          <a:xfrm>
            <a:off x="13411200" y="14641618"/>
            <a:ext cx="20040600" cy="522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6197" tIns="38098" rIns="76197" bIns="38098"/>
          <a:lstStyle/>
          <a:p>
            <a:pPr algn="ctr"/>
            <a:r>
              <a:rPr lang="en-US" sz="2800" dirty="0">
                <a:latin typeface="Franklin Gothic Medium" pitchFamily="34" charset="0"/>
              </a:rPr>
              <a:t>Figure </a:t>
            </a:r>
            <a:r>
              <a:rPr lang="en-US" sz="2800" dirty="0" smtClean="0">
                <a:latin typeface="Franklin Gothic Medium" pitchFamily="34" charset="0"/>
              </a:rPr>
              <a:t>4. Impact of UIMaP System Parameters                                   Figure 5. Performance Comparisons of Different Topic Models</a:t>
            </a:r>
          </a:p>
          <a:p>
            <a:r>
              <a:rPr lang="en-US" sz="2800" dirty="0" smtClean="0">
                <a:latin typeface="Franklin Gothic Medium" pitchFamily="34" charset="0"/>
              </a:rPr>
              <a:t> </a:t>
            </a:r>
          </a:p>
        </p:txBody>
      </p:sp>
      <p:sp>
        <p:nvSpPr>
          <p:cNvPr id="33" name="Text Box 53"/>
          <p:cNvSpPr txBox="1">
            <a:spLocks noChangeArrowheads="1"/>
          </p:cNvSpPr>
          <p:nvPr/>
        </p:nvSpPr>
        <p:spPr bwMode="auto">
          <a:xfrm>
            <a:off x="914400" y="14409007"/>
            <a:ext cx="10515599" cy="8309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76197" tIns="38098" rIns="76197" bIns="38098" anchor="ctr">
            <a:spAutoFit/>
          </a:bodyPr>
          <a:lstStyle/>
          <a:p>
            <a:pPr algn="ctr" defTabSz="3918322">
              <a:spcBef>
                <a:spcPct val="50000"/>
              </a:spcBef>
            </a:pPr>
            <a:r>
              <a:rPr lang="en-US" sz="4900" b="1" dirty="0" smtClean="0">
                <a:solidFill>
                  <a:srgbClr val="FB4F14"/>
                </a:solidFill>
                <a:latin typeface="Franklin Gothic Medium" pitchFamily="34" charset="0"/>
                <a:cs typeface="Tahoma" pitchFamily="34" charset="0"/>
              </a:rPr>
              <a:t>MOTIVATION</a:t>
            </a:r>
            <a:endParaRPr lang="en-US" sz="4900" b="1" dirty="0">
              <a:solidFill>
                <a:srgbClr val="FB4F14"/>
              </a:solidFill>
              <a:latin typeface="Franklin Gothic Medium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4389</TotalTime>
  <Words>303</Words>
  <Application>Microsoft Office PowerPoint</Application>
  <PresentationFormat>Custom</PresentationFormat>
  <Paragraphs>62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 of a scientific poster</dc:title>
  <dc:subject>Free Research Poster</dc:subject>
  <dc:creator>Graphicsland/MakeSigns.com</dc:creator>
  <cp:keywords>scientific, research, template, custom, poster, presentation, symposium, printing, powerpoint, create, design, example, sample, download</cp:keywords>
  <dc:description>These templates are offered for free to help your create a poster ranging from nursing research posters to psychology research posters.</dc:description>
  <cp:lastModifiedBy>Sampath</cp:lastModifiedBy>
  <cp:revision>169</cp:revision>
  <cp:lastPrinted>2013-09-04T17:18:57Z</cp:lastPrinted>
  <dcterms:created xsi:type="dcterms:W3CDTF">2011-01-10T15:51:13Z</dcterms:created>
  <dcterms:modified xsi:type="dcterms:W3CDTF">2013-09-04T17:22:51Z</dcterms:modified>
  <cp:category>research posters template</cp:category>
</cp:coreProperties>
</file>