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431" r:id="rId3"/>
    <p:sldId id="432" r:id="rId4"/>
    <p:sldId id="433" r:id="rId5"/>
    <p:sldId id="434" r:id="rId6"/>
    <p:sldId id="436" r:id="rId7"/>
    <p:sldId id="435" r:id="rId8"/>
    <p:sldId id="437" r:id="rId9"/>
    <p:sldId id="440" r:id="rId10"/>
    <p:sldId id="441" r:id="rId11"/>
    <p:sldId id="443" r:id="rId12"/>
    <p:sldId id="348" r:id="rId13"/>
    <p:sldId id="402" r:id="rId14"/>
    <p:sldId id="406" r:id="rId15"/>
    <p:sldId id="407" r:id="rId16"/>
    <p:sldId id="361" r:id="rId17"/>
    <p:sldId id="408" r:id="rId18"/>
    <p:sldId id="409" r:id="rId19"/>
    <p:sldId id="363" r:id="rId20"/>
    <p:sldId id="425" r:id="rId21"/>
    <p:sldId id="364" r:id="rId22"/>
    <p:sldId id="426" r:id="rId23"/>
    <p:sldId id="366" r:id="rId24"/>
    <p:sldId id="419" r:id="rId25"/>
    <p:sldId id="388" r:id="rId26"/>
    <p:sldId id="430" r:id="rId27"/>
    <p:sldId id="446" r:id="rId28"/>
    <p:sldId id="447" r:id="rId29"/>
    <p:sldId id="444" r:id="rId30"/>
    <p:sldId id="445" r:id="rId31"/>
    <p:sldId id="39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3366"/>
    <a:srgbClr val="00808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665" autoAdjust="0"/>
  </p:normalViewPr>
  <p:slideViewPr>
    <p:cSldViewPr>
      <p:cViewPr>
        <p:scale>
          <a:sx n="100" d="100"/>
          <a:sy n="100" d="100"/>
        </p:scale>
        <p:origin x="-18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E316378-02C6-4AD6-AFEF-FB5DE99F2C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12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6378-02C6-4AD6-AFEF-FB5DE99F2C7A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483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zh-CN" altLang="en-US" sz="2400" smtClean="0">
              <a:ea typeface="宋体" pitchFamily="2" charset="-122"/>
            </a:endParaRPr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1033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  <p:sp>
          <p:nvSpPr>
            <p:cNvPr id="7" name="Rectangle 1034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  <p:sp>
          <p:nvSpPr>
            <p:cNvPr id="8" name="Rectangle 1035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  <p:sp>
          <p:nvSpPr>
            <p:cNvPr id="9" name="Rectangle 1036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  <p:sp>
          <p:nvSpPr>
            <p:cNvPr id="10" name="Line 1037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38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</p:grpSp>
      <p:sp>
        <p:nvSpPr>
          <p:cNvPr id="512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" name="Rectangle 102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03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91415A59-C82F-49CF-B5BC-97E80F2390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217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9889-6320-4899-9A05-01A27AE019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803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02E02-1E75-4598-9FDC-DFF2522426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102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AC42-4A8F-4A5D-B94F-24C7E89751A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28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569B7-3B59-4160-B3F4-09C54E1BC7A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565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BC96-B0F0-441C-93C9-BF9D68BB80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464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3BE19-287D-4375-A2BF-05A19866FA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109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00F1F-A083-4DD5-9171-3C6C766A7D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9968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B346-777E-40F7-991A-F1CC0408DA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867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8062-94C5-4905-B0B8-910E175678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543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2222E-15B8-4D9F-A9E3-E22A511127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9D75AC41-2F05-4808-9245-2CEBF0FE36E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zh-CN" altLang="en-US" sz="2400" smtClean="0">
                <a:ea typeface="宋体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ampath@cse.tamu.edu" TargetMode="External"/><Relationship Id="rId2" Type="http://schemas.openxmlformats.org/officeDocument/2006/relationships/hyperlink" Target="mailto:shipman@cse.tamu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udents.cse.tamu.edu/sampath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876800"/>
            <a:ext cx="69373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103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54406D6-A3AC-4452-8F90-9160B7CD7A2B}" type="slidenum">
              <a:rPr lang="zh-CN" altLang="en-US">
                <a:latin typeface="Arial" charset="0"/>
              </a:rPr>
              <a:pPr/>
              <a:t>1</a:t>
            </a:fld>
            <a:endParaRPr lang="en-US" altLang="zh-CN"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81200"/>
            <a:ext cx="8077200" cy="1447800"/>
          </a:xfrm>
        </p:spPr>
        <p:txBody>
          <a:bodyPr/>
          <a:lstStyle/>
          <a:p>
            <a:pPr algn="ctr" eaLnBrk="1" hangingPunct="1"/>
            <a:r>
              <a:rPr lang="en-US" altLang="zh-CN" sz="4800" dirty="0" smtClean="0">
                <a:ea typeface="宋体" pitchFamily="2" charset="-122"/>
              </a:rPr>
              <a:t>Multi-Application User Interest Modeling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549775"/>
            <a:ext cx="6781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Sampath Jayarathna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Center for the Study of Digital Libraries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Computer Science &amp; Engineering</a:t>
            </a:r>
          </a:p>
          <a:p>
            <a:r>
              <a:rPr lang="en-US" sz="1700" b="1" dirty="0" smtClean="0">
                <a:latin typeface="Arial" pitchFamily="34" charset="0"/>
                <a:cs typeface="Arial" pitchFamily="34" charset="0"/>
              </a:rPr>
              <a:t>Texas A&amp;M University </a:t>
            </a:r>
            <a:endParaRPr lang="en-US" sz="1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 - LDA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20" y="3886200"/>
            <a:ext cx="3872280" cy="26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78024"/>
            <a:ext cx="574436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2743200" cy="3352800"/>
          </a:xfrm>
        </p:spPr>
        <p:txBody>
          <a:bodyPr/>
          <a:lstStyle/>
          <a:p>
            <a:pPr eaLnBrk="1" hangingPunct="1"/>
            <a:r>
              <a:rPr lang="en-US" altLang="en-US" sz="2000" b="1" dirty="0" smtClean="0"/>
              <a:t>Document-Topic Distribution</a:t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  <a:p>
            <a:pPr eaLnBrk="1" hangingPunct="1"/>
            <a:endParaRPr lang="en-US" altLang="en-US" sz="2000" b="1" dirty="0"/>
          </a:p>
          <a:p>
            <a:pPr marL="0" indent="0" eaLnBrk="1" hangingPunct="1">
              <a:buNone/>
            </a:pP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dirty="0" smtClean="0"/>
          </a:p>
          <a:p>
            <a:pPr eaLnBrk="1" hangingPunct="1"/>
            <a:r>
              <a:rPr lang="en-US" altLang="en-US" sz="2000" b="1" dirty="0" smtClean="0"/>
              <a:t>Topic-Word Distribution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71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21EB20-39D0-4EAD-8CC5-E789F3A5BBFD}" type="slidenum">
              <a:rPr lang="zh-CN" altLang="en-US">
                <a:latin typeface="Arial" charset="0"/>
              </a:rPr>
              <a:pPr/>
              <a:t>11</a:t>
            </a:fld>
            <a:endParaRPr lang="en-US" altLang="zh-CN">
              <a:latin typeface="Arial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User Interest Models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Baseline-LDA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Text edited from Production applications</a:t>
            </a:r>
          </a:p>
          <a:p>
            <a:pPr marL="471487" lvl="1" indent="0" eaLnBrk="1" hangingPunct="1">
              <a:lnSpc>
                <a:spcPct val="90000"/>
              </a:lnSpc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Semi-Explicit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Text edited from Production applications + text annotated from Consumption applications</a:t>
            </a:r>
          </a:p>
          <a:p>
            <a:pPr marL="471487" lvl="1" indent="0" eaLnBrk="1" hangingPunct="1">
              <a:lnSpc>
                <a:spcPct val="90000"/>
              </a:lnSpc>
              <a:buNone/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Unified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Text edited + Text annotated + implicit feedback</a:t>
            </a:r>
            <a:endParaRPr lang="en-US" altLang="zh-CN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21EB20-39D0-4EAD-8CC5-E789F3A5BBFD}" type="slidenum">
              <a:rPr lang="zh-CN" altLang="en-US">
                <a:latin typeface="Arial" charset="0"/>
              </a:rPr>
              <a:pPr/>
              <a:t>12</a:t>
            </a:fld>
            <a:endParaRPr lang="en-US" altLang="zh-CN">
              <a:latin typeface="Arial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How to Evaluate these models?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Evaluation is key to building </a:t>
            </a:r>
            <a:r>
              <a:rPr lang="en-US" altLang="zh-CN" i="1" dirty="0" smtClean="0">
                <a:ea typeface="宋体" pitchFamily="2" charset="-122"/>
              </a:rPr>
              <a:t>effective</a:t>
            </a:r>
            <a:r>
              <a:rPr lang="en-US" altLang="zh-CN" dirty="0" smtClean="0">
                <a:ea typeface="宋体" pitchFamily="2" charset="-122"/>
              </a:rPr>
              <a:t> and </a:t>
            </a:r>
            <a:r>
              <a:rPr lang="en-US" altLang="zh-CN" i="1" dirty="0" smtClean="0">
                <a:ea typeface="宋体" pitchFamily="2" charset="-122"/>
              </a:rPr>
              <a:t>efficient</a:t>
            </a:r>
            <a:r>
              <a:rPr lang="en-US" altLang="zh-CN" dirty="0" smtClean="0">
                <a:ea typeface="宋体" pitchFamily="2" charset="-122"/>
              </a:rPr>
              <a:t> user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usually carried out in controlled experiments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i="1" dirty="0" smtClean="0">
                <a:ea typeface="宋体" pitchFamily="2" charset="-122"/>
              </a:rPr>
              <a:t>online</a:t>
            </a:r>
            <a:r>
              <a:rPr lang="en-US" altLang="zh-CN" dirty="0" smtClean="0">
                <a:ea typeface="宋体" pitchFamily="2" charset="-122"/>
              </a:rPr>
              <a:t> testing can also be done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Effectiveness and efficiency are related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High efficiency may be obtained at the price of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7D41ED-8B8D-4F95-9CF7-8B3A9A1A8E7C}" type="slidenum">
              <a:rPr lang="zh-CN" altLang="en-US">
                <a:latin typeface="Arial" charset="0"/>
              </a:rPr>
              <a:pPr/>
              <a:t>13</a:t>
            </a:fld>
            <a:endParaRPr lang="en-US" altLang="zh-CN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CN" sz="4000" smtClean="0">
                <a:ea typeface="宋体" pitchFamily="2" charset="-122"/>
              </a:rPr>
              <a:t>Evaluation Metrics: Classification View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1193800" y="1909763"/>
            <a:ext cx="7137400" cy="4643437"/>
            <a:chOff x="752" y="1152"/>
            <a:chExt cx="4496" cy="2925"/>
          </a:xfrm>
        </p:grpSpPr>
        <p:sp>
          <p:nvSpPr>
            <p:cNvPr id="18437" name="Rectangle 4"/>
            <p:cNvSpPr>
              <a:spLocks noChangeArrowheads="1"/>
            </p:cNvSpPr>
            <p:nvPr/>
          </p:nvSpPr>
          <p:spPr bwMode="auto">
            <a:xfrm>
              <a:off x="1876" y="1652"/>
              <a:ext cx="1672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CN" sz="2400" dirty="0">
                  <a:ea typeface="宋体" pitchFamily="2" charset="-122"/>
                </a:rPr>
                <a:t>Relevant Retrieved</a:t>
              </a:r>
            </a:p>
          </p:txBody>
        </p:sp>
        <p:sp>
          <p:nvSpPr>
            <p:cNvPr id="18438" name="Rectangle 5"/>
            <p:cNvSpPr>
              <a:spLocks noChangeArrowheads="1"/>
            </p:cNvSpPr>
            <p:nvPr/>
          </p:nvSpPr>
          <p:spPr bwMode="auto">
            <a:xfrm>
              <a:off x="1876" y="2084"/>
              <a:ext cx="1672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CN" sz="2400">
                  <a:ea typeface="宋体" pitchFamily="2" charset="-122"/>
                </a:rPr>
                <a:t>Irrelevant Retrieved</a:t>
              </a:r>
            </a:p>
          </p:txBody>
        </p:sp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3556" y="2084"/>
              <a:ext cx="1672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CN" sz="2400">
                  <a:ea typeface="宋体" pitchFamily="2" charset="-122"/>
                </a:rPr>
                <a:t>Irrelevant Rejected</a:t>
              </a:r>
            </a:p>
          </p:txBody>
        </p:sp>
        <p:sp>
          <p:nvSpPr>
            <p:cNvPr id="18440" name="Rectangle 7"/>
            <p:cNvSpPr>
              <a:spLocks noChangeArrowheads="1"/>
            </p:cNvSpPr>
            <p:nvPr/>
          </p:nvSpPr>
          <p:spPr bwMode="auto">
            <a:xfrm>
              <a:off x="3556" y="1652"/>
              <a:ext cx="1672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zh-CN" sz="2400" dirty="0">
                  <a:ea typeface="宋体" pitchFamily="2" charset="-122"/>
                </a:rPr>
                <a:t>Relevant Rejected</a:t>
              </a:r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 flipH="1">
              <a:off x="752" y="2512"/>
              <a:ext cx="44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807" y="1735"/>
              <a:ext cx="7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ea typeface="宋体" pitchFamily="2" charset="-122"/>
                </a:rPr>
                <a:t>Relevant</a:t>
              </a:r>
            </a:p>
          </p:txBody>
        </p:sp>
        <p:sp>
          <p:nvSpPr>
            <p:cNvPr id="18443" name="Rectangle 10"/>
            <p:cNvSpPr>
              <a:spLocks noChangeArrowheads="1"/>
            </p:cNvSpPr>
            <p:nvPr/>
          </p:nvSpPr>
          <p:spPr bwMode="auto">
            <a:xfrm>
              <a:off x="807" y="2167"/>
              <a:ext cx="10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ea typeface="宋体" pitchFamily="2" charset="-122"/>
                </a:rPr>
                <a:t>Not relevant</a:t>
              </a:r>
            </a:p>
          </p:txBody>
        </p:sp>
        <p:sp>
          <p:nvSpPr>
            <p:cNvPr id="18444" name="Line 11"/>
            <p:cNvSpPr>
              <a:spLocks noChangeShapeType="1"/>
            </p:cNvSpPr>
            <p:nvPr/>
          </p:nvSpPr>
          <p:spPr bwMode="auto">
            <a:xfrm flipH="1">
              <a:off x="764" y="2080"/>
              <a:ext cx="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12"/>
            <p:cNvSpPr>
              <a:spLocks noChangeShapeType="1"/>
            </p:cNvSpPr>
            <p:nvPr/>
          </p:nvSpPr>
          <p:spPr bwMode="auto">
            <a:xfrm flipH="1">
              <a:off x="752" y="1648"/>
              <a:ext cx="449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 flipV="1">
              <a:off x="1872" y="1152"/>
              <a:ext cx="0" cy="13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4"/>
            <p:cNvSpPr>
              <a:spLocks noChangeArrowheads="1"/>
            </p:cNvSpPr>
            <p:nvPr/>
          </p:nvSpPr>
          <p:spPr bwMode="auto">
            <a:xfrm>
              <a:off x="2247" y="1255"/>
              <a:ext cx="85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ea typeface="宋体" pitchFamily="2" charset="-122"/>
                </a:rPr>
                <a:t>Retrieved</a:t>
              </a:r>
            </a:p>
          </p:txBody>
        </p:sp>
        <p:sp>
          <p:nvSpPr>
            <p:cNvPr id="18448" name="Line 15"/>
            <p:cNvSpPr>
              <a:spLocks noChangeShapeType="1"/>
            </p:cNvSpPr>
            <p:nvPr/>
          </p:nvSpPr>
          <p:spPr bwMode="auto">
            <a:xfrm flipV="1">
              <a:off x="3552" y="1164"/>
              <a:ext cx="0" cy="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Line 16"/>
            <p:cNvSpPr>
              <a:spLocks noChangeShapeType="1"/>
            </p:cNvSpPr>
            <p:nvPr/>
          </p:nvSpPr>
          <p:spPr bwMode="auto">
            <a:xfrm flipV="1">
              <a:off x="5232" y="1152"/>
              <a:ext cx="0" cy="13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7"/>
            <p:cNvSpPr>
              <a:spLocks noChangeArrowheads="1"/>
            </p:cNvSpPr>
            <p:nvPr/>
          </p:nvSpPr>
          <p:spPr bwMode="auto">
            <a:xfrm>
              <a:off x="3783" y="1255"/>
              <a:ext cx="11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ea typeface="宋体" pitchFamily="2" charset="-122"/>
                </a:rPr>
                <a:t>Not Retrieved</a:t>
              </a:r>
            </a:p>
          </p:txBody>
        </p:sp>
        <p:sp>
          <p:nvSpPr>
            <p:cNvPr id="18451" name="Line 18"/>
            <p:cNvSpPr>
              <a:spLocks noChangeShapeType="1"/>
            </p:cNvSpPr>
            <p:nvPr/>
          </p:nvSpPr>
          <p:spPr bwMode="auto">
            <a:xfrm flipH="1" flipV="1">
              <a:off x="764" y="1212"/>
              <a:ext cx="1112" cy="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Rectangle 19"/>
            <p:cNvSpPr>
              <a:spLocks noChangeArrowheads="1"/>
            </p:cNvSpPr>
            <p:nvPr/>
          </p:nvSpPr>
          <p:spPr bwMode="auto">
            <a:xfrm>
              <a:off x="807" y="1351"/>
              <a:ext cx="43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ea typeface="宋体" pitchFamily="2" charset="-122"/>
                </a:rPr>
                <a:t>Doc</a:t>
              </a:r>
            </a:p>
          </p:txBody>
        </p:sp>
        <p:sp>
          <p:nvSpPr>
            <p:cNvPr id="18453" name="Rectangle 20"/>
            <p:cNvSpPr>
              <a:spLocks noChangeArrowheads="1"/>
            </p:cNvSpPr>
            <p:nvPr/>
          </p:nvSpPr>
          <p:spPr bwMode="auto">
            <a:xfrm>
              <a:off x="1191" y="1159"/>
              <a:ext cx="63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zh-CN" sz="2400">
                  <a:ea typeface="宋体" pitchFamily="2" charset="-122"/>
                </a:rPr>
                <a:t>Action</a:t>
              </a:r>
            </a:p>
          </p:txBody>
        </p:sp>
        <p:graphicFrame>
          <p:nvGraphicFramePr>
            <p:cNvPr id="18454" name="Object 2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864" y="2752"/>
            <a:ext cx="3389" cy="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86" name="Equation" r:id="rId3" imgW="2070100" imgH="812800" progId="Equation.3">
                    <p:embed/>
                  </p:oleObj>
                </mc:Choice>
                <mc:Fallback>
                  <p:oleObj name="Equation" r:id="rId3" imgW="2070100" imgH="812800" progId="Equation.3">
                    <p:embed/>
                    <p:pic>
                      <p:nvPicPr>
                        <p:cNvPr id="0" name="Object 2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752"/>
                          <a:ext cx="3389" cy="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609BD2-5B77-46EC-AE0F-E0BFB8F41621}" type="slidenum">
              <a:rPr lang="zh-CN" altLang="en-US">
                <a:latin typeface="Arial" charset="0"/>
              </a:rPr>
              <a:pPr/>
              <a:t>14</a:t>
            </a:fld>
            <a:endParaRPr lang="en-US" altLang="zh-CN">
              <a:latin typeface="Arial" charset="0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Evaluation Metrics: Example</a:t>
            </a:r>
          </a:p>
        </p:txBody>
      </p:sp>
      <p:pic>
        <p:nvPicPr>
          <p:cNvPr id="19460" name="Picture 2" descr="C:\Users\croft\Desktop\chap8-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4850"/>
            <a:ext cx="68389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495800"/>
            <a:ext cx="8229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Recall = 2/6 = 0.33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Precision = 2/3 = 0.67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267200" y="3048000"/>
            <a:ext cx="4572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63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48200" y="4572000"/>
          <a:ext cx="39322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4" imgW="2070100" imgH="812800" progId="Equation.3">
                  <p:embed/>
                </p:oleObj>
              </mc:Choice>
              <mc:Fallback>
                <p:oleObj name="Equation" r:id="rId4" imgW="2070100" imgH="8128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393223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312C1A-0485-46F8-97BA-1283887C1B61}" type="slidenum">
              <a:rPr lang="zh-CN" altLang="en-US">
                <a:latin typeface="Arial" charset="0"/>
              </a:rPr>
              <a:pPr/>
              <a:t>15</a:t>
            </a:fld>
            <a:endParaRPr lang="en-US" altLang="zh-CN">
              <a:latin typeface="Arial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Evaluation Metrics: Example</a:t>
            </a:r>
          </a:p>
        </p:txBody>
      </p:sp>
      <p:pic>
        <p:nvPicPr>
          <p:cNvPr id="20484" name="Picture 2" descr="C:\Users\croft\Desktop\chap8-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4850"/>
            <a:ext cx="68389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495800"/>
            <a:ext cx="8229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Recall = 5/6 = 0.83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Precision = 5/6 = 0.83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622925" y="3094038"/>
            <a:ext cx="4572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87" name="Object 2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952340"/>
              </p:ext>
            </p:extLst>
          </p:nvPr>
        </p:nvGraphicFramePr>
        <p:xfrm>
          <a:off x="4743450" y="4572000"/>
          <a:ext cx="3740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4" imgW="1968480" imgH="812520" progId="Equation.3">
                  <p:embed/>
                </p:oleObj>
              </mc:Choice>
              <mc:Fallback>
                <p:oleObj name="Equation" r:id="rId4" imgW="1968480" imgH="81252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4572000"/>
                        <a:ext cx="37401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5419B4-89D7-41AB-93A9-256CAD293134}" type="slidenum">
              <a:rPr lang="zh-CN" altLang="en-US">
                <a:latin typeface="Arial" charset="0"/>
              </a:rPr>
              <a:pPr/>
              <a:t>16</a:t>
            </a:fld>
            <a:endParaRPr lang="en-US" altLang="zh-CN">
              <a:latin typeface="Arial" charset="0"/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F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i="1" smtClean="0">
                <a:ea typeface="宋体" pitchFamily="2" charset="-122"/>
              </a:rPr>
              <a:t>Harmonic mean </a:t>
            </a:r>
            <a:r>
              <a:rPr lang="en-US" altLang="zh-CN" smtClean="0">
                <a:ea typeface="宋体" pitchFamily="2" charset="-122"/>
              </a:rPr>
              <a:t>of recall and precision</a:t>
            </a:r>
          </a:p>
          <a:p>
            <a:pPr eaLnBrk="1" hangingPunct="1">
              <a:lnSpc>
                <a:spcPct val="90000"/>
              </a:lnSpc>
            </a:pPr>
            <a:endParaRPr lang="en-US" altLang="zh-CN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mtClean="0">
              <a:ea typeface="宋体" pitchFamily="2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Why harmonic mean?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宋体" pitchFamily="2" charset="-122"/>
              </a:rPr>
              <a:t>harmonic mean emphasizes the importance of small values, whereas the arithmetic mean is affected more by outliers that are unusually large</a:t>
            </a:r>
          </a:p>
        </p:txBody>
      </p:sp>
      <p:pic>
        <p:nvPicPr>
          <p:cNvPr id="21509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65400"/>
            <a:ext cx="3805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55A84A-6C38-4416-B610-BA8D18F69BF4}" type="slidenum">
              <a:rPr lang="zh-CN" altLang="en-US">
                <a:latin typeface="Arial" charset="0"/>
              </a:rPr>
              <a:pPr/>
              <a:t>17</a:t>
            </a:fld>
            <a:endParaRPr lang="en-US" altLang="zh-CN">
              <a:latin typeface="Arial" charset="0"/>
            </a:endParaRPr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Evaluation Metrics: Example</a:t>
            </a:r>
          </a:p>
        </p:txBody>
      </p:sp>
      <p:pic>
        <p:nvPicPr>
          <p:cNvPr id="22532" name="Picture 2" descr="C:\Users\croft\Desktop\chap8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4850"/>
            <a:ext cx="68389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495800"/>
            <a:ext cx="82296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Recall = 2/6 = 0.33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Precision = 2/3 = 0.67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F = 2*Recall*Precision/(Recall + Precision) </a:t>
            </a:r>
          </a:p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defRPr/>
            </a:pPr>
            <a:r>
              <a:rPr lang="en-US" altLang="zh-CN" sz="2600" kern="0" dirty="0">
                <a:latin typeface="+mn-lt"/>
                <a:ea typeface="宋体" pitchFamily="2" charset="-122"/>
              </a:rPr>
              <a:t>   = 2*0.33*0.67/(0.33 + 0.67) =  0.22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267200" y="3048000"/>
            <a:ext cx="4572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BBC41B-8A8C-4119-BE7A-EC346DAD8490}" type="slidenum">
              <a:rPr lang="zh-CN" altLang="en-US">
                <a:latin typeface="Arial" charset="0"/>
              </a:rPr>
              <a:pPr/>
              <a:t>18</a:t>
            </a:fld>
            <a:endParaRPr lang="en-US" altLang="zh-CN">
              <a:latin typeface="Arial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Evaluation Metrics: Example</a:t>
            </a:r>
          </a:p>
        </p:txBody>
      </p:sp>
      <p:pic>
        <p:nvPicPr>
          <p:cNvPr id="23556" name="Picture 2" descr="C:\Users\croft\Desktop\chap8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4850"/>
            <a:ext cx="683895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Content Placeholder 2"/>
          <p:cNvSpPr txBox="1">
            <a:spLocks/>
          </p:cNvSpPr>
          <p:nvPr/>
        </p:nvSpPr>
        <p:spPr bwMode="auto">
          <a:xfrm>
            <a:off x="228600" y="4495800"/>
            <a:ext cx="82296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zh-CN" sz="2600">
                <a:ea typeface="宋体" pitchFamily="2" charset="-122"/>
              </a:rPr>
              <a:t>Recall = 5/6 = 0.83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zh-CN" sz="2600">
                <a:ea typeface="宋体" pitchFamily="2" charset="-122"/>
              </a:rPr>
              <a:t>Precision = 5/6 = 0.83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zh-CN" sz="2600">
                <a:ea typeface="宋体" pitchFamily="2" charset="-122"/>
              </a:rPr>
              <a:t>F = 2*Recall*Precision/(Recall + Precision) 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r>
              <a:rPr lang="en-US" altLang="zh-CN" sz="2600">
                <a:ea typeface="宋体" pitchFamily="2" charset="-122"/>
              </a:rPr>
              <a:t>   = 2*0.83*0.83/(0.83 + 0.83) =  0.83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</a:pPr>
            <a:endParaRPr lang="en-US" altLang="zh-CN" sz="2600">
              <a:ea typeface="宋体" pitchFamily="2" charset="-122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622925" y="3094038"/>
            <a:ext cx="4572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3C7042-C57F-423E-A8F5-EA96EB03CF65}" type="slidenum">
              <a:rPr lang="zh-CN" altLang="en-US">
                <a:latin typeface="Arial" charset="0"/>
              </a:rPr>
              <a:pPr/>
              <a:t>19</a:t>
            </a:fld>
            <a:endParaRPr lang="en-US" altLang="zh-CN">
              <a:latin typeface="Arial" charset="0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Evaluation for Ranking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Average precision</a:t>
            </a:r>
          </a:p>
          <a:p>
            <a:pPr lvl="1" eaLnBrk="1" hangingPunct="1"/>
            <a:r>
              <a:rPr lang="en-US" altLang="zh-CN" smtClean="0">
                <a:ea typeface="宋体" pitchFamily="2" charset="-122"/>
              </a:rPr>
              <a:t>Averaging the precision values from the rank positions where a relevant document was retrieved</a:t>
            </a:r>
          </a:p>
          <a:p>
            <a:pPr lvl="1" eaLnBrk="1" hangingPunct="1"/>
            <a:r>
              <a:rPr lang="en-US" altLang="zh-CN" smtClean="0">
                <a:ea typeface="宋体" pitchFamily="2" charset="-122"/>
              </a:rPr>
              <a:t>Set precision values to be zero for the not retrieved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altLang="en-US" sz="2400" b="1" dirty="0" smtClean="0"/>
              <a:t>Personalized Information Delivery</a:t>
            </a:r>
          </a:p>
          <a:p>
            <a:pPr lvl="1">
              <a:spcAft>
                <a:spcPts val="500"/>
              </a:spcAft>
            </a:pPr>
            <a:r>
              <a:rPr lang="en-US" altLang="en-US" sz="2000" dirty="0" smtClean="0"/>
              <a:t>Customize search results based on the </a:t>
            </a:r>
            <a:br>
              <a:rPr lang="en-US" altLang="en-US" sz="2000" dirty="0" smtClean="0"/>
            </a:br>
            <a:r>
              <a:rPr lang="en-US" altLang="en-US" sz="2000" dirty="0" smtClean="0"/>
              <a:t>inferred interest of the user</a:t>
            </a:r>
          </a:p>
          <a:p>
            <a:pPr lvl="1">
              <a:spcAft>
                <a:spcPts val="500"/>
              </a:spcAft>
            </a:pPr>
            <a:endParaRPr lang="en-US" altLang="en-US" sz="2000" dirty="0" smtClean="0"/>
          </a:p>
          <a:p>
            <a:pPr>
              <a:spcAft>
                <a:spcPts val="500"/>
              </a:spcAft>
            </a:pPr>
            <a:r>
              <a:rPr lang="en-US" altLang="en-US" sz="2400" b="1" dirty="0" smtClean="0"/>
              <a:t>User Interest Model</a:t>
            </a:r>
          </a:p>
          <a:p>
            <a:pPr lvl="1">
              <a:spcAft>
                <a:spcPts val="500"/>
              </a:spcAft>
            </a:pPr>
            <a:r>
              <a:rPr lang="en-US" altLang="en-US" sz="2000" dirty="0" smtClean="0"/>
              <a:t>Query input</a:t>
            </a:r>
          </a:p>
          <a:p>
            <a:pPr lvl="2">
              <a:spcAft>
                <a:spcPts val="500"/>
              </a:spcAft>
            </a:pPr>
            <a:r>
              <a:rPr lang="en-US" altLang="en-US" sz="1600" dirty="0" smtClean="0"/>
              <a:t>Most direct evidence</a:t>
            </a:r>
          </a:p>
          <a:p>
            <a:pPr lvl="2">
              <a:spcAft>
                <a:spcPts val="500"/>
              </a:spcAft>
            </a:pPr>
            <a:r>
              <a:rPr lang="en-US" altLang="en-US" sz="1600" dirty="0"/>
              <a:t>short and imprecise queries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(</a:t>
            </a:r>
            <a:r>
              <a:rPr lang="en-US" altLang="en-US" sz="1600" dirty="0"/>
              <a:t>natural language is inherently ambiguous</a:t>
            </a:r>
            <a:r>
              <a:rPr lang="en-US" altLang="en-US" sz="1600" dirty="0" smtClean="0"/>
              <a:t>)</a:t>
            </a:r>
          </a:p>
          <a:p>
            <a:pPr lvl="1">
              <a:spcAft>
                <a:spcPts val="500"/>
              </a:spcAft>
            </a:pPr>
            <a:r>
              <a:rPr lang="en-US" altLang="en-US" sz="2000" dirty="0" smtClean="0"/>
              <a:t>Explicit feedback  </a:t>
            </a:r>
          </a:p>
          <a:p>
            <a:pPr lvl="2">
              <a:spcAft>
                <a:spcPts val="500"/>
              </a:spcAft>
            </a:pPr>
            <a:r>
              <a:rPr lang="en-US" altLang="en-US" sz="1600" dirty="0" smtClean="0"/>
              <a:t>Users reluctant to make frequent ratings</a:t>
            </a:r>
          </a:p>
          <a:p>
            <a:pPr lvl="2">
              <a:spcAft>
                <a:spcPts val="500"/>
              </a:spcAft>
            </a:pPr>
            <a:r>
              <a:rPr lang="en-US" altLang="en-US" sz="1600" dirty="0" smtClean="0"/>
              <a:t>Rate fewer documents than they read</a:t>
            </a:r>
          </a:p>
          <a:p>
            <a:pPr>
              <a:spcAft>
                <a:spcPts val="500"/>
              </a:spcAft>
              <a:buFont typeface="Wingdings" pitchFamily="2" charset="2"/>
              <a:buNone/>
            </a:pPr>
            <a:endParaRPr lang="en-US" altLang="en-US" sz="24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2537" y="1905000"/>
            <a:ext cx="2354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34" y="4267200"/>
            <a:ext cx="110946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57B6A2-B775-4CD8-A00F-88FA01E3561F}" type="slidenum">
              <a:rPr lang="zh-CN" altLang="en-US">
                <a:latin typeface="Arial" charset="0"/>
              </a:rPr>
              <a:pPr/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2560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Average Precision: Example</a:t>
            </a:r>
          </a:p>
        </p:txBody>
      </p:sp>
      <p:pic>
        <p:nvPicPr>
          <p:cNvPr id="25604" name="Picture 3" descr="C:\Users\croft\Desktop\chap8-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118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D141A5-BA28-425D-8B24-E60D703C5EED}" type="slidenum">
              <a:rPr lang="zh-CN" altLang="en-US">
                <a:latin typeface="Arial" charset="0"/>
              </a:rPr>
              <a:pPr/>
              <a:t>21</a:t>
            </a:fld>
            <a:endParaRPr lang="en-US" altLang="zh-CN">
              <a:latin typeface="Arial" charset="0"/>
            </a:endParaRPr>
          </a:p>
        </p:txBody>
      </p:sp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Average Precision: Example</a:t>
            </a:r>
          </a:p>
        </p:txBody>
      </p:sp>
      <p:pic>
        <p:nvPicPr>
          <p:cNvPr id="26628" name="Picture 3" descr="C:\Users\croft\Desktop\chap8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118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7419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85800" y="5638800"/>
            <a:ext cx="7772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429000" y="2590800"/>
            <a:ext cx="3810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4114800" y="2590800"/>
            <a:ext cx="13716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6553200" y="2590800"/>
            <a:ext cx="3810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D06D4C-8D3B-449E-9427-300BA3684ED5}" type="slidenum">
              <a:rPr lang="zh-CN" altLang="en-US">
                <a:latin typeface="Arial" charset="0"/>
              </a:rPr>
              <a:pPr/>
              <a:t>22</a:t>
            </a:fld>
            <a:endParaRPr lang="en-US" altLang="zh-CN">
              <a:latin typeface="Arial" charset="0"/>
            </a:endParaRPr>
          </a:p>
        </p:txBody>
      </p:sp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Average Precision: Example</a:t>
            </a:r>
          </a:p>
        </p:txBody>
      </p:sp>
      <p:pic>
        <p:nvPicPr>
          <p:cNvPr id="27652" name="Picture 3" descr="C:\Users\croft\Desktop\chap8-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118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7419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10000" y="3581400"/>
            <a:ext cx="3810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4816475" y="3657600"/>
            <a:ext cx="10668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6232525" y="3657600"/>
            <a:ext cx="685800" cy="1295400"/>
          </a:xfrm>
          <a:prstGeom prst="rect">
            <a:avLst/>
          </a:prstGeom>
          <a:solidFill>
            <a:schemeClr val="accent1">
              <a:alpha val="3098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EBAE9F-096E-4BF5-AA36-F0B8C067FAE8}" type="slidenum">
              <a:rPr lang="zh-CN" altLang="en-US">
                <a:latin typeface="Arial" charset="0"/>
              </a:rPr>
              <a:pPr/>
              <a:t>23</a:t>
            </a:fld>
            <a:endParaRPr lang="en-US" altLang="zh-CN">
              <a:latin typeface="Arial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Mean Average Precision (MAP)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Summarize rankings from multiple algorithms by averaging average precision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Most commonly used measure in research papers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Assumes user is interested in finding </a:t>
            </a:r>
            <a:r>
              <a:rPr lang="en-US" altLang="zh-CN" b="1" dirty="0" smtClean="0">
                <a:ea typeface="宋体" pitchFamily="2" charset="-122"/>
              </a:rPr>
              <a:t>many </a:t>
            </a:r>
            <a:r>
              <a:rPr lang="en-US" altLang="zh-CN" dirty="0" smtClean="0">
                <a:ea typeface="宋体" pitchFamily="2" charset="-122"/>
              </a:rPr>
              <a:t>relevant documents for each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21BBC2-0346-467F-8670-0399D72E676E}" type="slidenum">
              <a:rPr lang="zh-CN" altLang="en-US">
                <a:latin typeface="Arial" charset="0"/>
              </a:rPr>
              <a:pPr/>
              <a:t>24</a:t>
            </a:fld>
            <a:endParaRPr lang="en-US" altLang="zh-CN">
              <a:latin typeface="Arial" charset="0"/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Significance Tests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Given the results from a number of algorithms, how can we conclude that algorithm A is better than algorithm B?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 significance test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i="1" dirty="0" smtClean="0">
                <a:ea typeface="宋体" pitchFamily="2" charset="-122"/>
              </a:rPr>
              <a:t>null hypothesis: </a:t>
            </a:r>
            <a:r>
              <a:rPr lang="en-US" altLang="zh-CN" dirty="0" smtClean="0">
                <a:ea typeface="宋体" pitchFamily="2" charset="-122"/>
              </a:rPr>
              <a:t>no difference between A and B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i="1" dirty="0" smtClean="0">
                <a:ea typeface="宋体" pitchFamily="2" charset="-122"/>
              </a:rPr>
              <a:t>alternative hypothesis: </a:t>
            </a:r>
            <a:r>
              <a:rPr lang="en-US" altLang="zh-CN" dirty="0" smtClean="0">
                <a:ea typeface="宋体" pitchFamily="2" charset="-122"/>
              </a:rPr>
              <a:t>B is better than 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the </a:t>
            </a:r>
            <a:r>
              <a:rPr lang="en-US" altLang="zh-CN" i="1" dirty="0" smtClean="0">
                <a:ea typeface="宋体" pitchFamily="2" charset="-122"/>
              </a:rPr>
              <a:t>power</a:t>
            </a:r>
            <a:r>
              <a:rPr lang="en-US" altLang="zh-CN" dirty="0" smtClean="0">
                <a:ea typeface="宋体" pitchFamily="2" charset="-122"/>
              </a:rPr>
              <a:t> of a test is the probability that the test will reject the null hypothesis correctly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83EBAA-CD10-4F6F-9C74-D367F981FB4F}" type="slidenum">
              <a:rPr lang="zh-CN" altLang="en-US">
                <a:latin typeface="Arial" charset="0"/>
              </a:rPr>
              <a:pPr/>
              <a:t>25</a:t>
            </a:fld>
            <a:endParaRPr lang="en-US" altLang="zh-CN">
              <a:latin typeface="Arial" charset="0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Example Experimental Results</a:t>
            </a:r>
          </a:p>
        </p:txBody>
      </p:sp>
      <p:pic>
        <p:nvPicPr>
          <p:cNvPr id="54276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1242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457200" y="5410200"/>
            <a:ext cx="4343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Significance level: </a:t>
            </a:r>
            <a:r>
              <a:rPr lang="en-US" altLang="zh-CN" sz="2800">
                <a:ea typeface="宋体" pitchFamily="2" charset="-122"/>
                <a:sym typeface="Symbol" pitchFamily="18" charset="2"/>
              </a:rPr>
              <a:t> = 0.05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  <a:sym typeface="Symbol" pitchFamily="18" charset="2"/>
              </a:rPr>
              <a:t>Probability for B=A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462896-AB3A-47BB-A560-35932CC5AB6B}" type="slidenum">
              <a:rPr lang="zh-CN" altLang="en-US">
                <a:latin typeface="Arial" charset="0"/>
              </a:rPr>
              <a:pPr/>
              <a:t>26</a:t>
            </a:fld>
            <a:endParaRPr lang="en-US" altLang="zh-CN">
              <a:latin typeface="Arial" charset="0"/>
            </a:endParaRPr>
          </a:p>
        </p:txBody>
      </p:sp>
      <p:sp>
        <p:nvSpPr>
          <p:cNvPr id="5529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Example Experimental Results</a:t>
            </a:r>
          </a:p>
        </p:txBody>
      </p:sp>
      <p:pic>
        <p:nvPicPr>
          <p:cNvPr id="55300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9718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203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4876800" y="2133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t-test</a:t>
            </a:r>
          </a:p>
        </p:txBody>
      </p:sp>
      <p:sp>
        <p:nvSpPr>
          <p:cNvPr id="55303" name="Text Box 8"/>
          <p:cNvSpPr txBox="1">
            <a:spLocks noChangeArrowheads="1"/>
          </p:cNvSpPr>
          <p:nvPr/>
        </p:nvSpPr>
        <p:spPr bwMode="auto">
          <a:xfrm>
            <a:off x="5181600" y="28956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t = 2.33 p-value = 0.02</a:t>
            </a:r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457200" y="5410200"/>
            <a:ext cx="4343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Significance level: </a:t>
            </a:r>
            <a:r>
              <a:rPr lang="en-US" altLang="zh-CN" sz="2800">
                <a:ea typeface="宋体" pitchFamily="2" charset="-122"/>
                <a:sym typeface="Symbol" pitchFamily="18" charset="2"/>
              </a:rPr>
              <a:t> = 0.05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  <a:sym typeface="Symbol" pitchFamily="18" charset="2"/>
              </a:rPr>
              <a:t>Probability for B=A</a:t>
            </a:r>
          </a:p>
        </p:txBody>
      </p:sp>
      <p:sp>
        <p:nvSpPr>
          <p:cNvPr id="55305" name="Text Box 10"/>
          <p:cNvSpPr txBox="1">
            <a:spLocks noChangeArrowheads="1"/>
          </p:cNvSpPr>
          <p:nvPr/>
        </p:nvSpPr>
        <p:spPr bwMode="auto">
          <a:xfrm>
            <a:off x="4876800" y="4662488"/>
            <a:ext cx="434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  <a:sym typeface="Wingdings" pitchFamily="2" charset="2"/>
              </a:rPr>
              <a:t> B is better than A</a:t>
            </a:r>
            <a:endParaRPr lang="en-US" altLang="zh-CN" sz="2800">
              <a:ea typeface="宋体" pitchFamily="2" charset="-122"/>
              <a:sym typeface="Symbol" pitchFamily="18" charset="2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4953000" y="36576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ea typeface="宋体" pitchFamily="2" charset="-122"/>
              </a:rPr>
              <a:t>Probability for B=A is 0.02</a:t>
            </a:r>
          </a:p>
        </p:txBody>
      </p:sp>
      <p:sp>
        <p:nvSpPr>
          <p:cNvPr id="55307" name="TextBox 11"/>
          <p:cNvSpPr txBox="1">
            <a:spLocks noChangeArrowheads="1"/>
          </p:cNvSpPr>
          <p:nvPr/>
        </p:nvSpPr>
        <p:spPr bwMode="auto">
          <a:xfrm>
            <a:off x="533400" y="48006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Avg           41.1     62.5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21EB20-39D0-4EAD-8CC5-E789F3A5BBFD}" type="slidenum">
              <a:rPr lang="zh-CN" altLang="en-US">
                <a:latin typeface="Arial" charset="0"/>
              </a:rPr>
              <a:pPr/>
              <a:t>27</a:t>
            </a:fld>
            <a:endParaRPr lang="en-US" altLang="zh-CN">
              <a:latin typeface="Arial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Evaluation Plan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0"/>
            <a:ext cx="8229600" cy="4800600"/>
          </a:xfrm>
          <a:prstGeom prst="rect">
            <a:avLst/>
          </a:prstGeom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User Study</a:t>
            </a:r>
          </a:p>
          <a:p>
            <a:pPr lvl="1"/>
            <a:r>
              <a:rPr lang="en-US" kern="0" dirty="0" smtClean="0"/>
              <a:t>Ground-truth dataset, 31 Students</a:t>
            </a:r>
          </a:p>
          <a:p>
            <a:pPr lvl="1"/>
            <a:r>
              <a:rPr lang="en-US" kern="0" dirty="0" smtClean="0"/>
              <a:t>Simulated search tasks environment </a:t>
            </a:r>
          </a:p>
          <a:p>
            <a:pPr lvl="1"/>
            <a:r>
              <a:rPr lang="en-US" kern="0" dirty="0" smtClean="0"/>
              <a:t>Multiple everyday applications (MS Word, MS PowerPoint, Mozilla Browser)</a:t>
            </a:r>
          </a:p>
          <a:p>
            <a:pPr lvl="1"/>
            <a:r>
              <a:rPr lang="en-US" kern="0" dirty="0" smtClean="0"/>
              <a:t>Implicit feedback, semi-explicit feedback (annotations), explicit feedback (paragraph relevance score, page relevance score, page readability score), </a:t>
            </a:r>
          </a:p>
        </p:txBody>
      </p:sp>
    </p:spTree>
    <p:extLst>
      <p:ext uri="{BB962C8B-B14F-4D97-AF65-F5344CB8AC3E}">
        <p14:creationId xmlns:p14="http://schemas.microsoft.com/office/powerpoint/2010/main" val="7255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21EB20-39D0-4EAD-8CC5-E789F3A5BBFD}" type="slidenum">
              <a:rPr lang="zh-CN" altLang="en-US">
                <a:latin typeface="Arial" charset="0"/>
              </a:rPr>
              <a:pPr/>
              <a:t>28</a:t>
            </a:fld>
            <a:endParaRPr lang="en-US" altLang="zh-CN">
              <a:latin typeface="Arial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Evaluation Plan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0"/>
            <a:ext cx="8229600" cy="2971800"/>
          </a:xfrm>
          <a:prstGeom prst="rect">
            <a:avLst/>
          </a:prstGeom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/>
              <a:t>User Study</a:t>
            </a:r>
            <a:endParaRPr lang="en-US" kern="0" dirty="0" smtClean="0"/>
          </a:p>
          <a:p>
            <a:pPr lvl="1"/>
            <a:r>
              <a:rPr lang="en-US" kern="0" dirty="0" smtClean="0"/>
              <a:t>Read 8 web pages per each task, assign page relevance score, and readability score, and paragraph level (segment) relevance per each page.  </a:t>
            </a:r>
          </a:p>
          <a:p>
            <a:pPr lvl="1"/>
            <a:r>
              <a:rPr lang="en-US" kern="0" dirty="0" smtClean="0"/>
              <a:t>Create a summery in Word and PowerPoint.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5346"/>
              </p:ext>
            </p:extLst>
          </p:nvPr>
        </p:nvGraphicFramePr>
        <p:xfrm>
          <a:off x="1371600" y="4800600"/>
          <a:ext cx="647700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712210"/>
                <a:gridCol w="4000702"/>
                <a:gridCol w="176408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Task No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Task Name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Relevance score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How does Google Glass work?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3.55 ± 0.96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What is mars one project?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0720" algn="l"/>
                        </a:tabLst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3.23 ± 1.11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How to improve your credit score?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3.53 ± 0.98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Times New Roman"/>
                        </a:rPr>
                        <a:t>What are the rules of American football?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22222"/>
                          </a:solidFill>
                          <a:effectLst/>
                          <a:latin typeface="Times New Roman"/>
                          <a:ea typeface="Times New Roman"/>
                        </a:rPr>
                        <a:t>3.52 ± 1.01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3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21EB20-39D0-4EAD-8CC5-E789F3A5BBFD}" type="slidenum">
              <a:rPr lang="zh-CN" altLang="en-US">
                <a:latin typeface="Arial" charset="0"/>
              </a:rPr>
              <a:pPr/>
              <a:t>29</a:t>
            </a:fld>
            <a:endParaRPr lang="en-US" altLang="zh-CN">
              <a:latin typeface="Arial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Results – Page Level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10026"/>
              </p:ext>
            </p:extLst>
          </p:nvPr>
        </p:nvGraphicFramePr>
        <p:xfrm>
          <a:off x="838200" y="3352800"/>
          <a:ext cx="7818120" cy="1219200"/>
        </p:xfrm>
        <a:graphic>
          <a:graphicData uri="http://schemas.openxmlformats.org/drawingml/2006/table">
            <a:tbl>
              <a:tblPr firstRow="1" lastRow="1" lastCol="1" bandRow="1" bandCol="1"/>
              <a:tblGrid>
                <a:gridCol w="2063984"/>
                <a:gridCol w="1393189"/>
                <a:gridCol w="1465116"/>
                <a:gridCol w="1504206"/>
                <a:gridCol w="1391625"/>
              </a:tblGrid>
              <a:tr h="1924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Page-Level RMSE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Task-1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Task-2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Task-3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Task-4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baseline-LDA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1.1799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1.3145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1.2387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1.5147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semi-Explicit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1.1259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1.3258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1.2583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1.4628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unified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1.0966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1.1979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1.1617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1.3881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9" y="1735138"/>
            <a:ext cx="7513151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648200"/>
            <a:ext cx="8229600" cy="1981200"/>
          </a:xfrm>
          <a:prstGeom prst="rect">
            <a:avLst/>
          </a:prstGeom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dirty="0" smtClean="0"/>
              <a:t>Baseline-LDA vs. Semi-explicit, p=0.414</a:t>
            </a:r>
          </a:p>
          <a:p>
            <a:pPr lvl="1"/>
            <a:r>
              <a:rPr lang="en-US" kern="0" dirty="0" smtClean="0"/>
              <a:t>Baseline-LDA vs. Unified, p=0.0037</a:t>
            </a:r>
          </a:p>
          <a:p>
            <a:pPr lvl="1"/>
            <a:r>
              <a:rPr lang="en-US" kern="0" dirty="0" smtClean="0"/>
              <a:t>Semi-Explicit vs. Unified, p=0.0287</a:t>
            </a:r>
          </a:p>
        </p:txBody>
      </p:sp>
    </p:spTree>
    <p:extLst>
      <p:ext uri="{BB962C8B-B14F-4D97-AF65-F5344CB8AC3E}">
        <p14:creationId xmlns:p14="http://schemas.microsoft.com/office/powerpoint/2010/main" val="7255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Two </a:t>
            </a:r>
            <a:r>
              <a:rPr lang="en-US" sz="2400" dirty="0"/>
              <a:t>key </a:t>
            </a:r>
            <a:r>
              <a:rPr lang="en-US" sz="2400" dirty="0" smtClean="0"/>
              <a:t>challenges in </a:t>
            </a:r>
            <a:r>
              <a:rPr lang="en-US" sz="2400" b="1" dirty="0" smtClean="0"/>
              <a:t>Personalized Information Delivery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Identifying </a:t>
            </a:r>
            <a:r>
              <a:rPr lang="en-US" sz="2400" dirty="0"/>
              <a:t>the interests of users in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semi-persistent </a:t>
            </a:r>
            <a:r>
              <a:rPr lang="en-US" sz="2400" dirty="0"/>
              <a:t>user </a:t>
            </a:r>
            <a:r>
              <a:rPr lang="en-US" sz="2400" dirty="0" smtClean="0"/>
              <a:t>profiles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Given the </a:t>
            </a:r>
            <a:r>
              <a:rPr lang="en-US" sz="2400" dirty="0"/>
              <a:t>user preferences recorded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</a:t>
            </a:r>
            <a:r>
              <a:rPr lang="en-US" sz="2400" dirty="0"/>
              <a:t>a user profile, </a:t>
            </a:r>
            <a:r>
              <a:rPr lang="en-US" sz="2400" dirty="0" smtClean="0"/>
              <a:t>alter </a:t>
            </a:r>
            <a:r>
              <a:rPr lang="en-US" sz="2400" dirty="0"/>
              <a:t>the presentation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search results to reflect those </a:t>
            </a:r>
            <a:r>
              <a:rPr lang="en-US" sz="2400" dirty="0" smtClean="0"/>
              <a:t>preferences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24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400" b="1" dirty="0" smtClean="0"/>
              <a:t>how can we build </a:t>
            </a:r>
            <a:r>
              <a:rPr lang="en-US" altLang="en-US" sz="2400" b="1" dirty="0"/>
              <a:t>more valuable models of a user’s interests based on their prior </a:t>
            </a:r>
            <a:r>
              <a:rPr lang="en-US" altLang="en-US" sz="2400" b="1" dirty="0" smtClean="0"/>
              <a:t>activities?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398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21EB20-39D0-4EAD-8CC5-E789F3A5BBFD}" type="slidenum">
              <a:rPr lang="zh-CN" altLang="en-US">
                <a:latin typeface="Arial" charset="0"/>
              </a:rPr>
              <a:pPr/>
              <a:t>30</a:t>
            </a:fld>
            <a:endParaRPr lang="en-US" altLang="zh-CN">
              <a:latin typeface="Arial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Results – Segment Level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10" y="1752600"/>
            <a:ext cx="605409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95300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6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52E198-9187-4A9C-871F-9B8810EBE00E}" type="slidenum">
              <a:rPr lang="zh-CN" altLang="en-US">
                <a:latin typeface="Arial" charset="0"/>
              </a:rPr>
              <a:pPr/>
              <a:t>31</a:t>
            </a:fld>
            <a:endParaRPr lang="en-US" altLang="zh-CN">
              <a:latin typeface="Arial" charset="0"/>
            </a:endParaRPr>
          </a:p>
        </p:txBody>
      </p:sp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For more information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kern="0" dirty="0" smtClean="0">
                <a:ea typeface="宋体" pitchFamily="2" charset="-122"/>
              </a:rPr>
              <a:t>Dr. Shipman, </a:t>
            </a:r>
            <a:r>
              <a:rPr lang="en-US" altLang="zh-CN" kern="0" dirty="0" smtClean="0">
                <a:ea typeface="宋体" pitchFamily="2" charset="-122"/>
                <a:hlinkClick r:id="rId2"/>
              </a:rPr>
              <a:t>shipman@cse.tamu.edu</a:t>
            </a:r>
            <a:endParaRPr lang="en-US" altLang="zh-CN" kern="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kern="0" dirty="0" smtClean="0">
                <a:ea typeface="宋体" pitchFamily="2" charset="-122"/>
              </a:rPr>
              <a:t>Or 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kern="0" dirty="0" smtClean="0">
                <a:ea typeface="宋体" pitchFamily="2" charset="-122"/>
                <a:hlinkClick r:id="rId3"/>
              </a:rPr>
              <a:t>sampath@cse.tamu.edu</a:t>
            </a:r>
            <a:r>
              <a:rPr lang="en-US" altLang="zh-CN" kern="0" dirty="0" smtClean="0">
                <a:ea typeface="宋体" pitchFamily="2" charset="-12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kern="0" dirty="0">
                <a:ea typeface="宋体" pitchFamily="2" charset="-122"/>
                <a:hlinkClick r:id="rId4"/>
              </a:rPr>
              <a:t>http://students.cse.tamu.edu/sampath</a:t>
            </a:r>
            <a:r>
              <a:rPr lang="en-US" altLang="zh-CN" kern="0" dirty="0" smtClean="0">
                <a:ea typeface="宋体" pitchFamily="2" charset="-122"/>
                <a:hlinkClick r:id="rId4"/>
              </a:rPr>
              <a:t>/</a:t>
            </a:r>
            <a:r>
              <a:rPr lang="en-US" altLang="zh-CN" kern="0" dirty="0" smtClean="0">
                <a:ea typeface="宋体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kern="0" dirty="0" smtClean="0">
                <a:ea typeface="宋体" pitchFamily="2" charset="-122"/>
              </a:rPr>
              <a:t>Our lab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kern="0" dirty="0" smtClean="0">
                <a:ea typeface="宋体" pitchFamily="2" charset="-122"/>
              </a:rPr>
              <a:t>Shipman Lab, HRBB 232</a:t>
            </a:r>
          </a:p>
          <a:p>
            <a:pPr marL="909637" lvl="2" indent="0" eaLnBrk="1" hangingPunct="1">
              <a:lnSpc>
                <a:spcPct val="90000"/>
              </a:lnSpc>
              <a:buNone/>
            </a:pPr>
            <a:endParaRPr lang="en-US" altLang="zh-CN" kern="0" dirty="0" smtClean="0"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r>
              <a:rPr lang="en-US" altLang="en-US" dirty="0" smtClean="0"/>
              <a:t>Annotation and clipping behavior provide more direct evidence of user interest</a:t>
            </a:r>
          </a:p>
          <a:p>
            <a:r>
              <a:rPr lang="en-US" altLang="en-US" dirty="0" smtClean="0"/>
              <a:t>Browsing and reading behaviors, such as dwelling time, mouse clicks, mouse movements and scrolling provide more indirect evidence of user interest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1601"/>
            <a:ext cx="8534400" cy="121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41" y="4038600"/>
            <a:ext cx="315365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 smtClean="0"/>
              <a:t>For User Interest Modeling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dirty="0"/>
              <a:t>unified user interest </a:t>
            </a:r>
            <a:r>
              <a:rPr lang="en-US" sz="2000" dirty="0" smtClean="0"/>
              <a:t>model combining implicit and semi-explicit feedback (unified model)</a:t>
            </a:r>
            <a:endParaRPr lang="en-US" sz="16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User model based on multiple </a:t>
            </a:r>
            <a:r>
              <a:rPr lang="en-US" sz="2000" dirty="0"/>
              <a:t>everyday-applications 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model to predict ratings from the estimated unified feedback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 model to detect user interest shift 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1162" y="1752600"/>
            <a:ext cx="8229600" cy="4953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Two types of applications </a:t>
            </a:r>
          </a:p>
          <a:p>
            <a:pPr marL="914400" lvl="1" indent="-457200">
              <a:buFont typeface="+mj-lt"/>
              <a:buAutoNum type="romanUcPeriod"/>
              <a:defRPr/>
            </a:pPr>
            <a:r>
              <a:rPr lang="en-US" b="1" dirty="0" smtClean="0"/>
              <a:t>Consumption Applications,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dealing with reading or </a:t>
            </a:r>
            <a:br>
              <a:rPr lang="en-US" dirty="0" smtClean="0"/>
            </a:br>
            <a:r>
              <a:rPr lang="en-US" dirty="0" smtClean="0"/>
              <a:t>skimming web documents </a:t>
            </a:r>
            <a:br>
              <a:rPr lang="en-US" dirty="0" smtClean="0"/>
            </a:br>
            <a:r>
              <a:rPr lang="en-US" dirty="0" smtClean="0"/>
              <a:t>and/or PDF documents</a:t>
            </a:r>
          </a:p>
          <a:p>
            <a:pPr marL="971550" lvl="1" indent="-514350">
              <a:buFont typeface="+mj-lt"/>
              <a:buAutoNum type="romanUcPeriod"/>
              <a:defRPr/>
            </a:pPr>
            <a:r>
              <a:rPr lang="en-US" b="1" dirty="0" smtClean="0"/>
              <a:t>Production Applications,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organizing the content for consumption such as word processors and presentation applications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962" y="1865312"/>
            <a:ext cx="2438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962" y="2779712"/>
            <a:ext cx="248443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981" y="5521019"/>
            <a:ext cx="2027238" cy="10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488320"/>
            <a:ext cx="1530246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9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1656"/>
            <a:ext cx="8458200" cy="31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2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53000"/>
            <a:ext cx="8534400" cy="16764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Explicit feedback: </a:t>
            </a:r>
            <a:r>
              <a:rPr lang="en-US" altLang="en-US" sz="2400" dirty="0" smtClean="0"/>
              <a:t>users explicitly mark relevant and irrelevant documents</a:t>
            </a:r>
          </a:p>
          <a:p>
            <a:pPr eaLnBrk="1" hangingPunct="1"/>
            <a:r>
              <a:rPr lang="en-US" altLang="en-US" sz="2400" b="1" dirty="0" smtClean="0"/>
              <a:t>Implicit feedback: </a:t>
            </a:r>
            <a:r>
              <a:rPr lang="en-US" altLang="en-US" sz="2400" dirty="0" smtClean="0"/>
              <a:t>system attempts to infer user intentions based on observable behavior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26707"/>
              </p:ext>
            </p:extLst>
          </p:nvPr>
        </p:nvGraphicFramePr>
        <p:xfrm>
          <a:off x="1531938" y="1874838"/>
          <a:ext cx="6080126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3040063"/>
                <a:gridCol w="3040063"/>
              </a:tblGrid>
              <a:tr h="1828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SimSun"/>
                        </a:rPr>
                        <a:t>Web Browser (Firefox) / PDF Reader</a:t>
                      </a:r>
                      <a:endParaRPr lang="en-US" sz="1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SimSun"/>
                        </a:rPr>
                        <a:t>Document Attributes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SimSun"/>
                        </a:rPr>
                        <a:t>User Events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28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Number of links, number of images, number of characters, paragraph information, title,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SimSun"/>
                        </a:rPr>
                        <a:t>url</a:t>
                      </a:r>
                      <a:endParaRPr lang="en-US" sz="1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</a:rPr>
                        <a:t>Time Spent, mouse usage (mouse click, number of scrolls, scroll offset, number of scrolling direction changes, total number of scrolling groups, time moving, scroll bar clicks) , keyboard usage (arrow key and page up-down clicks/time), text selection, highlight, note, number of document accesses, focus in/out, bookmark, </a:t>
                      </a:r>
                      <a:endParaRPr lang="en-US" sz="1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SimSun"/>
                        </a:rPr>
                        <a:t>Word / PowerPoint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SimSun"/>
                        </a:rPr>
                        <a:t>Document Attributes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SimSun"/>
                        </a:rPr>
                        <a:t>User Events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SimSun"/>
                        </a:rPr>
                        <a:t>Name of the Document, size, number of characters, content, title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SimSun"/>
                        </a:rPr>
                        <a:t>Time (idle, formatting, typing),  focus in/out, Quote, Cut &amp; Paste, 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6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SimSun"/>
                        </a:rPr>
                        <a:t>Explicit Feedback</a:t>
                      </a:r>
                      <a:endParaRPr lang="en-US" sz="1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6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SimSun"/>
                        </a:rPr>
                        <a:t>page readability, page relevance, paragraph relevance,  user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SimSun"/>
                        </a:rPr>
                        <a:t> annotations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SimSun"/>
                        </a:rPr>
                        <a:t>  (semi-explicit)</a:t>
                      </a:r>
                      <a:endParaRPr lang="en-US" sz="1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Models - LDA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AAC42-4A8F-4A5D-B94F-24C7E89751A4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0272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kern="0" dirty="0" smtClean="0"/>
              <a:t>Latent Dirichlet Allocation’s view of a document</a:t>
            </a:r>
            <a:endParaRPr lang="en-US" altLang="en-US" kern="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35675"/>
            <a:ext cx="7315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5" y="2743200"/>
            <a:ext cx="810366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= \frac{1}{\frac{1}{2}(\frac{1}{R} + \frac{1}{P})} = \frac{2RP}{(R+P)}  template TPT1  env TPENV1  fore 0  back 16777215  eqnno 3"/>
  <p:tag name="FILENAME" val="TP_tmp"/>
  <p:tag name="ORIGWIDTH" val="96"/>
  <p:tag name="PICTUREFILESIZE" val="39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Ranking \#1:&#10;$(1.0 + 0.67 + 0.75 + 0.8 + 0.83 + 0.6)/6 = 0.78$\\ \\&#10;Ranking \#2: $ (0.5 + 0.4 + 0.5 + 0.57 + 0.56 + 0.6)/6 = 0.52 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207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quote}&#10;Ranking \#1:&#10;$(1.0 + 0.67 + 0.75 + 0.8 + 0.83 + 0.6)/6 = 0.78$\\ \\&#10;Ranking \#2: $ (0.5 + 0.4 + 0.5 + 0.57 + 0.56 + 0.6)/6 = 0.52 $&#10;\end{quote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207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0\textwidth}{@{\extracolsep{\fill}}cccc} \hline&#10;      Query &amp; A &amp; B &amp; B-A \\ \hline&#10;      1 &amp; 25 &amp; 35 &amp; 10\\&#10;      2 &amp; 43 &amp; 84 &amp; 41\\&#10;      3 &amp; 39 &amp; 15 &amp; -24\\&#10;      4 &amp; 75 &amp; 75 &amp; 0\\&#10;      5 &amp; 43 &amp; 68 &amp; 25\\&#10;      6 &amp; 15 &amp; 85 &amp; 70\\&#10;      7 &amp; 20 &amp; 80 &amp; 60\\&#10;      8 &amp; 52 &amp; 50 &amp; -2\\&#10;      9 &amp; 49 &amp; 58 &amp; 9\\&#10;      10 &amp; 50 &amp; 75 &amp; 25\\ \hline&#10;    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294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tabular*}{0.40\textwidth}{@{\extracolsep{\fill}}cccc} \hline&#10;      Query &amp; A &amp; B &amp; B-A \\ \hline&#10;      1 &amp; 25 &amp; 35 &amp; 10\\&#10;      2 &amp; 43 &amp; 84 &amp; 41\\&#10;      3 &amp; 39 &amp; 15 &amp; -24\\&#10;      4 &amp; 75 &amp; 75 &amp; 0\\&#10;      5 &amp; 43 &amp; 68 &amp; 25\\&#10;      6 &amp; 15 &amp; 85 &amp; 70\\&#10;      7 &amp; 20 &amp; 80 &amp; 60\\&#10;      8 &amp; 52 &amp; 50 &amp; -2\\&#10;      9 &amp; 49 &amp; 58 &amp; 9\\&#10;      10 &amp; 50 &amp; 75 &amp; 25\\ \hline&#10;    \end{tabular*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294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 = \frac{\overline{B-A}}{\sigma_{B-A}}.\sqrt{N}  template TPT1  env TPENV1  fore 0  back 16777215  eqnno 5"/>
  <p:tag name="FILENAME" val="TP_tmp"/>
  <p:tag name="ORIGWIDTH" val="62"/>
  <p:tag name="PICTUREFILESIZE" val="2742"/>
</p:tagLst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21626</TotalTime>
  <Words>967</Words>
  <Application>Microsoft Office PowerPoint</Application>
  <PresentationFormat>On-screen Show (4:3)</PresentationFormat>
  <Paragraphs>226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Quadrant</vt:lpstr>
      <vt:lpstr>Equation</vt:lpstr>
      <vt:lpstr>Multi-Application User Interest Modeling</vt:lpstr>
      <vt:lpstr>Motivation</vt:lpstr>
      <vt:lpstr>Motivation</vt:lpstr>
      <vt:lpstr>Motivation</vt:lpstr>
      <vt:lpstr>Goals</vt:lpstr>
      <vt:lpstr>System Architecture</vt:lpstr>
      <vt:lpstr>System Architecture</vt:lpstr>
      <vt:lpstr>Relevance Feedback Types</vt:lpstr>
      <vt:lpstr>Topic Models - LDA</vt:lpstr>
      <vt:lpstr>Topic Models - LDA</vt:lpstr>
      <vt:lpstr>User Interest Models</vt:lpstr>
      <vt:lpstr>How to Evaluate these models?</vt:lpstr>
      <vt:lpstr>Evaluation Metrics: Classification View</vt:lpstr>
      <vt:lpstr>Evaluation Metrics: Example</vt:lpstr>
      <vt:lpstr>Evaluation Metrics: Example</vt:lpstr>
      <vt:lpstr>F Measure</vt:lpstr>
      <vt:lpstr>Evaluation Metrics: Example</vt:lpstr>
      <vt:lpstr>Evaluation Metrics: Example</vt:lpstr>
      <vt:lpstr>Evaluation for Ranking</vt:lpstr>
      <vt:lpstr>Average Precision: Example</vt:lpstr>
      <vt:lpstr>Average Precision: Example</vt:lpstr>
      <vt:lpstr>Average Precision: Example</vt:lpstr>
      <vt:lpstr>Mean Average Precision (MAP)</vt:lpstr>
      <vt:lpstr>Significance Tests</vt:lpstr>
      <vt:lpstr>Example Experimental Results</vt:lpstr>
      <vt:lpstr>Example Experimental Results</vt:lpstr>
      <vt:lpstr>Evaluation Plan </vt:lpstr>
      <vt:lpstr>Evaluation Plan </vt:lpstr>
      <vt:lpstr>Results – Page Level</vt:lpstr>
      <vt:lpstr>Results – Segment Level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2004-01-27T01:40:44Z</dcterms:created>
  <dcterms:modified xsi:type="dcterms:W3CDTF">2014-09-24T21:09:07Z</dcterms:modified>
</cp:coreProperties>
</file>