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43"/>
  </p:notesMasterIdLst>
  <p:handoutMasterIdLst>
    <p:handoutMasterId r:id="rId44"/>
  </p:handoutMasterIdLst>
  <p:sldIdLst>
    <p:sldId id="256" r:id="rId2"/>
    <p:sldId id="276" r:id="rId3"/>
    <p:sldId id="280" r:id="rId4"/>
    <p:sldId id="281" r:id="rId5"/>
    <p:sldId id="296" r:id="rId6"/>
    <p:sldId id="297" r:id="rId7"/>
    <p:sldId id="298" r:id="rId8"/>
    <p:sldId id="299" r:id="rId9"/>
    <p:sldId id="257" r:id="rId10"/>
    <p:sldId id="259" r:id="rId11"/>
    <p:sldId id="284" r:id="rId12"/>
    <p:sldId id="260" r:id="rId13"/>
    <p:sldId id="261" r:id="rId14"/>
    <p:sldId id="274" r:id="rId15"/>
    <p:sldId id="262" r:id="rId16"/>
    <p:sldId id="264" r:id="rId17"/>
    <p:sldId id="282" r:id="rId18"/>
    <p:sldId id="268" r:id="rId19"/>
    <p:sldId id="288" r:id="rId20"/>
    <p:sldId id="265" r:id="rId21"/>
    <p:sldId id="270" r:id="rId22"/>
    <p:sldId id="271" r:id="rId23"/>
    <p:sldId id="272" r:id="rId24"/>
    <p:sldId id="283" r:id="rId25"/>
    <p:sldId id="290" r:id="rId26"/>
    <p:sldId id="275" r:id="rId27"/>
    <p:sldId id="269" r:id="rId28"/>
    <p:sldId id="267" r:id="rId29"/>
    <p:sldId id="277" r:id="rId30"/>
    <p:sldId id="273" r:id="rId31"/>
    <p:sldId id="291" r:id="rId32"/>
    <p:sldId id="292" r:id="rId33"/>
    <p:sldId id="293" r:id="rId34"/>
    <p:sldId id="295" r:id="rId35"/>
    <p:sldId id="300" r:id="rId36"/>
    <p:sldId id="301" r:id="rId37"/>
    <p:sldId id="302" r:id="rId38"/>
    <p:sldId id="303" r:id="rId39"/>
    <p:sldId id="304" r:id="rId40"/>
    <p:sldId id="305" r:id="rId41"/>
    <p:sldId id="306" r:id="rId4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rgbClr val="5B8495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33CCCC"/>
    <a:srgbClr val="008080"/>
    <a:srgbClr val="5B849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6" autoAdjust="0"/>
    <p:restoredTop sz="90929"/>
  </p:normalViewPr>
  <p:slideViewPr>
    <p:cSldViewPr>
      <p:cViewPr varScale="1">
        <p:scale>
          <a:sx n="88" d="100"/>
          <a:sy n="88" d="100"/>
        </p:scale>
        <p:origin x="12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4.xml"/><Relationship Id="rId13" Type="http://schemas.openxmlformats.org/officeDocument/2006/relationships/slide" Target="slides/slide20.xml"/><Relationship Id="rId18" Type="http://schemas.openxmlformats.org/officeDocument/2006/relationships/slide" Target="slides/slide27.xml"/><Relationship Id="rId3" Type="http://schemas.openxmlformats.org/officeDocument/2006/relationships/slide" Target="slides/slide9.xml"/><Relationship Id="rId21" Type="http://schemas.openxmlformats.org/officeDocument/2006/relationships/slide" Target="slides/slide30.xml"/><Relationship Id="rId7" Type="http://schemas.openxmlformats.org/officeDocument/2006/relationships/slide" Target="slides/slide13.xml"/><Relationship Id="rId12" Type="http://schemas.openxmlformats.org/officeDocument/2006/relationships/slide" Target="slides/slide19.xml"/><Relationship Id="rId17" Type="http://schemas.openxmlformats.org/officeDocument/2006/relationships/slide" Target="slides/slide26.xml"/><Relationship Id="rId2" Type="http://schemas.openxmlformats.org/officeDocument/2006/relationships/slide" Target="slides/slide2.xml"/><Relationship Id="rId16" Type="http://schemas.openxmlformats.org/officeDocument/2006/relationships/slide" Target="slides/slide23.xml"/><Relationship Id="rId20" Type="http://schemas.openxmlformats.org/officeDocument/2006/relationships/slide" Target="slides/slide29.xml"/><Relationship Id="rId1" Type="http://schemas.openxmlformats.org/officeDocument/2006/relationships/slide" Target="slides/slide1.xml"/><Relationship Id="rId6" Type="http://schemas.openxmlformats.org/officeDocument/2006/relationships/slide" Target="slides/slide12.xml"/><Relationship Id="rId11" Type="http://schemas.openxmlformats.org/officeDocument/2006/relationships/slide" Target="slides/slide18.xml"/><Relationship Id="rId5" Type="http://schemas.openxmlformats.org/officeDocument/2006/relationships/slide" Target="slides/slide11.xml"/><Relationship Id="rId15" Type="http://schemas.openxmlformats.org/officeDocument/2006/relationships/slide" Target="slides/slide22.xml"/><Relationship Id="rId10" Type="http://schemas.openxmlformats.org/officeDocument/2006/relationships/slide" Target="slides/slide16.xml"/><Relationship Id="rId19" Type="http://schemas.openxmlformats.org/officeDocument/2006/relationships/slide" Target="slides/slide28.xml"/><Relationship Id="rId4" Type="http://schemas.openxmlformats.org/officeDocument/2006/relationships/slide" Target="slides/slide10.xml"/><Relationship Id="rId9" Type="http://schemas.openxmlformats.org/officeDocument/2006/relationships/slide" Target="slides/slide15.xml"/><Relationship Id="rId14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DDF2B52-BFBA-4F5E-B76C-8DDF48D19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9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12B8DB9-5791-452A-9F54-D1F5E9841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176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D9535B-9589-4932-A8FD-9E6FC7780905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09129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9032F7-B730-4DD2-8F32-9E8F62FD3277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50007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4BDE1-6984-4EA0-A30A-0909529DAF37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0562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F55A23-CBE0-47B3-B9A8-3218A69FDA9F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0992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FFBE-4E86-4FED-95EA-488BA2528E7B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69803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DC6549-4889-49DC-9361-53DDC62C4038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4937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CFD5AF-9BCA-43D5-ADE4-CDD8F368DCB3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72780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65D23-19E4-4388-87FE-95D36E6AAD6E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27643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687BEF-4E35-4A8D-8CCA-C6866F0603F1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73530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BB7656-6166-4D4F-8DBF-40B6F3D6AD8A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2103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14E1F-2759-4ACE-9538-CB02132AA1C0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94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179C95-E945-44B1-AFD8-B79D86CF8BBE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16883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0BCB6A-C45E-4352-BD85-1F7D88049195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02048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65963F7-FFEE-45FE-8DA0-F07C3FB7A057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652713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25B486-5FC7-44F0-A9FA-38EA6B31DE2D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6384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23DD78-ABD0-42C1-B2AA-C2EE43F656E0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93820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285E2D-8C98-427E-A5DD-383B0466AF30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782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025B58-3539-488C-84A0-6A826CA9A719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86009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31FE85-C17F-46E3-8859-3616C231CD33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44466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FDD193-174C-4E9D-ABD1-F4467BABFA7D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9816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C939CE-51A9-4420-B595-38F83CB76B7B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0571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6EB468-50D9-409E-BD3E-C2AB14AAEEB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541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D98356-99B1-4856-BADE-A902B1ECB789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46858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spcBef>
                  <a:spcPct val="20000"/>
                </a:spcBef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spcBef>
                  <a:spcPct val="20000"/>
                </a:spcBef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152400" y="6400800"/>
            <a:ext cx="2057400" cy="228600"/>
          </a:xfrm>
          <a:prstGeom prst="rect">
            <a:avLst/>
          </a:prstGeom>
          <a:gradFill rotWithShape="0">
            <a:gsLst>
              <a:gs pos="0">
                <a:srgbClr val="94E6E4"/>
              </a:gs>
              <a:gs pos="100000">
                <a:srgbClr val="C5C0A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Computer Science Department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0D6EC41-6A7F-43AE-B8FA-6E9BF9A53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9474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9D37F-EC62-4D62-AF3E-DEE4CC7B5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52645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84803-B315-46A8-9152-E688E42AE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6177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66656-77CB-4385-BDC9-E21A4A4DC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086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AB33F1-A834-447F-B29B-F3486B3C42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1784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C66F8-F06F-4743-81D0-CD5E99503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4249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374E5D-8575-4C0F-87DA-42DA3B61D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89788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3CDD-F032-473F-A829-CB425F0E9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012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2E40C-E8E6-4CC0-B484-176CEA160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13025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BB3AB43-2F5C-4828-A3B7-43D5B67C3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31507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8845A30-D35F-4ECB-B151-6D2DA1786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42657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spcBef>
                <a:spcPct val="20000"/>
              </a:spcBef>
              <a:defRPr/>
            </a:pPr>
            <a:endParaRPr lang="en-US"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spcBef>
                <a:spcPct val="20000"/>
              </a:spcBef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defRPr kumimoji="0" sz="100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spcBef>
                <a:spcPct val="20000"/>
              </a:spcBef>
              <a:defRPr kumimoji="0" sz="1000" b="0">
                <a:solidFill>
                  <a:schemeClr val="tx1"/>
                </a:solidFill>
                <a:cs typeface="+mn-cs"/>
              </a:defRPr>
            </a:lvl1pPr>
            <a:extLst/>
          </a:lstStyle>
          <a:p>
            <a:pPr>
              <a:defRPr/>
            </a:pPr>
            <a:fld id="{EF59ACEF-6FFA-488C-8ED1-368812969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7" name="Rectangle 10"/>
          <p:cNvSpPr>
            <a:spLocks noChangeArrowheads="1"/>
          </p:cNvSpPr>
          <p:nvPr userDrawn="1"/>
        </p:nvSpPr>
        <p:spPr bwMode="auto">
          <a:xfrm>
            <a:off x="152400" y="6400800"/>
            <a:ext cx="2057400" cy="228600"/>
          </a:xfrm>
          <a:prstGeom prst="rect">
            <a:avLst/>
          </a:prstGeom>
          <a:gradFill rotWithShape="0">
            <a:gsLst>
              <a:gs pos="0">
                <a:srgbClr val="94E6E4"/>
              </a:gs>
              <a:gs pos="100000">
                <a:srgbClr val="C5C0A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99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Times New Roman" pitchFamily="18" charset="0"/>
              </a:rPr>
              <a:t>Computer Science Department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93" r:id="rId2"/>
    <p:sldLayoutId id="2147484000" r:id="rId3"/>
    <p:sldLayoutId id="2147483994" r:id="rId4"/>
    <p:sldLayoutId id="2147484001" r:id="rId5"/>
    <p:sldLayoutId id="2147483995" r:id="rId6"/>
    <p:sldLayoutId id="2147483996" r:id="rId7"/>
    <p:sldLayoutId id="2147484002" r:id="rId8"/>
    <p:sldLayoutId id="2147484003" r:id="rId9"/>
    <p:sldLayoutId id="2147483997" r:id="rId10"/>
    <p:sldLayoutId id="2147483998" r:id="rId11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odu.edu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odu.edu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odu.edu/~acm" TargetMode="External"/><Relationship Id="rId2" Type="http://schemas.openxmlformats.org/officeDocument/2006/relationships/hyperlink" Target="mailto:ACM@cs.odu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runelle@cs.odu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riddic@cs.odu.edu" TargetMode="External"/><Relationship Id="rId4" Type="http://schemas.openxmlformats.org/officeDocument/2006/relationships/hyperlink" Target="http://www.cs.odu.edu/~brunell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91000"/>
            <a:ext cx="91440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B849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Undergraduate Degree Program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410200"/>
            <a:ext cx="7620000" cy="1143000"/>
          </a:xfrm>
        </p:spPr>
        <p:txBody>
          <a:bodyPr/>
          <a:lstStyle/>
          <a:p>
            <a:pPr marR="0" algn="l" eaLnBrk="1" hangingPunct="1"/>
            <a:r>
              <a:rPr lang="en-US" sz="2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Dr. Ravi </a:t>
            </a:r>
            <a:r>
              <a:rPr lang="en-US" sz="25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Mukkamala</a:t>
            </a:r>
            <a:r>
              <a:rPr lang="en-US" sz="2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, Department Chair</a:t>
            </a:r>
          </a:p>
          <a:p>
            <a:pPr marR="0" algn="l" eaLnBrk="1" hangingPunct="1"/>
            <a:r>
              <a:rPr lang="en-US" sz="2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Ms. Janet </a:t>
            </a:r>
            <a:r>
              <a:rPr lang="en-US" sz="25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Brunelle</a:t>
            </a:r>
            <a:r>
              <a:rPr lang="en-US" sz="2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</a:rPr>
              <a:t>, Chief Departmental Advisor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9328FB3-05B5-4658-8B88-A86EC35267D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pic>
        <p:nvPicPr>
          <p:cNvPr id="7173" name="Picture 4" descr="blue_glob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144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1905000" y="4800600"/>
            <a:ext cx="533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52600" y="2133600"/>
            <a:ext cx="579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60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362200" y="2209800"/>
            <a:ext cx="4543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4400">
                <a:solidFill>
                  <a:srgbClr val="008080"/>
                </a:solidFill>
                <a:latin typeface="Times New Roman" pitchFamily="18" charset="0"/>
              </a:rPr>
              <a:t>Computer Science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505200" y="2895600"/>
            <a:ext cx="2209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000" dirty="0" smtClean="0"/>
              <a:t>2015</a:t>
            </a:r>
            <a:endParaRPr lang="en-US" sz="40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build="p" autoUpdateAnimBg="0" advAuto="0"/>
      <p:bldP spid="717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7772400" cy="4953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Math 103     </a:t>
            </a:r>
            <a:r>
              <a:rPr lang="en-US" sz="1400" dirty="0" smtClean="0"/>
              <a:t>SAT 449 and Below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College Algebra </a:t>
            </a:r>
            <a:r>
              <a:rPr lang="en-US" sz="1800" dirty="0" smtClean="0">
                <a:solidFill>
                  <a:schemeClr val="accent2"/>
                </a:solidFill>
              </a:rPr>
              <a:t>with Recitation</a:t>
            </a:r>
          </a:p>
          <a:p>
            <a:pPr eaLnBrk="1" hangingPunct="1"/>
            <a:r>
              <a:rPr lang="en-US" sz="2400" dirty="0" smtClean="0"/>
              <a:t>Math 102		</a:t>
            </a:r>
            <a:r>
              <a:rPr lang="en-US" sz="1400" dirty="0"/>
              <a:t>SAT 450-550   ACT Any </a:t>
            </a:r>
            <a:r>
              <a:rPr lang="en-US" sz="1400" dirty="0" smtClean="0"/>
              <a:t>Score</a:t>
            </a:r>
            <a:endParaRPr lang="en-US" sz="2400" dirty="0" smtClean="0"/>
          </a:p>
          <a:p>
            <a:pPr lvl="1" eaLnBrk="1" hangingPunct="1"/>
            <a:r>
              <a:rPr lang="en-US" sz="2000" dirty="0" smtClean="0"/>
              <a:t>College Algebra </a:t>
            </a:r>
          </a:p>
          <a:p>
            <a:pPr eaLnBrk="1" hangingPunct="1"/>
            <a:r>
              <a:rPr lang="en-US" sz="2800" dirty="0" smtClean="0"/>
              <a:t>Math 162    </a:t>
            </a:r>
            <a:r>
              <a:rPr lang="en-US" sz="1400" dirty="0" smtClean="0"/>
              <a:t>SAT 550-650    ACT 30-36</a:t>
            </a:r>
          </a:p>
          <a:p>
            <a:pPr lvl="1" eaLnBrk="1" hangingPunct="1"/>
            <a:r>
              <a:rPr lang="en-US" sz="2000" dirty="0" smtClean="0"/>
              <a:t>Pre Calculus I</a:t>
            </a:r>
          </a:p>
          <a:p>
            <a:pPr eaLnBrk="1" hangingPunct="1"/>
            <a:r>
              <a:rPr lang="en-US" sz="2400" dirty="0" smtClean="0"/>
              <a:t>Math 163 </a:t>
            </a:r>
            <a:r>
              <a:rPr lang="en-US" sz="1400" dirty="0" smtClean="0"/>
              <a:t>SAT 650-700  ACT requires Compass  Math Test</a:t>
            </a:r>
          </a:p>
          <a:p>
            <a:pPr lvl="1" eaLnBrk="1" hangingPunct="1"/>
            <a:r>
              <a:rPr lang="en-US" sz="2000" dirty="0" smtClean="0"/>
              <a:t>Pre Calculus II</a:t>
            </a:r>
          </a:p>
          <a:p>
            <a:pPr eaLnBrk="1" hangingPunct="1"/>
            <a:r>
              <a:rPr lang="en-US" sz="2400" dirty="0" smtClean="0"/>
              <a:t>Math 211 </a:t>
            </a:r>
            <a:r>
              <a:rPr lang="en-US" sz="1200" dirty="0" smtClean="0"/>
              <a:t>SAT 700+  ACT requires Compass Math Test</a:t>
            </a:r>
          </a:p>
          <a:p>
            <a:pPr lvl="1" eaLnBrk="1" hangingPunct="1"/>
            <a:r>
              <a:rPr lang="en-US" sz="2000" dirty="0" smtClean="0"/>
              <a:t>Calculus I</a:t>
            </a:r>
          </a:p>
          <a:p>
            <a:pPr eaLnBrk="1" hangingPunct="1"/>
            <a:r>
              <a:rPr lang="en-US" sz="2400" dirty="0" smtClean="0"/>
              <a:t>Math 212</a:t>
            </a:r>
          </a:p>
          <a:p>
            <a:pPr lvl="1" eaLnBrk="1" hangingPunct="1"/>
            <a:r>
              <a:rPr lang="en-US" sz="2000" dirty="0" smtClean="0"/>
              <a:t>Calculus II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D1E5789-606D-4215-A5BD-1F9D1E2AC540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Prerequisite Structure - </a:t>
            </a:r>
            <a:r>
              <a:rPr lang="en-US" sz="3600" dirty="0"/>
              <a:t>Mathematics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152400" y="1828800"/>
            <a:ext cx="1676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/>
              <a:t>Transfer/</a:t>
            </a:r>
          </a:p>
          <a:p>
            <a:pPr algn="ctr" eaLnBrk="1" hangingPunct="1"/>
            <a:r>
              <a:rPr lang="en-US" sz="1600"/>
              <a:t>AP Credit </a:t>
            </a:r>
          </a:p>
          <a:p>
            <a:pPr algn="ctr" eaLnBrk="1" hangingPunct="1"/>
            <a:r>
              <a:rPr lang="en-US" sz="1600"/>
              <a:t>or </a:t>
            </a:r>
          </a:p>
          <a:p>
            <a:pPr algn="ctr" eaLnBrk="1" hangingPunct="1"/>
            <a:r>
              <a:rPr lang="en-US" sz="1600"/>
              <a:t>Academic </a:t>
            </a:r>
          </a:p>
          <a:p>
            <a:pPr algn="ctr" eaLnBrk="1" hangingPunct="1"/>
            <a:r>
              <a:rPr lang="en-US" sz="1600"/>
              <a:t>Placement</a:t>
            </a:r>
          </a:p>
          <a:p>
            <a:pPr algn="ctr" eaLnBrk="1" hangingPunct="1"/>
            <a:r>
              <a:rPr lang="en-US" sz="1600"/>
              <a:t>Based upon Math </a:t>
            </a:r>
          </a:p>
          <a:p>
            <a:pPr algn="ctr" eaLnBrk="1" hangingPunct="1"/>
            <a:r>
              <a:rPr lang="en-US" sz="1600"/>
              <a:t>SAT Score or Compass Exam</a:t>
            </a:r>
          </a:p>
        </p:txBody>
      </p:sp>
      <p:sp>
        <p:nvSpPr>
          <p:cNvPr id="49159" name="AutoShape 7"/>
          <p:cNvSpPr>
            <a:spLocks/>
          </p:cNvSpPr>
          <p:nvPr/>
        </p:nvSpPr>
        <p:spPr bwMode="auto">
          <a:xfrm rot="10800000">
            <a:off x="1752600" y="1143000"/>
            <a:ext cx="457200" cy="4038600"/>
          </a:xfrm>
          <a:prstGeom prst="rightBrace">
            <a:avLst>
              <a:gd name="adj1" fmla="val 73611"/>
              <a:gd name="adj2" fmla="val 50000"/>
            </a:avLst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35795" y="4800600"/>
            <a:ext cx="4191000" cy="12926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+mn-lt"/>
              </a:rPr>
              <a:t>If you need to brush up on math before you take the Compass Math Test try Khan Academy</a:t>
            </a:r>
          </a:p>
          <a:p>
            <a:pPr algn="ctr"/>
            <a:endParaRPr lang="en-US" sz="1600" dirty="0" smtClean="0">
              <a:solidFill>
                <a:schemeClr val="tx1"/>
              </a:solidFill>
              <a:latin typeface="+mn-lt"/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https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://www.khanacademy.org/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5B8495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uiExpand="1" build="p" autoUpdateAnimBg="0" advAuto="0"/>
      <p:bldP spid="49158" grpId="0" autoUpdateAnimBg="0"/>
      <p:bldP spid="49159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Math 211</a:t>
            </a:r>
          </a:p>
          <a:p>
            <a:pPr lvl="1" eaLnBrk="1" hangingPunct="1"/>
            <a:r>
              <a:rPr lang="en-US" dirty="0" smtClean="0"/>
              <a:t>Calculus I</a:t>
            </a:r>
          </a:p>
          <a:p>
            <a:pPr eaLnBrk="1" hangingPunct="1"/>
            <a:r>
              <a:rPr lang="en-US" dirty="0" smtClean="0"/>
              <a:t>Math 212</a:t>
            </a:r>
          </a:p>
          <a:p>
            <a:pPr lvl="1" eaLnBrk="1" hangingPunct="1"/>
            <a:r>
              <a:rPr lang="en-US" dirty="0" smtClean="0"/>
              <a:t>Calculus II</a:t>
            </a:r>
          </a:p>
          <a:p>
            <a:pPr eaLnBrk="1" hangingPunct="1"/>
            <a:r>
              <a:rPr lang="en-US" dirty="0" smtClean="0"/>
              <a:t>Math 316</a:t>
            </a:r>
          </a:p>
          <a:p>
            <a:pPr lvl="1" eaLnBrk="1" hangingPunct="1"/>
            <a:r>
              <a:rPr lang="en-US" dirty="0" smtClean="0"/>
              <a:t>Linear Algebra</a:t>
            </a:r>
          </a:p>
          <a:p>
            <a:pPr eaLnBrk="1" hangingPunct="1"/>
            <a:r>
              <a:rPr lang="en-US" dirty="0" smtClean="0"/>
              <a:t>Stat 330</a:t>
            </a:r>
          </a:p>
          <a:p>
            <a:pPr lvl="1" eaLnBrk="1" hangingPunct="1"/>
            <a:r>
              <a:rPr lang="en-US" dirty="0" smtClean="0"/>
              <a:t>Introduction to Statistics</a:t>
            </a:r>
          </a:p>
          <a:p>
            <a:pPr lvl="1" eaLnBrk="1" hangingPunct="1"/>
            <a:r>
              <a:rPr lang="en-US" dirty="0" smtClean="0"/>
              <a:t>With Calculus as prerequisite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0A99A30-9CC8-491B-8452-378F12A77305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Required Math Courses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CS </a:t>
            </a:r>
            <a:r>
              <a:rPr lang="en-US" sz="2000" dirty="0" smtClean="0"/>
              <a:t>150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Problem Solving and Programming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CS </a:t>
            </a:r>
            <a:r>
              <a:rPr lang="en-US" sz="2000" dirty="0"/>
              <a:t>250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Problem Solving and </a:t>
            </a:r>
            <a:r>
              <a:rPr lang="en-US" sz="1800" dirty="0" smtClean="0"/>
              <a:t>Programming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900" dirty="0"/>
              <a:t>CS 252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sz="1900" dirty="0"/>
              <a:t>Introduction to Unix for programmers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CS 361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Advanced Data Structures and Algorithms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CS 330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Object Oriented Programming and Design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CS </a:t>
            </a:r>
            <a:r>
              <a:rPr lang="en-US" sz="2000" dirty="0" smtClean="0"/>
              <a:t>350</a:t>
            </a:r>
            <a:endParaRPr lang="en-US" sz="1100" dirty="0" smtClean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Introduction </a:t>
            </a:r>
            <a:r>
              <a:rPr lang="en-US" sz="1800" dirty="0"/>
              <a:t>to Software </a:t>
            </a:r>
            <a:r>
              <a:rPr lang="en-US" sz="1800" dirty="0" smtClean="0"/>
              <a:t>Engineering</a:t>
            </a:r>
          </a:p>
          <a:p>
            <a:pPr eaLnBrk="1" hangingPunct="1">
              <a:defRPr/>
            </a:pPr>
            <a:r>
              <a:rPr lang="en-US" sz="2000" dirty="0" smtClean="0"/>
              <a:t>CS 355</a:t>
            </a:r>
          </a:p>
          <a:p>
            <a:pPr lvl="1" eaLnBrk="1" hangingPunct="1">
              <a:defRPr/>
            </a:pPr>
            <a:r>
              <a:rPr lang="en-US" sz="1800" dirty="0" smtClean="0"/>
              <a:t>Principles of Programming Languages</a:t>
            </a:r>
            <a:endParaRPr lang="en-US" sz="1300" dirty="0" smtClean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CS </a:t>
            </a:r>
            <a:r>
              <a:rPr lang="en-US" sz="2000" dirty="0"/>
              <a:t>410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Professional Workforce Development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CS </a:t>
            </a:r>
            <a:r>
              <a:rPr lang="en-US" sz="2000" dirty="0"/>
              <a:t>411W (Writing Intensive)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Professional Workforce Development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47BAAE-C7B0-407A-A6FD-1A3FFE506B01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Required Computer Science Courses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638800" y="1371600"/>
            <a:ext cx="251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CS 333</a:t>
            </a:r>
          </a:p>
          <a:p>
            <a:pPr algn="ctr" eaLnBrk="1" hangingPunct="1"/>
            <a:r>
              <a:rPr lang="en-US"/>
              <a:t>Fast Track</a:t>
            </a:r>
          </a:p>
          <a:p>
            <a:pPr algn="ctr" eaLnBrk="1" hangingPunct="1"/>
            <a:r>
              <a:rPr lang="en-US"/>
              <a:t>Programming</a:t>
            </a:r>
          </a:p>
        </p:txBody>
      </p:sp>
      <p:sp>
        <p:nvSpPr>
          <p:cNvPr id="50181" name="AutoShape 5"/>
          <p:cNvSpPr>
            <a:spLocks/>
          </p:cNvSpPr>
          <p:nvPr/>
        </p:nvSpPr>
        <p:spPr bwMode="auto">
          <a:xfrm>
            <a:off x="5105400" y="1676400"/>
            <a:ext cx="304800" cy="838200"/>
          </a:xfrm>
          <a:prstGeom prst="rightBrace">
            <a:avLst>
              <a:gd name="adj1" fmla="val 23337"/>
              <a:gd name="adj2" fmla="val 50000"/>
            </a:avLst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 advAuto="0"/>
      <p:bldP spid="50180" grpId="0" autoUpdateAnimBg="0"/>
      <p:bldP spid="50181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371600"/>
            <a:ext cx="3810000" cy="2133600"/>
          </a:xfrm>
        </p:spPr>
        <p:txBody>
          <a:bodyPr/>
          <a:lstStyle/>
          <a:p>
            <a:pPr eaLnBrk="1" hangingPunct="1"/>
            <a:r>
              <a:rPr lang="en-US" sz="2000" smtClean="0"/>
              <a:t>CS 170</a:t>
            </a:r>
          </a:p>
          <a:p>
            <a:pPr lvl="1" eaLnBrk="1" hangingPunct="1"/>
            <a:r>
              <a:rPr lang="en-US" sz="1800" smtClean="0"/>
              <a:t>Introduction to Computer Architecture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eaLnBrk="1" hangingPunct="1"/>
            <a:r>
              <a:rPr lang="en-US" sz="2000" smtClean="0"/>
              <a:t>CS 270</a:t>
            </a:r>
          </a:p>
          <a:p>
            <a:pPr lvl="1" eaLnBrk="1" hangingPunct="1"/>
            <a:r>
              <a:rPr lang="en-US" sz="1800" smtClean="0"/>
              <a:t>Introduction to Computer Architecture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sp>
        <p:nvSpPr>
          <p:cNvPr id="5120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562600" y="1371600"/>
            <a:ext cx="3124200" cy="3733800"/>
          </a:xfrm>
        </p:spPr>
        <p:txBody>
          <a:bodyPr/>
          <a:lstStyle/>
          <a:p>
            <a:pPr eaLnBrk="1" hangingPunct="1"/>
            <a:r>
              <a:rPr lang="en-US" sz="2000" smtClean="0"/>
              <a:t>CS 471</a:t>
            </a:r>
          </a:p>
          <a:p>
            <a:pPr lvl="1" eaLnBrk="1" hangingPunct="1"/>
            <a:r>
              <a:rPr lang="en-US" sz="1800" smtClean="0"/>
              <a:t>Operating Systems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E00EE1-C76E-4847-AF35-97A865213067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40386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Architecture Courses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38600" y="1600200"/>
            <a:ext cx="14525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/>
              <a:t>CS 334</a:t>
            </a:r>
          </a:p>
          <a:p>
            <a:pPr algn="ctr" eaLnBrk="1" hangingPunct="1"/>
            <a:r>
              <a:rPr lang="en-US" sz="2000"/>
              <a:t>Fast Track</a:t>
            </a: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>
            <a:off x="3581400" y="14478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38100">
            <a:solidFill>
              <a:srgbClr val="0099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5181600" y="0"/>
            <a:ext cx="3886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200" b="0">
                <a:solidFill>
                  <a:schemeClr val="bg1"/>
                </a:solidFill>
                <a:latin typeface="Arial Black" pitchFamily="34" charset="0"/>
              </a:rPr>
              <a:t>Operating Systems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0"/>
            <a:ext cx="3429000" cy="1230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3700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Operating Systems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9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 advAuto="0"/>
      <p:bldP spid="51206" grpId="0" build="p" autoUpdateAnimBg="0" advAuto="0"/>
      <p:bldP spid="51204" grpId="0" autoUpdateAnimBg="0"/>
      <p:bldP spid="51205" grpId="0" animBg="1" autoUpdateAnimBg="0"/>
      <p:bldP spid="5120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r>
              <a:rPr lang="en-US" dirty="0" smtClean="0"/>
              <a:t>Created for Second Degree Students or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US" dirty="0" smtClean="0"/>
              <a:t>Students with adequate prior programming knowledge and experience</a:t>
            </a:r>
          </a:p>
          <a:p>
            <a:pPr algn="ctr" eaLnBrk="1" hangingPunct="1">
              <a:buFont typeface="Wingdings 3" pitchFamily="18" charset="2"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Fast track courses</a:t>
            </a:r>
          </a:p>
          <a:p>
            <a:pPr eaLnBrk="1" hangingPunct="1"/>
            <a:r>
              <a:rPr lang="en-US" dirty="0" smtClean="0"/>
              <a:t>Internet based course</a:t>
            </a:r>
          </a:p>
          <a:p>
            <a:pPr eaLnBrk="1" hangingPunct="1"/>
            <a:r>
              <a:rPr lang="en-US" dirty="0" smtClean="0"/>
              <a:t>Requires:</a:t>
            </a:r>
          </a:p>
          <a:p>
            <a:pPr lvl="1" eaLnBrk="1" hangingPunct="1"/>
            <a:r>
              <a:rPr lang="en-US" dirty="0" smtClean="0"/>
              <a:t>Prior knowledge of programming language</a:t>
            </a:r>
          </a:p>
          <a:p>
            <a:pPr lvl="1" eaLnBrk="1" hangingPunct="1"/>
            <a:r>
              <a:rPr lang="en-US" dirty="0" smtClean="0"/>
              <a:t>Considerable maturity of student</a:t>
            </a:r>
          </a:p>
          <a:p>
            <a:pPr lvl="1" eaLnBrk="1" hangingPunct="1"/>
            <a:r>
              <a:rPr lang="en-US" dirty="0" smtClean="0"/>
              <a:t>Independent responsibility on the student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314EEE-A304-4E28-BD16-4A2768757B87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CS 333 and CS 334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 381</a:t>
            </a:r>
          </a:p>
          <a:p>
            <a:pPr lvl="1" eaLnBrk="1" hangingPunct="1"/>
            <a:r>
              <a:rPr lang="en-US" smtClean="0"/>
              <a:t>Introduction to Discrete Structures</a:t>
            </a:r>
          </a:p>
          <a:p>
            <a:pPr eaLnBrk="1" hangingPunct="1"/>
            <a:r>
              <a:rPr lang="en-US" smtClean="0"/>
              <a:t>CS 390</a:t>
            </a:r>
          </a:p>
          <a:p>
            <a:pPr lvl="1" eaLnBrk="1" hangingPunct="1"/>
            <a:r>
              <a:rPr lang="en-US" smtClean="0"/>
              <a:t>Introduction to Theoretical Computer Science</a:t>
            </a:r>
          </a:p>
          <a:p>
            <a:pPr eaLnBrk="1" hangingPunct="1"/>
            <a:r>
              <a:rPr lang="en-US" smtClean="0"/>
              <a:t>CS 417</a:t>
            </a:r>
          </a:p>
          <a:p>
            <a:pPr lvl="1" eaLnBrk="1" hangingPunct="1"/>
            <a:r>
              <a:rPr lang="en-US" smtClean="0"/>
              <a:t>Computational Methods and Software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5C747F-9B57-4131-859F-3A7C1F72620A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Required CS Math Courses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CS 300T</a:t>
            </a:r>
          </a:p>
          <a:p>
            <a:pPr lvl="1" eaLnBrk="1" hangingPunct="1"/>
            <a:r>
              <a:rPr lang="en-US" smtClean="0"/>
              <a:t>Computers in Society and Ethics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9BE8C3-5AE4-42EA-85D1-085B6911B0B0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Applied Technology CS Courses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848600" cy="5181600"/>
          </a:xfrm>
        </p:spPr>
        <p:txBody>
          <a:bodyPr/>
          <a:lstStyle/>
          <a:p>
            <a:pPr eaLnBrk="1" hangingPunct="1"/>
            <a:r>
              <a:rPr lang="en-US" sz="2000" smtClean="0"/>
              <a:t>English 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Composition:  </a:t>
            </a:r>
          </a:p>
          <a:p>
            <a:pPr lvl="2" eaLnBrk="1" hangingPunct="1"/>
            <a:r>
              <a:rPr lang="en-US" sz="1600" dirty="0" smtClean="0"/>
              <a:t>110C</a:t>
            </a:r>
          </a:p>
          <a:p>
            <a:pPr lvl="2" eaLnBrk="1" hangingPunct="1"/>
            <a:r>
              <a:rPr lang="en-US" sz="1600" dirty="0" smtClean="0"/>
              <a:t>231C (or 211C)</a:t>
            </a:r>
          </a:p>
          <a:p>
            <a:pPr lvl="1" eaLnBrk="1" hangingPunct="1"/>
            <a:r>
              <a:rPr lang="en-US" sz="1800" dirty="0" smtClean="0"/>
              <a:t>Literature:   (L)</a:t>
            </a:r>
          </a:p>
          <a:p>
            <a:pPr lvl="2" eaLnBrk="1" hangingPunct="1"/>
            <a:r>
              <a:rPr lang="en-US" sz="1600" dirty="0" smtClean="0"/>
              <a:t>112L, 144L, </a:t>
            </a:r>
            <a:r>
              <a:rPr lang="en-US" sz="1600" dirty="0" err="1" smtClean="0"/>
              <a:t>Flet</a:t>
            </a:r>
            <a:r>
              <a:rPr lang="en-US" sz="1600" dirty="0" smtClean="0"/>
              <a:t> 100L</a:t>
            </a:r>
          </a:p>
          <a:p>
            <a:pPr eaLnBrk="1" hangingPunct="1"/>
            <a:r>
              <a:rPr lang="en-US" sz="2000" dirty="0" smtClean="0"/>
              <a:t>Oral Communication  ( R)</a:t>
            </a:r>
          </a:p>
          <a:p>
            <a:pPr lvl="1" eaLnBrk="1" hangingPunct="1"/>
            <a:r>
              <a:rPr lang="en-US" sz="1600" dirty="0" err="1" smtClean="0"/>
              <a:t>Comm</a:t>
            </a:r>
            <a:r>
              <a:rPr lang="en-US" sz="1600" dirty="0" smtClean="0"/>
              <a:t> 101R (103R, 112R)</a:t>
            </a:r>
          </a:p>
          <a:p>
            <a:pPr eaLnBrk="1" hangingPunct="1"/>
            <a:r>
              <a:rPr lang="en-US" sz="2000" dirty="0" smtClean="0"/>
              <a:t>Philosophy and Ethics  (P or E)</a:t>
            </a:r>
          </a:p>
          <a:p>
            <a:pPr lvl="1" eaLnBrk="1" hangingPunct="1"/>
            <a:r>
              <a:rPr lang="en-US" sz="1600" dirty="0" smtClean="0"/>
              <a:t>110P, 120P, 140P, 230E, 250E, 303E, 344E, 345E, 441E, 442E</a:t>
            </a:r>
          </a:p>
          <a:p>
            <a:pPr eaLnBrk="1" hangingPunct="1"/>
            <a:r>
              <a:rPr lang="en-US" sz="2000" dirty="0" smtClean="0"/>
              <a:t> Human Creativity  (A)</a:t>
            </a:r>
          </a:p>
          <a:p>
            <a:pPr lvl="1" eaLnBrk="1" hangingPunct="1"/>
            <a:r>
              <a:rPr lang="en-US" sz="1600" dirty="0" smtClean="0"/>
              <a:t>Art 121A, Art 122A, </a:t>
            </a:r>
            <a:r>
              <a:rPr lang="en-US" sz="1600" dirty="0" err="1" smtClean="0"/>
              <a:t>Musc</a:t>
            </a:r>
            <a:r>
              <a:rPr lang="en-US" sz="1600" dirty="0" smtClean="0"/>
              <a:t> 264A, Dance 185A, </a:t>
            </a:r>
            <a:r>
              <a:rPr lang="en-US" sz="1600" dirty="0" err="1" smtClean="0"/>
              <a:t>Thea</a:t>
            </a:r>
            <a:r>
              <a:rPr lang="en-US" sz="1600" dirty="0" smtClean="0"/>
              <a:t> 241A, </a:t>
            </a:r>
            <a:r>
              <a:rPr lang="en-US" sz="1600" dirty="0" err="1" smtClean="0"/>
              <a:t>Thea</a:t>
            </a:r>
            <a:r>
              <a:rPr lang="en-US" sz="1600" dirty="0" smtClean="0"/>
              <a:t> 270A</a:t>
            </a:r>
          </a:p>
          <a:p>
            <a:pPr eaLnBrk="1" hangingPunct="1"/>
            <a:r>
              <a:rPr lang="en-US" sz="2000" dirty="0" smtClean="0"/>
              <a:t>Human Behavior  (S)</a:t>
            </a:r>
          </a:p>
          <a:p>
            <a:pPr lvl="1" eaLnBrk="1" hangingPunct="1"/>
            <a:r>
              <a:rPr lang="en-US" sz="1600" dirty="0" err="1" smtClean="0"/>
              <a:t>Antr</a:t>
            </a:r>
            <a:r>
              <a:rPr lang="en-US" sz="1600" dirty="0" smtClean="0"/>
              <a:t> 110S, </a:t>
            </a:r>
            <a:r>
              <a:rPr lang="en-US" sz="1600" dirty="0" err="1" smtClean="0"/>
              <a:t>Comm</a:t>
            </a:r>
            <a:r>
              <a:rPr lang="en-US" sz="1600" dirty="0" smtClean="0"/>
              <a:t> 200S, </a:t>
            </a:r>
            <a:r>
              <a:rPr lang="en-US" sz="1600" dirty="0" err="1" smtClean="0"/>
              <a:t>Crjs</a:t>
            </a:r>
            <a:r>
              <a:rPr lang="en-US" sz="1600" dirty="0" smtClean="0"/>
              <a:t> 200S, Econ 200S, Econ 201S, Econ 202S, Fin 210S, </a:t>
            </a:r>
            <a:r>
              <a:rPr lang="en-US" sz="1600" dirty="0" err="1" smtClean="0"/>
              <a:t>Geog</a:t>
            </a:r>
            <a:r>
              <a:rPr lang="en-US" sz="1600" dirty="0" smtClean="0"/>
              <a:t> 100S, </a:t>
            </a:r>
            <a:r>
              <a:rPr lang="en-US" sz="1600" dirty="0" err="1" smtClean="0"/>
              <a:t>Geog</a:t>
            </a:r>
            <a:r>
              <a:rPr lang="en-US" sz="1600" dirty="0" smtClean="0"/>
              <a:t> 101S, Pols 100S, Pols 101S, Pols 102S,  </a:t>
            </a:r>
            <a:r>
              <a:rPr lang="en-US" sz="1600" dirty="0" err="1" smtClean="0"/>
              <a:t>Psyc</a:t>
            </a:r>
            <a:r>
              <a:rPr lang="en-US" sz="1600" dirty="0" smtClean="0"/>
              <a:t> 101S, </a:t>
            </a:r>
            <a:r>
              <a:rPr lang="en-US" sz="1600" dirty="0" err="1" smtClean="0"/>
              <a:t>Psyc</a:t>
            </a:r>
            <a:r>
              <a:rPr lang="en-US" sz="1600" dirty="0" smtClean="0"/>
              <a:t> 201S, </a:t>
            </a:r>
            <a:r>
              <a:rPr lang="en-US" sz="1600" dirty="0" err="1" smtClean="0"/>
              <a:t>Psyc</a:t>
            </a:r>
            <a:r>
              <a:rPr lang="en-US" sz="1600" dirty="0" smtClean="0"/>
              <a:t> 203S, </a:t>
            </a:r>
            <a:r>
              <a:rPr lang="en-US" sz="1600" dirty="0" err="1" smtClean="0"/>
              <a:t>Soc</a:t>
            </a:r>
            <a:r>
              <a:rPr lang="en-US" sz="1600" dirty="0" smtClean="0"/>
              <a:t> 201S </a:t>
            </a:r>
            <a:r>
              <a:rPr lang="en-US" sz="1600" dirty="0" err="1" smtClean="0"/>
              <a:t>Wmst</a:t>
            </a:r>
            <a:r>
              <a:rPr lang="en-US" sz="1600" dirty="0" smtClean="0"/>
              <a:t> 201S</a:t>
            </a:r>
          </a:p>
          <a:p>
            <a:pPr lvl="1" eaLnBrk="1" hangingPunct="1"/>
            <a:endParaRPr lang="en-US" sz="1600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2" eaLnBrk="1" hangingPunct="1"/>
            <a:endParaRPr lang="en-US" dirty="0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F6768D-9D19-472A-A919-0FF6B79EDA0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600" dirty="0" smtClean="0"/>
              <a:t>Lower Division General Education Requirements</a:t>
            </a:r>
            <a:endParaRPr lang="en-US" sz="2600" dirty="0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67200" y="1066800"/>
            <a:ext cx="464820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000" b="0" dirty="0">
                <a:solidFill>
                  <a:schemeClr val="tx1"/>
                </a:solidFill>
                <a:latin typeface="+mn-lt"/>
                <a:cs typeface="+mn-cs"/>
              </a:rPr>
              <a:t>    Interpreting the Past  (H)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b="0" dirty="0" err="1" smtClean="0">
                <a:solidFill>
                  <a:schemeClr val="tx1"/>
                </a:solidFill>
                <a:latin typeface="+mn-lt"/>
                <a:cs typeface="+mn-cs"/>
              </a:rPr>
              <a:t>Hist</a:t>
            </a:r>
            <a:r>
              <a:rPr lang="en-US" sz="1600" b="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101H,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+mn-cs"/>
              </a:rPr>
              <a:t>Hist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102H,    </a:t>
            </a:r>
          </a:p>
          <a:p>
            <a:pPr lvl="1">
              <a:spcBef>
                <a:spcPct val="20000"/>
              </a:spcBef>
              <a:defRPr/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+mn-cs"/>
              </a:rPr>
              <a:t>Hist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103H,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+mn-cs"/>
              </a:rPr>
              <a:t>Hish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104H, </a:t>
            </a:r>
            <a:r>
              <a:rPr lang="en-US" sz="1600" b="0" dirty="0" err="1">
                <a:solidFill>
                  <a:schemeClr val="tx1"/>
                </a:solidFill>
                <a:latin typeface="+mn-lt"/>
                <a:cs typeface="+mn-cs"/>
              </a:rPr>
              <a:t>Hist</a:t>
            </a: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105H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    </a:t>
            </a:r>
            <a:r>
              <a:rPr lang="en-US" sz="2000" b="0" dirty="0">
                <a:solidFill>
                  <a:schemeClr val="tx1"/>
                </a:solidFill>
                <a:latin typeface="+mn-lt"/>
                <a:cs typeface="+mn-cs"/>
              </a:rPr>
              <a:t>Information Literacy &amp; Research: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1600" b="0" dirty="0">
                <a:solidFill>
                  <a:schemeClr val="tx1"/>
                </a:solidFill>
                <a:latin typeface="+mn-lt"/>
                <a:cs typeface="+mn-cs"/>
              </a:rPr>
              <a:t> CS 121G</a:t>
            </a:r>
          </a:p>
          <a:p>
            <a:pPr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buFont typeface="Arial" charset="0"/>
              <a:buChar char="•"/>
              <a:defRPr/>
            </a:pPr>
            <a:endParaRPr lang="en-US" sz="16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lvl="1">
              <a:spcBef>
                <a:spcPct val="20000"/>
              </a:spcBef>
              <a:defRPr/>
            </a:pPr>
            <a:endParaRPr lang="en-US" sz="1800" dirty="0">
              <a:solidFill>
                <a:schemeClr val="tx1"/>
              </a:solidFill>
              <a:cs typeface="+mn-cs"/>
            </a:endParaRPr>
          </a:p>
          <a:p>
            <a:pPr>
              <a:spcBef>
                <a:spcPct val="20000"/>
              </a:spcBef>
              <a:defRPr/>
            </a:pPr>
            <a:endParaRPr lang="en-US" sz="1800" dirty="0"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/>
              <a:t>Natural Sciences – Full Year (</a:t>
            </a:r>
            <a:r>
              <a:rPr lang="en-US" sz="2000" dirty="0"/>
              <a:t>2</a:t>
            </a:r>
            <a:r>
              <a:rPr lang="en-US" sz="2000" dirty="0" smtClean="0"/>
              <a:t> sequential Semesters)</a:t>
            </a:r>
            <a:endParaRPr lang="en-US" sz="20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Physics 101-102; 111-112; 231-232</a:t>
            </a:r>
            <a:endParaRPr lang="en-US" sz="1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Chemistry 105-106; 107-108</a:t>
            </a:r>
            <a:endParaRPr lang="en-US" sz="1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Biology </a:t>
            </a:r>
            <a:r>
              <a:rPr lang="en-US" sz="1800" dirty="0" smtClean="0"/>
              <a:t>121-122; 123-124</a:t>
            </a:r>
            <a:endParaRPr lang="en-US" sz="1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Geology OEAS 110; 111 or 112</a:t>
            </a:r>
            <a:endParaRPr lang="en-US" sz="1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 smtClean="0"/>
              <a:t>Oceanography OEAS 106-108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18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sz="18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None/>
              <a:defRPr/>
            </a:pPr>
            <a:endParaRPr lang="en-US" sz="1800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Accounting (Acct 201, Acct 202, …)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Any other technical in nature – Approval from Advisor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/>
              <a:t>Not to include: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Biology </a:t>
            </a:r>
            <a:r>
              <a:rPr lang="en-US" sz="1800" dirty="0" smtClean="0"/>
              <a:t>105N, 106N, 108N, 109N, 110N, 111N, 112N, 113N, 117N, 118N, 122N, 123N  </a:t>
            </a:r>
            <a:r>
              <a:rPr lang="en-US" sz="1800" dirty="0"/>
              <a:t>(Life Science)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sz="1800" dirty="0"/>
              <a:t>Physics </a:t>
            </a:r>
            <a:r>
              <a:rPr lang="en-US" sz="1800" dirty="0" smtClean="0"/>
              <a:t>103N </a:t>
            </a:r>
            <a:r>
              <a:rPr lang="en-US" sz="1800" dirty="0"/>
              <a:t>– </a:t>
            </a:r>
            <a:r>
              <a:rPr lang="en-US" sz="1800" dirty="0" smtClean="0"/>
              <a:t>104N  </a:t>
            </a:r>
            <a:r>
              <a:rPr lang="en-US" sz="1800" dirty="0"/>
              <a:t>(Astronomy) 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D8B3DE3-C11C-45F2-ADEF-79F8CF7F0B04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Science Courses</a:t>
            </a:r>
            <a:endParaRPr lang="en-US" dirty="0"/>
          </a:p>
        </p:txBody>
      </p:sp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52400" y="3657600"/>
            <a:ext cx="876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/>
              <a:t>Technical Electives: any Two additional Science Courses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 to 6 credits for upper level CS Electives</a:t>
            </a:r>
          </a:p>
          <a:p>
            <a:pPr eaLnBrk="1" hangingPunct="1"/>
            <a:r>
              <a:rPr lang="en-US" smtClean="0"/>
              <a:t>Approval by CS Department and </a:t>
            </a:r>
            <a:br>
              <a:rPr lang="en-US" smtClean="0"/>
            </a:br>
            <a:r>
              <a:rPr lang="en-US" smtClean="0"/>
              <a:t>Career Management Center (CMC)</a:t>
            </a:r>
          </a:p>
          <a:p>
            <a:pPr eaLnBrk="1" hangingPunct="1"/>
            <a:r>
              <a:rPr lang="en-US" smtClean="0"/>
              <a:t>Pass/Fail Grading</a:t>
            </a:r>
          </a:p>
          <a:p>
            <a:pPr eaLnBrk="1" hangingPunct="1"/>
            <a:r>
              <a:rPr lang="en-US" smtClean="0"/>
              <a:t>Short duration of career development</a:t>
            </a:r>
          </a:p>
          <a:p>
            <a:pPr eaLnBrk="1" hangingPunct="1"/>
            <a:r>
              <a:rPr lang="en-US" smtClean="0"/>
              <a:t>Academic requirements may differ</a:t>
            </a:r>
          </a:p>
          <a:p>
            <a:pPr eaLnBrk="1" hangingPunct="1"/>
            <a:r>
              <a:rPr lang="en-US" smtClean="0"/>
              <a:t>Requires</a:t>
            </a:r>
          </a:p>
          <a:p>
            <a:pPr lvl="1" eaLnBrk="1" hangingPunct="1"/>
            <a:r>
              <a:rPr lang="en-US" smtClean="0"/>
              <a:t>Contracts</a:t>
            </a:r>
          </a:p>
          <a:p>
            <a:pPr lvl="1" eaLnBrk="1" hangingPunct="1"/>
            <a:r>
              <a:rPr lang="en-US" smtClean="0"/>
              <a:t>Reports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C19386-FE70-4F0E-9DB9-7B10D8EE4C76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Co-op/Internships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Science Degree Requirements</a:t>
            </a:r>
          </a:p>
          <a:p>
            <a:pPr eaLnBrk="1" hangingPunct="1"/>
            <a:r>
              <a:rPr lang="en-US" smtClean="0"/>
              <a:t>Computer Science Courses</a:t>
            </a:r>
          </a:p>
          <a:p>
            <a:pPr eaLnBrk="1" hangingPunct="1"/>
            <a:r>
              <a:rPr lang="en-US" smtClean="0"/>
              <a:t>Math Courses</a:t>
            </a:r>
          </a:p>
          <a:p>
            <a:pPr eaLnBrk="1" hangingPunct="1"/>
            <a:r>
              <a:rPr lang="en-US" smtClean="0"/>
              <a:t>Computer Science Electives</a:t>
            </a:r>
          </a:p>
          <a:p>
            <a:pPr lvl="1" eaLnBrk="1" hangingPunct="1"/>
            <a:r>
              <a:rPr lang="en-US" smtClean="0"/>
              <a:t>General Education</a:t>
            </a:r>
          </a:p>
          <a:p>
            <a:pPr eaLnBrk="1" hangingPunct="1"/>
            <a:r>
              <a:rPr lang="en-US" smtClean="0"/>
              <a:t>Advising Block</a:t>
            </a:r>
          </a:p>
          <a:p>
            <a:pPr eaLnBrk="1" hangingPunct="1"/>
            <a:r>
              <a:rPr lang="en-US" smtClean="0"/>
              <a:t>Popular Minors</a:t>
            </a:r>
          </a:p>
          <a:p>
            <a:pPr eaLnBrk="1" hangingPunct="1"/>
            <a:endParaRPr lang="en-US" smtClean="0"/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370EF1-67AF-4C0E-A51C-3C35E6EB7A7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757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Agenda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450</a:t>
            </a:r>
          </a:p>
          <a:p>
            <a:pPr lvl="1" eaLnBrk="1" hangingPunct="1"/>
            <a:r>
              <a:rPr lang="en-US" dirty="0" smtClean="0"/>
              <a:t>Database Concepts</a:t>
            </a:r>
          </a:p>
          <a:p>
            <a:pPr eaLnBrk="1" hangingPunct="1"/>
            <a:r>
              <a:rPr lang="en-US" dirty="0" smtClean="0"/>
              <a:t>CS 452</a:t>
            </a:r>
          </a:p>
          <a:p>
            <a:pPr lvl="1" eaLnBrk="1" hangingPunct="1"/>
            <a:r>
              <a:rPr lang="en-US" dirty="0" smtClean="0"/>
              <a:t>Database Software Development Methodology</a:t>
            </a:r>
          </a:p>
          <a:p>
            <a:pPr eaLnBrk="1" hangingPunct="1"/>
            <a:r>
              <a:rPr lang="en-US" dirty="0" smtClean="0"/>
              <a:t>CS 456</a:t>
            </a:r>
          </a:p>
          <a:p>
            <a:pPr lvl="1" eaLnBrk="1" hangingPunct="1"/>
            <a:r>
              <a:rPr lang="en-US" dirty="0" smtClean="0"/>
              <a:t>Database Administration I</a:t>
            </a:r>
          </a:p>
          <a:p>
            <a:pPr eaLnBrk="1" hangingPunct="1"/>
            <a:r>
              <a:rPr lang="en-US" dirty="0" smtClean="0"/>
              <a:t>CS 457</a:t>
            </a:r>
          </a:p>
          <a:p>
            <a:pPr lvl="1" eaLnBrk="1" hangingPunct="1"/>
            <a:r>
              <a:rPr lang="en-US" dirty="0" smtClean="0"/>
              <a:t>Database Administration II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FD0D7CE-A2C0-4A4E-94C6-268128CB6F86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 Electives – </a:t>
            </a:r>
            <a:r>
              <a:rPr lang="en-US" dirty="0" smtClean="0"/>
              <a:t>Database Track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CS </a:t>
            </a:r>
            <a:r>
              <a:rPr lang="en-US" sz="2000" dirty="0" smtClean="0"/>
              <a:t>455</a:t>
            </a:r>
          </a:p>
          <a:p>
            <a:pPr lvl="1" eaLnBrk="1" hangingPunct="1"/>
            <a:r>
              <a:rPr lang="en-US" dirty="0" smtClean="0"/>
              <a:t>Introduction to Networks and </a:t>
            </a:r>
            <a:r>
              <a:rPr lang="en-US" dirty="0" smtClean="0"/>
              <a:t>Communications</a:t>
            </a:r>
            <a:endParaRPr lang="en-US" dirty="0" smtClean="0"/>
          </a:p>
          <a:p>
            <a:pPr eaLnBrk="1" hangingPunct="1"/>
            <a:r>
              <a:rPr lang="en-US" sz="2000" dirty="0" smtClean="0"/>
              <a:t>CS 472</a:t>
            </a:r>
          </a:p>
          <a:p>
            <a:pPr lvl="1" eaLnBrk="1" hangingPunct="1"/>
            <a:r>
              <a:rPr lang="en-US" dirty="0" smtClean="0"/>
              <a:t>Network and Security</a:t>
            </a:r>
          </a:p>
          <a:p>
            <a:pPr eaLnBrk="1" hangingPunct="1"/>
            <a:r>
              <a:rPr lang="en-US" sz="2000" dirty="0"/>
              <a:t>CS 487</a:t>
            </a:r>
          </a:p>
          <a:p>
            <a:pPr lvl="1" eaLnBrk="1" hangingPunct="1"/>
            <a:r>
              <a:rPr lang="en-US" dirty="0"/>
              <a:t>Applied Parallel Computing</a:t>
            </a:r>
          </a:p>
          <a:p>
            <a:pPr eaLnBrk="1" hangingPunct="1"/>
            <a:r>
              <a:rPr lang="en-US" sz="2000" dirty="0" smtClean="0"/>
              <a:t>CS </a:t>
            </a:r>
            <a:r>
              <a:rPr lang="en-US" sz="2000" dirty="0" smtClean="0"/>
              <a:t>486</a:t>
            </a:r>
          </a:p>
          <a:p>
            <a:pPr lvl="1" eaLnBrk="1" hangingPunct="1"/>
            <a:r>
              <a:rPr lang="en-US" dirty="0" smtClean="0"/>
              <a:t>Introduction to Parallel </a:t>
            </a:r>
            <a:r>
              <a:rPr lang="en-US" dirty="0" smtClean="0"/>
              <a:t>Computing</a:t>
            </a:r>
            <a:endParaRPr lang="en-US" dirty="0" smtClean="0"/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567C74-E758-4915-AFF1-D221039FFFCC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624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 Electives – </a:t>
            </a:r>
            <a:r>
              <a:rPr lang="en-US" dirty="0" smtClean="0"/>
              <a:t>Networking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CS 476</a:t>
            </a:r>
          </a:p>
          <a:p>
            <a:pPr lvl="1" eaLnBrk="1" hangingPunct="1"/>
            <a:r>
              <a:rPr lang="en-US" dirty="0" smtClean="0"/>
              <a:t>Systems Programming</a:t>
            </a:r>
          </a:p>
          <a:p>
            <a:pPr eaLnBrk="1" hangingPunct="1"/>
            <a:r>
              <a:rPr lang="en-US" sz="2000" dirty="0" smtClean="0"/>
              <a:t>CS 477</a:t>
            </a:r>
          </a:p>
          <a:p>
            <a:pPr lvl="1" eaLnBrk="1" hangingPunct="1"/>
            <a:r>
              <a:rPr lang="en-US" dirty="0" smtClean="0"/>
              <a:t>Systems Programming in Windows Operating Systems</a:t>
            </a:r>
          </a:p>
          <a:p>
            <a:pPr eaLnBrk="1" hangingPunct="1"/>
            <a:r>
              <a:rPr lang="en-US" sz="2000" dirty="0" smtClean="0"/>
              <a:t>CS 454</a:t>
            </a:r>
          </a:p>
          <a:p>
            <a:pPr lvl="1" eaLnBrk="1" hangingPunct="1"/>
            <a:r>
              <a:rPr lang="en-US" dirty="0" smtClean="0"/>
              <a:t>Network Management</a:t>
            </a:r>
          </a:p>
          <a:p>
            <a:pPr eaLnBrk="1" hangingPunct="1"/>
            <a:r>
              <a:rPr lang="en-US" sz="2000" dirty="0" smtClean="0"/>
              <a:t>CS 472</a:t>
            </a:r>
          </a:p>
          <a:p>
            <a:pPr lvl="1" eaLnBrk="1" hangingPunct="1"/>
            <a:r>
              <a:rPr lang="en-US" dirty="0" smtClean="0"/>
              <a:t>Network and Security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1A98154-5345-4682-A254-2BE2EF350F0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 Electives – </a:t>
            </a:r>
            <a:r>
              <a:rPr lang="en-US" sz="2800" dirty="0"/>
              <a:t>Systems </a:t>
            </a:r>
            <a:r>
              <a:rPr lang="en-US" sz="2800" dirty="0" smtClean="0"/>
              <a:t>Programming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/>
              <a:t>CS 312 </a:t>
            </a:r>
          </a:p>
          <a:p>
            <a:pPr lvl="1" eaLnBrk="1" hangingPunct="1"/>
            <a:r>
              <a:rPr lang="en-US" sz="1600" dirty="0" smtClean="0"/>
              <a:t>Internet Concepts</a:t>
            </a:r>
            <a:endParaRPr lang="en-US" sz="1600" dirty="0" smtClean="0"/>
          </a:p>
          <a:p>
            <a:pPr eaLnBrk="1" hangingPunct="1"/>
            <a:r>
              <a:rPr lang="en-US" sz="2000" dirty="0" smtClean="0"/>
              <a:t>CS </a:t>
            </a:r>
            <a:r>
              <a:rPr lang="en-US" sz="2000" dirty="0" smtClean="0"/>
              <a:t>418</a:t>
            </a:r>
          </a:p>
          <a:p>
            <a:pPr lvl="1" eaLnBrk="1" hangingPunct="1"/>
            <a:r>
              <a:rPr lang="en-US" sz="2000" dirty="0" smtClean="0"/>
              <a:t>Web Programming </a:t>
            </a:r>
          </a:p>
          <a:p>
            <a:pPr eaLnBrk="1" hangingPunct="1"/>
            <a:r>
              <a:rPr lang="en-US" sz="2000" dirty="0" smtClean="0"/>
              <a:t>CS 431</a:t>
            </a:r>
          </a:p>
          <a:p>
            <a:pPr lvl="1" eaLnBrk="1" hangingPunct="1"/>
            <a:r>
              <a:rPr lang="en-US" sz="2000" dirty="0" smtClean="0"/>
              <a:t>Web Server </a:t>
            </a:r>
            <a:r>
              <a:rPr lang="en-US" sz="2000" dirty="0" smtClean="0"/>
              <a:t>Design</a:t>
            </a:r>
          </a:p>
          <a:p>
            <a:pPr eaLnBrk="1" hangingPunct="1"/>
            <a:r>
              <a:rPr lang="en-US" sz="2000" dirty="0" smtClean="0"/>
              <a:t>CS 432</a:t>
            </a:r>
          </a:p>
          <a:p>
            <a:pPr lvl="1" eaLnBrk="1" hangingPunct="1"/>
            <a:r>
              <a:rPr lang="en-US" sz="2000" dirty="0" smtClean="0"/>
              <a:t>Web Science</a:t>
            </a:r>
            <a:endParaRPr lang="en-US" sz="2000" dirty="0" smtClean="0"/>
          </a:p>
          <a:p>
            <a:pPr eaLnBrk="1" hangingPunct="1"/>
            <a:r>
              <a:rPr lang="en-US" sz="2000" dirty="0" smtClean="0"/>
              <a:t>CS 441</a:t>
            </a:r>
          </a:p>
          <a:p>
            <a:pPr lvl="1" eaLnBrk="1" hangingPunct="1"/>
            <a:r>
              <a:rPr lang="en-US" sz="2000" dirty="0" smtClean="0"/>
              <a:t>App Development for Smart Devices</a:t>
            </a:r>
          </a:p>
          <a:p>
            <a:pPr eaLnBrk="1" hangingPunct="1"/>
            <a:endParaRPr lang="en-US" sz="2000" dirty="0" smtClean="0"/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162838-72E7-47C3-B7A9-D4CA0382586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 Electives  – Web </a:t>
            </a:r>
            <a:r>
              <a:rPr lang="en-US" dirty="0" smtClean="0"/>
              <a:t>Programming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CS 460</a:t>
            </a:r>
          </a:p>
          <a:p>
            <a:pPr lvl="1" eaLnBrk="1" hangingPunct="1"/>
            <a:r>
              <a:rPr lang="en-US" dirty="0" smtClean="0"/>
              <a:t>Computer Graphics</a:t>
            </a:r>
          </a:p>
          <a:p>
            <a:pPr eaLnBrk="1" hangingPunct="1"/>
            <a:r>
              <a:rPr lang="en-US" dirty="0" smtClean="0"/>
              <a:t>CS 480</a:t>
            </a:r>
          </a:p>
          <a:p>
            <a:pPr lvl="1" eaLnBrk="1" hangingPunct="1"/>
            <a:r>
              <a:rPr lang="en-US" dirty="0" smtClean="0"/>
              <a:t>Introduction to Artificial Intelligence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C42231-ED82-4BBA-9B98-ACFCE7D6B54B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CS Electives – </a:t>
            </a:r>
            <a:r>
              <a:rPr lang="en-US" sz="2800" dirty="0" smtClean="0"/>
              <a:t>Game Development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462</a:t>
            </a:r>
          </a:p>
          <a:p>
            <a:pPr lvl="1"/>
            <a:r>
              <a:rPr lang="en-US" dirty="0" err="1" smtClean="0"/>
              <a:t>Cybersecurity</a:t>
            </a:r>
            <a:r>
              <a:rPr lang="en-US" dirty="0" smtClean="0"/>
              <a:t> Fundamentals</a:t>
            </a:r>
          </a:p>
          <a:p>
            <a:r>
              <a:rPr lang="en-US" dirty="0" smtClean="0"/>
              <a:t>CS 463</a:t>
            </a:r>
          </a:p>
          <a:p>
            <a:pPr lvl="1"/>
            <a:r>
              <a:rPr lang="en-US" dirty="0" smtClean="0"/>
              <a:t>Cryptography for </a:t>
            </a:r>
            <a:r>
              <a:rPr lang="en-US" dirty="0" err="1" smtClean="0"/>
              <a:t>Cybersecurity</a:t>
            </a:r>
            <a:endParaRPr lang="en-US" dirty="0" smtClean="0"/>
          </a:p>
          <a:p>
            <a:r>
              <a:rPr lang="en-US" dirty="0" smtClean="0"/>
              <a:t>CS 464</a:t>
            </a:r>
          </a:p>
          <a:p>
            <a:pPr lvl="1"/>
            <a:r>
              <a:rPr lang="en-US" dirty="0" smtClean="0"/>
              <a:t>Networked Systems Security</a:t>
            </a:r>
          </a:p>
          <a:p>
            <a:r>
              <a:rPr lang="en-US" dirty="0" smtClean="0"/>
              <a:t>CS 465</a:t>
            </a:r>
          </a:p>
          <a:p>
            <a:pPr lvl="1"/>
            <a:r>
              <a:rPr lang="en-US" dirty="0" smtClean="0"/>
              <a:t>Information Assurance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CS Electives  – </a:t>
            </a:r>
            <a:r>
              <a:rPr lang="en-US" dirty="0" err="1" smtClean="0"/>
              <a:t>Cybersecurity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1328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1027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CS </a:t>
            </a:r>
            <a:r>
              <a:rPr lang="en-US" sz="2000" dirty="0" smtClean="0"/>
              <a:t>478</a:t>
            </a:r>
            <a:endParaRPr lang="en-US" sz="2000" dirty="0" smtClean="0"/>
          </a:p>
          <a:p>
            <a:pPr lvl="1" eaLnBrk="1" hangingPunct="1"/>
            <a:r>
              <a:rPr lang="en-US" dirty="0" smtClean="0"/>
              <a:t>Computational Geometry, Methods and Applications</a:t>
            </a:r>
            <a:endParaRPr lang="en-US" dirty="0" smtClean="0"/>
          </a:p>
          <a:p>
            <a:pPr eaLnBrk="1" hangingPunct="1"/>
            <a:r>
              <a:rPr lang="en-US" sz="2000" dirty="0" smtClean="0"/>
              <a:t>CS 488</a:t>
            </a:r>
          </a:p>
          <a:p>
            <a:pPr lvl="1" eaLnBrk="1" hangingPunct="1"/>
            <a:r>
              <a:rPr lang="en-US" dirty="0" smtClean="0"/>
              <a:t>Principles of Compiler Construction</a:t>
            </a:r>
            <a:endParaRPr lang="en-US" sz="1800" dirty="0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75AB5DC-0221-488B-97EB-DB6540D04549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CS Electives </a:t>
            </a:r>
            <a:r>
              <a:rPr lang="en-US" dirty="0" smtClean="0"/>
              <a:t>- Miscellaneous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hlinkClick r:id="rId3"/>
              </a:rPr>
              <a:t>http://www.cs.odu.edu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Sign up for registration advising (Immediately after midterm)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Plan a tentative schedule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Based upon Degree Evaluation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Worksheets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Prerequisite structure charts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Attend advising session or email to finalize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Advisor will remove </a:t>
            </a:r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7389C9-2C87-47C6-9C4D-ED191160E4DE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Advisor Block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7924800" cy="3352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Mathematics – 2-3 Math/Stat classes</a:t>
            </a:r>
          </a:p>
          <a:p>
            <a:pPr eaLnBrk="1" hangingPunct="1"/>
            <a:r>
              <a:rPr lang="en-US" sz="2400" dirty="0" smtClean="0"/>
              <a:t>Computer Engineering – 2 ECE classes</a:t>
            </a:r>
          </a:p>
          <a:p>
            <a:pPr eaLnBrk="1" hangingPunct="1"/>
            <a:r>
              <a:rPr lang="en-US" sz="2400" dirty="0" smtClean="0"/>
              <a:t>Modeling and Simulation – 3 ECE classes</a:t>
            </a:r>
          </a:p>
          <a:p>
            <a:pPr eaLnBrk="1" hangingPunct="1"/>
            <a:r>
              <a:rPr lang="en-US" sz="2400" dirty="0" smtClean="0"/>
              <a:t>Information Technology – 4 IT classes</a:t>
            </a:r>
          </a:p>
          <a:p>
            <a:pPr eaLnBrk="1" hangingPunct="1"/>
            <a:r>
              <a:rPr lang="en-US" sz="2400" dirty="0" smtClean="0"/>
              <a:t>Electrical Engineering Technology – 4 EET classes</a:t>
            </a:r>
          </a:p>
          <a:p>
            <a:pPr eaLnBrk="1" hangingPunct="1"/>
            <a:r>
              <a:rPr lang="en-US" sz="2400" dirty="0" smtClean="0"/>
              <a:t>Military Leadership</a:t>
            </a:r>
          </a:p>
          <a:p>
            <a:pPr eaLnBrk="1" hangingPunct="1">
              <a:lnSpc>
                <a:spcPct val="110000"/>
              </a:lnSpc>
              <a:buFont typeface="Wingdings 3" pitchFamily="18" charset="2"/>
              <a:buNone/>
            </a:pPr>
            <a:endParaRPr lang="en-US" sz="1100" dirty="0" smtClean="0"/>
          </a:p>
          <a:p>
            <a:pPr eaLnBrk="1" hangingPunct="1">
              <a:buFont typeface="Wingdings 3" pitchFamily="18" charset="2"/>
              <a:buNone/>
            </a:pPr>
            <a:r>
              <a:rPr lang="en-US" sz="2400" dirty="0" smtClean="0"/>
              <a:t>Any two courses 300 level or higher outside COS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974BFDD-7121-4DB3-888E-2F2A3F15570A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Popular Minors</a:t>
            </a:r>
          </a:p>
        </p:txBody>
      </p:sp>
      <p:sp>
        <p:nvSpPr>
          <p:cNvPr id="5" name="Right Brace 4"/>
          <p:cNvSpPr/>
          <p:nvPr/>
        </p:nvSpPr>
        <p:spPr bwMode="auto">
          <a:xfrm>
            <a:off x="7162800" y="1600200"/>
            <a:ext cx="609600" cy="914400"/>
          </a:xfrm>
          <a:prstGeom prst="rightBrace">
            <a:avLst/>
          </a:prstGeom>
          <a:noFill/>
          <a:ln w="1905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7696200" y="1447800"/>
            <a:ext cx="114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1800"/>
              <a:t>Can share one course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838200" y="4267200"/>
            <a:ext cx="8077200" cy="13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B8495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/>
              <a:t>Required Exams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b="0" dirty="0"/>
              <a:t> CS EXIT Exams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b="0" dirty="0" smtClean="0"/>
              <a:t> Senior </a:t>
            </a:r>
            <a:r>
              <a:rPr lang="en-US" b="0" dirty="0"/>
              <a:t>Survey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 autoUpdateAnimBg="0" advAuto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Up to 12 credits of graduate coursework toward both their undergraduate and masters degrees in Computer Science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Contact CDA, Janet </a:t>
            </a:r>
            <a:r>
              <a:rPr lang="en-US" dirty="0" err="1"/>
              <a:t>Brunelle</a:t>
            </a:r>
            <a:endParaRPr lang="en-US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Declare a  CS undergraduate major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Draft a schedule of graduate courses to be taken as an undergraduate requirements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During senior year, apply to the Office of Admission to M.S. in CS program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Tx/>
              <a:buNone/>
              <a:defRPr/>
            </a:pP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1700" dirty="0"/>
              <a:t>http://www.cs.odu.edu/advising/program_5year_bsmscs_info.shtml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2DF248-2E67-45CE-B96B-A3003F785ED2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Five Year Program – </a:t>
            </a:r>
            <a:br>
              <a:rPr lang="en-US" sz="2800" dirty="0"/>
            </a:br>
            <a:r>
              <a:rPr lang="en-US" sz="2800" dirty="0"/>
              <a:t>BS and MS in Computer Science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>
          <a:xfrm>
            <a:off x="13446" y="1417638"/>
            <a:ext cx="8825753" cy="4525962"/>
          </a:xfrm>
        </p:spPr>
        <p:txBody>
          <a:bodyPr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900" dirty="0"/>
              <a:t>Janet </a:t>
            </a:r>
            <a:r>
              <a:rPr lang="en-US" sz="3900" dirty="0" err="1"/>
              <a:t>Brunelle</a:t>
            </a:r>
            <a:endParaRPr lang="en-US" sz="3900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Chief Departmental Advisor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Assistant Chair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Undergraduate Curriculum Committee Chair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Teaching </a:t>
            </a:r>
            <a:r>
              <a:rPr lang="en-US" dirty="0" smtClean="0"/>
              <a:t>faculty</a:t>
            </a:r>
          </a:p>
          <a:p>
            <a:pPr marL="859917" lvl="2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CS </a:t>
            </a:r>
            <a:r>
              <a:rPr lang="en-US" dirty="0"/>
              <a:t>410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CS </a:t>
            </a:r>
            <a:r>
              <a:rPr lang="en-US" dirty="0" smtClean="0"/>
              <a:t>411W</a:t>
            </a:r>
            <a:endParaRPr lang="en-US" dirty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u="sng" dirty="0"/>
              <a:t>Advising Awards</a:t>
            </a:r>
            <a:r>
              <a:rPr lang="en-US" dirty="0"/>
              <a:t>: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/>
              <a:t>Advisor of the Year, College of Sciences </a:t>
            </a:r>
            <a:r>
              <a:rPr lang="en-US" sz="1900" dirty="0" smtClean="0"/>
              <a:t>2000, 2005, 2012 &amp; 2015</a:t>
            </a:r>
            <a:endParaRPr lang="en-US" sz="1900" dirty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i="1" dirty="0"/>
              <a:t>NACADA</a:t>
            </a:r>
            <a:r>
              <a:rPr lang="en-US" dirty="0"/>
              <a:t> Mid-Atlantic Region Outstanding Faculty Academic Advising Award </a:t>
            </a:r>
            <a:r>
              <a:rPr lang="en-US" dirty="0" smtClean="0"/>
              <a:t>2007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en-US" i="1" dirty="0" smtClean="0"/>
              <a:t>NACADA</a:t>
            </a:r>
            <a:r>
              <a:rPr lang="en-US" dirty="0" smtClean="0"/>
              <a:t> National Award for Outstanding Faculty Advising; 2007 certificate of Merit.</a:t>
            </a:r>
            <a:endParaRPr lang="en-US" dirty="0"/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3D50D77-E0F0-436E-9C73-19502A638344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Who is your Advisor?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1939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Information found online</a:t>
            </a:r>
          </a:p>
          <a:p>
            <a:pPr lvl="1" eaLnBrk="1" hangingPunct="1"/>
            <a:r>
              <a:rPr lang="en-US" smtClean="0">
                <a:hlinkClick r:id="rId3"/>
              </a:rPr>
              <a:t>http://www.cs.odu.edu</a:t>
            </a:r>
            <a:r>
              <a:rPr lang="en-US" smtClean="0"/>
              <a:t> under “Undergraduate” section</a:t>
            </a:r>
          </a:p>
          <a:p>
            <a:pPr eaLnBrk="1" hangingPunct="1"/>
            <a:r>
              <a:rPr lang="en-US" smtClean="0"/>
              <a:t>Call for an appointment or </a:t>
            </a:r>
            <a:br>
              <a:rPr lang="en-US" smtClean="0"/>
            </a:br>
            <a:r>
              <a:rPr lang="en-US" smtClean="0"/>
              <a:t>schedule it online  </a:t>
            </a:r>
            <a:r>
              <a:rPr lang="en-US" sz="2000" smtClean="0"/>
              <a:t>https://www4.cs.odu.edu/advise/</a:t>
            </a:r>
          </a:p>
          <a:p>
            <a:pPr eaLnBrk="1" hangingPunct="1"/>
            <a:r>
              <a:rPr lang="en-US" smtClean="0"/>
              <a:t>Advising hours are available at</a:t>
            </a:r>
          </a:p>
          <a:p>
            <a:pPr lvl="1" eaLnBrk="1" hangingPunct="1"/>
            <a:r>
              <a:rPr lang="en-US" smtClean="0"/>
              <a:t>http://www.cs.odu.edu/advise_info_ug.shtml</a:t>
            </a:r>
          </a:p>
          <a:p>
            <a:pPr eaLnBrk="1" hangingPunct="1"/>
            <a:r>
              <a:rPr lang="en-US" smtClean="0"/>
              <a:t>GOOD LUCK!</a:t>
            </a:r>
          </a:p>
          <a:p>
            <a:pPr lvl="1" eaLnBrk="1" hangingPunct="1"/>
            <a:endParaRPr lang="en-US" smtClean="0"/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2F0B9A-7EF3-4E3C-BD97-76BBB0025105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Conclusion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2.US_BLS_STEM_Percentages-2020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" b="7479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STEM </a:t>
            </a:r>
            <a:r>
              <a:rPr lang="en-US" dirty="0"/>
              <a:t>j</a:t>
            </a:r>
            <a:r>
              <a:rPr lang="en-US" dirty="0" smtClean="0"/>
              <a:t>obs through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45A30-D35F-4ECB-B151-6D2DA1786B4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08053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3.US_BLS_STEM_JobsVsGrads-2020.pn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0" r="-48"/>
          <a:stretch/>
        </p:blipFill>
        <p:spPr>
          <a:xfrm>
            <a:off x="-152400" y="0"/>
            <a:ext cx="92964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45A30-D35F-4ECB-B151-6D2DA1786B4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7858"/>
      </p:ext>
    </p:extLst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1.US_BLS_AnnualNewJobs-2020.png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-1" r="68" b="1003"/>
          <a:stretch/>
        </p:blipFill>
        <p:spPr>
          <a:xfrm>
            <a:off x="0" y="1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45A30-D35F-4ECB-B151-6D2DA1786B4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87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C876C4-378A-415F-A2A9-145FB697725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19493" y="5574257"/>
            <a:ext cx="6172200" cy="1295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15594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  <a:ea typeface="+mj-ea"/>
                <a:cs typeface="+mj-cs"/>
              </a:rPr>
              <a:t>Salaries by Discipline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tholmes\Desktop\Sal_Rang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276600"/>
            <a:ext cx="7875542" cy="3581400"/>
          </a:xfrm>
          <a:prstGeom prst="rect">
            <a:avLst/>
          </a:prstGeom>
          <a:noFill/>
        </p:spPr>
      </p:pic>
      <p:pic>
        <p:nvPicPr>
          <p:cNvPr id="1028" name="Picture 4" descr="C:\Users\tholmes\Desktop\NACE_fig01_salaries_by_major_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8153400" cy="33887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787" y="584201"/>
            <a:ext cx="8117414" cy="2000251"/>
          </a:xfrm>
        </p:spPr>
        <p:txBody>
          <a:bodyPr/>
          <a:lstStyle/>
          <a:p>
            <a:r>
              <a:rPr lang="en-US" dirty="0" smtClean="0">
                <a:latin typeface="Impact" panose="020B0806030902050204" pitchFamily="34" charset="0"/>
              </a:rPr>
              <a:t>Association for Computing Machinery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Old Dominion University ACM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acm@cs.odu.edu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What is the ACM?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1" y="1701798"/>
            <a:ext cx="7772400" cy="2870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Roboto Slab" pitchFamily="2" charset="0"/>
                <a:ea typeface="Roboto Slab" pitchFamily="2" charset="0"/>
              </a:rPr>
              <a:t>A professional organization focused on the educational and scientific computing society.</a:t>
            </a:r>
          </a:p>
          <a:p>
            <a:pPr marL="0" indent="0">
              <a:buNone/>
            </a:pPr>
            <a:r>
              <a:rPr lang="en-US" dirty="0" smtClean="0">
                <a:latin typeface="Roboto Slab" pitchFamily="2" charset="0"/>
                <a:ea typeface="Roboto Slab" pitchFamily="2" charset="0"/>
              </a:rPr>
              <a:t>Membership include –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Access to digital library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Conferences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CACM and XRDS publications</a:t>
            </a:r>
            <a:endParaRPr lang="en-US" dirty="0"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615" y="4572000"/>
            <a:ext cx="2887970" cy="140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What do we do?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Roboto Slab" pitchFamily="2" charset="0"/>
                <a:ea typeface="Roboto Slab" pitchFamily="2" charset="0"/>
              </a:rPr>
              <a:t>An idea of what we do: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Hackathons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Company tours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Speakers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And other CS related activities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556" y="1905000"/>
            <a:ext cx="2858244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2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Impact" panose="020B0806030902050204" pitchFamily="34" charset="0"/>
              </a:rPr>
              <a:t>Why should you join?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4401" y="1706880"/>
            <a:ext cx="7772400" cy="446532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Experience</a:t>
            </a:r>
          </a:p>
          <a:p>
            <a:pPr lvl="1"/>
            <a:r>
              <a:rPr lang="en-US" dirty="0" smtClean="0">
                <a:latin typeface="Roboto Slab" pitchFamily="2" charset="0"/>
                <a:ea typeface="Roboto Slab" pitchFamily="2" charset="0"/>
              </a:rPr>
              <a:t>Learn a language: C++ &amp; Java, </a:t>
            </a:r>
            <a:r>
              <a:rPr lang="en-US" dirty="0" err="1" smtClean="0">
                <a:latin typeface="Roboto Slab" pitchFamily="2" charset="0"/>
                <a:ea typeface="Roboto Slab" pitchFamily="2" charset="0"/>
              </a:rPr>
              <a:t>Javascript</a:t>
            </a:r>
            <a:r>
              <a:rPr lang="en-US" dirty="0" smtClean="0">
                <a:latin typeface="Roboto Slab" pitchFamily="2" charset="0"/>
                <a:ea typeface="Roboto Slab" pitchFamily="2" charset="0"/>
              </a:rPr>
              <a:t>, PHP, HTML &amp; CSS</a:t>
            </a:r>
          </a:p>
          <a:p>
            <a:pPr lvl="1"/>
            <a:r>
              <a:rPr lang="en-US" dirty="0" smtClean="0">
                <a:latin typeface="Roboto Slab" pitchFamily="2" charset="0"/>
                <a:ea typeface="Roboto Slab" pitchFamily="2" charset="0"/>
              </a:rPr>
              <a:t>Projects in your field: big data, artificial intelligence, mobile, web, software engineer, OS, database</a:t>
            </a:r>
          </a:p>
          <a:p>
            <a:pPr lvl="1"/>
            <a:r>
              <a:rPr lang="en-US" dirty="0" smtClean="0">
                <a:latin typeface="Roboto Slab" pitchFamily="2" charset="0"/>
                <a:ea typeface="Roboto Slab" pitchFamily="2" charset="0"/>
              </a:rPr>
              <a:t>Research!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Networking</a:t>
            </a:r>
          </a:p>
          <a:p>
            <a:pPr lvl="1"/>
            <a:r>
              <a:rPr lang="en-US" dirty="0" smtClean="0">
                <a:latin typeface="Roboto Slab" pitchFamily="2" charset="0"/>
                <a:ea typeface="Roboto Slab" pitchFamily="2" charset="0"/>
              </a:rPr>
              <a:t>Meet faculty &amp; peers</a:t>
            </a:r>
          </a:p>
          <a:p>
            <a:pPr lvl="1"/>
            <a:r>
              <a:rPr lang="en-US" dirty="0" smtClean="0">
                <a:latin typeface="Roboto Slab" pitchFamily="2" charset="0"/>
                <a:ea typeface="Roboto Slab" pitchFamily="2" charset="0"/>
              </a:rPr>
              <a:t>Professionals in the field</a:t>
            </a:r>
          </a:p>
          <a:p>
            <a:r>
              <a:rPr lang="en-US" dirty="0" smtClean="0">
                <a:latin typeface="Roboto Slab" pitchFamily="2" charset="0"/>
                <a:ea typeface="Roboto Slab" pitchFamily="2" charset="0"/>
              </a:rPr>
              <a:t>FUN!!!</a:t>
            </a:r>
          </a:p>
        </p:txBody>
      </p:sp>
    </p:spTree>
    <p:extLst>
      <p:ext uri="{BB962C8B-B14F-4D97-AF65-F5344CB8AC3E}">
        <p14:creationId xmlns:p14="http://schemas.microsoft.com/office/powerpoint/2010/main" val="2278667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1" y="533401"/>
            <a:ext cx="7772400" cy="5630669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 smtClean="0">
                <a:latin typeface="Roboto Slab" pitchFamily="2" charset="0"/>
                <a:ea typeface="Roboto Slab" pitchFamily="2" charset="0"/>
                <a:hlinkClick r:id="rId2"/>
              </a:rPr>
              <a:t>ACM@cs.odu.edu</a:t>
            </a:r>
            <a:endParaRPr lang="en-US" sz="6000" dirty="0" smtClean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latin typeface="Roboto Slab" pitchFamily="2" charset="0"/>
                <a:ea typeface="Roboto Slab" pitchFamily="2" charset="0"/>
                <a:hlinkClick r:id="rId3"/>
              </a:rPr>
              <a:t>www.cs.odu.edu/~acm</a:t>
            </a:r>
            <a:endParaRPr lang="en-US" sz="6000" dirty="0" smtClean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endParaRPr lang="en-US" dirty="0" smtClean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0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/>
        <p:txBody>
          <a:bodyPr numCol="1">
            <a:normAutofit fontScale="85000" lnSpcReduction="20000"/>
          </a:bodyPr>
          <a:lstStyle/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800" dirty="0"/>
              <a:t>Janet </a:t>
            </a:r>
            <a:r>
              <a:rPr lang="en-US" sz="2800" dirty="0" err="1"/>
              <a:t>Brunelle</a:t>
            </a:r>
            <a:endParaRPr lang="en-US" sz="2800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Email:  </a:t>
            </a:r>
            <a:r>
              <a:rPr lang="en-US" dirty="0">
                <a:hlinkClick r:id="rId3"/>
              </a:rPr>
              <a:t>brunelle@cs.odu.edu</a:t>
            </a:r>
            <a:endParaRPr lang="en-US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Make an appointment online</a:t>
            </a:r>
            <a:r>
              <a:rPr lang="en-US" dirty="0" smtClean="0"/>
              <a:t>:</a:t>
            </a:r>
          </a:p>
          <a:p>
            <a:pPr marL="621348" lvl="1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https://</a:t>
            </a:r>
            <a:r>
              <a:rPr lang="en-US" dirty="0" err="1"/>
              <a:t>odu.agilegrad.com</a:t>
            </a:r>
            <a:r>
              <a:rPr lang="en-US" dirty="0"/>
              <a:t>/center/</a:t>
            </a:r>
            <a:endParaRPr lang="en-US" dirty="0" smtClean="0"/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en-US" dirty="0" smtClean="0"/>
              <a:t>NOTE: You must create your computer science Account</a:t>
            </a:r>
            <a:endParaRPr lang="en-US" dirty="0"/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Posted Office hours: </a:t>
            </a:r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>
                <a:hlinkClick r:id="rId4"/>
              </a:rPr>
              <a:t>http://www.cs.odu.edu/~brunelle</a:t>
            </a:r>
            <a:endParaRPr lang="en-US" dirty="0"/>
          </a:p>
          <a:p>
            <a:pPr marL="621792" lvl="1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Engineering &amp; Computational Sciences Bldg; room 3210</a:t>
            </a:r>
          </a:p>
          <a:p>
            <a:pPr marL="365760" indent="-256032" eaLnBrk="1" fontAlgn="auto" hangingPunct="1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Phone:  </a:t>
            </a:r>
            <a:r>
              <a:rPr lang="en-US" dirty="0" smtClean="0"/>
              <a:t>683-7714</a:t>
            </a:r>
            <a:endParaRPr lang="en-US" dirty="0"/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Peer Advisors: 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600" dirty="0" err="1" smtClean="0"/>
              <a:t>Dontavus</a:t>
            </a:r>
            <a:r>
              <a:rPr lang="en-US" sz="2600" dirty="0" smtClean="0"/>
              <a:t> Riddick		        Daniel Dang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sz="2600" dirty="0" smtClean="0"/>
              <a:t>   </a:t>
            </a:r>
            <a:r>
              <a:rPr lang="en-US" sz="2600" dirty="0" smtClean="0">
                <a:hlinkClick r:id="rId5"/>
              </a:rPr>
              <a:t>driddic@cs.odu.edu</a:t>
            </a:r>
            <a:r>
              <a:rPr lang="en-US" sz="2600" dirty="0" smtClean="0"/>
              <a:t>	       ddang@cs.odu.edu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smtClean="0"/>
              <a:t>757-683-7805</a:t>
            </a:r>
          </a:p>
          <a:p>
            <a:pPr marL="365760" indent="-256032" algn="ctr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n-US" u="sng" dirty="0" err="1" smtClean="0"/>
              <a:t>Dragas</a:t>
            </a:r>
            <a:r>
              <a:rPr lang="en-US" u="sng" dirty="0" smtClean="0"/>
              <a:t> 1103A</a:t>
            </a:r>
            <a:endParaRPr lang="en-US" u="sng" dirty="0"/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13A7C06-39C7-4B58-B5A1-896932533E48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How do you contact an Advisor?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48262"/>
          </a:xfrm>
        </p:spPr>
        <p:txBody>
          <a:bodyPr numCol="1"/>
          <a:lstStyle/>
          <a:p>
            <a:pPr>
              <a:buNone/>
            </a:pPr>
            <a:endParaRPr lang="en-US" dirty="0" smtClean="0"/>
          </a:p>
          <a:p>
            <a:pPr marL="109537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84238"/>
          </a:xfrm>
        </p:spPr>
        <p:txBody>
          <a:bodyPr/>
          <a:lstStyle/>
          <a:p>
            <a:r>
              <a:rPr lang="en-US" dirty="0" smtClean="0"/>
              <a:t>Registration </a:t>
            </a:r>
            <a:r>
              <a:rPr lang="en-US" smtClean="0"/>
              <a:t>Tips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09600" y="2651032"/>
            <a:ext cx="7696200" cy="1860783"/>
            <a:chOff x="1143000" y="2819400"/>
            <a:chExt cx="6781800" cy="1447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/>
            <a:srcRect t="35185" r="62916" b="50741"/>
            <a:stretch/>
          </p:blipFill>
          <p:spPr>
            <a:xfrm>
              <a:off x="1143000" y="2819400"/>
              <a:ext cx="6781800" cy="14478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600200" y="3048000"/>
              <a:ext cx="1524000" cy="1524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714920"/>
            <a:ext cx="5638800" cy="20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 t="61053"/>
          <a:stretch>
            <a:fillRect/>
          </a:stretch>
        </p:blipFill>
        <p:spPr bwMode="auto">
          <a:xfrm>
            <a:off x="1420906" y="4572000"/>
            <a:ext cx="6225988" cy="15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 Courses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Content Placeholder 7"/>
          <p:cNvSpPr txBox="1">
            <a:spLocks noGrp="1"/>
          </p:cNvSpPr>
          <p:nvPr>
            <p:ph idx="1"/>
          </p:nvPr>
        </p:nvSpPr>
        <p:spPr>
          <a:xfrm>
            <a:off x="457200" y="1481138"/>
            <a:ext cx="8229600" cy="190821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 smtClean="0"/>
              <a:t>CS 150 has lectures,</a:t>
            </a:r>
          </a:p>
          <a:p>
            <a:pPr marL="109537" indent="0">
              <a:buNone/>
            </a:pPr>
            <a:r>
              <a:rPr lang="en-US" dirty="0" smtClean="0"/>
              <a:t>labs, and recitations. </a:t>
            </a:r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 smtClean="0"/>
          </a:p>
          <a:p>
            <a:r>
              <a:rPr lang="en-US" dirty="0" smtClean="0"/>
              <a:t>Sciences have </a:t>
            </a:r>
          </a:p>
          <a:p>
            <a:pPr marL="109537" indent="0">
              <a:buNone/>
            </a:pPr>
            <a:r>
              <a:rPr lang="en-US" dirty="0" smtClean="0"/>
              <a:t>lectures and labs.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t="27666" b="67723"/>
          <a:stretch/>
        </p:blipFill>
        <p:spPr>
          <a:xfrm>
            <a:off x="0" y="2819799"/>
            <a:ext cx="9220200" cy="432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t="82231" b="13031"/>
          <a:stretch/>
        </p:blipFill>
        <p:spPr>
          <a:xfrm>
            <a:off x="0" y="3679151"/>
            <a:ext cx="9220200" cy="4860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/>
          <a:srcRect t="39196" b="54656"/>
          <a:stretch/>
        </p:blipFill>
        <p:spPr>
          <a:xfrm>
            <a:off x="0" y="3236952"/>
            <a:ext cx="9220200" cy="442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71600" y="4419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ADD THEN SUBMIT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67960144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it short</a:t>
            </a:r>
          </a:p>
          <a:p>
            <a:r>
              <a:rPr lang="en-US" dirty="0" smtClean="0"/>
              <a:t>Expect a reply within 48 hours</a:t>
            </a:r>
          </a:p>
          <a:p>
            <a:r>
              <a:rPr lang="en-US" dirty="0" smtClean="0"/>
              <a:t>Use a signature with your contact info:</a:t>
            </a:r>
          </a:p>
          <a:p>
            <a:pPr>
              <a:buNone/>
            </a:pP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Best regards,</a:t>
            </a:r>
          </a:p>
          <a:p>
            <a:pPr lvl="1">
              <a:buNone/>
            </a:pPr>
            <a:r>
              <a:rPr lang="en-US" sz="2000" dirty="0" smtClean="0"/>
              <a:t>Tim Holmes</a:t>
            </a:r>
          </a:p>
          <a:p>
            <a:pPr lvl="1">
              <a:buNone/>
            </a:pPr>
            <a:r>
              <a:rPr lang="en-US" sz="2000" dirty="0" smtClean="0"/>
              <a:t>Peer Advisor</a:t>
            </a:r>
          </a:p>
          <a:p>
            <a:pPr lvl="1">
              <a:buNone/>
            </a:pPr>
            <a:r>
              <a:rPr lang="en-US" sz="2000" dirty="0" smtClean="0"/>
              <a:t>UIN: 00899309</a:t>
            </a:r>
          </a:p>
          <a:p>
            <a:pPr lvl="1">
              <a:buNone/>
            </a:pPr>
            <a:r>
              <a:rPr lang="en-US" sz="2000" dirty="0" smtClean="0"/>
              <a:t>Phone: 757-683-7805</a:t>
            </a:r>
          </a:p>
          <a:p>
            <a:pPr lvl="1">
              <a:buNone/>
            </a:pPr>
            <a:r>
              <a:rPr lang="en-US" sz="2000" dirty="0" smtClean="0"/>
              <a:t>Email: tholmes@cs.odu.edu</a:t>
            </a:r>
          </a:p>
          <a:p>
            <a:pPr lvl="1">
              <a:buNone/>
            </a:pPr>
            <a:r>
              <a:rPr lang="en-US" sz="2000" dirty="0" smtClean="0"/>
              <a:t>Office: </a:t>
            </a:r>
            <a:r>
              <a:rPr lang="en-US" sz="2000" dirty="0" err="1" smtClean="0"/>
              <a:t>Dragas</a:t>
            </a:r>
            <a:r>
              <a:rPr lang="en-US" sz="2000" dirty="0" smtClean="0"/>
              <a:t> 1103A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Etiquette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a browser (Chrome preferred)</a:t>
            </a:r>
          </a:p>
          <a:p>
            <a:r>
              <a:rPr lang="en-US" dirty="0" smtClean="0"/>
              <a:t>Go to my.odu.edu: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will</a:t>
            </a:r>
            <a:r>
              <a:rPr lang="en-US" sz="3200" b="1" dirty="0" smtClean="0"/>
              <a:t> </a:t>
            </a:r>
            <a:r>
              <a:rPr lang="en-US" sz="2800" b="1" dirty="0" smtClean="0"/>
              <a:t>not</a:t>
            </a:r>
            <a:r>
              <a:rPr lang="en-US" sz="3200" b="1" dirty="0" smtClean="0"/>
              <a:t> </a:t>
            </a:r>
            <a:r>
              <a:rPr lang="en-US" dirty="0" smtClean="0"/>
              <a:t>work: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to </a:t>
            </a:r>
            <a:r>
              <a:rPr lang="en-US" dirty="0" err="1" smtClean="0"/>
              <a:t>DegreeWorks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C:\Users\tholmes\Downloads\pics\Screen Shot 2014-07-25 at 12.24.43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5105400" cy="647700"/>
          </a:xfrm>
          <a:prstGeom prst="rect">
            <a:avLst/>
          </a:prstGeom>
          <a:noFill/>
        </p:spPr>
      </p:pic>
      <p:pic>
        <p:nvPicPr>
          <p:cNvPr id="1027" name="Picture 3" descr="C:\Users\tholmes\Downloads\pics\Screen Shot 2014-07-25 at 12.25.13 P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810000"/>
            <a:ext cx="3152775" cy="647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you log in to My ODU, select </a:t>
            </a:r>
            <a:r>
              <a:rPr lang="en-US" dirty="0" err="1" smtClean="0"/>
              <a:t>DegreeWorks</a:t>
            </a:r>
            <a:r>
              <a:rPr lang="en-US" dirty="0" smtClean="0"/>
              <a:t> on the right side of the screen.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Here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to </a:t>
            </a:r>
            <a:r>
              <a:rPr lang="en-US" dirty="0" err="1" smtClean="0"/>
              <a:t>DegreeWorks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2050" name="Picture 2" descr="C:\Users\tholmes\Downloads\pics_2_\Screen Shot 2014-07-25 at 12.25.50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362200"/>
            <a:ext cx="2801720" cy="4038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Clicking the link will take you to a blank page. Allow pop-ups and refresh the page.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Navigating to </a:t>
            </a:r>
            <a:r>
              <a:rPr lang="en-US" dirty="0" err="1" smtClean="0"/>
              <a:t>DegreeWorks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66656-77CB-4385-BDC9-E21A4A4DC25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5" name="Picture 3" descr="C:\Users\tholmes\Downloads\pics_2_\Screen Shot 2014-07-25 at 12.27.00 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362200"/>
            <a:ext cx="5353050" cy="38957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7772400" cy="495300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Computer Science required courses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49 </a:t>
            </a:r>
            <a:r>
              <a:rPr lang="en-US" dirty="0"/>
              <a:t>credits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Computer Science elective courses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9 </a:t>
            </a:r>
            <a:r>
              <a:rPr lang="en-US" dirty="0"/>
              <a:t>credits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Mathematics/Statistics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14 credits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/>
              <a:t>Technical electives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6 to 8 credits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Additional </a:t>
            </a:r>
            <a:r>
              <a:rPr lang="en-US" dirty="0"/>
              <a:t>requirements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Upper </a:t>
            </a:r>
            <a:r>
              <a:rPr lang="en-US" dirty="0" smtClean="0"/>
              <a:t>Division </a:t>
            </a:r>
            <a:r>
              <a:rPr lang="en-US" dirty="0"/>
              <a:t>General Education requirements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/>
              <a:t>Lower </a:t>
            </a:r>
            <a:r>
              <a:rPr lang="en-US" dirty="0" smtClean="0"/>
              <a:t>Division </a:t>
            </a:r>
            <a:r>
              <a:rPr lang="en-US" dirty="0"/>
              <a:t>General Education </a:t>
            </a:r>
            <a:r>
              <a:rPr lang="en-US" dirty="0" smtClean="0"/>
              <a:t>requirements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Examinations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1F6C2FB-F82B-4BBB-AD69-3C07FEDEDDBB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Degree Requirements</a:t>
            </a:r>
            <a:endParaRPr lang="en-US" sz="36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1674</TotalTime>
  <Words>1383</Words>
  <Application>Microsoft Office PowerPoint</Application>
  <PresentationFormat>On-screen Show (4:3)</PresentationFormat>
  <Paragraphs>408</Paragraphs>
  <Slides>41</Slides>
  <Notes>23</Notes>
  <HiddenSlides>7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Arial Black</vt:lpstr>
      <vt:lpstr>Book Antiqua</vt:lpstr>
      <vt:lpstr>Impact</vt:lpstr>
      <vt:lpstr>Lucida Sans Unicode</vt:lpstr>
      <vt:lpstr>Roboto Slab</vt:lpstr>
      <vt:lpstr>Times New Roman</vt:lpstr>
      <vt:lpstr>Verdana</vt:lpstr>
      <vt:lpstr>Wingdings</vt:lpstr>
      <vt:lpstr>Wingdings 2</vt:lpstr>
      <vt:lpstr>Wingdings 3</vt:lpstr>
      <vt:lpstr>Concourse</vt:lpstr>
      <vt:lpstr>Undergraduate Degree Program</vt:lpstr>
      <vt:lpstr>Agenda</vt:lpstr>
      <vt:lpstr>Who is your Advisor?</vt:lpstr>
      <vt:lpstr>How do you contact an Advisor?</vt:lpstr>
      <vt:lpstr>Email Etiquette</vt:lpstr>
      <vt:lpstr>Navigating to DegreeWorks</vt:lpstr>
      <vt:lpstr>Navigating to DegreeWorks</vt:lpstr>
      <vt:lpstr>Navigating to DegreeWorks</vt:lpstr>
      <vt:lpstr>Degree Requirements</vt:lpstr>
      <vt:lpstr>Prerequisite Structure - Mathematics</vt:lpstr>
      <vt:lpstr>Required Math Courses</vt:lpstr>
      <vt:lpstr>Required Computer Science Courses</vt:lpstr>
      <vt:lpstr>Architecture Courses</vt:lpstr>
      <vt:lpstr>CS 333 and CS 334</vt:lpstr>
      <vt:lpstr>Required CS Math Courses</vt:lpstr>
      <vt:lpstr>Applied Technology CS Courses</vt:lpstr>
      <vt:lpstr>Lower Division General Education Requirements</vt:lpstr>
      <vt:lpstr>Science Courses</vt:lpstr>
      <vt:lpstr>Co-op/Internships</vt:lpstr>
      <vt:lpstr>CS Electives – Database Track</vt:lpstr>
      <vt:lpstr>CS Electives – Networking</vt:lpstr>
      <vt:lpstr>CS Electives – Systems Programming</vt:lpstr>
      <vt:lpstr>CS Electives  – Web Programming</vt:lpstr>
      <vt:lpstr>CS Electives – Game Development</vt:lpstr>
      <vt:lpstr>CS Electives  – Cybersecurity</vt:lpstr>
      <vt:lpstr>CS Electives - Miscellaneous</vt:lpstr>
      <vt:lpstr>Advisor Block</vt:lpstr>
      <vt:lpstr>Popular Minors</vt:lpstr>
      <vt:lpstr>Five Year Program –  BS and MS in Computer Science</vt:lpstr>
      <vt:lpstr>Conclusion</vt:lpstr>
      <vt:lpstr>Annual STEM jobs through 2020</vt:lpstr>
      <vt:lpstr>PowerPoint Presentation</vt:lpstr>
      <vt:lpstr>PowerPoint Presentation</vt:lpstr>
      <vt:lpstr>PowerPoint Presentation</vt:lpstr>
      <vt:lpstr>Association for Computing Machinery</vt:lpstr>
      <vt:lpstr>What is the ACM?</vt:lpstr>
      <vt:lpstr>What do we do?</vt:lpstr>
      <vt:lpstr>Why should you join?</vt:lpstr>
      <vt:lpstr>PowerPoint Presentation</vt:lpstr>
      <vt:lpstr>Registration Tips </vt:lpstr>
      <vt:lpstr>Linked Courses</vt:lpstr>
    </vt:vector>
  </TitlesOfParts>
  <Company>Old Dominion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Static Liquid</dc:title>
  <dc:creator>Cassie Rothrauff</dc:creator>
  <cp:lastModifiedBy>dontavus riddick</cp:lastModifiedBy>
  <cp:revision>159</cp:revision>
  <dcterms:created xsi:type="dcterms:W3CDTF">2002-03-28T16:18:29Z</dcterms:created>
  <dcterms:modified xsi:type="dcterms:W3CDTF">2016-05-12T16:34:03Z</dcterms:modified>
</cp:coreProperties>
</file>