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6"/>
  </p:notesMasterIdLst>
  <p:sldIdLst>
    <p:sldId id="256" r:id="rId2"/>
    <p:sldId id="257" r:id="rId3"/>
    <p:sldId id="258" r:id="rId4"/>
    <p:sldId id="281" r:id="rId5"/>
    <p:sldId id="300" r:id="rId6"/>
    <p:sldId id="280" r:id="rId7"/>
    <p:sldId id="282" r:id="rId8"/>
    <p:sldId id="266" r:id="rId9"/>
    <p:sldId id="290" r:id="rId10"/>
    <p:sldId id="296" r:id="rId11"/>
    <p:sldId id="299" r:id="rId12"/>
    <p:sldId id="261" r:id="rId13"/>
    <p:sldId id="260" r:id="rId14"/>
    <p:sldId id="259" r:id="rId15"/>
    <p:sldId id="284" r:id="rId16"/>
    <p:sldId id="267" r:id="rId17"/>
    <p:sldId id="268" r:id="rId18"/>
    <p:sldId id="270" r:id="rId19"/>
    <p:sldId id="294" r:id="rId20"/>
    <p:sldId id="271" r:id="rId21"/>
    <p:sldId id="272" r:id="rId22"/>
    <p:sldId id="273" r:id="rId23"/>
    <p:sldId id="283" r:id="rId24"/>
    <p:sldId id="291" r:id="rId25"/>
    <p:sldId id="292" r:id="rId26"/>
    <p:sldId id="277" r:id="rId27"/>
    <p:sldId id="287" r:id="rId28"/>
    <p:sldId id="286" r:id="rId29"/>
    <p:sldId id="285" r:id="rId30"/>
    <p:sldId id="275" r:id="rId31"/>
    <p:sldId id="276" r:id="rId32"/>
    <p:sldId id="289" r:id="rId33"/>
    <p:sldId id="288"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98EC3-BD8C-49D1-A1D9-535137B09287}"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US"/>
        </a:p>
      </dgm:t>
    </dgm:pt>
    <dgm:pt modelId="{9D296996-1EC6-42D3-AE70-309F8D2EB08E}">
      <dgm:prSet phldrT="[Text]"/>
      <dgm:spPr/>
      <dgm:t>
        <a:bodyPr/>
        <a:lstStyle/>
        <a:p>
          <a:r>
            <a:rPr lang="en-US" dirty="0" smtClean="0"/>
            <a:t>Rooms</a:t>
          </a:r>
          <a:endParaRPr lang="en-US" dirty="0"/>
        </a:p>
      </dgm:t>
    </dgm:pt>
    <dgm:pt modelId="{3D10F106-4C79-4EB0-B98E-19BF108061D9}" type="parTrans" cxnId="{3C2BD755-C275-48B7-B608-4C4110FFD1B5}">
      <dgm:prSet/>
      <dgm:spPr/>
      <dgm:t>
        <a:bodyPr/>
        <a:lstStyle/>
        <a:p>
          <a:endParaRPr lang="en-US"/>
        </a:p>
      </dgm:t>
    </dgm:pt>
    <dgm:pt modelId="{5E71601C-A665-4F77-A075-D94FF2B5B0B5}" type="sibTrans" cxnId="{3C2BD755-C275-48B7-B608-4C4110FFD1B5}">
      <dgm:prSet/>
      <dgm:spPr/>
      <dgm:t>
        <a:bodyPr/>
        <a:lstStyle/>
        <a:p>
          <a:endParaRPr lang="en-US"/>
        </a:p>
      </dgm:t>
    </dgm:pt>
    <dgm:pt modelId="{4F62D12E-F024-4CF2-B7A3-E82CB56918FC}">
      <dgm:prSet/>
      <dgm:spPr/>
      <dgm:t>
        <a:bodyPr/>
        <a:lstStyle/>
        <a:p>
          <a:r>
            <a:rPr lang="en-US" dirty="0" smtClean="0"/>
            <a:t>Faculty</a:t>
          </a:r>
          <a:endParaRPr lang="en-US" dirty="0"/>
        </a:p>
      </dgm:t>
    </dgm:pt>
    <dgm:pt modelId="{3020A97C-AC8B-44E5-85A0-B7A6EFB7EA0C}" type="parTrans" cxnId="{529D9A44-B6CC-4A33-8837-EC55A8EFB7BE}">
      <dgm:prSet/>
      <dgm:spPr/>
      <dgm:t>
        <a:bodyPr/>
        <a:lstStyle/>
        <a:p>
          <a:endParaRPr lang="en-US"/>
        </a:p>
      </dgm:t>
    </dgm:pt>
    <dgm:pt modelId="{8989AB0D-744F-4E2E-8C6C-8F4684F4D111}" type="sibTrans" cxnId="{529D9A44-B6CC-4A33-8837-EC55A8EFB7BE}">
      <dgm:prSet/>
      <dgm:spPr/>
      <dgm:t>
        <a:bodyPr/>
        <a:lstStyle/>
        <a:p>
          <a:endParaRPr lang="en-US"/>
        </a:p>
      </dgm:t>
    </dgm:pt>
    <dgm:pt modelId="{6D973814-11E0-4546-BD8D-780A29519D16}">
      <dgm:prSet/>
      <dgm:spPr/>
      <dgm:t>
        <a:bodyPr/>
        <a:lstStyle/>
        <a:p>
          <a:r>
            <a:rPr lang="en-US" dirty="0" smtClean="0"/>
            <a:t>Course Offerings</a:t>
          </a:r>
          <a:endParaRPr lang="en-US" dirty="0"/>
        </a:p>
      </dgm:t>
    </dgm:pt>
    <dgm:pt modelId="{39F891EC-A1CC-4D32-8B7D-41D23508D906}" type="parTrans" cxnId="{0AB002E9-481E-4DA4-9868-50339FDBBF0F}">
      <dgm:prSet/>
      <dgm:spPr/>
      <dgm:t>
        <a:bodyPr/>
        <a:lstStyle/>
        <a:p>
          <a:endParaRPr lang="en-US"/>
        </a:p>
      </dgm:t>
    </dgm:pt>
    <dgm:pt modelId="{DD62A1FD-4CB2-44D5-9D86-3656225842B7}" type="sibTrans" cxnId="{0AB002E9-481E-4DA4-9868-50339FDBBF0F}">
      <dgm:prSet/>
      <dgm:spPr/>
      <dgm:t>
        <a:bodyPr/>
        <a:lstStyle/>
        <a:p>
          <a:endParaRPr lang="en-US"/>
        </a:p>
      </dgm:t>
    </dgm:pt>
    <dgm:pt modelId="{9B6087D3-AB46-4838-AFF4-5A316C794AD8}">
      <dgm:prSet/>
      <dgm:spPr/>
      <dgm:t>
        <a:bodyPr/>
        <a:lstStyle/>
        <a:p>
          <a:r>
            <a:rPr lang="en-US" dirty="0" smtClean="0"/>
            <a:t>Student</a:t>
          </a:r>
          <a:endParaRPr lang="en-US" dirty="0"/>
        </a:p>
      </dgm:t>
    </dgm:pt>
    <dgm:pt modelId="{FA1F47BA-C622-4F3D-A72E-0F7FF79EB401}" type="parTrans" cxnId="{BFEB5FA3-B8EE-47E6-8D76-12DC0245E561}">
      <dgm:prSet/>
      <dgm:spPr/>
      <dgm:t>
        <a:bodyPr/>
        <a:lstStyle/>
        <a:p>
          <a:endParaRPr lang="en-US"/>
        </a:p>
      </dgm:t>
    </dgm:pt>
    <dgm:pt modelId="{2D558088-3EF1-40CE-934C-46E3F697B331}" type="sibTrans" cxnId="{BFEB5FA3-B8EE-47E6-8D76-12DC0245E561}">
      <dgm:prSet/>
      <dgm:spPr/>
      <dgm:t>
        <a:bodyPr/>
        <a:lstStyle/>
        <a:p>
          <a:endParaRPr lang="en-US"/>
        </a:p>
      </dgm:t>
    </dgm:pt>
    <dgm:pt modelId="{9E364190-0A97-4261-8314-6E8A7FC108E9}" type="pres">
      <dgm:prSet presAssocID="{33098EC3-BD8C-49D1-A1D9-535137B09287}" presName="matrix" presStyleCnt="0">
        <dgm:presLayoutVars>
          <dgm:chMax val="1"/>
          <dgm:dir/>
          <dgm:resizeHandles val="exact"/>
        </dgm:presLayoutVars>
      </dgm:prSet>
      <dgm:spPr/>
      <dgm:t>
        <a:bodyPr/>
        <a:lstStyle/>
        <a:p>
          <a:endParaRPr lang="en-US"/>
        </a:p>
      </dgm:t>
    </dgm:pt>
    <dgm:pt modelId="{02F65C35-632C-4734-8D17-EA62FD62C6E9}" type="pres">
      <dgm:prSet presAssocID="{33098EC3-BD8C-49D1-A1D9-535137B09287}" presName="diamond" presStyleLbl="bgShp" presStyleIdx="0" presStyleCnt="1"/>
      <dgm:spPr/>
    </dgm:pt>
    <dgm:pt modelId="{C1632349-8DA6-45C7-8B35-259F3D467277}" type="pres">
      <dgm:prSet presAssocID="{33098EC3-BD8C-49D1-A1D9-535137B09287}" presName="quad1" presStyleLbl="node1" presStyleIdx="0" presStyleCnt="4">
        <dgm:presLayoutVars>
          <dgm:chMax val="0"/>
          <dgm:chPref val="0"/>
          <dgm:bulletEnabled val="1"/>
        </dgm:presLayoutVars>
      </dgm:prSet>
      <dgm:spPr/>
      <dgm:t>
        <a:bodyPr/>
        <a:lstStyle/>
        <a:p>
          <a:endParaRPr lang="en-US"/>
        </a:p>
      </dgm:t>
    </dgm:pt>
    <dgm:pt modelId="{5167DA3D-FB11-4E91-80EC-9276B74851CE}" type="pres">
      <dgm:prSet presAssocID="{33098EC3-BD8C-49D1-A1D9-535137B09287}" presName="quad2" presStyleLbl="node1" presStyleIdx="1" presStyleCnt="4">
        <dgm:presLayoutVars>
          <dgm:chMax val="0"/>
          <dgm:chPref val="0"/>
          <dgm:bulletEnabled val="1"/>
        </dgm:presLayoutVars>
      </dgm:prSet>
      <dgm:spPr/>
      <dgm:t>
        <a:bodyPr/>
        <a:lstStyle/>
        <a:p>
          <a:endParaRPr lang="en-US"/>
        </a:p>
      </dgm:t>
    </dgm:pt>
    <dgm:pt modelId="{730504A3-5562-4E53-A77E-CB16095AABDB}" type="pres">
      <dgm:prSet presAssocID="{33098EC3-BD8C-49D1-A1D9-535137B09287}" presName="quad3" presStyleLbl="node1" presStyleIdx="2" presStyleCnt="4">
        <dgm:presLayoutVars>
          <dgm:chMax val="0"/>
          <dgm:chPref val="0"/>
          <dgm:bulletEnabled val="1"/>
        </dgm:presLayoutVars>
      </dgm:prSet>
      <dgm:spPr/>
      <dgm:t>
        <a:bodyPr/>
        <a:lstStyle/>
        <a:p>
          <a:endParaRPr lang="en-US"/>
        </a:p>
      </dgm:t>
    </dgm:pt>
    <dgm:pt modelId="{E5D4D06E-1233-46EB-BAA1-34412C21E616}" type="pres">
      <dgm:prSet presAssocID="{33098EC3-BD8C-49D1-A1D9-535137B09287}" presName="quad4" presStyleLbl="node1" presStyleIdx="3" presStyleCnt="4">
        <dgm:presLayoutVars>
          <dgm:chMax val="0"/>
          <dgm:chPref val="0"/>
          <dgm:bulletEnabled val="1"/>
        </dgm:presLayoutVars>
      </dgm:prSet>
      <dgm:spPr/>
      <dgm:t>
        <a:bodyPr/>
        <a:lstStyle/>
        <a:p>
          <a:endParaRPr lang="en-US"/>
        </a:p>
      </dgm:t>
    </dgm:pt>
  </dgm:ptLst>
  <dgm:cxnLst>
    <dgm:cxn modelId="{550A73A2-CEF8-4441-8897-37410777448B}" type="presOf" srcId="{6D973814-11E0-4546-BD8D-780A29519D16}" destId="{730504A3-5562-4E53-A77E-CB16095AABDB}" srcOrd="0" destOrd="0" presId="urn:microsoft.com/office/officeart/2005/8/layout/matrix3"/>
    <dgm:cxn modelId="{DDA2BC7F-4CEF-4E25-A5F6-AFB5B1201952}" type="presOf" srcId="{9B6087D3-AB46-4838-AFF4-5A316C794AD8}" destId="{E5D4D06E-1233-46EB-BAA1-34412C21E616}" srcOrd="0" destOrd="0" presId="urn:microsoft.com/office/officeart/2005/8/layout/matrix3"/>
    <dgm:cxn modelId="{0AB002E9-481E-4DA4-9868-50339FDBBF0F}" srcId="{33098EC3-BD8C-49D1-A1D9-535137B09287}" destId="{6D973814-11E0-4546-BD8D-780A29519D16}" srcOrd="2" destOrd="0" parTransId="{39F891EC-A1CC-4D32-8B7D-41D23508D906}" sibTransId="{DD62A1FD-4CB2-44D5-9D86-3656225842B7}"/>
    <dgm:cxn modelId="{3C2BD755-C275-48B7-B608-4C4110FFD1B5}" srcId="{33098EC3-BD8C-49D1-A1D9-535137B09287}" destId="{9D296996-1EC6-42D3-AE70-309F8D2EB08E}" srcOrd="0" destOrd="0" parTransId="{3D10F106-4C79-4EB0-B98E-19BF108061D9}" sibTransId="{5E71601C-A665-4F77-A075-D94FF2B5B0B5}"/>
    <dgm:cxn modelId="{AAB80F59-0F64-4DCF-8EF4-9C126C43AE76}" type="presOf" srcId="{33098EC3-BD8C-49D1-A1D9-535137B09287}" destId="{9E364190-0A97-4261-8314-6E8A7FC108E9}" srcOrd="0" destOrd="0" presId="urn:microsoft.com/office/officeart/2005/8/layout/matrix3"/>
    <dgm:cxn modelId="{BFEB5FA3-B8EE-47E6-8D76-12DC0245E561}" srcId="{33098EC3-BD8C-49D1-A1D9-535137B09287}" destId="{9B6087D3-AB46-4838-AFF4-5A316C794AD8}" srcOrd="3" destOrd="0" parTransId="{FA1F47BA-C622-4F3D-A72E-0F7FF79EB401}" sibTransId="{2D558088-3EF1-40CE-934C-46E3F697B331}"/>
    <dgm:cxn modelId="{529D9A44-B6CC-4A33-8837-EC55A8EFB7BE}" srcId="{33098EC3-BD8C-49D1-A1D9-535137B09287}" destId="{4F62D12E-F024-4CF2-B7A3-E82CB56918FC}" srcOrd="1" destOrd="0" parTransId="{3020A97C-AC8B-44E5-85A0-B7A6EFB7EA0C}" sibTransId="{8989AB0D-744F-4E2E-8C6C-8F4684F4D111}"/>
    <dgm:cxn modelId="{160808D1-E0A2-46A4-A354-E15C50CD12A8}" type="presOf" srcId="{4F62D12E-F024-4CF2-B7A3-E82CB56918FC}" destId="{5167DA3D-FB11-4E91-80EC-9276B74851CE}" srcOrd="0" destOrd="0" presId="urn:microsoft.com/office/officeart/2005/8/layout/matrix3"/>
    <dgm:cxn modelId="{D9A97A4D-A223-4459-805F-3C8BFF344438}" type="presOf" srcId="{9D296996-1EC6-42D3-AE70-309F8D2EB08E}" destId="{C1632349-8DA6-45C7-8B35-259F3D467277}" srcOrd="0" destOrd="0" presId="urn:microsoft.com/office/officeart/2005/8/layout/matrix3"/>
    <dgm:cxn modelId="{7727E4CC-B937-4C2E-925F-686CA92671C1}" type="presParOf" srcId="{9E364190-0A97-4261-8314-6E8A7FC108E9}" destId="{02F65C35-632C-4734-8D17-EA62FD62C6E9}" srcOrd="0" destOrd="0" presId="urn:microsoft.com/office/officeart/2005/8/layout/matrix3"/>
    <dgm:cxn modelId="{E4A4110D-47D5-4540-925A-D9D5E7079296}" type="presParOf" srcId="{9E364190-0A97-4261-8314-6E8A7FC108E9}" destId="{C1632349-8DA6-45C7-8B35-259F3D467277}" srcOrd="1" destOrd="0" presId="urn:microsoft.com/office/officeart/2005/8/layout/matrix3"/>
    <dgm:cxn modelId="{ACDB0B84-3C7C-47FB-B3C9-9B53C7A6BAAE}" type="presParOf" srcId="{9E364190-0A97-4261-8314-6E8A7FC108E9}" destId="{5167DA3D-FB11-4E91-80EC-9276B74851CE}" srcOrd="2" destOrd="0" presId="urn:microsoft.com/office/officeart/2005/8/layout/matrix3"/>
    <dgm:cxn modelId="{F0012684-5FE7-4B59-B3B8-2C645AB10174}" type="presParOf" srcId="{9E364190-0A97-4261-8314-6E8A7FC108E9}" destId="{730504A3-5562-4E53-A77E-CB16095AABDB}" srcOrd="3" destOrd="0" presId="urn:microsoft.com/office/officeart/2005/8/layout/matrix3"/>
    <dgm:cxn modelId="{B66CFCF1-196C-4E70-AE9E-2DA3DAE382BE}" type="presParOf" srcId="{9E364190-0A97-4261-8314-6E8A7FC108E9}" destId="{E5D4D06E-1233-46EB-BAA1-34412C21E61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98EC3-BD8C-49D1-A1D9-535137B09287}"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US"/>
        </a:p>
      </dgm:t>
    </dgm:pt>
    <dgm:pt modelId="{9D296996-1EC6-42D3-AE70-309F8D2EB08E}">
      <dgm:prSet phldrT="[Text]"/>
      <dgm:spPr/>
      <dgm:t>
        <a:bodyPr/>
        <a:lstStyle/>
        <a:p>
          <a:r>
            <a:rPr lang="en-US" dirty="0" smtClean="0"/>
            <a:t>Optimize</a:t>
          </a:r>
        </a:p>
        <a:p>
          <a:r>
            <a:rPr lang="en-US" dirty="0" smtClean="0"/>
            <a:t>Rooms</a:t>
          </a:r>
          <a:endParaRPr lang="en-US" dirty="0"/>
        </a:p>
      </dgm:t>
    </dgm:pt>
    <dgm:pt modelId="{3D10F106-4C79-4EB0-B98E-19BF108061D9}" type="parTrans" cxnId="{3C2BD755-C275-48B7-B608-4C4110FFD1B5}">
      <dgm:prSet/>
      <dgm:spPr/>
      <dgm:t>
        <a:bodyPr/>
        <a:lstStyle/>
        <a:p>
          <a:endParaRPr lang="en-US"/>
        </a:p>
      </dgm:t>
    </dgm:pt>
    <dgm:pt modelId="{5E71601C-A665-4F77-A075-D94FF2B5B0B5}" type="sibTrans" cxnId="{3C2BD755-C275-48B7-B608-4C4110FFD1B5}">
      <dgm:prSet/>
      <dgm:spPr/>
      <dgm:t>
        <a:bodyPr/>
        <a:lstStyle/>
        <a:p>
          <a:endParaRPr lang="en-US"/>
        </a:p>
      </dgm:t>
    </dgm:pt>
    <dgm:pt modelId="{4F62D12E-F024-4CF2-B7A3-E82CB56918FC}">
      <dgm:prSet/>
      <dgm:spPr/>
      <dgm:t>
        <a:bodyPr/>
        <a:lstStyle/>
        <a:p>
          <a:r>
            <a:rPr lang="en-US" dirty="0" smtClean="0"/>
            <a:t>Faculty</a:t>
          </a:r>
        </a:p>
        <a:p>
          <a:r>
            <a:rPr lang="en-US" dirty="0" smtClean="0"/>
            <a:t>Input</a:t>
          </a:r>
          <a:endParaRPr lang="en-US" dirty="0"/>
        </a:p>
      </dgm:t>
    </dgm:pt>
    <dgm:pt modelId="{3020A97C-AC8B-44E5-85A0-B7A6EFB7EA0C}" type="parTrans" cxnId="{529D9A44-B6CC-4A33-8837-EC55A8EFB7BE}">
      <dgm:prSet/>
      <dgm:spPr/>
      <dgm:t>
        <a:bodyPr/>
        <a:lstStyle/>
        <a:p>
          <a:endParaRPr lang="en-US"/>
        </a:p>
      </dgm:t>
    </dgm:pt>
    <dgm:pt modelId="{8989AB0D-744F-4E2E-8C6C-8F4684F4D111}" type="sibTrans" cxnId="{529D9A44-B6CC-4A33-8837-EC55A8EFB7BE}">
      <dgm:prSet/>
      <dgm:spPr/>
      <dgm:t>
        <a:bodyPr/>
        <a:lstStyle/>
        <a:p>
          <a:endParaRPr lang="en-US"/>
        </a:p>
      </dgm:t>
    </dgm:pt>
    <dgm:pt modelId="{6D973814-11E0-4546-BD8D-780A29519D16}">
      <dgm:prSet/>
      <dgm:spPr/>
      <dgm:t>
        <a:bodyPr/>
        <a:lstStyle/>
        <a:p>
          <a:r>
            <a:rPr lang="en-US" dirty="0" smtClean="0"/>
            <a:t>Course Offerings</a:t>
          </a:r>
          <a:endParaRPr lang="en-US" dirty="0"/>
        </a:p>
      </dgm:t>
    </dgm:pt>
    <dgm:pt modelId="{39F891EC-A1CC-4D32-8B7D-41D23508D906}" type="parTrans" cxnId="{0AB002E9-481E-4DA4-9868-50339FDBBF0F}">
      <dgm:prSet/>
      <dgm:spPr/>
      <dgm:t>
        <a:bodyPr/>
        <a:lstStyle/>
        <a:p>
          <a:endParaRPr lang="en-US"/>
        </a:p>
      </dgm:t>
    </dgm:pt>
    <dgm:pt modelId="{DD62A1FD-4CB2-44D5-9D86-3656225842B7}" type="sibTrans" cxnId="{0AB002E9-481E-4DA4-9868-50339FDBBF0F}">
      <dgm:prSet/>
      <dgm:spPr/>
      <dgm:t>
        <a:bodyPr/>
        <a:lstStyle/>
        <a:p>
          <a:endParaRPr lang="en-US"/>
        </a:p>
      </dgm:t>
    </dgm:pt>
    <dgm:pt modelId="{9B6087D3-AB46-4838-AFF4-5A316C794AD8}">
      <dgm:prSet/>
      <dgm:spPr/>
      <dgm:t>
        <a:bodyPr/>
        <a:lstStyle/>
        <a:p>
          <a:r>
            <a:rPr lang="en-US" dirty="0" smtClean="0"/>
            <a:t>Student</a:t>
          </a:r>
        </a:p>
        <a:p>
          <a:r>
            <a:rPr lang="en-US" dirty="0" smtClean="0"/>
            <a:t>Input</a:t>
          </a:r>
          <a:endParaRPr lang="en-US" dirty="0"/>
        </a:p>
      </dgm:t>
    </dgm:pt>
    <dgm:pt modelId="{FA1F47BA-C622-4F3D-A72E-0F7FF79EB401}" type="parTrans" cxnId="{BFEB5FA3-B8EE-47E6-8D76-12DC0245E561}">
      <dgm:prSet/>
      <dgm:spPr/>
      <dgm:t>
        <a:bodyPr/>
        <a:lstStyle/>
        <a:p>
          <a:endParaRPr lang="en-US"/>
        </a:p>
      </dgm:t>
    </dgm:pt>
    <dgm:pt modelId="{2D558088-3EF1-40CE-934C-46E3F697B331}" type="sibTrans" cxnId="{BFEB5FA3-B8EE-47E6-8D76-12DC0245E561}">
      <dgm:prSet/>
      <dgm:spPr/>
      <dgm:t>
        <a:bodyPr/>
        <a:lstStyle/>
        <a:p>
          <a:endParaRPr lang="en-US"/>
        </a:p>
      </dgm:t>
    </dgm:pt>
    <dgm:pt modelId="{9E364190-0A97-4261-8314-6E8A7FC108E9}" type="pres">
      <dgm:prSet presAssocID="{33098EC3-BD8C-49D1-A1D9-535137B09287}" presName="matrix" presStyleCnt="0">
        <dgm:presLayoutVars>
          <dgm:chMax val="1"/>
          <dgm:dir/>
          <dgm:resizeHandles val="exact"/>
        </dgm:presLayoutVars>
      </dgm:prSet>
      <dgm:spPr/>
      <dgm:t>
        <a:bodyPr/>
        <a:lstStyle/>
        <a:p>
          <a:endParaRPr lang="en-US"/>
        </a:p>
      </dgm:t>
    </dgm:pt>
    <dgm:pt modelId="{02F65C35-632C-4734-8D17-EA62FD62C6E9}" type="pres">
      <dgm:prSet presAssocID="{33098EC3-BD8C-49D1-A1D9-535137B09287}" presName="diamond" presStyleLbl="bgShp" presStyleIdx="0" presStyleCnt="1"/>
      <dgm:spPr/>
    </dgm:pt>
    <dgm:pt modelId="{C1632349-8DA6-45C7-8B35-259F3D467277}" type="pres">
      <dgm:prSet presAssocID="{33098EC3-BD8C-49D1-A1D9-535137B09287}" presName="quad1" presStyleLbl="node1" presStyleIdx="0" presStyleCnt="4">
        <dgm:presLayoutVars>
          <dgm:chMax val="0"/>
          <dgm:chPref val="0"/>
          <dgm:bulletEnabled val="1"/>
        </dgm:presLayoutVars>
      </dgm:prSet>
      <dgm:spPr/>
      <dgm:t>
        <a:bodyPr/>
        <a:lstStyle/>
        <a:p>
          <a:endParaRPr lang="en-US"/>
        </a:p>
      </dgm:t>
    </dgm:pt>
    <dgm:pt modelId="{5167DA3D-FB11-4E91-80EC-9276B74851CE}" type="pres">
      <dgm:prSet presAssocID="{33098EC3-BD8C-49D1-A1D9-535137B09287}" presName="quad2" presStyleLbl="node1" presStyleIdx="1" presStyleCnt="4">
        <dgm:presLayoutVars>
          <dgm:chMax val="0"/>
          <dgm:chPref val="0"/>
          <dgm:bulletEnabled val="1"/>
        </dgm:presLayoutVars>
      </dgm:prSet>
      <dgm:spPr/>
      <dgm:t>
        <a:bodyPr/>
        <a:lstStyle/>
        <a:p>
          <a:endParaRPr lang="en-US"/>
        </a:p>
      </dgm:t>
    </dgm:pt>
    <dgm:pt modelId="{730504A3-5562-4E53-A77E-CB16095AABDB}" type="pres">
      <dgm:prSet presAssocID="{33098EC3-BD8C-49D1-A1D9-535137B09287}" presName="quad3" presStyleLbl="node1" presStyleIdx="2" presStyleCnt="4">
        <dgm:presLayoutVars>
          <dgm:chMax val="0"/>
          <dgm:chPref val="0"/>
          <dgm:bulletEnabled val="1"/>
        </dgm:presLayoutVars>
      </dgm:prSet>
      <dgm:spPr/>
      <dgm:t>
        <a:bodyPr/>
        <a:lstStyle/>
        <a:p>
          <a:endParaRPr lang="en-US"/>
        </a:p>
      </dgm:t>
    </dgm:pt>
    <dgm:pt modelId="{E5D4D06E-1233-46EB-BAA1-34412C21E616}" type="pres">
      <dgm:prSet presAssocID="{33098EC3-BD8C-49D1-A1D9-535137B09287}" presName="quad4" presStyleLbl="node1" presStyleIdx="3" presStyleCnt="4">
        <dgm:presLayoutVars>
          <dgm:chMax val="0"/>
          <dgm:chPref val="0"/>
          <dgm:bulletEnabled val="1"/>
        </dgm:presLayoutVars>
      </dgm:prSet>
      <dgm:spPr/>
      <dgm:t>
        <a:bodyPr/>
        <a:lstStyle/>
        <a:p>
          <a:endParaRPr lang="en-US"/>
        </a:p>
      </dgm:t>
    </dgm:pt>
  </dgm:ptLst>
  <dgm:cxnLst>
    <dgm:cxn modelId="{E24387E5-9893-4C52-B2FD-56780D8D449A}" type="presOf" srcId="{9B6087D3-AB46-4838-AFF4-5A316C794AD8}" destId="{E5D4D06E-1233-46EB-BAA1-34412C21E616}" srcOrd="0" destOrd="0" presId="urn:microsoft.com/office/officeart/2005/8/layout/matrix3"/>
    <dgm:cxn modelId="{0AB002E9-481E-4DA4-9868-50339FDBBF0F}" srcId="{33098EC3-BD8C-49D1-A1D9-535137B09287}" destId="{6D973814-11E0-4546-BD8D-780A29519D16}" srcOrd="2" destOrd="0" parTransId="{39F891EC-A1CC-4D32-8B7D-41D23508D906}" sibTransId="{DD62A1FD-4CB2-44D5-9D86-3656225842B7}"/>
    <dgm:cxn modelId="{3C2BD755-C275-48B7-B608-4C4110FFD1B5}" srcId="{33098EC3-BD8C-49D1-A1D9-535137B09287}" destId="{9D296996-1EC6-42D3-AE70-309F8D2EB08E}" srcOrd="0" destOrd="0" parTransId="{3D10F106-4C79-4EB0-B98E-19BF108061D9}" sibTransId="{5E71601C-A665-4F77-A075-D94FF2B5B0B5}"/>
    <dgm:cxn modelId="{BFEB5FA3-B8EE-47E6-8D76-12DC0245E561}" srcId="{33098EC3-BD8C-49D1-A1D9-535137B09287}" destId="{9B6087D3-AB46-4838-AFF4-5A316C794AD8}" srcOrd="3" destOrd="0" parTransId="{FA1F47BA-C622-4F3D-A72E-0F7FF79EB401}" sibTransId="{2D558088-3EF1-40CE-934C-46E3F697B331}"/>
    <dgm:cxn modelId="{D18C39A1-D35C-4964-B651-7D6D3C65CEB1}" type="presOf" srcId="{9D296996-1EC6-42D3-AE70-309F8D2EB08E}" destId="{C1632349-8DA6-45C7-8B35-259F3D467277}" srcOrd="0" destOrd="0" presId="urn:microsoft.com/office/officeart/2005/8/layout/matrix3"/>
    <dgm:cxn modelId="{50699568-EA91-4E14-9C2E-4E3FD8EF01C7}" type="presOf" srcId="{4F62D12E-F024-4CF2-B7A3-E82CB56918FC}" destId="{5167DA3D-FB11-4E91-80EC-9276B74851CE}" srcOrd="0" destOrd="0" presId="urn:microsoft.com/office/officeart/2005/8/layout/matrix3"/>
    <dgm:cxn modelId="{529D9A44-B6CC-4A33-8837-EC55A8EFB7BE}" srcId="{33098EC3-BD8C-49D1-A1D9-535137B09287}" destId="{4F62D12E-F024-4CF2-B7A3-E82CB56918FC}" srcOrd="1" destOrd="0" parTransId="{3020A97C-AC8B-44E5-85A0-B7A6EFB7EA0C}" sibTransId="{8989AB0D-744F-4E2E-8C6C-8F4684F4D111}"/>
    <dgm:cxn modelId="{CD81E050-7C1D-47C3-AC67-E8F29DB0FE7A}" type="presOf" srcId="{33098EC3-BD8C-49D1-A1D9-535137B09287}" destId="{9E364190-0A97-4261-8314-6E8A7FC108E9}" srcOrd="0" destOrd="0" presId="urn:microsoft.com/office/officeart/2005/8/layout/matrix3"/>
    <dgm:cxn modelId="{7026EE54-98BD-4A91-ADF8-B4C5179601BA}" type="presOf" srcId="{6D973814-11E0-4546-BD8D-780A29519D16}" destId="{730504A3-5562-4E53-A77E-CB16095AABDB}" srcOrd="0" destOrd="0" presId="urn:microsoft.com/office/officeart/2005/8/layout/matrix3"/>
    <dgm:cxn modelId="{719B799C-AEEB-4A33-84FA-82AA2BC45D9B}" type="presParOf" srcId="{9E364190-0A97-4261-8314-6E8A7FC108E9}" destId="{02F65C35-632C-4734-8D17-EA62FD62C6E9}" srcOrd="0" destOrd="0" presId="urn:microsoft.com/office/officeart/2005/8/layout/matrix3"/>
    <dgm:cxn modelId="{3838E34C-9AEA-42A0-A365-D3BFEBF6B72D}" type="presParOf" srcId="{9E364190-0A97-4261-8314-6E8A7FC108E9}" destId="{C1632349-8DA6-45C7-8B35-259F3D467277}" srcOrd="1" destOrd="0" presId="urn:microsoft.com/office/officeart/2005/8/layout/matrix3"/>
    <dgm:cxn modelId="{802D24D6-E3E3-4DB3-B41A-7AA00A16DB19}" type="presParOf" srcId="{9E364190-0A97-4261-8314-6E8A7FC108E9}" destId="{5167DA3D-FB11-4E91-80EC-9276B74851CE}" srcOrd="2" destOrd="0" presId="urn:microsoft.com/office/officeart/2005/8/layout/matrix3"/>
    <dgm:cxn modelId="{EEE48DE1-0E34-4B91-9EEF-1FFE44AD5BC0}" type="presParOf" srcId="{9E364190-0A97-4261-8314-6E8A7FC108E9}" destId="{730504A3-5562-4E53-A77E-CB16095AABDB}" srcOrd="3" destOrd="0" presId="urn:microsoft.com/office/officeart/2005/8/layout/matrix3"/>
    <dgm:cxn modelId="{83BDA8AF-451E-495B-909D-4C2093BFDCCE}" type="presParOf" srcId="{9E364190-0A97-4261-8314-6E8A7FC108E9}" destId="{E5D4D06E-1233-46EB-BAA1-34412C21E61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433384-829B-4E48-8B50-392AFFDDCC77}" type="doc">
      <dgm:prSet loTypeId="urn:microsoft.com/office/officeart/2008/layout/AlternatingPictureBlocks" loCatId="list" qsTypeId="urn:microsoft.com/office/officeart/2005/8/quickstyle/3d6" qsCatId="3D" csTypeId="urn:microsoft.com/office/officeart/2005/8/colors/accent1_2" csCatId="accent1" phldr="1"/>
      <dgm:spPr/>
    </dgm:pt>
    <dgm:pt modelId="{1E0C0DCF-849F-47B7-B32F-A65DF59B4A50}">
      <dgm:prSet phldrT="[Text]"/>
      <dgm:spPr/>
      <dgm:t>
        <a:bodyPr/>
        <a:lstStyle/>
        <a:p>
          <a:r>
            <a:rPr lang="en-US" dirty="0" smtClean="0"/>
            <a:t>Predictive Engine</a:t>
          </a:r>
          <a:endParaRPr lang="en-US" dirty="0"/>
        </a:p>
      </dgm:t>
    </dgm:pt>
    <dgm:pt modelId="{BDD32834-CEF3-47DA-B168-B50979728975}" type="parTrans" cxnId="{D9A10032-A047-41D3-AD03-66200E49A8B4}">
      <dgm:prSet/>
      <dgm:spPr/>
      <dgm:t>
        <a:bodyPr/>
        <a:lstStyle/>
        <a:p>
          <a:endParaRPr lang="en-US"/>
        </a:p>
      </dgm:t>
    </dgm:pt>
    <dgm:pt modelId="{61987BD4-71AB-4420-AE15-FA181B868B1E}" type="sibTrans" cxnId="{D9A10032-A047-41D3-AD03-66200E49A8B4}">
      <dgm:prSet/>
      <dgm:spPr/>
      <dgm:t>
        <a:bodyPr/>
        <a:lstStyle/>
        <a:p>
          <a:endParaRPr lang="en-US"/>
        </a:p>
      </dgm:t>
    </dgm:pt>
    <dgm:pt modelId="{C764A702-37BF-450D-BDF5-3BA8C39FF26A}">
      <dgm:prSet phldrT="[Text]"/>
      <dgm:spPr/>
      <dgm:t>
        <a:bodyPr/>
        <a:lstStyle/>
        <a:p>
          <a:r>
            <a:rPr lang="en-US" dirty="0" smtClean="0"/>
            <a:t>Custom Software and GUI’s</a:t>
          </a:r>
        </a:p>
        <a:p>
          <a:endParaRPr lang="en-US" dirty="0"/>
        </a:p>
      </dgm:t>
    </dgm:pt>
    <dgm:pt modelId="{C6A1A323-3E25-47BA-8572-EDDAEA9CC204}" type="parTrans" cxnId="{8AB3F481-CDA1-47FF-83A4-6442C91FDC4A}">
      <dgm:prSet/>
      <dgm:spPr/>
      <dgm:t>
        <a:bodyPr/>
        <a:lstStyle/>
        <a:p>
          <a:endParaRPr lang="en-US"/>
        </a:p>
      </dgm:t>
    </dgm:pt>
    <dgm:pt modelId="{A35F5D95-AA4A-433E-B7E8-8B095AFFFDF2}" type="sibTrans" cxnId="{8AB3F481-CDA1-47FF-83A4-6442C91FDC4A}">
      <dgm:prSet/>
      <dgm:spPr/>
      <dgm:t>
        <a:bodyPr/>
        <a:lstStyle/>
        <a:p>
          <a:endParaRPr lang="en-US"/>
        </a:p>
      </dgm:t>
    </dgm:pt>
    <dgm:pt modelId="{17726640-01B6-4242-A41E-EC09ED01B25F}">
      <dgm:prSet phldrT="[Text]"/>
      <dgm:spPr/>
      <dgm:t>
        <a:bodyPr/>
        <a:lstStyle/>
        <a:p>
          <a:r>
            <a:rPr lang="en-US" dirty="0" smtClean="0"/>
            <a:t>Maintenance</a:t>
          </a:r>
          <a:r>
            <a:rPr lang="en-US" smtClean="0"/>
            <a:t>, Training, &amp; Support</a:t>
          </a:r>
          <a:endParaRPr lang="en-US" dirty="0"/>
        </a:p>
      </dgm:t>
    </dgm:pt>
    <dgm:pt modelId="{277ADE0F-4167-4968-8353-E9C90B198F26}" type="parTrans" cxnId="{FBF5AF05-D5DB-47DF-AF9A-8D0EDFAA3B11}">
      <dgm:prSet/>
      <dgm:spPr/>
      <dgm:t>
        <a:bodyPr/>
        <a:lstStyle/>
        <a:p>
          <a:endParaRPr lang="en-US"/>
        </a:p>
      </dgm:t>
    </dgm:pt>
    <dgm:pt modelId="{F49BB5D9-036C-4E47-83C1-A687976A58CB}" type="sibTrans" cxnId="{FBF5AF05-D5DB-47DF-AF9A-8D0EDFAA3B11}">
      <dgm:prSet/>
      <dgm:spPr/>
      <dgm:t>
        <a:bodyPr/>
        <a:lstStyle/>
        <a:p>
          <a:endParaRPr lang="en-US"/>
        </a:p>
      </dgm:t>
    </dgm:pt>
    <dgm:pt modelId="{E1440187-2536-4064-A6B5-615EF5DF4C53}">
      <dgm:prSet phldrT="[Text]"/>
      <dgm:spPr/>
      <dgm:t>
        <a:bodyPr/>
        <a:lstStyle/>
        <a:p>
          <a:r>
            <a:rPr lang="en-US" dirty="0" smtClean="0"/>
            <a:t>Data Mining Engine</a:t>
          </a:r>
          <a:endParaRPr lang="en-US" dirty="0"/>
        </a:p>
      </dgm:t>
    </dgm:pt>
    <dgm:pt modelId="{DAB8A309-170B-4DDF-94E8-B61ED017E4C3}" type="parTrans" cxnId="{C1251806-703F-4016-8311-85CFE0426125}">
      <dgm:prSet/>
      <dgm:spPr/>
      <dgm:t>
        <a:bodyPr/>
        <a:lstStyle/>
        <a:p>
          <a:endParaRPr lang="en-US"/>
        </a:p>
      </dgm:t>
    </dgm:pt>
    <dgm:pt modelId="{BA2C3769-8D1B-43C6-A9DF-3D1FD95040FF}" type="sibTrans" cxnId="{C1251806-703F-4016-8311-85CFE0426125}">
      <dgm:prSet/>
      <dgm:spPr/>
      <dgm:t>
        <a:bodyPr/>
        <a:lstStyle/>
        <a:p>
          <a:endParaRPr lang="en-US"/>
        </a:p>
      </dgm:t>
    </dgm:pt>
    <dgm:pt modelId="{287E883E-AE72-46F6-BC06-24A5CF364C84}" type="pres">
      <dgm:prSet presAssocID="{F4433384-829B-4E48-8B50-392AFFDDCC77}" presName="linearFlow" presStyleCnt="0">
        <dgm:presLayoutVars>
          <dgm:dir/>
          <dgm:resizeHandles val="exact"/>
        </dgm:presLayoutVars>
      </dgm:prSet>
      <dgm:spPr/>
    </dgm:pt>
    <dgm:pt modelId="{5B8CABF8-81B7-4905-8F1B-9D9564D3FDF7}" type="pres">
      <dgm:prSet presAssocID="{C764A702-37BF-450D-BDF5-3BA8C39FF26A}" presName="comp" presStyleCnt="0"/>
      <dgm:spPr/>
    </dgm:pt>
    <dgm:pt modelId="{78B7D229-CE51-45B8-8E33-E9AC208F60C4}" type="pres">
      <dgm:prSet presAssocID="{C764A702-37BF-450D-BDF5-3BA8C39FF26A}" presName="rect2" presStyleLbl="node1" presStyleIdx="0" presStyleCnt="4">
        <dgm:presLayoutVars>
          <dgm:bulletEnabled val="1"/>
        </dgm:presLayoutVars>
      </dgm:prSet>
      <dgm:spPr/>
      <dgm:t>
        <a:bodyPr/>
        <a:lstStyle/>
        <a:p>
          <a:endParaRPr lang="en-US"/>
        </a:p>
      </dgm:t>
    </dgm:pt>
    <dgm:pt modelId="{4A49A5C9-78A8-46B0-A9C7-2D238DC0D6F6}" type="pres">
      <dgm:prSet presAssocID="{C764A702-37BF-450D-BDF5-3BA8C39FF26A}" presName="rect1" presStyleLbl="ln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5629BC4D-3CEB-4AAB-BBCF-69F7F64C8DD4}" type="pres">
      <dgm:prSet presAssocID="{A35F5D95-AA4A-433E-B7E8-8B095AFFFDF2}" presName="sibTrans" presStyleCnt="0"/>
      <dgm:spPr/>
    </dgm:pt>
    <dgm:pt modelId="{DC3396F8-930D-4A94-925A-DFB46BB86976}" type="pres">
      <dgm:prSet presAssocID="{1E0C0DCF-849F-47B7-B32F-A65DF59B4A50}" presName="comp" presStyleCnt="0"/>
      <dgm:spPr/>
    </dgm:pt>
    <dgm:pt modelId="{F0CA8EAC-DA18-4B44-AC3F-7185E944CAB9}" type="pres">
      <dgm:prSet presAssocID="{1E0C0DCF-849F-47B7-B32F-A65DF59B4A50}" presName="rect2" presStyleLbl="node1" presStyleIdx="1" presStyleCnt="4">
        <dgm:presLayoutVars>
          <dgm:bulletEnabled val="1"/>
        </dgm:presLayoutVars>
      </dgm:prSet>
      <dgm:spPr/>
      <dgm:t>
        <a:bodyPr/>
        <a:lstStyle/>
        <a:p>
          <a:endParaRPr lang="en-US"/>
        </a:p>
      </dgm:t>
    </dgm:pt>
    <dgm:pt modelId="{6EDE342A-E39C-4217-AFE3-390DFF0754F1}" type="pres">
      <dgm:prSet presAssocID="{1E0C0DCF-849F-47B7-B32F-A65DF59B4A50}" presName="rect1" presStyleLbl="l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17D4AE10-4830-44FA-8CF9-E74A77612E45}" type="pres">
      <dgm:prSet presAssocID="{61987BD4-71AB-4420-AE15-FA181B868B1E}" presName="sibTrans" presStyleCnt="0"/>
      <dgm:spPr/>
    </dgm:pt>
    <dgm:pt modelId="{E2BD4B6C-A619-4C5D-A9C1-F838C34ABFF7}" type="pres">
      <dgm:prSet presAssocID="{17726640-01B6-4242-A41E-EC09ED01B25F}" presName="comp" presStyleCnt="0"/>
      <dgm:spPr/>
    </dgm:pt>
    <dgm:pt modelId="{B57ABAA5-6C0D-44A3-B0B8-1FCCC3713F23}" type="pres">
      <dgm:prSet presAssocID="{17726640-01B6-4242-A41E-EC09ED01B25F}" presName="rect2" presStyleLbl="node1" presStyleIdx="2" presStyleCnt="4" custLinFactNeighborY="165">
        <dgm:presLayoutVars>
          <dgm:bulletEnabled val="1"/>
        </dgm:presLayoutVars>
      </dgm:prSet>
      <dgm:spPr/>
      <dgm:t>
        <a:bodyPr/>
        <a:lstStyle/>
        <a:p>
          <a:endParaRPr lang="en-US"/>
        </a:p>
      </dgm:t>
    </dgm:pt>
    <dgm:pt modelId="{6CDB2EC0-F958-4135-86F7-0A3FE8E0707C}" type="pres">
      <dgm:prSet presAssocID="{17726640-01B6-4242-A41E-EC09ED01B25F}" presName="rect1" presStyleLbl="ln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dgm:spPr>
    </dgm:pt>
    <dgm:pt modelId="{D76EA311-AEEC-4CC7-8675-3BE72AFEFC5B}" type="pres">
      <dgm:prSet presAssocID="{F49BB5D9-036C-4E47-83C1-A687976A58CB}" presName="sibTrans" presStyleCnt="0"/>
      <dgm:spPr/>
    </dgm:pt>
    <dgm:pt modelId="{4FD9642C-4AE1-4A9A-9ADD-365FDF702462}" type="pres">
      <dgm:prSet presAssocID="{E1440187-2536-4064-A6B5-615EF5DF4C53}" presName="comp" presStyleCnt="0"/>
      <dgm:spPr/>
    </dgm:pt>
    <dgm:pt modelId="{B0E1DE20-FE16-4C72-9418-2E18867D5C58}" type="pres">
      <dgm:prSet presAssocID="{E1440187-2536-4064-A6B5-615EF5DF4C53}" presName="rect2" presStyleLbl="node1" presStyleIdx="3" presStyleCnt="4">
        <dgm:presLayoutVars>
          <dgm:bulletEnabled val="1"/>
        </dgm:presLayoutVars>
      </dgm:prSet>
      <dgm:spPr/>
      <dgm:t>
        <a:bodyPr/>
        <a:lstStyle/>
        <a:p>
          <a:endParaRPr lang="en-US"/>
        </a:p>
      </dgm:t>
    </dgm:pt>
    <dgm:pt modelId="{ED5394BA-28EF-4E2E-B378-422C09D213B7}" type="pres">
      <dgm:prSet presAssocID="{E1440187-2536-4064-A6B5-615EF5DF4C53}" presName="rect1" presStyleLbl="ln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pt>
  </dgm:ptLst>
  <dgm:cxnLst>
    <dgm:cxn modelId="{FBF5AF05-D5DB-47DF-AF9A-8D0EDFAA3B11}" srcId="{F4433384-829B-4E48-8B50-392AFFDDCC77}" destId="{17726640-01B6-4242-A41E-EC09ED01B25F}" srcOrd="2" destOrd="0" parTransId="{277ADE0F-4167-4968-8353-E9C90B198F26}" sibTransId="{F49BB5D9-036C-4E47-83C1-A687976A58CB}"/>
    <dgm:cxn modelId="{81AE3D7D-72E0-4025-97A9-B4931F48A573}" type="presOf" srcId="{C764A702-37BF-450D-BDF5-3BA8C39FF26A}" destId="{78B7D229-CE51-45B8-8E33-E9AC208F60C4}" srcOrd="0" destOrd="0" presId="urn:microsoft.com/office/officeart/2008/layout/AlternatingPictureBlocks"/>
    <dgm:cxn modelId="{21F7A288-CC37-470F-8232-86423994D934}" type="presOf" srcId="{F4433384-829B-4E48-8B50-392AFFDDCC77}" destId="{287E883E-AE72-46F6-BC06-24A5CF364C84}" srcOrd="0" destOrd="0" presId="urn:microsoft.com/office/officeart/2008/layout/AlternatingPictureBlocks"/>
    <dgm:cxn modelId="{9B3D5A24-0E8D-4631-B301-395351922772}" type="presOf" srcId="{E1440187-2536-4064-A6B5-615EF5DF4C53}" destId="{B0E1DE20-FE16-4C72-9418-2E18867D5C58}" srcOrd="0" destOrd="0" presId="urn:microsoft.com/office/officeart/2008/layout/AlternatingPictureBlocks"/>
    <dgm:cxn modelId="{CD8A1F8C-A345-4964-AC20-9B583BC3123C}" type="presOf" srcId="{1E0C0DCF-849F-47B7-B32F-A65DF59B4A50}" destId="{F0CA8EAC-DA18-4B44-AC3F-7185E944CAB9}" srcOrd="0" destOrd="0" presId="urn:microsoft.com/office/officeart/2008/layout/AlternatingPictureBlocks"/>
    <dgm:cxn modelId="{C1251806-703F-4016-8311-85CFE0426125}" srcId="{F4433384-829B-4E48-8B50-392AFFDDCC77}" destId="{E1440187-2536-4064-A6B5-615EF5DF4C53}" srcOrd="3" destOrd="0" parTransId="{DAB8A309-170B-4DDF-94E8-B61ED017E4C3}" sibTransId="{BA2C3769-8D1B-43C6-A9DF-3D1FD95040FF}"/>
    <dgm:cxn modelId="{8AB3F481-CDA1-47FF-83A4-6442C91FDC4A}" srcId="{F4433384-829B-4E48-8B50-392AFFDDCC77}" destId="{C764A702-37BF-450D-BDF5-3BA8C39FF26A}" srcOrd="0" destOrd="0" parTransId="{C6A1A323-3E25-47BA-8572-EDDAEA9CC204}" sibTransId="{A35F5D95-AA4A-433E-B7E8-8B095AFFFDF2}"/>
    <dgm:cxn modelId="{D9A10032-A047-41D3-AD03-66200E49A8B4}" srcId="{F4433384-829B-4E48-8B50-392AFFDDCC77}" destId="{1E0C0DCF-849F-47B7-B32F-A65DF59B4A50}" srcOrd="1" destOrd="0" parTransId="{BDD32834-CEF3-47DA-B168-B50979728975}" sibTransId="{61987BD4-71AB-4420-AE15-FA181B868B1E}"/>
    <dgm:cxn modelId="{9C37B8BE-58FF-4F7E-8D12-DFEE62D116B8}" type="presOf" srcId="{17726640-01B6-4242-A41E-EC09ED01B25F}" destId="{B57ABAA5-6C0D-44A3-B0B8-1FCCC3713F23}" srcOrd="0" destOrd="0" presId="urn:microsoft.com/office/officeart/2008/layout/AlternatingPictureBlocks"/>
    <dgm:cxn modelId="{96E0C37E-32F8-40B4-B9C8-EA68D4265234}" type="presParOf" srcId="{287E883E-AE72-46F6-BC06-24A5CF364C84}" destId="{5B8CABF8-81B7-4905-8F1B-9D9564D3FDF7}" srcOrd="0" destOrd="0" presId="urn:microsoft.com/office/officeart/2008/layout/AlternatingPictureBlocks"/>
    <dgm:cxn modelId="{13732B02-7BD2-4696-9094-9694247DF30A}" type="presParOf" srcId="{5B8CABF8-81B7-4905-8F1B-9D9564D3FDF7}" destId="{78B7D229-CE51-45B8-8E33-E9AC208F60C4}" srcOrd="0" destOrd="0" presId="urn:microsoft.com/office/officeart/2008/layout/AlternatingPictureBlocks"/>
    <dgm:cxn modelId="{04D34720-CD24-4A0A-B8CA-EF64F2E5FF4B}" type="presParOf" srcId="{5B8CABF8-81B7-4905-8F1B-9D9564D3FDF7}" destId="{4A49A5C9-78A8-46B0-A9C7-2D238DC0D6F6}" srcOrd="1" destOrd="0" presId="urn:microsoft.com/office/officeart/2008/layout/AlternatingPictureBlocks"/>
    <dgm:cxn modelId="{0367BC87-E939-4BAC-8127-030C36678CF8}" type="presParOf" srcId="{287E883E-AE72-46F6-BC06-24A5CF364C84}" destId="{5629BC4D-3CEB-4AAB-BBCF-69F7F64C8DD4}" srcOrd="1" destOrd="0" presId="urn:microsoft.com/office/officeart/2008/layout/AlternatingPictureBlocks"/>
    <dgm:cxn modelId="{A32E7D8F-635F-4AA3-80D9-F5D3263972D9}" type="presParOf" srcId="{287E883E-AE72-46F6-BC06-24A5CF364C84}" destId="{DC3396F8-930D-4A94-925A-DFB46BB86976}" srcOrd="2" destOrd="0" presId="urn:microsoft.com/office/officeart/2008/layout/AlternatingPictureBlocks"/>
    <dgm:cxn modelId="{3B235AC1-C851-49AF-8113-208C0E045F68}" type="presParOf" srcId="{DC3396F8-930D-4A94-925A-DFB46BB86976}" destId="{F0CA8EAC-DA18-4B44-AC3F-7185E944CAB9}" srcOrd="0" destOrd="0" presId="urn:microsoft.com/office/officeart/2008/layout/AlternatingPictureBlocks"/>
    <dgm:cxn modelId="{B6B35258-92E6-4FCB-A06D-2701AC5978F5}" type="presParOf" srcId="{DC3396F8-930D-4A94-925A-DFB46BB86976}" destId="{6EDE342A-E39C-4217-AFE3-390DFF0754F1}" srcOrd="1" destOrd="0" presId="urn:microsoft.com/office/officeart/2008/layout/AlternatingPictureBlocks"/>
    <dgm:cxn modelId="{68805EA1-ED4D-4D99-B471-13F8F541139A}" type="presParOf" srcId="{287E883E-AE72-46F6-BC06-24A5CF364C84}" destId="{17D4AE10-4830-44FA-8CF9-E74A77612E45}" srcOrd="3" destOrd="0" presId="urn:microsoft.com/office/officeart/2008/layout/AlternatingPictureBlocks"/>
    <dgm:cxn modelId="{7E8EC739-FFEB-4394-80C4-FD718AF656ED}" type="presParOf" srcId="{287E883E-AE72-46F6-BC06-24A5CF364C84}" destId="{E2BD4B6C-A619-4C5D-A9C1-F838C34ABFF7}" srcOrd="4" destOrd="0" presId="urn:microsoft.com/office/officeart/2008/layout/AlternatingPictureBlocks"/>
    <dgm:cxn modelId="{4732687C-43A3-4AD5-B505-2560F2458FCD}" type="presParOf" srcId="{E2BD4B6C-A619-4C5D-A9C1-F838C34ABFF7}" destId="{B57ABAA5-6C0D-44A3-B0B8-1FCCC3713F23}" srcOrd="0" destOrd="0" presId="urn:microsoft.com/office/officeart/2008/layout/AlternatingPictureBlocks"/>
    <dgm:cxn modelId="{99FDC2AB-E05F-4F52-9FD1-AFFDB000A445}" type="presParOf" srcId="{E2BD4B6C-A619-4C5D-A9C1-F838C34ABFF7}" destId="{6CDB2EC0-F958-4135-86F7-0A3FE8E0707C}" srcOrd="1" destOrd="0" presId="urn:microsoft.com/office/officeart/2008/layout/AlternatingPictureBlocks"/>
    <dgm:cxn modelId="{1FCC4B61-1837-4F8F-BFF7-367C0503E195}" type="presParOf" srcId="{287E883E-AE72-46F6-BC06-24A5CF364C84}" destId="{D76EA311-AEEC-4CC7-8675-3BE72AFEFC5B}" srcOrd="5" destOrd="0" presId="urn:microsoft.com/office/officeart/2008/layout/AlternatingPictureBlocks"/>
    <dgm:cxn modelId="{163B85C5-EB99-4EE8-BCAB-A51EDE244005}" type="presParOf" srcId="{287E883E-AE72-46F6-BC06-24A5CF364C84}" destId="{4FD9642C-4AE1-4A9A-9ADD-365FDF702462}" srcOrd="6" destOrd="0" presId="urn:microsoft.com/office/officeart/2008/layout/AlternatingPictureBlocks"/>
    <dgm:cxn modelId="{92DD9EA2-9CB3-4F44-A16C-9577D22F83BC}" type="presParOf" srcId="{4FD9642C-4AE1-4A9A-9ADD-365FDF702462}" destId="{B0E1DE20-FE16-4C72-9418-2E18867D5C58}" srcOrd="0" destOrd="0" presId="urn:microsoft.com/office/officeart/2008/layout/AlternatingPictureBlocks"/>
    <dgm:cxn modelId="{76AF46E3-EE8D-4A55-9AED-9216085E363E}" type="presParOf" srcId="{4FD9642C-4AE1-4A9A-9ADD-365FDF702462}" destId="{ED5394BA-28EF-4E2E-B378-422C09D213B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65C35-632C-4734-8D17-EA62FD62C6E9}">
      <dsp:nvSpPr>
        <dsp:cNvPr id="0" name=""/>
        <dsp:cNvSpPr/>
      </dsp:nvSpPr>
      <dsp:spPr>
        <a:xfrm>
          <a:off x="1016000" y="0"/>
          <a:ext cx="4064000" cy="4064000"/>
        </a:xfrm>
        <a:prstGeom prst="diamond">
          <a:avLst/>
        </a:prstGeom>
        <a:gradFill rotWithShape="0">
          <a:gsLst>
            <a:gs pos="0">
              <a:schemeClr val="accent1">
                <a:tint val="40000"/>
                <a:hueOff val="0"/>
                <a:satOff val="0"/>
                <a:lumOff val="0"/>
                <a:alphaOff val="0"/>
                <a:shade val="54000"/>
                <a:satMod val="105000"/>
              </a:schemeClr>
            </a:gs>
            <a:gs pos="47500">
              <a:schemeClr val="accent1">
                <a:tint val="40000"/>
                <a:hueOff val="0"/>
                <a:satOff val="0"/>
                <a:lumOff val="0"/>
                <a:alphaOff val="0"/>
                <a:shade val="88000"/>
                <a:satMod val="105000"/>
              </a:schemeClr>
            </a:gs>
            <a:gs pos="58500">
              <a:schemeClr val="accent1">
                <a:tint val="40000"/>
                <a:hueOff val="0"/>
                <a:satOff val="0"/>
                <a:lumOff val="0"/>
                <a:alphaOff val="0"/>
                <a:shade val="88000"/>
                <a:satMod val="105000"/>
              </a:schemeClr>
            </a:gs>
            <a:gs pos="100000">
              <a:schemeClr val="accent1">
                <a:tint val="40000"/>
                <a:hueOff val="0"/>
                <a:satOff val="0"/>
                <a:lumOff val="0"/>
                <a:alphaOff val="0"/>
                <a:shade val="54000"/>
                <a:satMod val="105000"/>
              </a:schemeClr>
            </a:gs>
          </a:gsLst>
          <a:lin ang="36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1632349-8DA6-45C7-8B35-259F3D467277}">
      <dsp:nvSpPr>
        <dsp:cNvPr id="0" name=""/>
        <dsp:cNvSpPr/>
      </dsp:nvSpPr>
      <dsp:spPr>
        <a:xfrm>
          <a:off x="1402080" y="38608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Rooms</a:t>
          </a:r>
          <a:endParaRPr lang="en-US" sz="2500" kern="1200" dirty="0"/>
        </a:p>
      </dsp:txBody>
      <dsp:txXfrm>
        <a:off x="1479451" y="463451"/>
        <a:ext cx="1430218" cy="1430218"/>
      </dsp:txXfrm>
    </dsp:sp>
    <dsp:sp modelId="{5167DA3D-FB11-4E91-80EC-9276B74851CE}">
      <dsp:nvSpPr>
        <dsp:cNvPr id="0" name=""/>
        <dsp:cNvSpPr/>
      </dsp:nvSpPr>
      <dsp:spPr>
        <a:xfrm>
          <a:off x="3108960" y="38608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Faculty</a:t>
          </a:r>
          <a:endParaRPr lang="en-US" sz="2500" kern="1200" dirty="0"/>
        </a:p>
      </dsp:txBody>
      <dsp:txXfrm>
        <a:off x="3186331" y="463451"/>
        <a:ext cx="1430218" cy="1430218"/>
      </dsp:txXfrm>
    </dsp:sp>
    <dsp:sp modelId="{730504A3-5562-4E53-A77E-CB16095AABDB}">
      <dsp:nvSpPr>
        <dsp:cNvPr id="0" name=""/>
        <dsp:cNvSpPr/>
      </dsp:nvSpPr>
      <dsp:spPr>
        <a:xfrm>
          <a:off x="1402080" y="209296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Course Offerings</a:t>
          </a:r>
          <a:endParaRPr lang="en-US" sz="2500" kern="1200" dirty="0"/>
        </a:p>
      </dsp:txBody>
      <dsp:txXfrm>
        <a:off x="1479451" y="2170331"/>
        <a:ext cx="1430218" cy="1430218"/>
      </dsp:txXfrm>
    </dsp:sp>
    <dsp:sp modelId="{E5D4D06E-1233-46EB-BAA1-34412C21E616}">
      <dsp:nvSpPr>
        <dsp:cNvPr id="0" name=""/>
        <dsp:cNvSpPr/>
      </dsp:nvSpPr>
      <dsp:spPr>
        <a:xfrm>
          <a:off x="3108960" y="209296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Student</a:t>
          </a:r>
          <a:endParaRPr lang="en-US" sz="2500" kern="1200" dirty="0"/>
        </a:p>
      </dsp:txBody>
      <dsp:txXfrm>
        <a:off x="3186331" y="2170331"/>
        <a:ext cx="1430218" cy="1430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65C35-632C-4734-8D17-EA62FD62C6E9}">
      <dsp:nvSpPr>
        <dsp:cNvPr id="0" name=""/>
        <dsp:cNvSpPr/>
      </dsp:nvSpPr>
      <dsp:spPr>
        <a:xfrm>
          <a:off x="1016000" y="0"/>
          <a:ext cx="4064000" cy="4064000"/>
        </a:xfrm>
        <a:prstGeom prst="diamond">
          <a:avLst/>
        </a:prstGeom>
        <a:gradFill rotWithShape="0">
          <a:gsLst>
            <a:gs pos="0">
              <a:schemeClr val="accent1">
                <a:tint val="40000"/>
                <a:hueOff val="0"/>
                <a:satOff val="0"/>
                <a:lumOff val="0"/>
                <a:alphaOff val="0"/>
                <a:shade val="54000"/>
                <a:satMod val="105000"/>
              </a:schemeClr>
            </a:gs>
            <a:gs pos="47500">
              <a:schemeClr val="accent1">
                <a:tint val="40000"/>
                <a:hueOff val="0"/>
                <a:satOff val="0"/>
                <a:lumOff val="0"/>
                <a:alphaOff val="0"/>
                <a:shade val="88000"/>
                <a:satMod val="105000"/>
              </a:schemeClr>
            </a:gs>
            <a:gs pos="58500">
              <a:schemeClr val="accent1">
                <a:tint val="40000"/>
                <a:hueOff val="0"/>
                <a:satOff val="0"/>
                <a:lumOff val="0"/>
                <a:alphaOff val="0"/>
                <a:shade val="88000"/>
                <a:satMod val="105000"/>
              </a:schemeClr>
            </a:gs>
            <a:gs pos="100000">
              <a:schemeClr val="accent1">
                <a:tint val="40000"/>
                <a:hueOff val="0"/>
                <a:satOff val="0"/>
                <a:lumOff val="0"/>
                <a:alphaOff val="0"/>
                <a:shade val="54000"/>
                <a:satMod val="105000"/>
              </a:schemeClr>
            </a:gs>
          </a:gsLst>
          <a:lin ang="3600000" scaled="1"/>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C1632349-8DA6-45C7-8B35-259F3D467277}">
      <dsp:nvSpPr>
        <dsp:cNvPr id="0" name=""/>
        <dsp:cNvSpPr/>
      </dsp:nvSpPr>
      <dsp:spPr>
        <a:xfrm>
          <a:off x="1402080" y="38608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Optimize</a:t>
          </a:r>
        </a:p>
        <a:p>
          <a:pPr lvl="0" algn="ctr" defTabSz="1111250">
            <a:lnSpc>
              <a:spcPct val="90000"/>
            </a:lnSpc>
            <a:spcBef>
              <a:spcPct val="0"/>
            </a:spcBef>
            <a:spcAft>
              <a:spcPct val="35000"/>
            </a:spcAft>
          </a:pPr>
          <a:r>
            <a:rPr lang="en-US" sz="2500" kern="1200" dirty="0" smtClean="0"/>
            <a:t>Rooms</a:t>
          </a:r>
          <a:endParaRPr lang="en-US" sz="2500" kern="1200" dirty="0"/>
        </a:p>
      </dsp:txBody>
      <dsp:txXfrm>
        <a:off x="1479451" y="463451"/>
        <a:ext cx="1430218" cy="1430218"/>
      </dsp:txXfrm>
    </dsp:sp>
    <dsp:sp modelId="{5167DA3D-FB11-4E91-80EC-9276B74851CE}">
      <dsp:nvSpPr>
        <dsp:cNvPr id="0" name=""/>
        <dsp:cNvSpPr/>
      </dsp:nvSpPr>
      <dsp:spPr>
        <a:xfrm>
          <a:off x="3108960" y="38608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Faculty</a:t>
          </a:r>
        </a:p>
        <a:p>
          <a:pPr lvl="0" algn="ctr" defTabSz="1111250">
            <a:lnSpc>
              <a:spcPct val="90000"/>
            </a:lnSpc>
            <a:spcBef>
              <a:spcPct val="0"/>
            </a:spcBef>
            <a:spcAft>
              <a:spcPct val="35000"/>
            </a:spcAft>
          </a:pPr>
          <a:r>
            <a:rPr lang="en-US" sz="2500" kern="1200" dirty="0" smtClean="0"/>
            <a:t>Input</a:t>
          </a:r>
          <a:endParaRPr lang="en-US" sz="2500" kern="1200" dirty="0"/>
        </a:p>
      </dsp:txBody>
      <dsp:txXfrm>
        <a:off x="3186331" y="463451"/>
        <a:ext cx="1430218" cy="1430218"/>
      </dsp:txXfrm>
    </dsp:sp>
    <dsp:sp modelId="{730504A3-5562-4E53-A77E-CB16095AABDB}">
      <dsp:nvSpPr>
        <dsp:cNvPr id="0" name=""/>
        <dsp:cNvSpPr/>
      </dsp:nvSpPr>
      <dsp:spPr>
        <a:xfrm>
          <a:off x="1402080" y="209296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Course Offerings</a:t>
          </a:r>
          <a:endParaRPr lang="en-US" sz="2500" kern="1200" dirty="0"/>
        </a:p>
      </dsp:txBody>
      <dsp:txXfrm>
        <a:off x="1479451" y="2170331"/>
        <a:ext cx="1430218" cy="1430218"/>
      </dsp:txXfrm>
    </dsp:sp>
    <dsp:sp modelId="{E5D4D06E-1233-46EB-BAA1-34412C21E616}">
      <dsp:nvSpPr>
        <dsp:cNvPr id="0" name=""/>
        <dsp:cNvSpPr/>
      </dsp:nvSpPr>
      <dsp:spPr>
        <a:xfrm>
          <a:off x="3108960" y="2092960"/>
          <a:ext cx="1584960" cy="1584960"/>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Student</a:t>
          </a:r>
        </a:p>
        <a:p>
          <a:pPr lvl="0" algn="ctr" defTabSz="1111250">
            <a:lnSpc>
              <a:spcPct val="90000"/>
            </a:lnSpc>
            <a:spcBef>
              <a:spcPct val="0"/>
            </a:spcBef>
            <a:spcAft>
              <a:spcPct val="35000"/>
            </a:spcAft>
          </a:pPr>
          <a:r>
            <a:rPr lang="en-US" sz="2500" kern="1200" dirty="0" smtClean="0"/>
            <a:t>Input</a:t>
          </a:r>
          <a:endParaRPr lang="en-US" sz="2500" kern="1200" dirty="0"/>
        </a:p>
      </dsp:txBody>
      <dsp:txXfrm>
        <a:off x="3186331" y="2170331"/>
        <a:ext cx="1430218" cy="1430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7D229-CE51-45B8-8E33-E9AC208F60C4}">
      <dsp:nvSpPr>
        <dsp:cNvPr id="0" name=""/>
        <dsp:cNvSpPr/>
      </dsp:nvSpPr>
      <dsp:spPr>
        <a:xfrm>
          <a:off x="4487922" y="1786"/>
          <a:ext cx="3034222" cy="1372330"/>
        </a:xfrm>
        <a:prstGeom prst="rect">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Custom Software and GUI’s</a:t>
          </a:r>
        </a:p>
        <a:p>
          <a:pPr lvl="0" algn="ctr" defTabSz="1155700">
            <a:lnSpc>
              <a:spcPct val="90000"/>
            </a:lnSpc>
            <a:spcBef>
              <a:spcPct val="0"/>
            </a:spcBef>
            <a:spcAft>
              <a:spcPct val="35000"/>
            </a:spcAft>
          </a:pPr>
          <a:endParaRPr lang="en-US" sz="2600" kern="1200" dirty="0"/>
        </a:p>
      </dsp:txBody>
      <dsp:txXfrm>
        <a:off x="4487922" y="1786"/>
        <a:ext cx="3034222" cy="1372330"/>
      </dsp:txXfrm>
    </dsp:sp>
    <dsp:sp modelId="{4A49A5C9-78A8-46B0-A9C7-2D238DC0D6F6}">
      <dsp:nvSpPr>
        <dsp:cNvPr id="0" name=""/>
        <dsp:cNvSpPr/>
      </dsp:nvSpPr>
      <dsp:spPr>
        <a:xfrm>
          <a:off x="2993454" y="1786"/>
          <a:ext cx="1358607" cy="13723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0CA8EAC-DA18-4B44-AC3F-7185E944CAB9}">
      <dsp:nvSpPr>
        <dsp:cNvPr id="0" name=""/>
        <dsp:cNvSpPr/>
      </dsp:nvSpPr>
      <dsp:spPr>
        <a:xfrm>
          <a:off x="2993454" y="1600552"/>
          <a:ext cx="3034222" cy="1372330"/>
        </a:xfrm>
        <a:prstGeom prst="rect">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Predictive Engine</a:t>
          </a:r>
          <a:endParaRPr lang="en-US" sz="2600" kern="1200" dirty="0"/>
        </a:p>
      </dsp:txBody>
      <dsp:txXfrm>
        <a:off x="2993454" y="1600552"/>
        <a:ext cx="3034222" cy="1372330"/>
      </dsp:txXfrm>
    </dsp:sp>
    <dsp:sp modelId="{6EDE342A-E39C-4217-AFE3-390DFF0754F1}">
      <dsp:nvSpPr>
        <dsp:cNvPr id="0" name=""/>
        <dsp:cNvSpPr/>
      </dsp:nvSpPr>
      <dsp:spPr>
        <a:xfrm>
          <a:off x="6163538" y="1600552"/>
          <a:ext cx="1358607" cy="13723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B57ABAA5-6C0D-44A3-B0B8-1FCCC3713F23}">
      <dsp:nvSpPr>
        <dsp:cNvPr id="0" name=""/>
        <dsp:cNvSpPr/>
      </dsp:nvSpPr>
      <dsp:spPr>
        <a:xfrm>
          <a:off x="4487922" y="3201581"/>
          <a:ext cx="3034222" cy="1372330"/>
        </a:xfrm>
        <a:prstGeom prst="rect">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Maintenance</a:t>
          </a:r>
          <a:r>
            <a:rPr lang="en-US" sz="2600" kern="1200" smtClean="0"/>
            <a:t>, Training, &amp; Support</a:t>
          </a:r>
          <a:endParaRPr lang="en-US" sz="2600" kern="1200" dirty="0"/>
        </a:p>
      </dsp:txBody>
      <dsp:txXfrm>
        <a:off x="4487922" y="3201581"/>
        <a:ext cx="3034222" cy="1372330"/>
      </dsp:txXfrm>
    </dsp:sp>
    <dsp:sp modelId="{6CDB2EC0-F958-4135-86F7-0A3FE8E0707C}">
      <dsp:nvSpPr>
        <dsp:cNvPr id="0" name=""/>
        <dsp:cNvSpPr/>
      </dsp:nvSpPr>
      <dsp:spPr>
        <a:xfrm>
          <a:off x="2993454" y="3199317"/>
          <a:ext cx="1358607" cy="13723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B0E1DE20-FE16-4C72-9418-2E18867D5C58}">
      <dsp:nvSpPr>
        <dsp:cNvPr id="0" name=""/>
        <dsp:cNvSpPr/>
      </dsp:nvSpPr>
      <dsp:spPr>
        <a:xfrm>
          <a:off x="2993454" y="4798082"/>
          <a:ext cx="3034222" cy="1372330"/>
        </a:xfrm>
        <a:prstGeom prst="rect">
          <a:avLst/>
        </a:prstGeom>
        <a:solidFill>
          <a:schemeClr val="accent1">
            <a:hueOff val="0"/>
            <a:satOff val="0"/>
            <a:lumOff val="0"/>
            <a:alphaOff val="0"/>
          </a:schemeClr>
        </a:soli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Data Mining Engine</a:t>
          </a:r>
          <a:endParaRPr lang="en-US" sz="2600" kern="1200" dirty="0"/>
        </a:p>
      </dsp:txBody>
      <dsp:txXfrm>
        <a:off x="2993454" y="4798082"/>
        <a:ext cx="3034222" cy="1372330"/>
      </dsp:txXfrm>
    </dsp:sp>
    <dsp:sp modelId="{ED5394BA-28EF-4E2E-B378-422C09D213B7}">
      <dsp:nvSpPr>
        <dsp:cNvPr id="0" name=""/>
        <dsp:cNvSpPr/>
      </dsp:nvSpPr>
      <dsp:spPr>
        <a:xfrm>
          <a:off x="6163538" y="4798082"/>
          <a:ext cx="1358607" cy="137233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16B65-EAF3-4339-91EB-8C4582CFF701}" type="datetimeFigureOut">
              <a:rPr lang="en-US" smtClean="0"/>
              <a:pPr/>
              <a:t>3/31/2011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E0E89-9898-488F-80EB-CE7276C99ECF}" type="slidenum">
              <a:rPr lang="en-US" smtClean="0"/>
              <a:pPr/>
              <a:t>‹#›</a:t>
            </a:fld>
            <a:endParaRPr lang="en-US"/>
          </a:p>
        </p:txBody>
      </p:sp>
    </p:spTree>
    <p:extLst>
      <p:ext uri="{BB962C8B-B14F-4D97-AF65-F5344CB8AC3E}">
        <p14:creationId xmlns:p14="http://schemas.microsoft.com/office/powerpoint/2010/main" val="183613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E0E89-9898-488F-80EB-CE7276C99ECF}" type="slidenum">
              <a:rPr lang="en-US" smtClean="0"/>
              <a:pPr/>
              <a:t>24</a:t>
            </a:fld>
            <a:endParaRPr lang="en-US"/>
          </a:p>
        </p:txBody>
      </p:sp>
    </p:spTree>
    <p:extLst>
      <p:ext uri="{BB962C8B-B14F-4D97-AF65-F5344CB8AC3E}">
        <p14:creationId xmlns:p14="http://schemas.microsoft.com/office/powerpoint/2010/main" val="212805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FBB1E2-67C8-4CD3-BA60-9DD0A5DD0D62}" type="datetime1">
              <a:rPr lang="en-US" smtClean="0"/>
              <a:pPr/>
              <a:t>3/31/2011</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8BCCC9B-EEC4-44A6-BA09-F7B67352889E}"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D11453-0E34-4216-8C96-C53AB83F9F56}" type="datetime1">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CC9B-EEC4-44A6-BA09-F7B6735288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807BC-9FA4-4715-AFEC-97B3E9D8B757}" type="datetime1">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58BCCC9B-EEC4-44A6-BA09-F7B67352889E}"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CC9B-EEC4-44A6-BA09-F7B6735288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6CE6B8-F8D4-4FFF-8517-1E4EAC13800A}" type="datetime1">
              <a:rPr lang="en-US" smtClean="0"/>
              <a:pPr/>
              <a:t>3/31/2011</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8BCCC9B-EEC4-44A6-BA09-F7B67352889E}"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4CF23-B587-4BDA-8722-CA33A44BCBA9}" type="datetime1">
              <a:rPr lang="en-US" smtClean="0"/>
              <a:pPr/>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CC9B-EEC4-44A6-BA09-F7B6735288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D083E-13AD-4DF9-BAD7-0DB73127D1E7}" type="datetime1">
              <a:rPr lang="en-US" smtClean="0"/>
              <a:pPr/>
              <a:t>3/31/2011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CCC9B-EEC4-44A6-BA09-F7B6735288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D30F4-3FD4-4F14-90DE-322CEBAC0819}" type="datetime1">
              <a:rPr lang="en-US" smtClean="0"/>
              <a:pPr/>
              <a:t>3/31/2011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90E09-C93D-41FE-8163-C5D79C3C449A}" type="datetime1">
              <a:rPr lang="en-US" smtClean="0"/>
              <a:pPr/>
              <a:t>3/31/2011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227524-53AC-49A7-8AB0-7EAA0D162E78}" type="datetime1">
              <a:rPr lang="en-US" smtClean="0"/>
              <a:pPr/>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CC9B-EEC4-44A6-BA09-F7B67352889E}"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3C8C56A-B751-4CAF-A7E7-2C2E1962BC5F}" type="datetime1">
              <a:rPr lang="en-US" smtClean="0"/>
              <a:pPr/>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CC9B-EEC4-44A6-BA09-F7B67352889E}"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58AB0E0-FEE9-46B9-BB95-11126C034929}" type="datetime1">
              <a:rPr lang="en-US" smtClean="0"/>
              <a:pPr/>
              <a:t>3/31/2011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8BCCC9B-EEC4-44A6-BA09-F7B67352889E}"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lantiv.com/" TargetMode="External"/><Relationship Id="rId3" Type="http://schemas.openxmlformats.org/officeDocument/2006/relationships/hyperlink" Target="http://classifications.carnegiefoundation.org/" TargetMode="External"/><Relationship Id="rId7" Type="http://schemas.openxmlformats.org/officeDocument/2006/relationships/hyperlink" Target="http://www.collegescheduler.com/" TargetMode="External"/><Relationship Id="rId2" Type="http://schemas.openxmlformats.org/officeDocument/2006/relationships/hyperlink" Target="http://www.collegemeasures.org/reporting/Institution/Scorecard/232982.aspx" TargetMode="External"/><Relationship Id="rId1" Type="http://schemas.openxmlformats.org/officeDocument/2006/relationships/slideLayout" Target="../slideLayouts/slideLayout2.xml"/><Relationship Id="rId6" Type="http://schemas.openxmlformats.org/officeDocument/2006/relationships/hyperlink" Target="http://www.comquip.com/" TargetMode="External"/><Relationship Id="rId5" Type="http://schemas.openxmlformats.org/officeDocument/2006/relationships/hyperlink" Target="corp.collegenet.com" TargetMode="External"/><Relationship Id="rId4" Type="http://schemas.openxmlformats.org/officeDocument/2006/relationships/hyperlink" Target="http://www.thoughtitmus.com/" TargetMode="External"/><Relationship Id="rId9" Type="http://schemas.openxmlformats.org/officeDocument/2006/relationships/hyperlink" Target="http://www.collegeparents.org/members/resources/articles/reasons-why-your-college-student-might-not-graduate-four-yea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Scheduling Academic Groundwork Assistance</a:t>
            </a:r>
          </a:p>
          <a:p>
            <a:endParaRPr lang="en-US" dirty="0"/>
          </a:p>
        </p:txBody>
      </p:sp>
      <p:sp>
        <p:nvSpPr>
          <p:cNvPr id="6" name="Date Placeholder 5"/>
          <p:cNvSpPr>
            <a:spLocks noGrp="1"/>
          </p:cNvSpPr>
          <p:nvPr>
            <p:ph type="dt" sz="half" idx="10"/>
          </p:nvPr>
        </p:nvSpPr>
        <p:spPr/>
        <p:txBody>
          <a:bodyPr/>
          <a:lstStyle/>
          <a:p>
            <a:fld id="{2CFBB1E2-67C8-4CD3-BA60-9DD0A5DD0D62}" type="datetime1">
              <a:rPr lang="en-US" smtClean="0"/>
              <a:pPr/>
              <a:t>3/31/2011</a:t>
            </a:fld>
            <a:endParaRPr lang="en-US"/>
          </a:p>
        </p:txBody>
      </p:sp>
      <p:pic>
        <p:nvPicPr>
          <p:cNvPr id="5122" name="Picture 2" descr="C:\Users\MILLAT~1\AppData\Local\Temp\Rar$DI05.456\sag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19400"/>
            <a:ext cx="4355766" cy="154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7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dirty="0" smtClean="0"/>
              <a:t>Utilization of Large Rooms* by Department</a:t>
            </a:r>
            <a:endParaRPr lang="en-US" dirty="0"/>
          </a:p>
        </p:txBody>
      </p:sp>
      <p:graphicFrame>
        <p:nvGraphicFramePr>
          <p:cNvPr id="1026" name="Content Placeholder 5"/>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3094"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p:spPr>
                  </p:pic>
                </p:oleObj>
              </mc:Fallback>
            </mc:AlternateContent>
          </a:graphicData>
        </a:graphic>
      </p:graphicFrame>
      <p:sp>
        <p:nvSpPr>
          <p:cNvPr id="1028" name="TextBox 6"/>
          <p:cNvSpPr txBox="1">
            <a:spLocks noChangeArrowheads="1"/>
          </p:cNvSpPr>
          <p:nvPr/>
        </p:nvSpPr>
        <p:spPr bwMode="auto">
          <a:xfrm>
            <a:off x="1295400" y="6400800"/>
            <a:ext cx="7010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algn="ctr" eaLnBrk="1" hangingPunct="1"/>
            <a:r>
              <a:rPr lang="en-US" sz="1200"/>
              <a:t>Retrieved from BANNER by Assistant Dean Terri Mathews(Fall 2010)</a:t>
            </a:r>
          </a:p>
        </p:txBody>
      </p:sp>
      <p:sp>
        <p:nvSpPr>
          <p:cNvPr id="16389"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51A8AA-F757-498B-8A4E-EC966CD8E256}" type="datetime1">
              <a:rPr lang="en-US" smtClean="0"/>
              <a:pPr fontAlgn="base">
                <a:spcBef>
                  <a:spcPct val="0"/>
                </a:spcBef>
                <a:spcAft>
                  <a:spcPct val="0"/>
                </a:spcAft>
                <a:defRPr/>
              </a:pPr>
              <a:t>3/31/2011</a:t>
            </a:fld>
            <a:endParaRPr lang="en-US" dirty="0" smtClean="0"/>
          </a:p>
        </p:txBody>
      </p:sp>
      <p:sp>
        <p:nvSpPr>
          <p:cNvPr id="1639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80CE63-000C-40ED-A61F-D868D932B513}" type="slidenum">
              <a:rPr lang="en-US" smtClean="0"/>
              <a:pPr fontAlgn="base">
                <a:spcBef>
                  <a:spcPct val="0"/>
                </a:spcBef>
                <a:spcAft>
                  <a:spcPct val="0"/>
                </a:spcAft>
                <a:defRPr/>
              </a:pPr>
              <a:t>10</a:t>
            </a:fld>
            <a:endParaRPr lang="en-US" smtClean="0"/>
          </a:p>
        </p:txBody>
      </p:sp>
      <p:sp>
        <p:nvSpPr>
          <p:cNvPr id="1031" name="TextBox 6"/>
          <p:cNvSpPr txBox="1">
            <a:spLocks noChangeArrowheads="1"/>
          </p:cNvSpPr>
          <p:nvPr/>
        </p:nvSpPr>
        <p:spPr bwMode="auto">
          <a:xfrm>
            <a:off x="6400800" y="5867400"/>
            <a:ext cx="251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eaLnBrk="1" hangingPunct="1"/>
            <a:r>
              <a:rPr lang="en-US" sz="1400" dirty="0"/>
              <a:t>*rooms with 50 or more seats</a:t>
            </a:r>
          </a:p>
        </p:txBody>
      </p:sp>
      <p:sp>
        <p:nvSpPr>
          <p:cNvPr id="8" name="Rectangle 7"/>
          <p:cNvSpPr/>
          <p:nvPr/>
        </p:nvSpPr>
        <p:spPr>
          <a:xfrm>
            <a:off x="5791200" y="5334000"/>
            <a:ext cx="2743200" cy="3048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14400" y="5776912"/>
            <a:ext cx="228600" cy="2286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 name="TextBox 11"/>
          <p:cNvSpPr txBox="1">
            <a:spLocks noChangeArrowheads="1"/>
          </p:cNvSpPr>
          <p:nvPr/>
        </p:nvSpPr>
        <p:spPr bwMode="auto">
          <a:xfrm>
            <a:off x="1143000" y="57150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pitchFamily="34" charset="0"/>
              </a:defRPr>
            </a:lvl1pPr>
            <a:lvl2pPr marL="742950" indent="-285750" eaLnBrk="0" hangingPunct="0">
              <a:defRPr>
                <a:solidFill>
                  <a:schemeClr val="tx1"/>
                </a:solidFill>
                <a:latin typeface="Franklin Gothic Book" pitchFamily="34" charset="0"/>
                <a:cs typeface="Arial" pitchFamily="34" charset="0"/>
              </a:defRPr>
            </a:lvl2pPr>
            <a:lvl3pPr marL="1143000" indent="-228600" eaLnBrk="0" hangingPunct="0">
              <a:defRPr>
                <a:solidFill>
                  <a:schemeClr val="tx1"/>
                </a:solidFill>
                <a:latin typeface="Franklin Gothic Book" pitchFamily="34" charset="0"/>
                <a:cs typeface="Arial" pitchFamily="34" charset="0"/>
              </a:defRPr>
            </a:lvl3pPr>
            <a:lvl4pPr marL="1600200" indent="-228600" eaLnBrk="0" hangingPunct="0">
              <a:defRPr>
                <a:solidFill>
                  <a:schemeClr val="tx1"/>
                </a:solidFill>
                <a:latin typeface="Franklin Gothic Book" pitchFamily="34" charset="0"/>
                <a:cs typeface="Arial" pitchFamily="34" charset="0"/>
              </a:defRPr>
            </a:lvl4pPr>
            <a:lvl5pPr marL="2057400" indent="-228600" eaLnBrk="0" hangingPunct="0">
              <a:defRPr>
                <a:solidFill>
                  <a:schemeClr val="tx1"/>
                </a:solidFill>
                <a:latin typeface="Franklin Gothic Book"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pitchFamily="34" charset="0"/>
              </a:defRPr>
            </a:lvl9pPr>
          </a:lstStyle>
          <a:p>
            <a:pPr eaLnBrk="1" hangingPunct="1"/>
            <a:r>
              <a:rPr lang="en-US" sz="1600" dirty="0"/>
              <a:t>Optimum range</a:t>
            </a:r>
          </a:p>
        </p:txBody>
      </p:sp>
    </p:spTree>
    <p:extLst>
      <p:ext uri="{BB962C8B-B14F-4D97-AF65-F5344CB8AC3E}">
        <p14:creationId xmlns:p14="http://schemas.microsoft.com/office/powerpoint/2010/main" val="1844345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Improving Freshman Retention</a:t>
            </a:r>
            <a:endParaRPr lang="en-US" dirty="0"/>
          </a:p>
        </p:txBody>
      </p:sp>
      <p:graphicFrame>
        <p:nvGraphicFramePr>
          <p:cNvPr id="6" name="Content Placeholder 5"/>
          <p:cNvGraphicFramePr>
            <a:graphicFrameLocks noGrp="1"/>
          </p:cNvGraphicFramePr>
          <p:nvPr>
            <p:ph idx="1"/>
          </p:nvPr>
        </p:nvGraphicFramePr>
        <p:xfrm>
          <a:off x="4419600" y="2133600"/>
          <a:ext cx="3773488" cy="3380078"/>
        </p:xfrm>
        <a:graphic>
          <a:graphicData uri="http://schemas.openxmlformats.org/drawingml/2006/table">
            <a:tbl>
              <a:tblPr firstRow="1" bandRow="1">
                <a:tableStyleId>{21E4AEA4-8DFA-4A89-87EB-49C32662AFE0}</a:tableStyleId>
              </a:tblPr>
              <a:tblGrid>
                <a:gridCol w="2136701"/>
                <a:gridCol w="1636787"/>
              </a:tblGrid>
              <a:tr h="365717">
                <a:tc>
                  <a:txBody>
                    <a:bodyPr/>
                    <a:lstStyle/>
                    <a:p>
                      <a:pPr algn="ctr"/>
                      <a:r>
                        <a:rPr lang="en-US" sz="1800" dirty="0" smtClean="0"/>
                        <a:t>Schools</a:t>
                      </a:r>
                      <a:endParaRPr lang="en-US" sz="1800" dirty="0"/>
                    </a:p>
                  </a:txBody>
                  <a:tcPr marL="91441" marR="91441" marT="45715" marB="45715"/>
                </a:tc>
                <a:tc>
                  <a:txBody>
                    <a:bodyPr/>
                    <a:lstStyle/>
                    <a:p>
                      <a:pPr algn="ctr"/>
                      <a:r>
                        <a:rPr lang="en-US" sz="1800" dirty="0" smtClean="0"/>
                        <a:t>Rate</a:t>
                      </a:r>
                      <a:endParaRPr lang="en-US" sz="1800" dirty="0"/>
                    </a:p>
                  </a:txBody>
                  <a:tcPr marL="91441" marR="91441" marT="45715" marB="45715"/>
                </a:tc>
              </a:tr>
              <a:tr h="640006">
                <a:tc>
                  <a:txBody>
                    <a:bodyPr/>
                    <a:lstStyle/>
                    <a:p>
                      <a:pPr algn="ctr"/>
                      <a:r>
                        <a:rPr lang="en-US" sz="1800" dirty="0" smtClean="0"/>
                        <a:t>Eastern Michigan</a:t>
                      </a:r>
                      <a:r>
                        <a:rPr lang="en-US" sz="1800" baseline="0" dirty="0" smtClean="0"/>
                        <a:t> University</a:t>
                      </a:r>
                      <a:endParaRPr lang="en-US" sz="1800" dirty="0"/>
                    </a:p>
                  </a:txBody>
                  <a:tcPr marL="91441" marR="91441" marT="45715" marB="45715"/>
                </a:tc>
                <a:tc>
                  <a:txBody>
                    <a:bodyPr/>
                    <a:lstStyle/>
                    <a:p>
                      <a:pPr algn="ctr"/>
                      <a:r>
                        <a:rPr lang="en-US" sz="1800" dirty="0" smtClean="0"/>
                        <a:t>71%</a:t>
                      </a:r>
                      <a:endParaRPr lang="en-US" sz="1800" dirty="0"/>
                    </a:p>
                  </a:txBody>
                  <a:tcPr marL="91441" marR="91441" marT="45715" marB="45715"/>
                </a:tc>
              </a:tr>
              <a:tr h="640006">
                <a:tc>
                  <a:txBody>
                    <a:bodyPr/>
                    <a:lstStyle/>
                    <a:p>
                      <a:pPr algn="ctr"/>
                      <a:r>
                        <a:rPr lang="en-US" sz="1800" dirty="0" smtClean="0"/>
                        <a:t>Old Dominion University</a:t>
                      </a:r>
                      <a:endParaRPr lang="en-US" sz="1800" dirty="0"/>
                    </a:p>
                  </a:txBody>
                  <a:tcPr marL="91441" marR="91441" marT="45715" marB="45715"/>
                </a:tc>
                <a:tc>
                  <a:txBody>
                    <a:bodyPr/>
                    <a:lstStyle/>
                    <a:p>
                      <a:pPr algn="ctr"/>
                      <a:r>
                        <a:rPr lang="en-US" sz="1800" dirty="0" smtClean="0"/>
                        <a:t>80%</a:t>
                      </a:r>
                      <a:endParaRPr lang="en-US" sz="1800" dirty="0"/>
                    </a:p>
                  </a:txBody>
                  <a:tcPr marL="91441" marR="91441" marT="45715" marB="45715"/>
                </a:tc>
              </a:tr>
              <a:tr h="640006">
                <a:tc>
                  <a:txBody>
                    <a:bodyPr/>
                    <a:lstStyle/>
                    <a:p>
                      <a:pPr algn="ctr"/>
                      <a:r>
                        <a:rPr lang="en-US" sz="1800" dirty="0" smtClean="0"/>
                        <a:t>Florida International University</a:t>
                      </a:r>
                      <a:endParaRPr lang="en-US" sz="1800" dirty="0"/>
                    </a:p>
                  </a:txBody>
                  <a:tcPr marL="91441" marR="91441" marT="45715" marB="45715"/>
                </a:tc>
                <a:tc>
                  <a:txBody>
                    <a:bodyPr/>
                    <a:lstStyle/>
                    <a:p>
                      <a:pPr algn="ctr"/>
                      <a:r>
                        <a:rPr lang="en-US" sz="1800" dirty="0" smtClean="0"/>
                        <a:t>81%</a:t>
                      </a:r>
                      <a:endParaRPr lang="en-US" sz="1800" dirty="0"/>
                    </a:p>
                  </a:txBody>
                  <a:tcPr marL="91441" marR="91441" marT="45715" marB="45715"/>
                </a:tc>
              </a:tr>
              <a:tr h="640006">
                <a:tc>
                  <a:txBody>
                    <a:bodyPr/>
                    <a:lstStyle/>
                    <a:p>
                      <a:pPr algn="ctr"/>
                      <a:r>
                        <a:rPr lang="en-US" sz="1800" dirty="0" smtClean="0"/>
                        <a:t>Georgia State</a:t>
                      </a:r>
                      <a:r>
                        <a:rPr lang="en-US" sz="1800" baseline="0" dirty="0" smtClean="0"/>
                        <a:t> University</a:t>
                      </a:r>
                      <a:endParaRPr lang="en-US" sz="1800" dirty="0"/>
                    </a:p>
                  </a:txBody>
                  <a:tcPr marL="91441" marR="91441" marT="45715" marB="45715"/>
                </a:tc>
                <a:tc>
                  <a:txBody>
                    <a:bodyPr/>
                    <a:lstStyle/>
                    <a:p>
                      <a:pPr algn="ctr"/>
                      <a:r>
                        <a:rPr lang="en-US" sz="1800" dirty="0" smtClean="0"/>
                        <a:t>82%</a:t>
                      </a:r>
                      <a:endParaRPr lang="en-US" sz="1800" dirty="0"/>
                    </a:p>
                  </a:txBody>
                  <a:tcPr marL="91441" marR="91441" marT="45715" marB="45715"/>
                </a:tc>
              </a:tr>
              <a:tr h="454048">
                <a:tc>
                  <a:txBody>
                    <a:bodyPr/>
                    <a:lstStyle/>
                    <a:p>
                      <a:pPr algn="ctr"/>
                      <a:r>
                        <a:rPr lang="en-US" sz="1800" dirty="0" smtClean="0"/>
                        <a:t>Oakland</a:t>
                      </a:r>
                      <a:r>
                        <a:rPr lang="en-US" sz="1800" baseline="0" dirty="0" smtClean="0"/>
                        <a:t> University</a:t>
                      </a:r>
                      <a:endParaRPr lang="en-US" sz="1800" dirty="0"/>
                    </a:p>
                  </a:txBody>
                  <a:tcPr marL="91441" marR="91441" marT="45715" marB="45715"/>
                </a:tc>
                <a:tc>
                  <a:txBody>
                    <a:bodyPr/>
                    <a:lstStyle/>
                    <a:p>
                      <a:pPr algn="ctr"/>
                      <a:r>
                        <a:rPr lang="en-US" sz="1800" dirty="0" smtClean="0"/>
                        <a:t>72%</a:t>
                      </a:r>
                      <a:endParaRPr lang="en-US" sz="1800" dirty="0"/>
                    </a:p>
                  </a:txBody>
                  <a:tcPr marL="91441" marR="91441" marT="45715" marB="45715"/>
                </a:tc>
              </a:tr>
            </a:tbl>
          </a:graphicData>
        </a:graphic>
      </p:graphicFrame>
      <p:sp>
        <p:nvSpPr>
          <p:cNvPr id="18464"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B43500-09AB-46A1-8065-72B218A33487}" type="datetime1">
              <a:rPr lang="en-US"/>
              <a:pPr fontAlgn="base">
                <a:spcBef>
                  <a:spcPct val="0"/>
                </a:spcBef>
                <a:spcAft>
                  <a:spcPct val="0"/>
                </a:spcAft>
                <a:defRPr/>
              </a:pPr>
              <a:t>3/31/2011</a:t>
            </a:fld>
            <a:endParaRPr lang="en-US"/>
          </a:p>
        </p:txBody>
      </p:sp>
      <p:sp>
        <p:nvSpPr>
          <p:cNvPr id="1846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41C255-CF5D-4E82-92D5-622DE987ACD3}" type="slidenum">
              <a:rPr lang="en-US"/>
              <a:pPr fontAlgn="base">
                <a:spcBef>
                  <a:spcPct val="0"/>
                </a:spcBef>
                <a:spcAft>
                  <a:spcPct val="0"/>
                </a:spcAft>
                <a:defRPr/>
              </a:pPr>
              <a:t>11</a:t>
            </a:fld>
            <a:endParaRPr lang="en-US"/>
          </a:p>
        </p:txBody>
      </p:sp>
      <p:sp>
        <p:nvSpPr>
          <p:cNvPr id="8221" name="TextBox 8"/>
          <p:cNvSpPr txBox="1">
            <a:spLocks noChangeArrowheads="1"/>
          </p:cNvSpPr>
          <p:nvPr/>
        </p:nvSpPr>
        <p:spPr bwMode="auto">
          <a:xfrm>
            <a:off x="547688" y="2743200"/>
            <a:ext cx="3338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en-US" sz="2400"/>
              <a:t>Universities similar to ODU will benefit the most from SAGA.</a:t>
            </a:r>
          </a:p>
        </p:txBody>
      </p:sp>
      <p:sp>
        <p:nvSpPr>
          <p:cNvPr id="8222" name="Rectangle 7"/>
          <p:cNvSpPr>
            <a:spLocks noChangeArrowheads="1"/>
          </p:cNvSpPr>
          <p:nvPr/>
        </p:nvSpPr>
        <p:spPr bwMode="auto">
          <a:xfrm>
            <a:off x="3352800" y="6324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carnegiefoundation.org</a:t>
            </a:r>
          </a:p>
        </p:txBody>
      </p:sp>
    </p:spTree>
    <p:extLst>
      <p:ext uri="{BB962C8B-B14F-4D97-AF65-F5344CB8AC3E}">
        <p14:creationId xmlns:p14="http://schemas.microsoft.com/office/powerpoint/2010/main" val="12875843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Registrar Process</a:t>
            </a:r>
            <a:endParaRPr lang="en-US" dirty="0"/>
          </a:p>
        </p:txBody>
      </p:sp>
      <p:sp>
        <p:nvSpPr>
          <p:cNvPr id="3" name="Date Placeholder 2"/>
          <p:cNvSpPr>
            <a:spLocks noGrp="1"/>
          </p:cNvSpPr>
          <p:nvPr>
            <p:ph type="dt" sz="half" idx="10"/>
          </p:nvPr>
        </p:nvSpPr>
        <p:spPr/>
        <p:txBody>
          <a:bodyPr/>
          <a:lstStyle/>
          <a:p>
            <a:fld id="{BEB434C2-E0F9-41F1-8C7E-DE49B75783D0}"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12</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534400" cy="446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793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Department Process </a:t>
            </a:r>
            <a:endParaRPr lang="en-US" dirty="0"/>
          </a:p>
        </p:txBody>
      </p:sp>
      <p:sp>
        <p:nvSpPr>
          <p:cNvPr id="4" name="Date Placeholder 3"/>
          <p:cNvSpPr>
            <a:spLocks noGrp="1"/>
          </p:cNvSpPr>
          <p:nvPr>
            <p:ph type="dt" sz="half" idx="10"/>
          </p:nvPr>
        </p:nvSpPr>
        <p:spPr/>
        <p:txBody>
          <a:bodyPr/>
          <a:lstStyle/>
          <a:p>
            <a:fld id="{83493E2F-0484-4B9C-A96C-AD7F88616580}"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13</a:t>
            </a:fld>
            <a:endParaRPr lang="en-US"/>
          </a:p>
        </p:txBody>
      </p:sp>
      <p:pic>
        <p:nvPicPr>
          <p:cNvPr id="8194" name="Picture 2" descr="C:\Users\MILLAT~1\AppData\Local\Temp\Rar$DI23.566\departmentPro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5531"/>
            <a:ext cx="8382000" cy="43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16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Current Scheduling System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Labor intensive</a:t>
            </a:r>
          </a:p>
          <a:p>
            <a:endParaRPr lang="en-US" dirty="0" smtClean="0"/>
          </a:p>
          <a:p>
            <a:r>
              <a:rPr lang="en-US" dirty="0" smtClean="0"/>
              <a:t>Error prone</a:t>
            </a:r>
          </a:p>
          <a:p>
            <a:endParaRPr lang="en-US" dirty="0" smtClean="0"/>
          </a:p>
          <a:p>
            <a:r>
              <a:rPr lang="en-US" dirty="0" smtClean="0"/>
              <a:t>Inefficient</a:t>
            </a:r>
          </a:p>
          <a:p>
            <a:endParaRPr lang="en-US" dirty="0" smtClean="0"/>
          </a:p>
          <a:p>
            <a:r>
              <a:rPr lang="en-US" dirty="0" smtClean="0"/>
              <a:t>Lack of student contributions</a:t>
            </a:r>
          </a:p>
          <a:p>
            <a:pPr>
              <a:buNone/>
            </a:pPr>
            <a:endParaRPr lang="en-US" dirty="0" smtClean="0"/>
          </a:p>
          <a:p>
            <a:r>
              <a:rPr lang="en-US" dirty="0" smtClean="0"/>
              <a:t>Inconsistent use of tools</a:t>
            </a:r>
            <a:endParaRPr lang="en-US" dirty="0"/>
          </a:p>
        </p:txBody>
      </p:sp>
      <p:sp>
        <p:nvSpPr>
          <p:cNvPr id="4" name="Date Placeholder 3"/>
          <p:cNvSpPr>
            <a:spLocks noGrp="1"/>
          </p:cNvSpPr>
          <p:nvPr>
            <p:ph type="dt" sz="half" idx="10"/>
          </p:nvPr>
        </p:nvSpPr>
        <p:spPr/>
        <p:txBody>
          <a:bodyPr/>
          <a:lstStyle/>
          <a:p>
            <a:fld id="{46491D48-F47A-4177-A3FB-97702E68B8F9}"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14</a:t>
            </a:fld>
            <a:endParaRPr lang="en-US"/>
          </a:p>
        </p:txBody>
      </p:sp>
    </p:spTree>
    <p:extLst>
      <p:ext uri="{BB962C8B-B14F-4D97-AF65-F5344CB8AC3E}">
        <p14:creationId xmlns:p14="http://schemas.microsoft.com/office/powerpoint/2010/main" val="869858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SAGA’s Improved Utilization</a:t>
            </a:r>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15</a:t>
            </a:fld>
            <a:endParaRPr lang="en-US"/>
          </a:p>
        </p:txBody>
      </p:sp>
      <p:graphicFrame>
        <p:nvGraphicFramePr>
          <p:cNvPr id="6" name="Diagram 5"/>
          <p:cNvGraphicFramePr/>
          <p:nvPr>
            <p:extLst>
              <p:ext uri="{D42A27DB-BD31-4B8C-83A1-F6EECF244321}">
                <p14:modId xmlns:p14="http://schemas.microsoft.com/office/powerpoint/2010/main" val="3119140351"/>
              </p:ext>
            </p:extLst>
          </p:nvPr>
        </p:nvGraphicFramePr>
        <p:xfrm>
          <a:off x="13716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668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Needed to Solve it?</a:t>
            </a:r>
            <a:endParaRPr lang="en-US" dirty="0"/>
          </a:p>
        </p:txBody>
      </p:sp>
      <p:sp>
        <p:nvSpPr>
          <p:cNvPr id="3" name="Content Placeholder 2"/>
          <p:cNvSpPr>
            <a:spLocks noGrp="1"/>
          </p:cNvSpPr>
          <p:nvPr>
            <p:ph idx="1"/>
          </p:nvPr>
        </p:nvSpPr>
        <p:spPr/>
        <p:txBody>
          <a:bodyPr/>
          <a:lstStyle/>
          <a:p>
            <a:endParaRPr lang="en-US" dirty="0" smtClean="0"/>
          </a:p>
          <a:p>
            <a:r>
              <a:rPr lang="en-US" dirty="0" smtClean="0"/>
              <a:t>A system that will find the right set of courses based upon</a:t>
            </a:r>
          </a:p>
          <a:p>
            <a:pPr lvl="1"/>
            <a:r>
              <a:rPr lang="en-US" sz="2400" dirty="0" smtClean="0"/>
              <a:t>Student pre-requisite structure</a:t>
            </a:r>
          </a:p>
          <a:p>
            <a:pPr lvl="1"/>
            <a:r>
              <a:rPr lang="en-US" sz="2400" dirty="0" smtClean="0"/>
              <a:t>Student interests</a:t>
            </a:r>
          </a:p>
          <a:p>
            <a:pPr lvl="1"/>
            <a:r>
              <a:rPr lang="en-US" sz="2400" dirty="0" smtClean="0"/>
              <a:t>Faculty preferences</a:t>
            </a:r>
          </a:p>
          <a:p>
            <a:pPr lvl="1"/>
            <a:r>
              <a:rPr lang="en-US" sz="2400" dirty="0" smtClean="0"/>
              <a:t>Efficient use of classroom space</a:t>
            </a:r>
          </a:p>
          <a:p>
            <a:pPr lvl="1"/>
            <a:endParaRPr lang="en-US" sz="2400" dirty="0" smtClean="0"/>
          </a:p>
          <a:p>
            <a:r>
              <a:rPr lang="en-US" dirty="0" smtClean="0"/>
              <a:t>A system that will check for common mistakes and auto correct</a:t>
            </a:r>
          </a:p>
          <a:p>
            <a:endParaRPr lang="en-US" dirty="0"/>
          </a:p>
        </p:txBody>
      </p:sp>
      <p:sp>
        <p:nvSpPr>
          <p:cNvPr id="4" name="Date Placeholder 3"/>
          <p:cNvSpPr>
            <a:spLocks noGrp="1"/>
          </p:cNvSpPr>
          <p:nvPr>
            <p:ph type="dt" sz="half" idx="10"/>
          </p:nvPr>
        </p:nvSpPr>
        <p:spPr/>
        <p:txBody>
          <a:bodyPr/>
          <a:lstStyle/>
          <a:p>
            <a:fld id="{69B417F0-CF66-417B-8C61-27C4AD16813F}"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16</a:t>
            </a:fld>
            <a:endParaRPr lang="en-US"/>
          </a:p>
        </p:txBody>
      </p:sp>
    </p:spTree>
    <p:extLst>
      <p:ext uri="{BB962C8B-B14F-4D97-AF65-F5344CB8AC3E}">
        <p14:creationId xmlns:p14="http://schemas.microsoft.com/office/powerpoint/2010/main" val="2903925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SAGA Solution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SAGA </a:t>
            </a:r>
            <a:r>
              <a:rPr lang="en-US" dirty="0"/>
              <a:t>is </a:t>
            </a:r>
            <a:r>
              <a:rPr lang="en-US" dirty="0" smtClean="0"/>
              <a:t>a </a:t>
            </a:r>
            <a:r>
              <a:rPr lang="en-US" dirty="0"/>
              <a:t>customizable, intuitive, scheduling software suite that can be integrated into any existing university infrastructure. </a:t>
            </a:r>
          </a:p>
          <a:p>
            <a:endParaRPr lang="en-US" dirty="0" smtClean="0"/>
          </a:p>
          <a:p>
            <a:endParaRPr lang="en-US" dirty="0"/>
          </a:p>
          <a:p>
            <a:r>
              <a:rPr lang="en-US" dirty="0" smtClean="0"/>
              <a:t>SAGA </a:t>
            </a:r>
            <a:r>
              <a:rPr lang="en-US" dirty="0"/>
              <a:t>will support student input, faculty preferences, prediction, report generation, and efficient classroom utilization on a semester by semester basis.</a:t>
            </a:r>
          </a:p>
        </p:txBody>
      </p:sp>
      <p:sp>
        <p:nvSpPr>
          <p:cNvPr id="4" name="Date Placeholder 3"/>
          <p:cNvSpPr>
            <a:spLocks noGrp="1"/>
          </p:cNvSpPr>
          <p:nvPr>
            <p:ph type="dt" sz="half" idx="10"/>
          </p:nvPr>
        </p:nvSpPr>
        <p:spPr/>
        <p:txBody>
          <a:bodyPr/>
          <a:lstStyle/>
          <a:p>
            <a:fld id="{F70F4371-1E63-4D4E-881A-24CBEA1C2964}" type="datetime1">
              <a:rPr lang="en-US" smtClean="0"/>
              <a:pPr/>
              <a:t>3/31/2011</a:t>
            </a:fld>
            <a:endParaRPr lang="en-US" dirty="0"/>
          </a:p>
        </p:txBody>
      </p:sp>
      <p:sp>
        <p:nvSpPr>
          <p:cNvPr id="5" name="Slide Number Placeholder 4"/>
          <p:cNvSpPr>
            <a:spLocks noGrp="1"/>
          </p:cNvSpPr>
          <p:nvPr>
            <p:ph type="sldNum" sz="quarter" idx="12"/>
          </p:nvPr>
        </p:nvSpPr>
        <p:spPr/>
        <p:txBody>
          <a:bodyPr/>
          <a:lstStyle/>
          <a:p>
            <a:fld id="{58BCCC9B-EEC4-44A6-BA09-F7B67352889E}" type="slidenum">
              <a:rPr lang="en-US" smtClean="0"/>
              <a:pPr/>
              <a:t>17</a:t>
            </a:fld>
            <a:endParaRPr lang="en-US"/>
          </a:p>
        </p:txBody>
      </p:sp>
    </p:spTree>
    <p:extLst>
      <p:ext uri="{BB962C8B-B14F-4D97-AF65-F5344CB8AC3E}">
        <p14:creationId xmlns:p14="http://schemas.microsoft.com/office/powerpoint/2010/main" val="145102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Functional Component Diagram</a:t>
            </a:r>
            <a:endParaRPr lang="en-US" dirty="0"/>
          </a:p>
        </p:txBody>
      </p:sp>
      <p:sp>
        <p:nvSpPr>
          <p:cNvPr id="5" name="Date Placeholder 4"/>
          <p:cNvSpPr>
            <a:spLocks noGrp="1"/>
          </p:cNvSpPr>
          <p:nvPr>
            <p:ph type="dt" sz="half" idx="10"/>
          </p:nvPr>
        </p:nvSpPr>
        <p:spPr/>
        <p:txBody>
          <a:bodyPr/>
          <a:lstStyle/>
          <a:p>
            <a:fld id="{8C45BC9E-877A-413F-933C-71A55C2D23D8}" type="datetime1">
              <a:rPr lang="en-US" smtClean="0"/>
              <a:pPr/>
              <a:t>3/31/2011</a:t>
            </a:fld>
            <a:endParaRPr lang="en-US"/>
          </a:p>
        </p:txBody>
      </p:sp>
      <p:sp>
        <p:nvSpPr>
          <p:cNvPr id="6" name="Slide Number Placeholder 5"/>
          <p:cNvSpPr>
            <a:spLocks noGrp="1"/>
          </p:cNvSpPr>
          <p:nvPr>
            <p:ph type="sldNum" sz="quarter" idx="12"/>
          </p:nvPr>
        </p:nvSpPr>
        <p:spPr/>
        <p:txBody>
          <a:bodyPr/>
          <a:lstStyle/>
          <a:p>
            <a:fld id="{58BCCC9B-EEC4-44A6-BA09-F7B67352889E}" type="slidenum">
              <a:rPr lang="en-US" smtClean="0"/>
              <a:pPr/>
              <a:t>18</a:t>
            </a:fld>
            <a:endParaRPr lang="en-US"/>
          </a:p>
        </p:txBody>
      </p:sp>
      <p:pic>
        <p:nvPicPr>
          <p:cNvPr id="6146" name="Picture 2" descr="C:\Users\MILLAT~1\AppData\Local\Temp\Rar$DI16.840\mf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53309"/>
            <a:ext cx="762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1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Objectives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Capture </a:t>
            </a:r>
            <a:r>
              <a:rPr lang="en-US" dirty="0"/>
              <a:t>Faculty &amp; Student </a:t>
            </a:r>
            <a:r>
              <a:rPr lang="en-US" dirty="0" smtClean="0"/>
              <a:t>wants and needs</a:t>
            </a:r>
          </a:p>
          <a:p>
            <a:pPr>
              <a:lnSpc>
                <a:spcPct val="150000"/>
              </a:lnSpc>
              <a:buFontTx/>
              <a:buChar char="•"/>
            </a:pPr>
            <a:endParaRPr lang="en-US" dirty="0"/>
          </a:p>
          <a:p>
            <a:pPr>
              <a:lnSpc>
                <a:spcPct val="150000"/>
              </a:lnSpc>
            </a:pPr>
            <a:r>
              <a:rPr lang="en-US" dirty="0" smtClean="0"/>
              <a:t>Provide </a:t>
            </a:r>
            <a:r>
              <a:rPr lang="en-US" dirty="0"/>
              <a:t>a schedule management tool </a:t>
            </a:r>
            <a:r>
              <a:rPr lang="en-US" dirty="0" smtClean="0"/>
              <a:t>for the department</a:t>
            </a:r>
          </a:p>
          <a:p>
            <a:pPr>
              <a:lnSpc>
                <a:spcPct val="150000"/>
              </a:lnSpc>
            </a:pPr>
            <a:endParaRPr lang="en-US" dirty="0" smtClean="0"/>
          </a:p>
          <a:p>
            <a:pPr>
              <a:lnSpc>
                <a:spcPct val="150000"/>
              </a:lnSpc>
            </a:pPr>
            <a:r>
              <a:rPr lang="en-US" dirty="0" smtClean="0"/>
              <a:t>Offer </a:t>
            </a:r>
            <a:r>
              <a:rPr lang="en-US" dirty="0"/>
              <a:t>customized interface for use with current </a:t>
            </a:r>
            <a:r>
              <a:rPr lang="en-US" dirty="0" smtClean="0"/>
              <a:t>tools</a:t>
            </a:r>
          </a:p>
          <a:p>
            <a:pPr>
              <a:lnSpc>
                <a:spcPct val="150000"/>
              </a:lnSpc>
              <a:buFontTx/>
              <a:buChar char="•"/>
            </a:pPr>
            <a:endParaRPr lang="en-US" dirty="0"/>
          </a:p>
          <a:p>
            <a:pPr>
              <a:lnSpc>
                <a:spcPct val="150000"/>
              </a:lnSpc>
            </a:pPr>
            <a:r>
              <a:rPr lang="en-US" dirty="0" smtClean="0"/>
              <a:t>Provide </a:t>
            </a:r>
            <a:r>
              <a:rPr lang="en-US" dirty="0"/>
              <a:t>a predictive engine that utilizes historical </a:t>
            </a:r>
            <a:r>
              <a:rPr lang="en-US" dirty="0" smtClean="0"/>
              <a:t>data</a:t>
            </a:r>
            <a:endParaRPr lang="en-US" dirty="0"/>
          </a:p>
          <a:p>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19</a:t>
            </a:fld>
            <a:endParaRPr lang="en-US"/>
          </a:p>
        </p:txBody>
      </p:sp>
    </p:spTree>
    <p:extLst>
      <p:ext uri="{BB962C8B-B14F-4D97-AF65-F5344CB8AC3E}">
        <p14:creationId xmlns:p14="http://schemas.microsoft.com/office/powerpoint/2010/main" val="2119478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sz="2600" dirty="0" smtClean="0"/>
              <a:t>Organizational Chart of Team</a:t>
            </a:r>
          </a:p>
          <a:p>
            <a:r>
              <a:rPr lang="en-US" sz="2600" dirty="0" smtClean="0"/>
              <a:t>Societal Problem</a:t>
            </a:r>
          </a:p>
          <a:p>
            <a:r>
              <a:rPr lang="en-US" sz="2600" dirty="0" smtClean="0"/>
              <a:t>Objectives </a:t>
            </a:r>
          </a:p>
          <a:p>
            <a:r>
              <a:rPr lang="en-US" sz="2600" dirty="0" smtClean="0"/>
              <a:t>Current Process Flow for ODU’s System</a:t>
            </a:r>
          </a:p>
          <a:p>
            <a:r>
              <a:rPr lang="en-US" sz="2600" dirty="0" smtClean="0"/>
              <a:t>Issues with Current System</a:t>
            </a:r>
          </a:p>
          <a:p>
            <a:r>
              <a:rPr lang="en-US" sz="2600" dirty="0" smtClean="0"/>
              <a:t>What is Needed to Solve it?</a:t>
            </a:r>
          </a:p>
          <a:p>
            <a:r>
              <a:rPr lang="en-US" sz="2600" dirty="0" smtClean="0"/>
              <a:t>Solution</a:t>
            </a:r>
          </a:p>
          <a:p>
            <a:r>
              <a:rPr lang="en-US" sz="2600" dirty="0" smtClean="0"/>
              <a:t>Major Functional Component Diagram</a:t>
            </a:r>
          </a:p>
          <a:p>
            <a:r>
              <a:rPr lang="en-US" sz="2600" dirty="0" smtClean="0"/>
              <a:t>Software</a:t>
            </a:r>
          </a:p>
          <a:p>
            <a:r>
              <a:rPr lang="en-US" sz="2600" dirty="0" smtClean="0"/>
              <a:t>Improved Process Flow</a:t>
            </a:r>
          </a:p>
          <a:p>
            <a:r>
              <a:rPr lang="en-US" sz="2600" dirty="0" smtClean="0"/>
              <a:t>Competition</a:t>
            </a:r>
          </a:p>
          <a:p>
            <a:r>
              <a:rPr lang="en-US" sz="2600" dirty="0" smtClean="0"/>
              <a:t>Risks</a:t>
            </a:r>
          </a:p>
          <a:p>
            <a:r>
              <a:rPr lang="en-US" sz="2600" dirty="0" smtClean="0"/>
              <a:t>What’s in the Box?</a:t>
            </a:r>
          </a:p>
          <a:p>
            <a:r>
              <a:rPr lang="en-US" sz="2600" dirty="0" smtClean="0"/>
              <a:t>What’s not in the Box?</a:t>
            </a:r>
          </a:p>
          <a:p>
            <a:r>
              <a:rPr lang="en-US" sz="2600" dirty="0" smtClean="0"/>
              <a:t>Conclusion</a:t>
            </a:r>
          </a:p>
          <a:p>
            <a:endParaRPr lang="en-US" dirty="0"/>
          </a:p>
        </p:txBody>
      </p:sp>
      <p:sp>
        <p:nvSpPr>
          <p:cNvPr id="4" name="Date Placeholder 3"/>
          <p:cNvSpPr>
            <a:spLocks noGrp="1"/>
          </p:cNvSpPr>
          <p:nvPr>
            <p:ph type="dt" sz="half" idx="10"/>
          </p:nvPr>
        </p:nvSpPr>
        <p:spPr/>
        <p:txBody>
          <a:bodyPr/>
          <a:lstStyle/>
          <a:p>
            <a:fld id="{747DDFF8-3082-4992-8BC4-C903187ED99C}"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a:t>
            </a:fld>
            <a:endParaRPr lang="en-US"/>
          </a:p>
        </p:txBody>
      </p:sp>
    </p:spTree>
    <p:extLst>
      <p:ext uri="{BB962C8B-B14F-4D97-AF65-F5344CB8AC3E}">
        <p14:creationId xmlns:p14="http://schemas.microsoft.com/office/powerpoint/2010/main" val="268064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Date Placeholder 2"/>
          <p:cNvSpPr>
            <a:spLocks noGrp="1"/>
          </p:cNvSpPr>
          <p:nvPr>
            <p:ph type="dt" sz="half" idx="10"/>
          </p:nvPr>
        </p:nvSpPr>
        <p:spPr/>
        <p:txBody>
          <a:bodyPr/>
          <a:lstStyle/>
          <a:p>
            <a:fld id="{E1C524B5-1D97-4A87-9C0C-D8E5C438709D}"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20</a:t>
            </a:fld>
            <a:endParaRPr lang="en-US"/>
          </a:p>
        </p:txBody>
      </p:sp>
      <p:pic>
        <p:nvPicPr>
          <p:cNvPr id="4098" name="Picture 2" descr="C:\Users\MILLAT~1\AppData\Local\Temp\Rar$DI00.856\soft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07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Investment</a:t>
            </a:r>
            <a:endParaRPr lang="en-US" dirty="0"/>
          </a:p>
        </p:txBody>
      </p:sp>
      <p:sp>
        <p:nvSpPr>
          <p:cNvPr id="4" name="Date Placeholder 3"/>
          <p:cNvSpPr>
            <a:spLocks noGrp="1"/>
          </p:cNvSpPr>
          <p:nvPr>
            <p:ph type="dt" sz="half" idx="10"/>
          </p:nvPr>
        </p:nvSpPr>
        <p:spPr/>
        <p:txBody>
          <a:bodyPr/>
          <a:lstStyle/>
          <a:p>
            <a:fld id="{1D024324-0903-4AB8-890E-2FBDF66F2256}"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162" y="1828800"/>
            <a:ext cx="6248400" cy="4367162"/>
          </a:xfrm>
          <a:prstGeom prst="rect">
            <a:avLst/>
          </a:prstGeom>
        </p:spPr>
      </p:pic>
    </p:spTree>
    <p:extLst>
      <p:ext uri="{BB962C8B-B14F-4D97-AF65-F5344CB8AC3E}">
        <p14:creationId xmlns:p14="http://schemas.microsoft.com/office/powerpoint/2010/main" val="267228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Improved Registrar Process</a:t>
            </a:r>
            <a:endParaRPr lang="en-US" dirty="0"/>
          </a:p>
        </p:txBody>
      </p:sp>
      <p:sp>
        <p:nvSpPr>
          <p:cNvPr id="3" name="Date Placeholder 2"/>
          <p:cNvSpPr>
            <a:spLocks noGrp="1"/>
          </p:cNvSpPr>
          <p:nvPr>
            <p:ph type="dt" sz="half" idx="10"/>
          </p:nvPr>
        </p:nvSpPr>
        <p:spPr/>
        <p:txBody>
          <a:bodyPr/>
          <a:lstStyle/>
          <a:p>
            <a:fld id="{5518A6F8-C143-4EAA-A28C-304F409D2826}"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22</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33722"/>
            <a:ext cx="7848600" cy="436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993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Department Process</a:t>
            </a:r>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23</a:t>
            </a:fld>
            <a:endParaRPr lang="en-US"/>
          </a:p>
        </p:txBody>
      </p:sp>
      <p:pic>
        <p:nvPicPr>
          <p:cNvPr id="7170" name="Picture 2" descr="C:\Users\MILLAT~1\AppData\Local\Temp\Rar$DI20.873\improvedDepartmentPro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0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Competition - Preferences</a:t>
            </a:r>
            <a:endParaRPr lang="en-US" dirty="0"/>
          </a:p>
        </p:txBody>
      </p:sp>
      <p:sp>
        <p:nvSpPr>
          <p:cNvPr id="3" name="Date Placeholder 2"/>
          <p:cNvSpPr>
            <a:spLocks noGrp="1"/>
          </p:cNvSpPr>
          <p:nvPr>
            <p:ph type="dt" sz="half" idx="10"/>
          </p:nvPr>
        </p:nvSpPr>
        <p:spPr/>
        <p:txBody>
          <a:bodyPr/>
          <a:lstStyle/>
          <a:p>
            <a:fld id="{016D25DD-8198-4F8D-826B-7BBFCC581130}"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24</a:t>
            </a:fld>
            <a:endParaRPr lang="en-US"/>
          </a:p>
        </p:txBody>
      </p:sp>
      <p:sp>
        <p:nvSpPr>
          <p:cNvPr id="5" name="TextBox 4"/>
          <p:cNvSpPr txBox="1"/>
          <p:nvPr/>
        </p:nvSpPr>
        <p:spPr>
          <a:xfrm>
            <a:off x="3200400" y="6477000"/>
            <a:ext cx="3276600" cy="381000"/>
          </a:xfrm>
          <a:prstGeom prst="rect">
            <a:avLst/>
          </a:prstGeom>
          <a:noFill/>
        </p:spPr>
        <p:txBody>
          <a:bodyPr wrap="square" rtlCol="0">
            <a:spAutoFit/>
          </a:bodyPr>
          <a:lstStyle/>
          <a:p>
            <a:pPr algn="ctr"/>
            <a:r>
              <a:rPr lang="en-US" dirty="0" smtClean="0"/>
              <a:t>Competition Data</a:t>
            </a:r>
            <a:endParaRPr lang="en-US" dirty="0"/>
          </a:p>
        </p:txBody>
      </p:sp>
      <p:graphicFrame>
        <p:nvGraphicFramePr>
          <p:cNvPr id="27" name="Content Placeholder 6"/>
          <p:cNvGraphicFramePr>
            <a:graphicFrameLocks noGrp="1"/>
          </p:cNvGraphicFramePr>
          <p:nvPr>
            <p:ph idx="1"/>
            <p:extLst>
              <p:ext uri="{D42A27DB-BD31-4B8C-83A1-F6EECF244321}">
                <p14:modId xmlns:p14="http://schemas.microsoft.com/office/powerpoint/2010/main" val="3284910503"/>
              </p:ext>
            </p:extLst>
          </p:nvPr>
        </p:nvGraphicFramePr>
        <p:xfrm>
          <a:off x="228600" y="1600201"/>
          <a:ext cx="8534399" cy="4692272"/>
        </p:xfrm>
        <a:graphic>
          <a:graphicData uri="http://schemas.openxmlformats.org/drawingml/2006/table">
            <a:tbl>
              <a:tblPr firstRow="1" bandRow="1">
                <a:tableStyleId>{5C22544A-7EE6-4342-B048-85BDC9FD1C3A}</a:tableStyleId>
              </a:tblPr>
              <a:tblGrid>
                <a:gridCol w="1847613"/>
                <a:gridCol w="833971"/>
                <a:gridCol w="1532333"/>
                <a:gridCol w="1628103"/>
                <a:gridCol w="1201091"/>
                <a:gridCol w="1491288"/>
              </a:tblGrid>
              <a:tr h="524496">
                <a:tc>
                  <a:txBody>
                    <a:bodyPr/>
                    <a:lstStyle/>
                    <a:p>
                      <a:endParaRPr lang="en-US" sz="1600" dirty="0"/>
                    </a:p>
                  </a:txBody>
                  <a:tcPr/>
                </a:tc>
                <a:tc>
                  <a:txBody>
                    <a:bodyPr/>
                    <a:lstStyle/>
                    <a:p>
                      <a:r>
                        <a:rPr lang="en-US" sz="1600" dirty="0" smtClean="0"/>
                        <a:t>SAGA</a:t>
                      </a:r>
                      <a:endParaRPr lang="en-US" sz="1600" dirty="0"/>
                    </a:p>
                  </a:txBody>
                  <a:tcPr>
                    <a:solidFill>
                      <a:schemeClr val="accent3">
                        <a:lumMod val="75000"/>
                      </a:schemeClr>
                    </a:solidFill>
                  </a:tcPr>
                </a:tc>
                <a:tc>
                  <a:txBody>
                    <a:bodyPr/>
                    <a:lstStyle/>
                    <a:p>
                      <a:r>
                        <a:rPr lang="en-US" sz="1600" dirty="0" smtClean="0"/>
                        <a:t>Schedule Whiz</a:t>
                      </a:r>
                      <a:endParaRPr lang="en-US" sz="1600" dirty="0"/>
                    </a:p>
                  </a:txBody>
                  <a:tcPr/>
                </a:tc>
                <a:tc>
                  <a:txBody>
                    <a:bodyPr/>
                    <a:lstStyle/>
                    <a:p>
                      <a:r>
                        <a:rPr lang="en-US" sz="1600" dirty="0" smtClean="0"/>
                        <a:t>Schedule 25</a:t>
                      </a:r>
                      <a:endParaRPr lang="en-US" sz="1600" dirty="0"/>
                    </a:p>
                  </a:txBody>
                  <a:tcPr/>
                </a:tc>
                <a:tc>
                  <a:txBody>
                    <a:bodyPr/>
                    <a:lstStyle/>
                    <a:p>
                      <a:r>
                        <a:rPr lang="en-US" sz="1600" dirty="0" err="1" smtClean="0"/>
                        <a:t>IQ.Session</a:t>
                      </a:r>
                      <a:endParaRPr lang="en-US" sz="1600" dirty="0"/>
                    </a:p>
                  </a:txBody>
                  <a:tcPr/>
                </a:tc>
                <a:tc>
                  <a:txBody>
                    <a:bodyPr/>
                    <a:lstStyle/>
                    <a:p>
                      <a:r>
                        <a:rPr lang="en-US" sz="1600" dirty="0" smtClean="0"/>
                        <a:t>Scheduling Studio 7</a:t>
                      </a:r>
                      <a:endParaRPr lang="en-US" sz="1600" dirty="0"/>
                    </a:p>
                  </a:txBody>
                  <a:tcPr/>
                </a:tc>
              </a:tr>
              <a:tr h="524496">
                <a:tc>
                  <a:txBody>
                    <a:bodyPr/>
                    <a:lstStyle/>
                    <a:p>
                      <a:r>
                        <a:rPr lang="en-US" sz="1600" dirty="0" smtClean="0"/>
                        <a:t>Faculty</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524496">
                <a:tc>
                  <a:txBody>
                    <a:bodyPr/>
                    <a:lstStyle/>
                    <a:p>
                      <a:r>
                        <a:rPr lang="en-US" sz="1600" dirty="0" smtClean="0"/>
                        <a:t>Student</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524496">
                <a:tc>
                  <a:txBody>
                    <a:bodyPr/>
                    <a:lstStyle/>
                    <a:p>
                      <a:r>
                        <a:rPr lang="en-US" sz="1600" dirty="0" smtClean="0"/>
                        <a:t>Room</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r h="524496">
                <a:tc>
                  <a:txBody>
                    <a:bodyPr/>
                    <a:lstStyle/>
                    <a:p>
                      <a:r>
                        <a:rPr lang="en-US" sz="1600" dirty="0" smtClean="0"/>
                        <a:t>Room Ownership</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524496">
                <a:tc>
                  <a:txBody>
                    <a:bodyPr/>
                    <a:lstStyle/>
                    <a:p>
                      <a:r>
                        <a:rPr lang="en-US" sz="1600" smtClean="0"/>
                        <a:t>Preference </a:t>
                      </a:r>
                      <a:r>
                        <a:rPr lang="en-US" sz="1600" dirty="0" smtClean="0"/>
                        <a:t>Priority</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45336">
                <a:tc>
                  <a:txBody>
                    <a:bodyPr/>
                    <a:lstStyle/>
                    <a:p>
                      <a:r>
                        <a:rPr lang="en-US" sz="1600" dirty="0" smtClean="0"/>
                        <a:t>Course</a:t>
                      </a:r>
                      <a:r>
                        <a:rPr lang="en-US" sz="1600" baseline="0" dirty="0" smtClean="0"/>
                        <a:t> Dependencies</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745336">
                <a:tc>
                  <a:txBody>
                    <a:bodyPr/>
                    <a:lstStyle/>
                    <a:p>
                      <a:r>
                        <a:rPr lang="en-US" sz="1600" dirty="0" smtClean="0"/>
                        <a:t>Student</a:t>
                      </a:r>
                      <a:r>
                        <a:rPr lang="en-US" sz="1600" baseline="0" dirty="0" smtClean="0"/>
                        <a:t> Curriculum Track</a:t>
                      </a:r>
                      <a:endParaRPr lang="en-US" sz="160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pic>
        <p:nvPicPr>
          <p:cNvPr id="28" name="Picture 27" descr="CheckMark.png"/>
          <p:cNvPicPr>
            <a:picLocks noChangeAspect="1"/>
          </p:cNvPicPr>
          <p:nvPr/>
        </p:nvPicPr>
        <p:blipFill>
          <a:blip r:embed="rId3" cstate="print"/>
          <a:stretch>
            <a:fillRect/>
          </a:stretch>
        </p:blipFill>
        <p:spPr>
          <a:xfrm>
            <a:off x="2286000" y="2286000"/>
            <a:ext cx="304800" cy="304800"/>
          </a:xfrm>
          <a:prstGeom prst="rect">
            <a:avLst/>
          </a:prstGeom>
        </p:spPr>
      </p:pic>
      <p:pic>
        <p:nvPicPr>
          <p:cNvPr id="29" name="Picture 28" descr="CheckMark.png"/>
          <p:cNvPicPr>
            <a:picLocks noChangeAspect="1"/>
          </p:cNvPicPr>
          <p:nvPr/>
        </p:nvPicPr>
        <p:blipFill>
          <a:blip r:embed="rId3" cstate="print"/>
          <a:stretch>
            <a:fillRect/>
          </a:stretch>
        </p:blipFill>
        <p:spPr>
          <a:xfrm>
            <a:off x="2286000" y="2819400"/>
            <a:ext cx="304800" cy="304800"/>
          </a:xfrm>
          <a:prstGeom prst="rect">
            <a:avLst/>
          </a:prstGeom>
        </p:spPr>
      </p:pic>
      <p:pic>
        <p:nvPicPr>
          <p:cNvPr id="30" name="Picture 29" descr="CheckMark.png"/>
          <p:cNvPicPr>
            <a:picLocks noChangeAspect="1"/>
          </p:cNvPicPr>
          <p:nvPr/>
        </p:nvPicPr>
        <p:blipFill>
          <a:blip r:embed="rId3" cstate="print"/>
          <a:stretch>
            <a:fillRect/>
          </a:stretch>
        </p:blipFill>
        <p:spPr>
          <a:xfrm>
            <a:off x="2286000" y="3352800"/>
            <a:ext cx="304800" cy="304800"/>
          </a:xfrm>
          <a:prstGeom prst="rect">
            <a:avLst/>
          </a:prstGeom>
        </p:spPr>
      </p:pic>
      <p:pic>
        <p:nvPicPr>
          <p:cNvPr id="31" name="Picture 30" descr="CheckMark.png"/>
          <p:cNvPicPr>
            <a:picLocks noChangeAspect="1"/>
          </p:cNvPicPr>
          <p:nvPr/>
        </p:nvPicPr>
        <p:blipFill>
          <a:blip r:embed="rId3" cstate="print"/>
          <a:stretch>
            <a:fillRect/>
          </a:stretch>
        </p:blipFill>
        <p:spPr>
          <a:xfrm>
            <a:off x="2286000" y="3886200"/>
            <a:ext cx="304800" cy="304800"/>
          </a:xfrm>
          <a:prstGeom prst="rect">
            <a:avLst/>
          </a:prstGeom>
        </p:spPr>
      </p:pic>
      <p:pic>
        <p:nvPicPr>
          <p:cNvPr id="32" name="Picture 31" descr="CheckMark.png"/>
          <p:cNvPicPr>
            <a:picLocks noChangeAspect="1"/>
          </p:cNvPicPr>
          <p:nvPr/>
        </p:nvPicPr>
        <p:blipFill>
          <a:blip r:embed="rId3" cstate="print"/>
          <a:stretch>
            <a:fillRect/>
          </a:stretch>
        </p:blipFill>
        <p:spPr>
          <a:xfrm>
            <a:off x="2286000" y="4419600"/>
            <a:ext cx="304800" cy="304800"/>
          </a:xfrm>
          <a:prstGeom prst="rect">
            <a:avLst/>
          </a:prstGeom>
        </p:spPr>
      </p:pic>
      <p:pic>
        <p:nvPicPr>
          <p:cNvPr id="33" name="Picture 32" descr="CheckMark.png"/>
          <p:cNvPicPr>
            <a:picLocks noChangeAspect="1"/>
          </p:cNvPicPr>
          <p:nvPr/>
        </p:nvPicPr>
        <p:blipFill>
          <a:blip r:embed="rId3" cstate="print"/>
          <a:stretch>
            <a:fillRect/>
          </a:stretch>
        </p:blipFill>
        <p:spPr>
          <a:xfrm>
            <a:off x="2286000" y="5105400"/>
            <a:ext cx="304800" cy="304800"/>
          </a:xfrm>
          <a:prstGeom prst="rect">
            <a:avLst/>
          </a:prstGeom>
        </p:spPr>
      </p:pic>
      <p:pic>
        <p:nvPicPr>
          <p:cNvPr id="34" name="Picture 33" descr="CheckMark.png"/>
          <p:cNvPicPr>
            <a:picLocks noChangeAspect="1"/>
          </p:cNvPicPr>
          <p:nvPr/>
        </p:nvPicPr>
        <p:blipFill>
          <a:blip r:embed="rId3" cstate="print"/>
          <a:stretch>
            <a:fillRect/>
          </a:stretch>
        </p:blipFill>
        <p:spPr>
          <a:xfrm>
            <a:off x="2286000" y="5791200"/>
            <a:ext cx="304800" cy="304800"/>
          </a:xfrm>
          <a:prstGeom prst="rect">
            <a:avLst/>
          </a:prstGeom>
        </p:spPr>
      </p:pic>
      <p:pic>
        <p:nvPicPr>
          <p:cNvPr id="35" name="Picture 34" descr="CheckMark.png"/>
          <p:cNvPicPr>
            <a:picLocks noChangeAspect="1"/>
          </p:cNvPicPr>
          <p:nvPr/>
        </p:nvPicPr>
        <p:blipFill>
          <a:blip r:embed="rId3" cstate="print"/>
          <a:stretch>
            <a:fillRect/>
          </a:stretch>
        </p:blipFill>
        <p:spPr>
          <a:xfrm>
            <a:off x="3505200" y="2286000"/>
            <a:ext cx="304800" cy="304800"/>
          </a:xfrm>
          <a:prstGeom prst="rect">
            <a:avLst/>
          </a:prstGeom>
        </p:spPr>
      </p:pic>
      <p:pic>
        <p:nvPicPr>
          <p:cNvPr id="36" name="Picture 35" descr="CheckMark.png"/>
          <p:cNvPicPr>
            <a:picLocks noChangeAspect="1"/>
          </p:cNvPicPr>
          <p:nvPr/>
        </p:nvPicPr>
        <p:blipFill>
          <a:blip r:embed="rId3" cstate="print"/>
          <a:stretch>
            <a:fillRect/>
          </a:stretch>
        </p:blipFill>
        <p:spPr>
          <a:xfrm>
            <a:off x="3505200" y="2819400"/>
            <a:ext cx="304800" cy="304800"/>
          </a:xfrm>
          <a:prstGeom prst="rect">
            <a:avLst/>
          </a:prstGeom>
        </p:spPr>
      </p:pic>
      <p:pic>
        <p:nvPicPr>
          <p:cNvPr id="37" name="Picture 36" descr="CheckMark.png"/>
          <p:cNvPicPr>
            <a:picLocks noChangeAspect="1"/>
          </p:cNvPicPr>
          <p:nvPr/>
        </p:nvPicPr>
        <p:blipFill>
          <a:blip r:embed="rId3" cstate="print"/>
          <a:stretch>
            <a:fillRect/>
          </a:stretch>
        </p:blipFill>
        <p:spPr>
          <a:xfrm>
            <a:off x="3505200" y="4419600"/>
            <a:ext cx="304800" cy="304800"/>
          </a:xfrm>
          <a:prstGeom prst="rect">
            <a:avLst/>
          </a:prstGeom>
        </p:spPr>
      </p:pic>
      <p:pic>
        <p:nvPicPr>
          <p:cNvPr id="38" name="Picture 37" descr="CheckMark.png"/>
          <p:cNvPicPr>
            <a:picLocks noChangeAspect="1"/>
          </p:cNvPicPr>
          <p:nvPr/>
        </p:nvPicPr>
        <p:blipFill>
          <a:blip r:embed="rId3" cstate="print"/>
          <a:stretch>
            <a:fillRect/>
          </a:stretch>
        </p:blipFill>
        <p:spPr>
          <a:xfrm>
            <a:off x="5105400" y="3357562"/>
            <a:ext cx="304800" cy="304800"/>
          </a:xfrm>
          <a:prstGeom prst="rect">
            <a:avLst/>
          </a:prstGeom>
        </p:spPr>
      </p:pic>
      <p:pic>
        <p:nvPicPr>
          <p:cNvPr id="39" name="Picture 38" descr="CheckMark.png"/>
          <p:cNvPicPr>
            <a:picLocks noChangeAspect="1"/>
          </p:cNvPicPr>
          <p:nvPr/>
        </p:nvPicPr>
        <p:blipFill>
          <a:blip r:embed="rId3" cstate="print"/>
          <a:stretch>
            <a:fillRect/>
          </a:stretch>
        </p:blipFill>
        <p:spPr>
          <a:xfrm>
            <a:off x="6477000" y="2266950"/>
            <a:ext cx="304800" cy="304800"/>
          </a:xfrm>
          <a:prstGeom prst="rect">
            <a:avLst/>
          </a:prstGeom>
        </p:spPr>
      </p:pic>
      <p:pic>
        <p:nvPicPr>
          <p:cNvPr id="40" name="Picture 39" descr="CheckMark.png"/>
          <p:cNvPicPr>
            <a:picLocks noChangeAspect="1"/>
          </p:cNvPicPr>
          <p:nvPr/>
        </p:nvPicPr>
        <p:blipFill>
          <a:blip r:embed="rId3" cstate="print"/>
          <a:stretch>
            <a:fillRect/>
          </a:stretch>
        </p:blipFill>
        <p:spPr>
          <a:xfrm>
            <a:off x="6477000" y="2805109"/>
            <a:ext cx="304800" cy="304800"/>
          </a:xfrm>
          <a:prstGeom prst="rect">
            <a:avLst/>
          </a:prstGeom>
        </p:spPr>
      </p:pic>
      <p:pic>
        <p:nvPicPr>
          <p:cNvPr id="41" name="Picture 40" descr="CheckMark.png"/>
          <p:cNvPicPr>
            <a:picLocks noChangeAspect="1"/>
          </p:cNvPicPr>
          <p:nvPr/>
        </p:nvPicPr>
        <p:blipFill>
          <a:blip r:embed="rId3" cstate="print"/>
          <a:stretch>
            <a:fillRect/>
          </a:stretch>
        </p:blipFill>
        <p:spPr>
          <a:xfrm>
            <a:off x="6477000" y="5843587"/>
            <a:ext cx="304800" cy="304800"/>
          </a:xfrm>
          <a:prstGeom prst="rect">
            <a:avLst/>
          </a:prstGeom>
        </p:spPr>
      </p:pic>
      <p:pic>
        <p:nvPicPr>
          <p:cNvPr id="42" name="Picture 41" descr="CheckMark.png"/>
          <p:cNvPicPr>
            <a:picLocks noChangeAspect="1"/>
          </p:cNvPicPr>
          <p:nvPr/>
        </p:nvPicPr>
        <p:blipFill>
          <a:blip r:embed="rId3" cstate="print"/>
          <a:stretch>
            <a:fillRect/>
          </a:stretch>
        </p:blipFill>
        <p:spPr>
          <a:xfrm>
            <a:off x="7843837" y="3895725"/>
            <a:ext cx="304800" cy="304800"/>
          </a:xfrm>
          <a:prstGeom prst="rect">
            <a:avLst/>
          </a:prstGeom>
        </p:spPr>
      </p:pic>
      <p:pic>
        <p:nvPicPr>
          <p:cNvPr id="43" name="Picture 42" descr="CheckMark.png"/>
          <p:cNvPicPr>
            <a:picLocks noChangeAspect="1"/>
          </p:cNvPicPr>
          <p:nvPr/>
        </p:nvPicPr>
        <p:blipFill>
          <a:blip r:embed="rId3" cstate="print"/>
          <a:stretch>
            <a:fillRect/>
          </a:stretch>
        </p:blipFill>
        <p:spPr>
          <a:xfrm>
            <a:off x="7843837" y="5091112"/>
            <a:ext cx="304800" cy="304800"/>
          </a:xfrm>
          <a:prstGeom prst="rect">
            <a:avLst/>
          </a:prstGeom>
        </p:spPr>
      </p:pic>
      <p:pic>
        <p:nvPicPr>
          <p:cNvPr id="44" name="Picture 43" descr="CheckMark.png"/>
          <p:cNvPicPr>
            <a:picLocks noChangeAspect="1"/>
          </p:cNvPicPr>
          <p:nvPr/>
        </p:nvPicPr>
        <p:blipFill>
          <a:blip r:embed="rId3" cstate="print"/>
          <a:stretch>
            <a:fillRect/>
          </a:stretch>
        </p:blipFill>
        <p:spPr>
          <a:xfrm>
            <a:off x="5105400" y="3886200"/>
            <a:ext cx="304800" cy="304800"/>
          </a:xfrm>
          <a:prstGeom prst="rect">
            <a:avLst/>
          </a:prstGeom>
        </p:spPr>
      </p:pic>
    </p:spTree>
    <p:extLst>
      <p:ext uri="{BB962C8B-B14F-4D97-AF65-F5344CB8AC3E}">
        <p14:creationId xmlns:p14="http://schemas.microsoft.com/office/powerpoint/2010/main" val="3701048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 Scheduling Features</a:t>
            </a:r>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25</a:t>
            </a:fld>
            <a:endParaRPr lang="en-US"/>
          </a:p>
        </p:txBody>
      </p:sp>
      <p:sp>
        <p:nvSpPr>
          <p:cNvPr id="20" name="TextBox 19"/>
          <p:cNvSpPr txBox="1"/>
          <p:nvPr/>
        </p:nvSpPr>
        <p:spPr>
          <a:xfrm>
            <a:off x="3200400" y="6477000"/>
            <a:ext cx="3276600" cy="381000"/>
          </a:xfrm>
          <a:prstGeom prst="rect">
            <a:avLst/>
          </a:prstGeom>
          <a:noFill/>
        </p:spPr>
        <p:txBody>
          <a:bodyPr wrap="square" rtlCol="0">
            <a:spAutoFit/>
          </a:bodyPr>
          <a:lstStyle/>
          <a:p>
            <a:pPr algn="ctr"/>
            <a:r>
              <a:rPr lang="en-US" dirty="0" smtClean="0"/>
              <a:t>Competition Data</a:t>
            </a:r>
            <a:endParaRPr lang="en-US" dirty="0"/>
          </a:p>
        </p:txBody>
      </p:sp>
      <p:graphicFrame>
        <p:nvGraphicFramePr>
          <p:cNvPr id="21" name="Content Placeholder 6"/>
          <p:cNvGraphicFramePr>
            <a:graphicFrameLocks/>
          </p:cNvGraphicFramePr>
          <p:nvPr>
            <p:extLst>
              <p:ext uri="{D42A27DB-BD31-4B8C-83A1-F6EECF244321}">
                <p14:modId xmlns:p14="http://schemas.microsoft.com/office/powerpoint/2010/main" val="1670429661"/>
              </p:ext>
            </p:extLst>
          </p:nvPr>
        </p:nvGraphicFramePr>
        <p:xfrm>
          <a:off x="228600" y="1600200"/>
          <a:ext cx="8534400" cy="4083250"/>
        </p:xfrm>
        <a:graphic>
          <a:graphicData uri="http://schemas.openxmlformats.org/drawingml/2006/table">
            <a:tbl>
              <a:tblPr firstRow="1" bandRow="1">
                <a:tableStyleId>{5C22544A-7EE6-4342-B048-85BDC9FD1C3A}</a:tableStyleId>
              </a:tblPr>
              <a:tblGrid>
                <a:gridCol w="1762266"/>
                <a:gridCol w="795447"/>
                <a:gridCol w="1461548"/>
                <a:gridCol w="1552895"/>
                <a:gridCol w="1539844"/>
                <a:gridCol w="1422400"/>
              </a:tblGrid>
              <a:tr h="721877">
                <a:tc>
                  <a:txBody>
                    <a:bodyPr/>
                    <a:lstStyle/>
                    <a:p>
                      <a:endParaRPr lang="en-US" sz="1600" dirty="0"/>
                    </a:p>
                  </a:txBody>
                  <a:tcPr/>
                </a:tc>
                <a:tc>
                  <a:txBody>
                    <a:bodyPr/>
                    <a:lstStyle/>
                    <a:p>
                      <a:r>
                        <a:rPr lang="en-US" sz="1600" b="1" dirty="0" smtClean="0"/>
                        <a:t>SAGA</a:t>
                      </a:r>
                      <a:endParaRPr lang="en-US" sz="1600" b="1" dirty="0"/>
                    </a:p>
                  </a:txBody>
                  <a:tcPr>
                    <a:solidFill>
                      <a:schemeClr val="accent3">
                        <a:lumMod val="75000"/>
                      </a:schemeClr>
                    </a:solidFill>
                  </a:tcPr>
                </a:tc>
                <a:tc>
                  <a:txBody>
                    <a:bodyPr/>
                    <a:lstStyle/>
                    <a:p>
                      <a:r>
                        <a:rPr lang="en-US" sz="1600" dirty="0" smtClean="0"/>
                        <a:t>Schedule Whiz</a:t>
                      </a:r>
                      <a:endParaRPr lang="en-US" sz="1600" dirty="0"/>
                    </a:p>
                  </a:txBody>
                  <a:tcPr/>
                </a:tc>
                <a:tc>
                  <a:txBody>
                    <a:bodyPr/>
                    <a:lstStyle/>
                    <a:p>
                      <a:r>
                        <a:rPr lang="en-US" sz="1600" dirty="0" smtClean="0"/>
                        <a:t>Schedule 25</a:t>
                      </a:r>
                      <a:endParaRPr lang="en-US" sz="1600" dirty="0"/>
                    </a:p>
                  </a:txBody>
                  <a:tcPr/>
                </a:tc>
                <a:tc>
                  <a:txBody>
                    <a:bodyPr/>
                    <a:lstStyle/>
                    <a:p>
                      <a:r>
                        <a:rPr lang="en-US" sz="1600" dirty="0" err="1" smtClean="0"/>
                        <a:t>IQ.Session</a:t>
                      </a:r>
                      <a:endParaRPr lang="en-US" sz="1600" dirty="0"/>
                    </a:p>
                  </a:txBody>
                  <a:tcPr/>
                </a:tc>
                <a:tc>
                  <a:txBody>
                    <a:bodyPr/>
                    <a:lstStyle/>
                    <a:p>
                      <a:r>
                        <a:rPr lang="en-US" sz="1600" dirty="0" smtClean="0"/>
                        <a:t>Scheduling Studio 7</a:t>
                      </a:r>
                      <a:endParaRPr lang="en-US" sz="1600" dirty="0"/>
                    </a:p>
                  </a:txBody>
                  <a:tcPr/>
                </a:tc>
              </a:tr>
              <a:tr h="641149">
                <a:tc>
                  <a:txBody>
                    <a:bodyPr/>
                    <a:lstStyle/>
                    <a:p>
                      <a:r>
                        <a:rPr lang="en-US" sz="1600" b="0" dirty="0" smtClean="0"/>
                        <a:t>Prediction Engine</a:t>
                      </a:r>
                      <a:endParaRPr lang="en-US" sz="1600" b="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641149">
                <a:tc>
                  <a:txBody>
                    <a:bodyPr/>
                    <a:lstStyle/>
                    <a:p>
                      <a:r>
                        <a:rPr lang="en-US" sz="1600" b="0" dirty="0" smtClean="0"/>
                        <a:t>Dept to University</a:t>
                      </a:r>
                      <a:endParaRPr lang="en-US" sz="1600" b="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pPr algn="l"/>
                      <a:endParaRPr lang="en-US" dirty="0"/>
                    </a:p>
                  </a:txBody>
                  <a:tcPr/>
                </a:tc>
              </a:tr>
              <a:tr h="541129">
                <a:tc>
                  <a:txBody>
                    <a:bodyPr/>
                    <a:lstStyle/>
                    <a:p>
                      <a:r>
                        <a:rPr lang="en-US" sz="1600" b="0" dirty="0" smtClean="0"/>
                        <a:t>Optimizer</a:t>
                      </a:r>
                      <a:endParaRPr lang="en-US" sz="1600" b="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768973">
                <a:tc>
                  <a:txBody>
                    <a:bodyPr/>
                    <a:lstStyle/>
                    <a:p>
                      <a:r>
                        <a:rPr lang="en-US" sz="1600" b="0" dirty="0" smtClean="0"/>
                        <a:t>Multi-Term Forecaster</a:t>
                      </a:r>
                      <a:endParaRPr lang="en-US" sz="1600" b="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68973">
                <a:tc>
                  <a:txBody>
                    <a:bodyPr/>
                    <a:lstStyle/>
                    <a:p>
                      <a:r>
                        <a:rPr lang="en-US" sz="1600" b="0" dirty="0" smtClean="0"/>
                        <a:t>3</a:t>
                      </a:r>
                      <a:r>
                        <a:rPr lang="en-US" sz="1600" b="0" baseline="30000" dirty="0" smtClean="0"/>
                        <a:t>rd</a:t>
                      </a:r>
                      <a:r>
                        <a:rPr lang="en-US" sz="1600" b="0" dirty="0" smtClean="0"/>
                        <a:t> Party Integration</a:t>
                      </a:r>
                      <a:endParaRPr lang="en-US" sz="1600" b="0" dirty="0"/>
                    </a:p>
                  </a:txBody>
                  <a:tcPr/>
                </a:tc>
                <a:tc>
                  <a:txBody>
                    <a:bodyPr/>
                    <a:lstStyle/>
                    <a:p>
                      <a:endParaRPr lang="en-US" dirty="0"/>
                    </a:p>
                  </a:txBody>
                  <a:tcPr>
                    <a:solidFill>
                      <a:schemeClr val="accent3">
                        <a:lumMod val="75000"/>
                      </a:schemeClr>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22" name="Picture 21" descr="CheckMark.png"/>
          <p:cNvPicPr>
            <a:picLocks noChangeAspect="1"/>
          </p:cNvPicPr>
          <p:nvPr/>
        </p:nvPicPr>
        <p:blipFill>
          <a:blip r:embed="rId2" cstate="print"/>
          <a:stretch>
            <a:fillRect/>
          </a:stretch>
        </p:blipFill>
        <p:spPr>
          <a:xfrm>
            <a:off x="2181224" y="2500312"/>
            <a:ext cx="304800" cy="304800"/>
          </a:xfrm>
          <a:prstGeom prst="rect">
            <a:avLst/>
          </a:prstGeom>
        </p:spPr>
      </p:pic>
      <p:pic>
        <p:nvPicPr>
          <p:cNvPr id="23" name="Picture 22" descr="CheckMark.png"/>
          <p:cNvPicPr>
            <a:picLocks noChangeAspect="1"/>
          </p:cNvPicPr>
          <p:nvPr/>
        </p:nvPicPr>
        <p:blipFill>
          <a:blip r:embed="rId2" cstate="print"/>
          <a:stretch>
            <a:fillRect/>
          </a:stretch>
        </p:blipFill>
        <p:spPr>
          <a:xfrm>
            <a:off x="2181224" y="3100387"/>
            <a:ext cx="304800" cy="304800"/>
          </a:xfrm>
          <a:prstGeom prst="rect">
            <a:avLst/>
          </a:prstGeom>
        </p:spPr>
      </p:pic>
      <p:pic>
        <p:nvPicPr>
          <p:cNvPr id="24" name="Picture 23" descr="CheckMark.png"/>
          <p:cNvPicPr>
            <a:picLocks noChangeAspect="1"/>
          </p:cNvPicPr>
          <p:nvPr/>
        </p:nvPicPr>
        <p:blipFill>
          <a:blip r:embed="rId2" cstate="print"/>
          <a:stretch>
            <a:fillRect/>
          </a:stretch>
        </p:blipFill>
        <p:spPr>
          <a:xfrm>
            <a:off x="2190749" y="3733800"/>
            <a:ext cx="304800" cy="304800"/>
          </a:xfrm>
          <a:prstGeom prst="rect">
            <a:avLst/>
          </a:prstGeom>
        </p:spPr>
      </p:pic>
      <p:pic>
        <p:nvPicPr>
          <p:cNvPr id="26" name="Picture 25" descr="CheckMark.png"/>
          <p:cNvPicPr>
            <a:picLocks noChangeAspect="1"/>
          </p:cNvPicPr>
          <p:nvPr/>
        </p:nvPicPr>
        <p:blipFill>
          <a:blip r:embed="rId2" cstate="print"/>
          <a:stretch>
            <a:fillRect/>
          </a:stretch>
        </p:blipFill>
        <p:spPr>
          <a:xfrm>
            <a:off x="2190749" y="4391025"/>
            <a:ext cx="304800" cy="304800"/>
          </a:xfrm>
          <a:prstGeom prst="rect">
            <a:avLst/>
          </a:prstGeom>
        </p:spPr>
      </p:pic>
      <p:pic>
        <p:nvPicPr>
          <p:cNvPr id="28" name="Picture 27" descr="CheckMark.png"/>
          <p:cNvPicPr>
            <a:picLocks noChangeAspect="1"/>
          </p:cNvPicPr>
          <p:nvPr/>
        </p:nvPicPr>
        <p:blipFill>
          <a:blip r:embed="rId2" cstate="print"/>
          <a:stretch>
            <a:fillRect/>
          </a:stretch>
        </p:blipFill>
        <p:spPr>
          <a:xfrm>
            <a:off x="2181224" y="5053012"/>
            <a:ext cx="304800" cy="304800"/>
          </a:xfrm>
          <a:prstGeom prst="rect">
            <a:avLst/>
          </a:prstGeom>
        </p:spPr>
      </p:pic>
      <p:pic>
        <p:nvPicPr>
          <p:cNvPr id="34" name="Picture 33" descr="CheckMark.png"/>
          <p:cNvPicPr>
            <a:picLocks noChangeAspect="1"/>
          </p:cNvPicPr>
          <p:nvPr/>
        </p:nvPicPr>
        <p:blipFill>
          <a:blip r:embed="rId2" cstate="print"/>
          <a:stretch>
            <a:fillRect/>
          </a:stretch>
        </p:blipFill>
        <p:spPr>
          <a:xfrm>
            <a:off x="6324600" y="3124200"/>
            <a:ext cx="304800" cy="304800"/>
          </a:xfrm>
          <a:prstGeom prst="rect">
            <a:avLst/>
          </a:prstGeom>
        </p:spPr>
      </p:pic>
      <p:pic>
        <p:nvPicPr>
          <p:cNvPr id="43" name="Picture 42" descr="CheckMark.png"/>
          <p:cNvPicPr>
            <a:picLocks noChangeAspect="1"/>
          </p:cNvPicPr>
          <p:nvPr/>
        </p:nvPicPr>
        <p:blipFill>
          <a:blip r:embed="rId2" cstate="print"/>
          <a:stretch>
            <a:fillRect/>
          </a:stretch>
        </p:blipFill>
        <p:spPr>
          <a:xfrm>
            <a:off x="3338512" y="3124200"/>
            <a:ext cx="304800" cy="304800"/>
          </a:xfrm>
          <a:prstGeom prst="rect">
            <a:avLst/>
          </a:prstGeom>
        </p:spPr>
      </p:pic>
      <p:pic>
        <p:nvPicPr>
          <p:cNvPr id="44" name="Picture 43" descr="CheckMark.png"/>
          <p:cNvPicPr>
            <a:picLocks noChangeAspect="1"/>
          </p:cNvPicPr>
          <p:nvPr/>
        </p:nvPicPr>
        <p:blipFill>
          <a:blip r:embed="rId2" cstate="print"/>
          <a:stretch>
            <a:fillRect/>
          </a:stretch>
        </p:blipFill>
        <p:spPr>
          <a:xfrm>
            <a:off x="4786312" y="3124200"/>
            <a:ext cx="304800" cy="304800"/>
          </a:xfrm>
          <a:prstGeom prst="rect">
            <a:avLst/>
          </a:prstGeom>
        </p:spPr>
      </p:pic>
      <p:pic>
        <p:nvPicPr>
          <p:cNvPr id="45" name="Picture 44" descr="CheckMark.png"/>
          <p:cNvPicPr>
            <a:picLocks noChangeAspect="1"/>
          </p:cNvPicPr>
          <p:nvPr/>
        </p:nvPicPr>
        <p:blipFill>
          <a:blip r:embed="rId2" cstate="print"/>
          <a:stretch>
            <a:fillRect/>
          </a:stretch>
        </p:blipFill>
        <p:spPr>
          <a:xfrm>
            <a:off x="4800600" y="3733800"/>
            <a:ext cx="304800" cy="304800"/>
          </a:xfrm>
          <a:prstGeom prst="rect">
            <a:avLst/>
          </a:prstGeom>
        </p:spPr>
      </p:pic>
      <p:pic>
        <p:nvPicPr>
          <p:cNvPr id="46" name="Picture 45" descr="CheckMark.png"/>
          <p:cNvPicPr>
            <a:picLocks noChangeAspect="1"/>
          </p:cNvPicPr>
          <p:nvPr/>
        </p:nvPicPr>
        <p:blipFill>
          <a:blip r:embed="rId2" cstate="print"/>
          <a:stretch>
            <a:fillRect/>
          </a:stretch>
        </p:blipFill>
        <p:spPr>
          <a:xfrm>
            <a:off x="7848600" y="3733800"/>
            <a:ext cx="304800" cy="304800"/>
          </a:xfrm>
          <a:prstGeom prst="rect">
            <a:avLst/>
          </a:prstGeom>
        </p:spPr>
      </p:pic>
      <p:pic>
        <p:nvPicPr>
          <p:cNvPr id="47" name="Picture 46" descr="CheckMark.png"/>
          <p:cNvPicPr>
            <a:picLocks noChangeAspect="1"/>
          </p:cNvPicPr>
          <p:nvPr/>
        </p:nvPicPr>
        <p:blipFill>
          <a:blip r:embed="rId2" cstate="print"/>
          <a:stretch>
            <a:fillRect/>
          </a:stretch>
        </p:blipFill>
        <p:spPr>
          <a:xfrm>
            <a:off x="3352800" y="5029200"/>
            <a:ext cx="304800" cy="304800"/>
          </a:xfrm>
          <a:prstGeom prst="rect">
            <a:avLst/>
          </a:prstGeom>
        </p:spPr>
      </p:pic>
      <p:pic>
        <p:nvPicPr>
          <p:cNvPr id="48" name="Picture 47" descr="CheckMark.png"/>
          <p:cNvPicPr>
            <a:picLocks noChangeAspect="1"/>
          </p:cNvPicPr>
          <p:nvPr/>
        </p:nvPicPr>
        <p:blipFill>
          <a:blip r:embed="rId2" cstate="print"/>
          <a:stretch>
            <a:fillRect/>
          </a:stretch>
        </p:blipFill>
        <p:spPr>
          <a:xfrm>
            <a:off x="4800600" y="5029200"/>
            <a:ext cx="304800" cy="304800"/>
          </a:xfrm>
          <a:prstGeom prst="rect">
            <a:avLst/>
          </a:prstGeom>
        </p:spPr>
      </p:pic>
      <p:pic>
        <p:nvPicPr>
          <p:cNvPr id="49" name="Picture 48" descr="CheckMark.png"/>
          <p:cNvPicPr>
            <a:picLocks noChangeAspect="1"/>
          </p:cNvPicPr>
          <p:nvPr/>
        </p:nvPicPr>
        <p:blipFill>
          <a:blip r:embed="rId2" cstate="print"/>
          <a:stretch>
            <a:fillRect/>
          </a:stretch>
        </p:blipFill>
        <p:spPr>
          <a:xfrm>
            <a:off x="6324600" y="5029200"/>
            <a:ext cx="304800" cy="304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Risks</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endParaRPr lang="en-US" dirty="0"/>
          </a:p>
          <a:p>
            <a:r>
              <a:rPr lang="en-US" dirty="0" smtClean="0"/>
              <a:t>F1</a:t>
            </a:r>
            <a:r>
              <a:rPr lang="en-US" dirty="0"/>
              <a:t>: Cost of development too </a:t>
            </a:r>
            <a:r>
              <a:rPr lang="en-US" dirty="0" smtClean="0"/>
              <a:t>high</a:t>
            </a:r>
          </a:p>
          <a:p>
            <a:endParaRPr lang="en-US" dirty="0" smtClean="0"/>
          </a:p>
          <a:p>
            <a:endParaRPr lang="en-US" dirty="0"/>
          </a:p>
          <a:p>
            <a:r>
              <a:rPr lang="en-US" dirty="0"/>
              <a:t>F2: Final cost of product too </a:t>
            </a:r>
            <a:r>
              <a:rPr lang="en-US" dirty="0" smtClean="0"/>
              <a:t>high</a:t>
            </a:r>
          </a:p>
          <a:p>
            <a:endParaRPr lang="en-US" dirty="0" smtClean="0"/>
          </a:p>
          <a:p>
            <a:endParaRPr lang="en-US" dirty="0" smtClean="0"/>
          </a:p>
          <a:p>
            <a:r>
              <a:rPr lang="en-US" dirty="0" smtClean="0"/>
              <a:t>F3: Unable to fund project</a:t>
            </a:r>
            <a:endParaRPr lang="en-US" dirty="0"/>
          </a:p>
          <a:p>
            <a:pPr marL="0" indent="0">
              <a:buNone/>
            </a:pPr>
            <a:r>
              <a:rPr lang="en-US" sz="2800" dirty="0"/>
              <a:t> </a:t>
            </a:r>
          </a:p>
          <a:p>
            <a:pPr marL="0" indent="0">
              <a:buNone/>
            </a:pPr>
            <a:endParaRPr lang="en-US" sz="1400" dirty="0"/>
          </a:p>
          <a:p>
            <a:endParaRPr lang="en-US" sz="1600" dirty="0"/>
          </a:p>
          <a:p>
            <a:endParaRPr lang="en-US" dirty="0"/>
          </a:p>
        </p:txBody>
      </p:sp>
      <p:sp>
        <p:nvSpPr>
          <p:cNvPr id="4" name="Date Placeholder 3"/>
          <p:cNvSpPr>
            <a:spLocks noGrp="1"/>
          </p:cNvSpPr>
          <p:nvPr>
            <p:ph type="dt" sz="half" idx="10"/>
          </p:nvPr>
        </p:nvSpPr>
        <p:spPr/>
        <p:txBody>
          <a:bodyPr/>
          <a:lstStyle/>
          <a:p>
            <a:fld id="{C60D0499-A9A9-4B99-B20D-182C18654F7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26</a:t>
            </a:fld>
            <a:endParaRPr lang="en-US"/>
          </a:p>
        </p:txBody>
      </p:sp>
    </p:spTree>
    <p:extLst>
      <p:ext uri="{BB962C8B-B14F-4D97-AF65-F5344CB8AC3E}">
        <p14:creationId xmlns:p14="http://schemas.microsoft.com/office/powerpoint/2010/main" val="3071819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Risks</a:t>
            </a:r>
            <a:endParaRPr lang="en-US" dirty="0"/>
          </a:p>
        </p:txBody>
      </p:sp>
      <p:sp>
        <p:nvSpPr>
          <p:cNvPr id="3" name="Content Placeholder 2"/>
          <p:cNvSpPr>
            <a:spLocks noGrp="1"/>
          </p:cNvSpPr>
          <p:nvPr>
            <p:ph idx="1"/>
          </p:nvPr>
        </p:nvSpPr>
        <p:spPr/>
        <p:txBody>
          <a:bodyPr>
            <a:noAutofit/>
          </a:bodyPr>
          <a:lstStyle/>
          <a:p>
            <a:r>
              <a:rPr lang="en-US" sz="2200" dirty="0" smtClean="0"/>
              <a:t>T1</a:t>
            </a:r>
            <a:r>
              <a:rPr lang="en-US" sz="2200" dirty="0"/>
              <a:t>: Getting enough student </a:t>
            </a:r>
            <a:r>
              <a:rPr lang="en-US" sz="2200" dirty="0" smtClean="0"/>
              <a:t>data</a:t>
            </a:r>
          </a:p>
          <a:p>
            <a:endParaRPr lang="en-US" sz="2200" dirty="0"/>
          </a:p>
          <a:p>
            <a:r>
              <a:rPr lang="en-US" sz="2200" dirty="0"/>
              <a:t>T2: Getting enough faculty </a:t>
            </a:r>
            <a:r>
              <a:rPr lang="en-US" sz="2200" dirty="0" smtClean="0"/>
              <a:t>data</a:t>
            </a:r>
          </a:p>
          <a:p>
            <a:endParaRPr lang="en-US" sz="2200" dirty="0"/>
          </a:p>
          <a:p>
            <a:r>
              <a:rPr lang="en-US" sz="2200" dirty="0"/>
              <a:t>T3: Getting the </a:t>
            </a:r>
            <a:r>
              <a:rPr lang="en-US" sz="2200" i="1" dirty="0"/>
              <a:t>right</a:t>
            </a:r>
            <a:r>
              <a:rPr lang="en-US" sz="2200" dirty="0"/>
              <a:t> student </a:t>
            </a:r>
            <a:r>
              <a:rPr lang="en-US" sz="2200" dirty="0" smtClean="0"/>
              <a:t>data</a:t>
            </a:r>
          </a:p>
          <a:p>
            <a:endParaRPr lang="en-US" sz="2200" dirty="0"/>
          </a:p>
          <a:p>
            <a:r>
              <a:rPr lang="en-US" sz="2200" dirty="0"/>
              <a:t>T4: Getting the </a:t>
            </a:r>
            <a:r>
              <a:rPr lang="en-US" sz="2200" i="1" dirty="0"/>
              <a:t>right</a:t>
            </a:r>
            <a:r>
              <a:rPr lang="en-US" sz="2200" dirty="0"/>
              <a:t> faculty </a:t>
            </a:r>
            <a:r>
              <a:rPr lang="en-US" sz="2200" dirty="0" smtClean="0"/>
              <a:t>data</a:t>
            </a:r>
          </a:p>
          <a:p>
            <a:endParaRPr lang="en-US" sz="2200" dirty="0"/>
          </a:p>
          <a:p>
            <a:r>
              <a:rPr lang="en-US" sz="2200" dirty="0"/>
              <a:t>T5: The various ODU systems do not </a:t>
            </a:r>
            <a:r>
              <a:rPr lang="en-US" sz="2200" dirty="0" smtClean="0"/>
              <a:t>integrate well</a:t>
            </a:r>
          </a:p>
          <a:p>
            <a:endParaRPr lang="en-US" sz="2200" dirty="0"/>
          </a:p>
          <a:p>
            <a:r>
              <a:rPr lang="en-US" sz="2200" dirty="0"/>
              <a:t>T6: Historical data exists in a difficult form to collect and manage</a:t>
            </a:r>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27</a:t>
            </a:fld>
            <a:endParaRPr lang="en-US"/>
          </a:p>
        </p:txBody>
      </p:sp>
    </p:spTree>
    <p:extLst>
      <p:ext uri="{BB962C8B-B14F-4D97-AF65-F5344CB8AC3E}">
        <p14:creationId xmlns:p14="http://schemas.microsoft.com/office/powerpoint/2010/main" val="935503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Risks</a:t>
            </a:r>
            <a:endParaRPr lang="en-US" dirty="0"/>
          </a:p>
        </p:txBody>
      </p:sp>
      <p:sp>
        <p:nvSpPr>
          <p:cNvPr id="3" name="Content Placeholder 2"/>
          <p:cNvSpPr>
            <a:spLocks noGrp="1"/>
          </p:cNvSpPr>
          <p:nvPr>
            <p:ph idx="1"/>
          </p:nvPr>
        </p:nvSpPr>
        <p:spPr/>
        <p:txBody>
          <a:bodyPr/>
          <a:lstStyle/>
          <a:p>
            <a:endParaRPr lang="en-US" dirty="0" smtClean="0"/>
          </a:p>
          <a:p>
            <a:endParaRPr lang="en-US" sz="2800" dirty="0" smtClean="0"/>
          </a:p>
          <a:p>
            <a:r>
              <a:rPr lang="en-US" sz="2800" dirty="0" smtClean="0"/>
              <a:t>C1</a:t>
            </a:r>
            <a:r>
              <a:rPr lang="en-US" sz="2800" dirty="0"/>
              <a:t>: University politics (Institutional Inertia)</a:t>
            </a:r>
          </a:p>
          <a:p>
            <a:endParaRPr lang="en-US" sz="2800" dirty="0"/>
          </a:p>
          <a:p>
            <a:r>
              <a:rPr lang="en-US" sz="2800" dirty="0"/>
              <a:t>C2: </a:t>
            </a:r>
            <a:r>
              <a:rPr lang="en-US" sz="2800" dirty="0" smtClean="0"/>
              <a:t>Unable </a:t>
            </a:r>
            <a:r>
              <a:rPr lang="en-US" sz="2800" dirty="0"/>
              <a:t>to force students to create a profile</a:t>
            </a:r>
          </a:p>
          <a:p>
            <a:endParaRPr lang="en-US" sz="2800" dirty="0"/>
          </a:p>
          <a:p>
            <a:r>
              <a:rPr lang="en-US" sz="2800" dirty="0"/>
              <a:t>C3: </a:t>
            </a:r>
            <a:r>
              <a:rPr lang="en-US" sz="2800" dirty="0" smtClean="0"/>
              <a:t>Unable </a:t>
            </a:r>
            <a:r>
              <a:rPr lang="en-US" sz="2800" dirty="0"/>
              <a:t>to force faculty to create a profile</a:t>
            </a:r>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28</a:t>
            </a:fld>
            <a:endParaRPr lang="en-US"/>
          </a:p>
        </p:txBody>
      </p:sp>
    </p:spTree>
    <p:extLst>
      <p:ext uri="{BB962C8B-B14F-4D97-AF65-F5344CB8AC3E}">
        <p14:creationId xmlns:p14="http://schemas.microsoft.com/office/powerpoint/2010/main" val="3732833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Risks</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smtClean="0"/>
          </a:p>
          <a:p>
            <a:r>
              <a:rPr lang="en-US" sz="2800" dirty="0" smtClean="0"/>
              <a:t>S1T6</a:t>
            </a:r>
            <a:r>
              <a:rPr lang="en-US" sz="2800" dirty="0"/>
              <a:t>: Historical data difficult to collect and </a:t>
            </a:r>
            <a:r>
              <a:rPr lang="en-US" sz="2800" dirty="0" smtClean="0"/>
              <a:t>manage</a:t>
            </a:r>
          </a:p>
          <a:p>
            <a:endParaRPr lang="en-US" sz="2800" dirty="0" smtClean="0"/>
          </a:p>
          <a:p>
            <a:endParaRPr lang="en-US" sz="2800" dirty="0"/>
          </a:p>
          <a:p>
            <a:r>
              <a:rPr lang="en-US" sz="2800" dirty="0"/>
              <a:t>S2C1: University unwilling to modify existing process</a:t>
            </a:r>
          </a:p>
          <a:p>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29</a:t>
            </a:fld>
            <a:endParaRPr lang="en-US"/>
          </a:p>
        </p:txBody>
      </p:sp>
    </p:spTree>
    <p:extLst>
      <p:ext uri="{BB962C8B-B14F-4D97-AF65-F5344CB8AC3E}">
        <p14:creationId xmlns:p14="http://schemas.microsoft.com/office/powerpoint/2010/main" val="66495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Organizational Chart</a:t>
            </a:r>
            <a:endParaRPr lang="en-US" dirty="0"/>
          </a:p>
        </p:txBody>
      </p:sp>
      <p:sp>
        <p:nvSpPr>
          <p:cNvPr id="3" name="Date Placeholder 2"/>
          <p:cNvSpPr>
            <a:spLocks noGrp="1"/>
          </p:cNvSpPr>
          <p:nvPr>
            <p:ph type="dt" sz="half" idx="10"/>
          </p:nvPr>
        </p:nvSpPr>
        <p:spPr/>
        <p:txBody>
          <a:bodyPr/>
          <a:lstStyle/>
          <a:p>
            <a:fld id="{F72E00AC-CDC8-401C-AE63-FAE63A1231F4}"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3</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7" y="1952625"/>
            <a:ext cx="8984455" cy="403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594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and Probability of Risks</a:t>
            </a:r>
            <a:endParaRPr lang="en-US" dirty="0"/>
          </a:p>
        </p:txBody>
      </p:sp>
      <p:pic>
        <p:nvPicPr>
          <p:cNvPr id="1025"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8001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6DE52979-8F79-487A-9DF1-73156BAEAF5A}"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30</a:t>
            </a:fld>
            <a:endParaRPr lang="en-US"/>
          </a:p>
        </p:txBody>
      </p:sp>
    </p:spTree>
    <p:extLst>
      <p:ext uri="{BB962C8B-B14F-4D97-AF65-F5344CB8AC3E}">
        <p14:creationId xmlns:p14="http://schemas.microsoft.com/office/powerpoint/2010/main" val="186642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in the Box?</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187974348"/>
              </p:ext>
            </p:extLst>
          </p:nvPr>
        </p:nvGraphicFramePr>
        <p:xfrm>
          <a:off x="-685800" y="762000"/>
          <a:ext cx="10515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75187EF2-C95A-4A9C-9BF9-586F04D52DB7}" type="datetime1">
              <a:rPr lang="en-US" smtClean="0"/>
              <a:pPr/>
              <a:t>3/31/2011</a:t>
            </a:fld>
            <a:endParaRPr lang="en-US"/>
          </a:p>
        </p:txBody>
      </p:sp>
      <p:sp>
        <p:nvSpPr>
          <p:cNvPr id="6" name="Slide Number Placeholder 5"/>
          <p:cNvSpPr>
            <a:spLocks noGrp="1"/>
          </p:cNvSpPr>
          <p:nvPr>
            <p:ph type="sldNum" sz="quarter" idx="12"/>
          </p:nvPr>
        </p:nvSpPr>
        <p:spPr/>
        <p:txBody>
          <a:bodyPr/>
          <a:lstStyle/>
          <a:p>
            <a:fld id="{58BCCC9B-EEC4-44A6-BA09-F7B67352889E}" type="slidenum">
              <a:rPr lang="en-US" smtClean="0"/>
              <a:pPr/>
              <a:t>31</a:t>
            </a:fld>
            <a:endParaRPr lang="en-US"/>
          </a:p>
        </p:txBody>
      </p:sp>
    </p:spTree>
    <p:extLst>
      <p:ext uri="{BB962C8B-B14F-4D97-AF65-F5344CB8AC3E}">
        <p14:creationId xmlns:p14="http://schemas.microsoft.com/office/powerpoint/2010/main" val="3979207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Not In The Box</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Will not replace current tools</a:t>
            </a:r>
          </a:p>
          <a:p>
            <a:endParaRPr lang="en-US" dirty="0" smtClean="0"/>
          </a:p>
          <a:p>
            <a:endParaRPr lang="en-US" dirty="0" smtClean="0"/>
          </a:p>
          <a:p>
            <a:r>
              <a:rPr lang="en-US" dirty="0" smtClean="0"/>
              <a:t>Will not change university politics</a:t>
            </a:r>
          </a:p>
          <a:p>
            <a:endParaRPr lang="en-US" dirty="0" smtClean="0"/>
          </a:p>
          <a:p>
            <a:endParaRPr lang="en-US" dirty="0" smtClean="0"/>
          </a:p>
          <a:p>
            <a:r>
              <a:rPr lang="en-US" dirty="0" smtClean="0"/>
              <a:t>Will not automate the schedule</a:t>
            </a:r>
          </a:p>
          <a:p>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32</a:t>
            </a:fld>
            <a:endParaRPr lang="en-US"/>
          </a:p>
        </p:txBody>
      </p:sp>
    </p:spTree>
    <p:extLst>
      <p:ext uri="{BB962C8B-B14F-4D97-AF65-F5344CB8AC3E}">
        <p14:creationId xmlns:p14="http://schemas.microsoft.com/office/powerpoint/2010/main" val="353918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ultimate purpose of SAGA is to ease the burden of those involved with the scheduling process while simultaneously catering to student and faculty needs and interests which will lead to increased tuition dollars.</a:t>
            </a:r>
          </a:p>
          <a:p>
            <a:pPr marL="0" indent="0">
              <a:buNone/>
            </a:pPr>
            <a:endParaRPr lang="en-US" dirty="0" smtClean="0"/>
          </a:p>
          <a:p>
            <a:r>
              <a:rPr lang="en-US" dirty="0" smtClean="0"/>
              <a:t>SAGA improves the course making process by providing collaborative input from students, faculty, and historical trends to assist in predicting demand for the future.</a:t>
            </a:r>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33</a:t>
            </a:fld>
            <a:endParaRPr lang="en-US"/>
          </a:p>
        </p:txBody>
      </p:sp>
    </p:spTree>
    <p:extLst>
      <p:ext uri="{BB962C8B-B14F-4D97-AF65-F5344CB8AC3E}">
        <p14:creationId xmlns:p14="http://schemas.microsoft.com/office/powerpoint/2010/main" val="2990973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Mathews, Terri (Fall 2010</a:t>
            </a:r>
            <a:r>
              <a:rPr lang="en-US" b="1" dirty="0" smtClean="0"/>
              <a:t>) </a:t>
            </a:r>
            <a:r>
              <a:rPr lang="en-US" dirty="0" smtClean="0"/>
              <a:t>– </a:t>
            </a:r>
            <a:r>
              <a:rPr lang="en-US" dirty="0"/>
              <a:t>Mathews, Terri. (2011). </a:t>
            </a:r>
            <a:r>
              <a:rPr lang="en-US" i="1" dirty="0"/>
              <a:t>Fall 2010 Room Utilization By Priority </a:t>
            </a:r>
            <a:r>
              <a:rPr lang="en-US" i="1" dirty="0" smtClean="0"/>
              <a:t>Rooms</a:t>
            </a:r>
          </a:p>
          <a:p>
            <a:endParaRPr lang="en-US" i="1" dirty="0" smtClean="0"/>
          </a:p>
          <a:p>
            <a:r>
              <a:rPr lang="en-US" b="1" dirty="0" smtClean="0"/>
              <a:t>Cost </a:t>
            </a:r>
            <a:r>
              <a:rPr lang="en-US" b="1" dirty="0"/>
              <a:t>of S</a:t>
            </a:r>
            <a:r>
              <a:rPr lang="en-US" b="1" dirty="0" smtClean="0"/>
              <a:t>tudents </a:t>
            </a:r>
            <a:r>
              <a:rPr lang="en-US" dirty="0"/>
              <a:t>- </a:t>
            </a:r>
            <a:r>
              <a:rPr lang="en-US" dirty="0">
                <a:hlinkClick r:id="rId2"/>
              </a:rPr>
              <a:t>http://</a:t>
            </a:r>
            <a:r>
              <a:rPr lang="en-US" dirty="0" smtClean="0">
                <a:hlinkClick r:id="rId2"/>
              </a:rPr>
              <a:t>www.collegemeasures.org/reporting/Institution/Scorecard/232982.aspx</a:t>
            </a:r>
            <a:endParaRPr lang="en-US" dirty="0" smtClean="0"/>
          </a:p>
          <a:p>
            <a:endParaRPr lang="en-US" dirty="0" smtClean="0"/>
          </a:p>
          <a:p>
            <a:r>
              <a:rPr lang="en-US" b="1" dirty="0" smtClean="0"/>
              <a:t>Retention Rate - </a:t>
            </a:r>
            <a:r>
              <a:rPr lang="en-US" dirty="0"/>
              <a:t>The Carnegie Foundation for the Advancement of Teaching. (2011, March 30). </a:t>
            </a:r>
            <a:r>
              <a:rPr lang="en-US" i="1" dirty="0"/>
              <a:t>Carnegie classifications</a:t>
            </a:r>
            <a:r>
              <a:rPr lang="en-US" dirty="0"/>
              <a:t>. Retrieved from </a:t>
            </a:r>
            <a:r>
              <a:rPr lang="en-US">
                <a:hlinkClick r:id="rId3"/>
              </a:rPr>
              <a:t>http</a:t>
            </a:r>
            <a:r>
              <a:rPr lang="en-US">
                <a:hlinkClick r:id="rId3"/>
              </a:rPr>
              <a:t>://</a:t>
            </a:r>
            <a:r>
              <a:rPr lang="en-US" smtClean="0">
                <a:hlinkClick r:id="rId3"/>
              </a:rPr>
              <a:t>classifications.carnegiefoundation.org</a:t>
            </a:r>
            <a:endParaRPr lang="en-US" dirty="0" smtClean="0"/>
          </a:p>
          <a:p>
            <a:endParaRPr lang="en-US" dirty="0" smtClean="0"/>
          </a:p>
          <a:p>
            <a:r>
              <a:rPr lang="en-US" b="1" dirty="0" smtClean="0"/>
              <a:t>Competition Data</a:t>
            </a:r>
            <a:r>
              <a:rPr lang="en-US" dirty="0" smtClean="0"/>
              <a:t> – </a:t>
            </a:r>
            <a:r>
              <a:rPr lang="en-US" dirty="0" smtClean="0">
                <a:hlinkClick r:id="rId4"/>
              </a:rPr>
              <a:t>www.thoughtitmus.com</a:t>
            </a:r>
            <a:r>
              <a:rPr lang="en-US" dirty="0" smtClean="0"/>
              <a:t> , </a:t>
            </a:r>
            <a:r>
              <a:rPr lang="en-US" dirty="0" smtClean="0">
                <a:hlinkClick r:id="rId5" action="ppaction://hlinkfile"/>
              </a:rPr>
              <a:t>corp.collegenet.com</a:t>
            </a:r>
            <a:r>
              <a:rPr lang="en-US" dirty="0" smtClean="0"/>
              <a:t> , </a:t>
            </a:r>
            <a:r>
              <a:rPr lang="en-US" dirty="0" smtClean="0">
                <a:hlinkClick r:id="rId6"/>
              </a:rPr>
              <a:t>www.comquip.com</a:t>
            </a:r>
            <a:r>
              <a:rPr lang="en-US" dirty="0" smtClean="0"/>
              <a:t> , </a:t>
            </a:r>
            <a:r>
              <a:rPr lang="en-US" dirty="0" smtClean="0">
                <a:hlinkClick r:id="rId7"/>
              </a:rPr>
              <a:t>www.collegescheduler.com</a:t>
            </a:r>
            <a:r>
              <a:rPr lang="en-US" dirty="0" smtClean="0"/>
              <a:t> , </a:t>
            </a:r>
            <a:r>
              <a:rPr lang="en-US" dirty="0" smtClean="0">
                <a:hlinkClick r:id="rId8"/>
              </a:rPr>
              <a:t>www.lantiv.com</a:t>
            </a:r>
            <a:r>
              <a:rPr lang="en-US" dirty="0" smtClean="0"/>
              <a:t> </a:t>
            </a:r>
          </a:p>
          <a:p>
            <a:endParaRPr lang="en-US" dirty="0" smtClean="0"/>
          </a:p>
          <a:p>
            <a:r>
              <a:rPr lang="en-US" b="1" dirty="0" smtClean="0"/>
              <a:t>Fiver Year Graduation -</a:t>
            </a:r>
            <a:r>
              <a:rPr lang="en-US" b="1" dirty="0" smtClean="0">
                <a:hlinkClick r:id="rId9"/>
              </a:rPr>
              <a:t>http</a:t>
            </a:r>
            <a:r>
              <a:rPr lang="en-US" b="1" dirty="0">
                <a:hlinkClick r:id="rId9"/>
              </a:rPr>
              <a:t>://www.collegeparents.org/members/resources/articles/reasons-why-your-college-student-might-not-graduate-four-years</a:t>
            </a:r>
            <a:endParaRPr lang="en-US" b="1" dirty="0" smtClean="0"/>
          </a:p>
          <a:p>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34</a:t>
            </a:fld>
            <a:endParaRPr lang="en-US"/>
          </a:p>
        </p:txBody>
      </p:sp>
    </p:spTree>
    <p:extLst>
      <p:ext uri="{BB962C8B-B14F-4D97-AF65-F5344CB8AC3E}">
        <p14:creationId xmlns:p14="http://schemas.microsoft.com/office/powerpoint/2010/main" val="746644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Are you..</a:t>
            </a:r>
          </a:p>
          <a:p>
            <a:pPr marL="0" indent="0">
              <a:buNone/>
            </a:pPr>
            <a:endParaRPr lang="en-US" dirty="0" smtClean="0"/>
          </a:p>
          <a:p>
            <a:r>
              <a:rPr lang="en-US" dirty="0" smtClean="0"/>
              <a:t>Wasting </a:t>
            </a:r>
            <a:r>
              <a:rPr lang="en-US" dirty="0"/>
              <a:t>time keying in the same course schedules semester after semester? </a:t>
            </a:r>
            <a:endParaRPr lang="en-US" dirty="0" smtClean="0"/>
          </a:p>
          <a:p>
            <a:endParaRPr lang="en-US" dirty="0" smtClean="0"/>
          </a:p>
          <a:p>
            <a:r>
              <a:rPr lang="en-US" dirty="0" smtClean="0"/>
              <a:t>Having </a:t>
            </a:r>
            <a:r>
              <a:rPr lang="en-US" dirty="0"/>
              <a:t>trouble scheduling the right number of course sessions for a semester? </a:t>
            </a:r>
            <a:endParaRPr lang="en-US" dirty="0" smtClean="0"/>
          </a:p>
          <a:p>
            <a:endParaRPr lang="en-US" dirty="0" smtClean="0"/>
          </a:p>
          <a:p>
            <a:r>
              <a:rPr lang="en-US" dirty="0" smtClean="0"/>
              <a:t>Graduation </a:t>
            </a:r>
            <a:r>
              <a:rPr lang="en-US" dirty="0"/>
              <a:t>rates suffering due to course availability</a:t>
            </a:r>
            <a:r>
              <a:rPr lang="en-US" dirty="0" smtClean="0"/>
              <a:t>?</a:t>
            </a:r>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4</a:t>
            </a:fld>
            <a:endParaRPr lang="en-US"/>
          </a:p>
        </p:txBody>
      </p:sp>
      <p:sp>
        <p:nvSpPr>
          <p:cNvPr id="6" name="TextBox 5"/>
          <p:cNvSpPr txBox="1"/>
          <p:nvPr/>
        </p:nvSpPr>
        <p:spPr>
          <a:xfrm>
            <a:off x="685800" y="381000"/>
            <a:ext cx="7543800" cy="923330"/>
          </a:xfrm>
          <a:prstGeom prst="rect">
            <a:avLst/>
          </a:prstGeom>
          <a:noFill/>
        </p:spPr>
        <p:txBody>
          <a:bodyPr wrap="square" rtlCol="0">
            <a:spAutoFit/>
          </a:bodyPr>
          <a:lstStyle/>
          <a:p>
            <a:pPr algn="ctr"/>
            <a:r>
              <a:rPr lang="en-US" sz="5400" dirty="0" smtClean="0">
                <a:ln w="18415" cmpd="sng">
                  <a:solidFill>
                    <a:srgbClr val="FFFFFF"/>
                  </a:solidFill>
                  <a:prstDash val="solid"/>
                </a:ln>
                <a:solidFill>
                  <a:srgbClr val="FFFFFF"/>
                </a:solidFill>
                <a:latin typeface="+mj-lt"/>
              </a:rPr>
              <a:t>As a University Scheduler</a:t>
            </a:r>
            <a:endParaRPr lang="en-US" sz="5400" dirty="0">
              <a:ln w="18415" cmpd="sng">
                <a:solidFill>
                  <a:srgbClr val="FFFFFF"/>
                </a:solidFill>
                <a:prstDash val="solid"/>
              </a:ln>
              <a:solidFill>
                <a:srgbClr val="FFFFFF"/>
              </a:solidFill>
              <a:latin typeface="+mj-lt"/>
            </a:endParaRPr>
          </a:p>
        </p:txBody>
      </p:sp>
    </p:spTree>
    <p:extLst>
      <p:ext uri="{BB962C8B-B14F-4D97-AF65-F5344CB8AC3E}">
        <p14:creationId xmlns:p14="http://schemas.microsoft.com/office/powerpoint/2010/main" val="1808690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dirty="0" smtClean="0"/>
              <a:t>Higher Education in the US</a:t>
            </a:r>
            <a:endParaRPr lang="en-US" dirty="0"/>
          </a:p>
        </p:txBody>
      </p:sp>
      <p:sp>
        <p:nvSpPr>
          <p:cNvPr id="8195" name="Text Box 2"/>
          <p:cNvSpPr txBox="1">
            <a:spLocks noChangeArrowheads="1"/>
          </p:cNvSpPr>
          <p:nvPr/>
        </p:nvSpPr>
        <p:spPr bwMode="auto">
          <a:xfrm>
            <a:off x="87313" y="1676400"/>
            <a:ext cx="9070975"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91440"/>
          <a:lstStyle>
            <a:lvl1pPr marL="342900" indent="-341313"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Franklin Gothic Book" pitchFamily="34" charset="0"/>
                <a:cs typeface="Arial" charset="0"/>
              </a:defRPr>
            </a:lvl9pPr>
          </a:lstStyle>
          <a:p>
            <a:pPr eaLnBrk="1" hangingPunct="1">
              <a:spcBef>
                <a:spcPts val="488"/>
              </a:spcBef>
              <a:spcAft>
                <a:spcPts val="1425"/>
              </a:spcAft>
              <a:buClr>
                <a:srgbClr val="F07F09"/>
              </a:buClr>
              <a:buSzPct val="75000"/>
              <a:buFont typeface="Wingdings" pitchFamily="2" charset="2"/>
              <a:buChar char=""/>
            </a:pPr>
            <a:r>
              <a:rPr lang="en-US" sz="2400">
                <a:solidFill>
                  <a:srgbClr val="323232"/>
                </a:solidFill>
              </a:rPr>
              <a:t>5,758 higher education institutions in the United States, the second largest number in the world</a:t>
            </a:r>
          </a:p>
          <a:p>
            <a:pPr eaLnBrk="1" hangingPunct="1">
              <a:spcBef>
                <a:spcPts val="488"/>
              </a:spcBef>
              <a:spcAft>
                <a:spcPts val="1425"/>
              </a:spcAft>
              <a:buClr>
                <a:srgbClr val="F07F09"/>
              </a:buClr>
              <a:buSzPct val="75000"/>
              <a:buFont typeface="Wingdings" pitchFamily="2" charset="2"/>
              <a:buChar char=""/>
            </a:pPr>
            <a:r>
              <a:rPr lang="en-US" sz="2400">
                <a:solidFill>
                  <a:srgbClr val="323232"/>
                </a:solidFill>
              </a:rPr>
              <a:t>19,764,000 students are currently enrolled in these institutions</a:t>
            </a:r>
          </a:p>
          <a:p>
            <a:pPr eaLnBrk="1" hangingPunct="1">
              <a:spcBef>
                <a:spcPts val="488"/>
              </a:spcBef>
              <a:spcAft>
                <a:spcPts val="1425"/>
              </a:spcAft>
              <a:buClr>
                <a:srgbClr val="F07F09"/>
              </a:buClr>
              <a:buSzPct val="75000"/>
              <a:buFont typeface="Wingdings" pitchFamily="2" charset="2"/>
              <a:buChar char=""/>
            </a:pPr>
            <a:r>
              <a:rPr lang="en-US" sz="2400">
                <a:solidFill>
                  <a:srgbClr val="323232"/>
                </a:solidFill>
              </a:rPr>
              <a:t>66 public and private universities in Virginia</a:t>
            </a:r>
          </a:p>
        </p:txBody>
      </p:sp>
      <p:sp>
        <p:nvSpPr>
          <p:cNvPr id="14340" name="Date Placeholder 2"/>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164987-35E0-43DD-94AF-85DC2C463677}" type="datetime1">
              <a:rPr lang="en-US" smtClean="0"/>
              <a:pPr fontAlgn="base">
                <a:spcBef>
                  <a:spcPct val="0"/>
                </a:spcBef>
                <a:spcAft>
                  <a:spcPct val="0"/>
                </a:spcAft>
                <a:defRPr/>
              </a:pPr>
              <a:t>3/31/2011</a:t>
            </a:fld>
            <a:endParaRPr lang="en-US" smtClean="0"/>
          </a:p>
        </p:txBody>
      </p:sp>
      <p:sp>
        <p:nvSpPr>
          <p:cNvPr id="1434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5ADD2E-BF99-419F-BBBC-826703E6F644}" type="slidenum">
              <a:rPr lang="en-US" smtClean="0"/>
              <a:pPr fontAlgn="base">
                <a:spcBef>
                  <a:spcPct val="0"/>
                </a:spcBef>
                <a:spcAft>
                  <a:spcPct val="0"/>
                </a:spcAft>
                <a:defRPr/>
              </a:pPr>
              <a:t>5</a:t>
            </a:fld>
            <a:endParaRPr lang="en-US" smtClean="0"/>
          </a:p>
        </p:txBody>
      </p:sp>
      <p:pic>
        <p:nvPicPr>
          <p:cNvPr id="8198" name="Picture 7" descr="http://www.americanancestors.info/wp-content/uploads/2010/11/bald_eagle_head_and_american_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34528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2057400" y="6550025"/>
            <a:ext cx="533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en-US" sz="1400"/>
              <a:t>United States Census Bureau   img: americanancestors.info</a:t>
            </a:r>
          </a:p>
        </p:txBody>
      </p:sp>
    </p:spTree>
    <p:extLst>
      <p:ext uri="{BB962C8B-B14F-4D97-AF65-F5344CB8AC3E}">
        <p14:creationId xmlns:p14="http://schemas.microsoft.com/office/powerpoint/2010/main" val="164273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Ineffective Utilization of Resources</a:t>
            </a:r>
            <a:endParaRPr lang="en-US" dirty="0"/>
          </a:p>
        </p:txBody>
      </p:sp>
      <p:graphicFrame>
        <p:nvGraphicFramePr>
          <p:cNvPr id="4" name="Diagram 3"/>
          <p:cNvGraphicFramePr/>
          <p:nvPr>
            <p:extLst>
              <p:ext uri="{D42A27DB-BD31-4B8C-83A1-F6EECF244321}">
                <p14:modId xmlns:p14="http://schemas.microsoft.com/office/powerpoint/2010/main" val="2478931700"/>
              </p:ext>
            </p:extLst>
          </p:nvPr>
        </p:nvGraphicFramePr>
        <p:xfrm>
          <a:off x="13716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fld id="{ECE9876D-02FA-4D20-84E7-5FB569E78A23}" type="datetime1">
              <a:rPr lang="en-US" smtClean="0"/>
              <a:pPr/>
              <a:t>3/31/2011</a:t>
            </a:fld>
            <a:endParaRPr lang="en-US" dirty="0"/>
          </a:p>
        </p:txBody>
      </p:sp>
      <p:sp>
        <p:nvSpPr>
          <p:cNvPr id="5" name="Slide Number Placeholder 4"/>
          <p:cNvSpPr>
            <a:spLocks noGrp="1"/>
          </p:cNvSpPr>
          <p:nvPr>
            <p:ph type="sldNum" sz="quarter" idx="12"/>
          </p:nvPr>
        </p:nvSpPr>
        <p:spPr/>
        <p:txBody>
          <a:bodyPr/>
          <a:lstStyle/>
          <a:p>
            <a:fld id="{58BCCC9B-EEC4-44A6-BA09-F7B67352889E}" type="slidenum">
              <a:rPr lang="en-US" smtClean="0"/>
              <a:pPr/>
              <a:t>6</a:t>
            </a:fld>
            <a:endParaRPr lang="en-US"/>
          </a:p>
        </p:txBody>
      </p:sp>
      <p:sp>
        <p:nvSpPr>
          <p:cNvPr id="6" name="TextBox 5"/>
          <p:cNvSpPr txBox="1"/>
          <p:nvPr/>
        </p:nvSpPr>
        <p:spPr>
          <a:xfrm>
            <a:off x="304800" y="2286000"/>
            <a:ext cx="2362200" cy="369332"/>
          </a:xfrm>
          <a:prstGeom prst="rect">
            <a:avLst/>
          </a:prstGeom>
          <a:noFill/>
        </p:spPr>
        <p:txBody>
          <a:bodyPr wrap="square" rtlCol="0">
            <a:spAutoFit/>
          </a:bodyPr>
          <a:lstStyle/>
          <a:p>
            <a:r>
              <a:rPr lang="en-US" dirty="0" smtClean="0"/>
              <a:t>Poor seat allocation</a:t>
            </a:r>
            <a:endParaRPr lang="en-US" dirty="0"/>
          </a:p>
        </p:txBody>
      </p:sp>
      <p:sp>
        <p:nvSpPr>
          <p:cNvPr id="7" name="TextBox 6"/>
          <p:cNvSpPr txBox="1"/>
          <p:nvPr/>
        </p:nvSpPr>
        <p:spPr>
          <a:xfrm>
            <a:off x="228600" y="4953000"/>
            <a:ext cx="2362200" cy="646331"/>
          </a:xfrm>
          <a:prstGeom prst="rect">
            <a:avLst/>
          </a:prstGeom>
          <a:noFill/>
        </p:spPr>
        <p:txBody>
          <a:bodyPr wrap="square" rtlCol="0">
            <a:spAutoFit/>
          </a:bodyPr>
          <a:lstStyle/>
          <a:p>
            <a:pPr algn="ctr"/>
            <a:r>
              <a:rPr lang="en-US" dirty="0" smtClean="0"/>
              <a:t>Not meeting student needs</a:t>
            </a:r>
            <a:endParaRPr lang="en-US" dirty="0"/>
          </a:p>
        </p:txBody>
      </p:sp>
      <p:sp>
        <p:nvSpPr>
          <p:cNvPr id="8" name="TextBox 7"/>
          <p:cNvSpPr txBox="1"/>
          <p:nvPr/>
        </p:nvSpPr>
        <p:spPr>
          <a:xfrm>
            <a:off x="6553200" y="2286000"/>
            <a:ext cx="2362200" cy="369332"/>
          </a:xfrm>
          <a:prstGeom prst="rect">
            <a:avLst/>
          </a:prstGeom>
          <a:noFill/>
        </p:spPr>
        <p:txBody>
          <a:bodyPr wrap="square" rtlCol="0">
            <a:spAutoFit/>
          </a:bodyPr>
          <a:lstStyle/>
          <a:p>
            <a:r>
              <a:rPr lang="en-US" dirty="0" smtClean="0"/>
              <a:t>Disjoint faculty input</a:t>
            </a:r>
            <a:endParaRPr lang="en-US" dirty="0"/>
          </a:p>
        </p:txBody>
      </p:sp>
      <p:sp>
        <p:nvSpPr>
          <p:cNvPr id="9" name="TextBox 8"/>
          <p:cNvSpPr txBox="1"/>
          <p:nvPr/>
        </p:nvSpPr>
        <p:spPr>
          <a:xfrm>
            <a:off x="6553200" y="4953000"/>
            <a:ext cx="2362200" cy="369332"/>
          </a:xfrm>
          <a:prstGeom prst="rect">
            <a:avLst/>
          </a:prstGeom>
          <a:noFill/>
        </p:spPr>
        <p:txBody>
          <a:bodyPr wrap="square" rtlCol="0">
            <a:spAutoFit/>
          </a:bodyPr>
          <a:lstStyle/>
          <a:p>
            <a:r>
              <a:rPr lang="en-US" dirty="0" smtClean="0"/>
              <a:t>No current input</a:t>
            </a:r>
            <a:endParaRPr lang="en-US" dirty="0"/>
          </a:p>
        </p:txBody>
      </p:sp>
    </p:spTree>
    <p:extLst>
      <p:ext uri="{BB962C8B-B14F-4D97-AF65-F5344CB8AC3E}">
        <p14:creationId xmlns:p14="http://schemas.microsoft.com/office/powerpoint/2010/main" val="33419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Problem</a:t>
            </a:r>
            <a:endParaRPr lang="en-US" dirty="0"/>
          </a:p>
        </p:txBody>
      </p:sp>
      <p:sp>
        <p:nvSpPr>
          <p:cNvPr id="3" name="Content Placeholder 2"/>
          <p:cNvSpPr>
            <a:spLocks noGrp="1"/>
          </p:cNvSpPr>
          <p:nvPr>
            <p:ph idx="1"/>
          </p:nvPr>
        </p:nvSpPr>
        <p:spPr/>
        <p:txBody>
          <a:bodyPr>
            <a:normAutofit lnSpcReduction="10000"/>
          </a:bodyPr>
          <a:lstStyle/>
          <a:p>
            <a:pPr>
              <a:spcAft>
                <a:spcPts val="1425"/>
              </a:spcAft>
              <a:buClr>
                <a:srgbClr val="F07F09"/>
              </a:buClr>
              <a:buFont typeface="Wingdings" charset="0"/>
              <a:buChar char=""/>
            </a:pPr>
            <a:endParaRPr lang="en-US" sz="2000" dirty="0" smtClean="0">
              <a:solidFill>
                <a:srgbClr val="323232"/>
              </a:solidFill>
              <a:latin typeface="Franklin Gothic Book" charset="0"/>
            </a:endParaRPr>
          </a:p>
          <a:p>
            <a:pPr>
              <a:spcAft>
                <a:spcPts val="1425"/>
              </a:spcAft>
              <a:buClr>
                <a:srgbClr val="F07F09"/>
              </a:buClr>
              <a:buFont typeface="Wingdings" charset="0"/>
              <a:buChar char=""/>
            </a:pPr>
            <a:r>
              <a:rPr lang="en-US" dirty="0" smtClean="0">
                <a:solidFill>
                  <a:srgbClr val="323232"/>
                </a:solidFill>
                <a:latin typeface="Franklin Gothic Book" charset="0"/>
              </a:rPr>
              <a:t>The </a:t>
            </a:r>
            <a:r>
              <a:rPr lang="en-US" dirty="0">
                <a:solidFill>
                  <a:srgbClr val="323232"/>
                </a:solidFill>
                <a:latin typeface="Franklin Gothic Book" charset="0"/>
              </a:rPr>
              <a:t>lack of an effective scheduling software results in many universities:</a:t>
            </a:r>
          </a:p>
          <a:p>
            <a:pPr lvl="1">
              <a:spcAft>
                <a:spcPts val="1138"/>
              </a:spcAft>
              <a:buSzPct val="45000"/>
              <a:buFont typeface="Wingdings" charset="0"/>
              <a:buChar char=""/>
            </a:pPr>
            <a:r>
              <a:rPr lang="en-US" sz="2400" dirty="0">
                <a:solidFill>
                  <a:srgbClr val="323232"/>
                </a:solidFill>
                <a:latin typeface="Franklin Gothic Book" charset="0"/>
              </a:rPr>
              <a:t>Requiring faculty and staff spending undue amounts of time on the scheduling process</a:t>
            </a:r>
          </a:p>
          <a:p>
            <a:pPr lvl="1">
              <a:spcAft>
                <a:spcPts val="1138"/>
              </a:spcAft>
              <a:buSzPct val="45000"/>
              <a:buFont typeface="Wingdings" charset="0"/>
              <a:buChar char=""/>
            </a:pPr>
            <a:r>
              <a:rPr lang="en-US" sz="2400" dirty="0">
                <a:solidFill>
                  <a:srgbClr val="323232"/>
                </a:solidFill>
                <a:latin typeface="Franklin Gothic Book" charset="0"/>
              </a:rPr>
              <a:t>Developing a negative image among potential </a:t>
            </a:r>
            <a:r>
              <a:rPr lang="en-US" sz="2400" dirty="0" smtClean="0">
                <a:solidFill>
                  <a:srgbClr val="323232"/>
                </a:solidFill>
                <a:latin typeface="Franklin Gothic Book" charset="0"/>
              </a:rPr>
              <a:t>students</a:t>
            </a:r>
          </a:p>
          <a:p>
            <a:pPr lvl="1">
              <a:spcAft>
                <a:spcPts val="1138"/>
              </a:spcAft>
              <a:buSzPct val="45000"/>
              <a:buFont typeface="Wingdings" charset="0"/>
              <a:buChar char=""/>
            </a:pPr>
            <a:r>
              <a:rPr lang="en-US" sz="2400" dirty="0">
                <a:solidFill>
                  <a:srgbClr val="323232"/>
                </a:solidFill>
                <a:latin typeface="Franklin Gothic Book" charset="0"/>
              </a:rPr>
              <a:t>Creates an unhappy student </a:t>
            </a:r>
            <a:r>
              <a:rPr lang="en-US" sz="2400" dirty="0" smtClean="0">
                <a:solidFill>
                  <a:srgbClr val="323232"/>
                </a:solidFill>
                <a:latin typeface="Franklin Gothic Book" charset="0"/>
              </a:rPr>
              <a:t>body</a:t>
            </a:r>
            <a:endParaRPr lang="en-US" sz="2400" dirty="0">
              <a:solidFill>
                <a:srgbClr val="323232"/>
              </a:solidFill>
              <a:latin typeface="Franklin Gothic Book" charset="0"/>
            </a:endParaRPr>
          </a:p>
          <a:p>
            <a:pPr lvl="1">
              <a:spcAft>
                <a:spcPts val="1138"/>
              </a:spcAft>
              <a:buSzPct val="45000"/>
              <a:buFont typeface="Wingdings" charset="0"/>
              <a:buChar char=""/>
            </a:pPr>
            <a:r>
              <a:rPr lang="en-US" sz="2400" dirty="0" smtClean="0">
                <a:solidFill>
                  <a:srgbClr val="323232"/>
                </a:solidFill>
                <a:latin typeface="Franklin Gothic Book" charset="0"/>
              </a:rPr>
              <a:t>Having less than optimal graduation rates</a:t>
            </a:r>
          </a:p>
          <a:p>
            <a:pPr marL="457200" lvl="1" indent="0">
              <a:spcAft>
                <a:spcPts val="1138"/>
              </a:spcAft>
              <a:buSzPct val="45000"/>
              <a:buNone/>
            </a:pPr>
            <a:r>
              <a:rPr lang="en-US" sz="2400" dirty="0" smtClean="0">
                <a:solidFill>
                  <a:srgbClr val="323232"/>
                </a:solidFill>
                <a:latin typeface="Franklin Gothic Book" charset="0"/>
              </a:rPr>
              <a:t>		(Average of five years for graduation)</a:t>
            </a:r>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dirty="0"/>
          </a:p>
        </p:txBody>
      </p:sp>
      <p:sp>
        <p:nvSpPr>
          <p:cNvPr id="5" name="Slide Number Placeholder 4"/>
          <p:cNvSpPr>
            <a:spLocks noGrp="1"/>
          </p:cNvSpPr>
          <p:nvPr>
            <p:ph type="sldNum" sz="quarter" idx="12"/>
          </p:nvPr>
        </p:nvSpPr>
        <p:spPr/>
        <p:txBody>
          <a:bodyPr/>
          <a:lstStyle/>
          <a:p>
            <a:fld id="{58BCCC9B-EEC4-44A6-BA09-F7B67352889E}" type="slidenum">
              <a:rPr lang="en-US" smtClean="0"/>
              <a:pPr/>
              <a:t>7</a:t>
            </a:fld>
            <a:endParaRPr lang="en-US"/>
          </a:p>
        </p:txBody>
      </p:sp>
      <p:sp>
        <p:nvSpPr>
          <p:cNvPr id="7" name="TextBox 6"/>
          <p:cNvSpPr txBox="1"/>
          <p:nvPr/>
        </p:nvSpPr>
        <p:spPr>
          <a:xfrm>
            <a:off x="2743200" y="6306973"/>
            <a:ext cx="3886200" cy="369332"/>
          </a:xfrm>
          <a:prstGeom prst="rect">
            <a:avLst/>
          </a:prstGeom>
          <a:noFill/>
        </p:spPr>
        <p:txBody>
          <a:bodyPr wrap="square" rtlCol="0">
            <a:spAutoFit/>
          </a:bodyPr>
          <a:lstStyle/>
          <a:p>
            <a:pPr algn="ctr"/>
            <a:r>
              <a:rPr lang="en-US" dirty="0" smtClean="0"/>
              <a:t>Five Year Graduation</a:t>
            </a:r>
            <a:endParaRPr lang="en-US" dirty="0"/>
          </a:p>
        </p:txBody>
      </p:sp>
    </p:spTree>
    <p:extLst>
      <p:ext uri="{BB962C8B-B14F-4D97-AF65-F5344CB8AC3E}">
        <p14:creationId xmlns:p14="http://schemas.microsoft.com/office/powerpoint/2010/main" val="94975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Build SAGA</a:t>
            </a:r>
            <a:endParaRPr lang="en-US" dirty="0"/>
          </a:p>
        </p:txBody>
      </p:sp>
      <p:sp>
        <p:nvSpPr>
          <p:cNvPr id="6" name="Text Box 2"/>
          <p:cNvSpPr txBox="1">
            <a:spLocks noChangeArrowheads="1"/>
          </p:cNvSpPr>
          <p:nvPr/>
        </p:nvSpPr>
        <p:spPr bwMode="auto">
          <a:xfrm>
            <a:off x="73025" y="1447800"/>
            <a:ext cx="9070975"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Lucida Sans Unicode" charset="0"/>
                <a:cs typeface="Lucida Sans Unicode" charset="0"/>
              </a:defRPr>
            </a:lvl9pPr>
          </a:lstStyle>
          <a:p>
            <a:pPr marL="343080" lvl="0" indent="-340920">
              <a:spcBef>
                <a:spcPts val="488"/>
              </a:spcBef>
              <a:spcAft>
                <a:spcPts val="1426"/>
              </a:spcAft>
              <a:buClr>
                <a:srgbClr val="F07F09"/>
              </a:buClr>
              <a:buSzPct val="75000"/>
              <a:buFont typeface="Wingdings"/>
              <a:buChar char=""/>
              <a:tabLst>
                <a:tab pos="1067039" algn="l"/>
                <a:tab pos="1790999" algn="l"/>
                <a:tab pos="2514960" algn="l"/>
                <a:tab pos="3238559" algn="l"/>
                <a:tab pos="3962520" algn="l"/>
                <a:tab pos="4686480" algn="l"/>
                <a:tab pos="5410440" algn="l"/>
                <a:tab pos="6134399" algn="l"/>
                <a:tab pos="6858359" algn="l"/>
                <a:tab pos="7581960" algn="l"/>
                <a:tab pos="8305920" algn="l"/>
                <a:tab pos="9029880" algn="l"/>
              </a:tabLst>
              <a:defRPr sz="1990"/>
            </a:pPr>
            <a:endParaRPr lang="en-US" sz="2400" dirty="0" smtClean="0">
              <a:solidFill>
                <a:srgbClr val="323232"/>
              </a:solidFill>
              <a:latin typeface="Franklin Gothic Book" pitchFamily="18"/>
              <a:ea typeface="Lucida Sans Unicode" pitchFamily="2"/>
              <a:cs typeface="Lucida Sans Unicode" pitchFamily="2"/>
            </a:endParaRPr>
          </a:p>
          <a:p>
            <a:pPr marL="343080" lvl="0" indent="-340920">
              <a:spcBef>
                <a:spcPts val="488"/>
              </a:spcBef>
              <a:spcAft>
                <a:spcPts val="1426"/>
              </a:spcAft>
              <a:buClr>
                <a:srgbClr val="F07F09"/>
              </a:buClr>
              <a:buSzPct val="75000"/>
              <a:buFont typeface="Wingdings"/>
              <a:buChar char=""/>
              <a:tabLst>
                <a:tab pos="1067039" algn="l"/>
                <a:tab pos="1790999" algn="l"/>
                <a:tab pos="2514960" algn="l"/>
                <a:tab pos="3238559" algn="l"/>
                <a:tab pos="3962520" algn="l"/>
                <a:tab pos="4686480" algn="l"/>
                <a:tab pos="5410440" algn="l"/>
                <a:tab pos="6134399" algn="l"/>
                <a:tab pos="6858359" algn="l"/>
                <a:tab pos="7581960" algn="l"/>
                <a:tab pos="8305920" algn="l"/>
                <a:tab pos="9029880" algn="l"/>
              </a:tabLst>
              <a:defRPr sz="1990"/>
            </a:pPr>
            <a:r>
              <a:rPr lang="en-US" sz="2400" dirty="0" smtClean="0">
                <a:solidFill>
                  <a:srgbClr val="323232"/>
                </a:solidFill>
                <a:latin typeface="Franklin Gothic Book" pitchFamily="18"/>
                <a:ea typeface="Lucida Sans Unicode" pitchFamily="2"/>
                <a:cs typeface="Lucida Sans Unicode" pitchFamily="2"/>
              </a:rPr>
              <a:t>Provide </a:t>
            </a:r>
            <a:r>
              <a:rPr lang="en-US" sz="2400" dirty="0" smtClean="0">
                <a:solidFill>
                  <a:srgbClr val="323232"/>
                </a:solidFill>
                <a:latin typeface="Franklin Gothic Book" pitchFamily="18"/>
                <a:ea typeface="Lucida Sans Unicode" pitchFamily="2"/>
                <a:cs typeface="Lucida Sans Unicode" pitchFamily="2"/>
              </a:rPr>
              <a:t>this </a:t>
            </a:r>
            <a:r>
              <a:rPr lang="en-US" sz="2400" dirty="0">
                <a:solidFill>
                  <a:srgbClr val="323232"/>
                </a:solidFill>
                <a:latin typeface="Franklin Gothic Book" pitchFamily="18"/>
                <a:ea typeface="Lucida Sans Unicode" pitchFamily="2"/>
                <a:cs typeface="Lucida Sans Unicode" pitchFamily="2"/>
              </a:rPr>
              <a:t>scheduling software suite which:</a:t>
            </a:r>
          </a:p>
          <a:p>
            <a:pPr marL="863639" lvl="1" indent="-323640">
              <a:spcBef>
                <a:spcPts val="488"/>
              </a:spcBef>
              <a:spcAft>
                <a:spcPts val="1137"/>
              </a:spcAft>
              <a:buSzPct val="45000"/>
              <a:buFont typeface="Wingdings"/>
              <a:buChar char=""/>
              <a:tabLst>
                <a:tab pos="1587598" algn="l"/>
                <a:tab pos="2311558" algn="l"/>
                <a:tab pos="3035519" algn="l"/>
                <a:tab pos="3759118" algn="l"/>
                <a:tab pos="4483079" algn="l"/>
                <a:tab pos="5207039" algn="l"/>
                <a:tab pos="5930999" algn="l"/>
                <a:tab pos="6654958" algn="l"/>
                <a:tab pos="7378918" algn="l"/>
                <a:tab pos="8102519" algn="l"/>
                <a:tab pos="8826479" algn="l"/>
                <a:tab pos="9550439" algn="l"/>
              </a:tabLst>
              <a:defRPr sz="1990"/>
            </a:pPr>
            <a:r>
              <a:rPr lang="en-US" sz="2400" dirty="0">
                <a:solidFill>
                  <a:srgbClr val="323232"/>
                </a:solidFill>
                <a:latin typeface="Franklin Gothic Book" pitchFamily="18"/>
                <a:ea typeface="Lucida Sans Unicode" pitchFamily="2"/>
                <a:cs typeface="Lucida Sans Unicode" pitchFamily="2"/>
              </a:rPr>
              <a:t>Includes a predictive scheduling engine</a:t>
            </a:r>
          </a:p>
          <a:p>
            <a:pPr marL="863639" lvl="1" indent="-323640">
              <a:spcBef>
                <a:spcPts val="488"/>
              </a:spcBef>
              <a:spcAft>
                <a:spcPts val="1137"/>
              </a:spcAft>
              <a:buSzPct val="45000"/>
              <a:buFont typeface="Wingdings"/>
              <a:buChar char=""/>
              <a:tabLst>
                <a:tab pos="1587598" algn="l"/>
                <a:tab pos="2311558" algn="l"/>
                <a:tab pos="3035519" algn="l"/>
                <a:tab pos="3759118" algn="l"/>
                <a:tab pos="4483079" algn="l"/>
                <a:tab pos="5207039" algn="l"/>
                <a:tab pos="5930999" algn="l"/>
                <a:tab pos="6654958" algn="l"/>
                <a:tab pos="7378918" algn="l"/>
                <a:tab pos="8102519" algn="l"/>
                <a:tab pos="8826479" algn="l"/>
                <a:tab pos="9550439" algn="l"/>
              </a:tabLst>
              <a:defRPr sz="1990"/>
            </a:pPr>
            <a:r>
              <a:rPr lang="en-US" sz="2400" dirty="0">
                <a:solidFill>
                  <a:srgbClr val="323232"/>
                </a:solidFill>
                <a:latin typeface="Franklin Gothic Book" pitchFamily="18"/>
                <a:ea typeface="Lucida Sans Unicode" pitchFamily="2"/>
                <a:cs typeface="Lucida Sans Unicode" pitchFamily="2"/>
              </a:rPr>
              <a:t>Allows for efficient management of room ownership</a:t>
            </a:r>
          </a:p>
          <a:p>
            <a:pPr marL="863639" lvl="1" indent="-323640">
              <a:spcBef>
                <a:spcPts val="488"/>
              </a:spcBef>
              <a:spcAft>
                <a:spcPts val="1137"/>
              </a:spcAft>
              <a:buSzPct val="45000"/>
              <a:buFont typeface="Wingdings"/>
              <a:buChar char=""/>
              <a:tabLst>
                <a:tab pos="1587598" algn="l"/>
                <a:tab pos="2311558" algn="l"/>
                <a:tab pos="3035519" algn="l"/>
                <a:tab pos="3759118" algn="l"/>
                <a:tab pos="4483079" algn="l"/>
                <a:tab pos="5207039" algn="l"/>
                <a:tab pos="5930999" algn="l"/>
                <a:tab pos="6654958" algn="l"/>
                <a:tab pos="7378918" algn="l"/>
                <a:tab pos="8102519" algn="l"/>
                <a:tab pos="8826479" algn="l"/>
                <a:tab pos="9550439" algn="l"/>
              </a:tabLst>
              <a:defRPr sz="1990"/>
            </a:pPr>
            <a:r>
              <a:rPr lang="en-US" sz="2400" dirty="0">
                <a:solidFill>
                  <a:srgbClr val="323232"/>
                </a:solidFill>
                <a:latin typeface="Franklin Gothic Book" pitchFamily="18"/>
                <a:ea typeface="Lucida Sans Unicode" pitchFamily="2"/>
                <a:cs typeface="Lucida Sans Unicode" pitchFamily="2"/>
              </a:rPr>
              <a:t>Considers faculty preference and needs</a:t>
            </a:r>
          </a:p>
          <a:p>
            <a:pPr marL="863639" lvl="1" indent="-323640">
              <a:spcBef>
                <a:spcPts val="488"/>
              </a:spcBef>
              <a:spcAft>
                <a:spcPts val="1137"/>
              </a:spcAft>
              <a:buSzPct val="45000"/>
              <a:buFont typeface="Wingdings"/>
              <a:buChar char=""/>
              <a:tabLst>
                <a:tab pos="1587598" algn="l"/>
                <a:tab pos="2311558" algn="l"/>
                <a:tab pos="3035519" algn="l"/>
                <a:tab pos="3759118" algn="l"/>
                <a:tab pos="4483079" algn="l"/>
                <a:tab pos="5207039" algn="l"/>
                <a:tab pos="5930999" algn="l"/>
                <a:tab pos="6654958" algn="l"/>
                <a:tab pos="7378918" algn="l"/>
                <a:tab pos="8102519" algn="l"/>
                <a:tab pos="8826479" algn="l"/>
                <a:tab pos="9550439" algn="l"/>
              </a:tabLst>
              <a:defRPr sz="1990"/>
            </a:pPr>
            <a:r>
              <a:rPr lang="en-US" sz="2400" dirty="0">
                <a:solidFill>
                  <a:srgbClr val="323232"/>
                </a:solidFill>
                <a:latin typeface="Franklin Gothic Book" pitchFamily="18"/>
                <a:ea typeface="Lucida Sans Unicode" pitchFamily="2"/>
                <a:cs typeface="Lucida Sans Unicode" pitchFamily="2"/>
              </a:rPr>
              <a:t>Considers student preference and needs</a:t>
            </a:r>
          </a:p>
          <a:p>
            <a:pPr marL="863639" lvl="1" indent="-323640">
              <a:spcBef>
                <a:spcPts val="488"/>
              </a:spcBef>
              <a:spcAft>
                <a:spcPts val="1137"/>
              </a:spcAft>
              <a:buSzPct val="45000"/>
              <a:buFont typeface="Wingdings"/>
              <a:buChar char=""/>
              <a:tabLst>
                <a:tab pos="1587598" algn="l"/>
                <a:tab pos="2311558" algn="l"/>
                <a:tab pos="3035519" algn="l"/>
                <a:tab pos="3759118" algn="l"/>
                <a:tab pos="4483079" algn="l"/>
                <a:tab pos="5207039" algn="l"/>
                <a:tab pos="5930999" algn="l"/>
                <a:tab pos="6654958" algn="l"/>
                <a:tab pos="7378918" algn="l"/>
                <a:tab pos="8102519" algn="l"/>
                <a:tab pos="8826479" algn="l"/>
                <a:tab pos="9550439" algn="l"/>
              </a:tabLst>
              <a:defRPr sz="1990"/>
            </a:pPr>
            <a:r>
              <a:rPr lang="en-US" sz="2400" dirty="0">
                <a:solidFill>
                  <a:srgbClr val="323232"/>
                </a:solidFill>
                <a:latin typeface="Franklin Gothic Book" pitchFamily="18"/>
                <a:ea typeface="Lucida Sans Unicode" pitchFamily="2"/>
                <a:cs typeface="Lucida Sans Unicode" pitchFamily="2"/>
              </a:rPr>
              <a:t>Digitally automates the collection of faculty and student preferences</a:t>
            </a:r>
          </a:p>
          <a:p>
            <a:pPr hangingPunct="1">
              <a:lnSpc>
                <a:spcPct val="100000"/>
              </a:lnSpc>
              <a:spcAft>
                <a:spcPts val="1425"/>
              </a:spcAft>
              <a:buClr>
                <a:srgbClr val="F07F09"/>
              </a:buClr>
              <a:buSzPct val="75000"/>
              <a:buFont typeface="Wingdings" charset="0"/>
              <a:buNone/>
            </a:pPr>
            <a:endParaRPr lang="en-US" sz="2400" dirty="0">
              <a:solidFill>
                <a:srgbClr val="323232"/>
              </a:solidFill>
              <a:latin typeface="Franklin Gothic Book" charset="0"/>
            </a:endParaRPr>
          </a:p>
          <a:p>
            <a:pPr hangingPunct="1">
              <a:lnSpc>
                <a:spcPct val="100000"/>
              </a:lnSpc>
              <a:spcBef>
                <a:spcPts val="488"/>
              </a:spcBef>
              <a:spcAft>
                <a:spcPts val="1425"/>
              </a:spcAft>
              <a:buClrTx/>
              <a:buSzTx/>
              <a:buFontTx/>
              <a:buNone/>
            </a:pPr>
            <a:endParaRPr lang="en-US" sz="2400" dirty="0">
              <a:solidFill>
                <a:srgbClr val="323232"/>
              </a:solidFill>
              <a:latin typeface="Franklin Gothic Book" charset="0"/>
            </a:endParaRPr>
          </a:p>
        </p:txBody>
      </p:sp>
      <p:sp>
        <p:nvSpPr>
          <p:cNvPr id="3" name="Date Placeholder 2"/>
          <p:cNvSpPr>
            <a:spLocks noGrp="1"/>
          </p:cNvSpPr>
          <p:nvPr>
            <p:ph type="dt" sz="half" idx="10"/>
          </p:nvPr>
        </p:nvSpPr>
        <p:spPr/>
        <p:txBody>
          <a:bodyPr/>
          <a:lstStyle/>
          <a:p>
            <a:fld id="{40A7815D-CF96-47DE-B28E-DAF19D768687}" type="datetime1">
              <a:rPr lang="en-US" smtClean="0"/>
              <a:pPr/>
              <a:t>3/31/2011</a:t>
            </a:fld>
            <a:endParaRPr lang="en-US"/>
          </a:p>
        </p:txBody>
      </p:sp>
      <p:sp>
        <p:nvSpPr>
          <p:cNvPr id="4" name="Slide Number Placeholder 3"/>
          <p:cNvSpPr>
            <a:spLocks noGrp="1"/>
          </p:cNvSpPr>
          <p:nvPr>
            <p:ph type="sldNum" sz="quarter" idx="12"/>
          </p:nvPr>
        </p:nvSpPr>
        <p:spPr/>
        <p:txBody>
          <a:bodyPr/>
          <a:lstStyle/>
          <a:p>
            <a:fld id="{58BCCC9B-EEC4-44A6-BA09-F7B67352889E}" type="slidenum">
              <a:rPr lang="en-US" smtClean="0"/>
              <a:pPr/>
              <a:t>8</a:t>
            </a:fld>
            <a:endParaRPr lang="en-US"/>
          </a:p>
        </p:txBody>
      </p:sp>
    </p:spTree>
    <p:extLst>
      <p:ext uri="{BB962C8B-B14F-4D97-AF65-F5344CB8AC3E}">
        <p14:creationId xmlns:p14="http://schemas.microsoft.com/office/powerpoint/2010/main" val="2311985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ODU – Computer Science</a:t>
            </a:r>
            <a:endParaRPr lang="en-US" dirty="0"/>
          </a:p>
        </p:txBody>
      </p:sp>
      <p:sp>
        <p:nvSpPr>
          <p:cNvPr id="3" name="Content Placeholder 2"/>
          <p:cNvSpPr>
            <a:spLocks noGrp="1"/>
          </p:cNvSpPr>
          <p:nvPr>
            <p:ph idx="1"/>
          </p:nvPr>
        </p:nvSpPr>
        <p:spPr/>
        <p:txBody>
          <a:bodyPr/>
          <a:lstStyle/>
          <a:p>
            <a:pPr algn="ctr"/>
            <a:endParaRPr lang="en-US" dirty="0" smtClean="0"/>
          </a:p>
          <a:p>
            <a:pPr marL="0" indent="0" algn="ctr">
              <a:buNone/>
            </a:pPr>
            <a:endParaRPr lang="en-US" dirty="0"/>
          </a:p>
          <a:p>
            <a:pPr marL="0" indent="0" algn="ctr">
              <a:buNone/>
            </a:pPr>
            <a:r>
              <a:rPr lang="en-US" dirty="0" smtClean="0"/>
              <a:t>Old Dominion University’s Computer Science department represents a stable case that demonstrates problems that similar universities have with scheduling and utilization of resources</a:t>
            </a:r>
            <a:endParaRPr lang="en-US" dirty="0"/>
          </a:p>
          <a:p>
            <a:endParaRPr lang="en-US" dirty="0"/>
          </a:p>
        </p:txBody>
      </p:sp>
      <p:sp>
        <p:nvSpPr>
          <p:cNvPr id="4" name="Date Placeholder 3"/>
          <p:cNvSpPr>
            <a:spLocks noGrp="1"/>
          </p:cNvSpPr>
          <p:nvPr>
            <p:ph type="dt" sz="half" idx="10"/>
          </p:nvPr>
        </p:nvSpPr>
        <p:spPr/>
        <p:txBody>
          <a:bodyPr/>
          <a:lstStyle/>
          <a:p>
            <a:fld id="{7B3A2BB9-411B-4699-B779-13078A34D643}" type="datetime1">
              <a:rPr lang="en-US" smtClean="0"/>
              <a:pPr/>
              <a:t>3/31/2011</a:t>
            </a:fld>
            <a:endParaRPr lang="en-US"/>
          </a:p>
        </p:txBody>
      </p:sp>
      <p:sp>
        <p:nvSpPr>
          <p:cNvPr id="5" name="Slide Number Placeholder 4"/>
          <p:cNvSpPr>
            <a:spLocks noGrp="1"/>
          </p:cNvSpPr>
          <p:nvPr>
            <p:ph type="sldNum" sz="quarter" idx="12"/>
          </p:nvPr>
        </p:nvSpPr>
        <p:spPr/>
        <p:txBody>
          <a:bodyPr/>
          <a:lstStyle/>
          <a:p>
            <a:fld id="{58BCCC9B-EEC4-44A6-BA09-F7B67352889E}" type="slidenum">
              <a:rPr lang="en-US" smtClean="0"/>
              <a:pPr/>
              <a:t>9</a:t>
            </a:fld>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000500"/>
            <a:ext cx="23241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194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1134</TotalTime>
  <Words>886</Words>
  <Application>Microsoft Office PowerPoint</Application>
  <PresentationFormat>On-screen Show (4:3)</PresentationFormat>
  <Paragraphs>292</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Decatur</vt:lpstr>
      <vt:lpstr>Microsoft Excel Chart</vt:lpstr>
      <vt:lpstr>PowerPoint Presentation</vt:lpstr>
      <vt:lpstr>Outline</vt:lpstr>
      <vt:lpstr>Organizational Chart</vt:lpstr>
      <vt:lpstr>PowerPoint Presentation</vt:lpstr>
      <vt:lpstr>Higher Education in the US</vt:lpstr>
      <vt:lpstr>Ineffective Utilization of Resources</vt:lpstr>
      <vt:lpstr>Societal Problem</vt:lpstr>
      <vt:lpstr>Solution: Build SAGA</vt:lpstr>
      <vt:lpstr>Case Study: ODU – Computer Science</vt:lpstr>
      <vt:lpstr>Utilization of Large Rooms* by Department</vt:lpstr>
      <vt:lpstr>Improving Freshman Retention</vt:lpstr>
      <vt:lpstr>Current Registrar Process</vt:lpstr>
      <vt:lpstr>Current Department Process </vt:lpstr>
      <vt:lpstr>Issues With Current Scheduling System</vt:lpstr>
      <vt:lpstr>SAGA’s Improved Utilization</vt:lpstr>
      <vt:lpstr>What is Needed to Solve it?</vt:lpstr>
      <vt:lpstr>The SAGA Solution</vt:lpstr>
      <vt:lpstr>Major Functional Component Diagram</vt:lpstr>
      <vt:lpstr>Software Objectives</vt:lpstr>
      <vt:lpstr>Software</vt:lpstr>
      <vt:lpstr>Return On Investment</vt:lpstr>
      <vt:lpstr>Improved Registrar Process</vt:lpstr>
      <vt:lpstr>Improved Department Process</vt:lpstr>
      <vt:lpstr>Competition - Preferences</vt:lpstr>
      <vt:lpstr>Competition – Scheduling Features</vt:lpstr>
      <vt:lpstr>Financial Risks</vt:lpstr>
      <vt:lpstr>Technical Risks</vt:lpstr>
      <vt:lpstr>Customer Risks</vt:lpstr>
      <vt:lpstr>Schedule Risks</vt:lpstr>
      <vt:lpstr>Impact and Probability of Risks</vt:lpstr>
      <vt:lpstr>What’s in the Box?</vt:lpstr>
      <vt:lpstr>What’s Not In The Box</vt:lpstr>
      <vt:lpstr>Conclusion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SAGA</dc:title>
  <dc:creator>Millatyme</dc:creator>
  <cp:lastModifiedBy>Millatyme</cp:lastModifiedBy>
  <cp:revision>115</cp:revision>
  <dcterms:created xsi:type="dcterms:W3CDTF">2011-03-02T21:33:16Z</dcterms:created>
  <dcterms:modified xsi:type="dcterms:W3CDTF">2011-03-31T13:54:47Z</dcterms:modified>
</cp:coreProperties>
</file>