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86" r:id="rId2"/>
    <p:sldId id="285" r:id="rId3"/>
    <p:sldId id="287" r:id="rId4"/>
    <p:sldId id="315" r:id="rId5"/>
    <p:sldId id="288" r:id="rId6"/>
    <p:sldId id="322" r:id="rId7"/>
    <p:sldId id="289" r:id="rId8"/>
    <p:sldId id="292" r:id="rId9"/>
    <p:sldId id="294" r:id="rId10"/>
    <p:sldId id="259" r:id="rId11"/>
    <p:sldId id="260" r:id="rId12"/>
    <p:sldId id="257" r:id="rId13"/>
    <p:sldId id="275" r:id="rId14"/>
    <p:sldId id="274" r:id="rId15"/>
    <p:sldId id="265" r:id="rId16"/>
    <p:sldId id="319" r:id="rId17"/>
    <p:sldId id="266" r:id="rId18"/>
    <p:sldId id="297" r:id="rId19"/>
    <p:sldId id="267" r:id="rId20"/>
    <p:sldId id="268" r:id="rId21"/>
    <p:sldId id="269" r:id="rId22"/>
    <p:sldId id="270" r:id="rId23"/>
    <p:sldId id="271" r:id="rId24"/>
    <p:sldId id="272" r:id="rId25"/>
    <p:sldId id="320" r:id="rId26"/>
    <p:sldId id="273" r:id="rId27"/>
    <p:sldId id="295" r:id="rId28"/>
    <p:sldId id="276" r:id="rId29"/>
    <p:sldId id="277" r:id="rId30"/>
    <p:sldId id="278" r:id="rId31"/>
    <p:sldId id="296" r:id="rId32"/>
    <p:sldId id="308" r:id="rId33"/>
    <p:sldId id="284" r:id="rId34"/>
    <p:sldId id="299" r:id="rId35"/>
    <p:sldId id="300" r:id="rId36"/>
    <p:sldId id="301" r:id="rId37"/>
    <p:sldId id="309" r:id="rId38"/>
    <p:sldId id="303" r:id="rId39"/>
    <p:sldId id="304" r:id="rId40"/>
    <p:sldId id="306" r:id="rId41"/>
    <p:sldId id="305" r:id="rId42"/>
    <p:sldId id="310" r:id="rId43"/>
    <p:sldId id="311" r:id="rId44"/>
    <p:sldId id="312" r:id="rId45"/>
    <p:sldId id="313" r:id="rId46"/>
    <p:sldId id="314" r:id="rId47"/>
    <p:sldId id="318" r:id="rId48"/>
    <p:sldId id="317" r:id="rId49"/>
    <p:sldId id="316" r:id="rId50"/>
    <p:sldId id="321" r:id="rId51"/>
    <p:sldId id="263" r:id="rId52"/>
    <p:sldId id="279" r:id="rId53"/>
    <p:sldId id="280" r:id="rId54"/>
    <p:sldId id="281" r:id="rId55"/>
    <p:sldId id="282" r:id="rId56"/>
    <p:sldId id="28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bl" initials="i"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0" autoAdjust="0"/>
    <p:restoredTop sz="54827" autoAdjust="0"/>
  </p:normalViewPr>
  <p:slideViewPr>
    <p:cSldViewPr snapToGrid="0">
      <p:cViewPr varScale="1">
        <p:scale>
          <a:sx n="61" d="100"/>
          <a:sy n="61" d="100"/>
        </p:scale>
        <p:origin x="15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3-27T13:21:00.078" idx="25">
    <p:pos x="3642" y="1240"/>
    <p:text>Where is Latimer's pic?</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03-27T12:45:05.352" idx="9">
    <p:pos x="4260" y="1652"/>
    <p:text>Are you talking about not enough courses or not enough seats?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4-03-27T13:07:28.354" idx="19">
    <p:pos x="2239" y="1934"/>
    <p:text>Cambridge dictionary online says "We do not have an entry for emplace. Have a look at how it is spelled. Did you type it correctly?"</p:text>
  </p:cm>
  <p:cm authorId="1" dt="2014-03-27T13:08:00.936" idx="20">
    <p:pos x="5390" y="1554"/>
    <p:text>streamlined</p:text>
  </p:cm>
  <p:cm authorId="1" dt="2014-03-27T13:08:40.837" idx="21">
    <p:pos x="2054" y="2652"/>
    <p:text>There is already a communication system.  Yours is better or improved.</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4-03-27T13:10:29.702" idx="22">
    <p:pos x="4967" y="348"/>
    <p:text>Since you make them 4 parallel bullets, pick goals or objectives, not both.</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60E4B-0D6A-4A3E-ACE2-8A9CA8B99F25}" type="datetimeFigureOut">
              <a:rPr lang="en-US" smtClean="0"/>
              <a:t>4/24/2014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E8E42-3F64-4AA6-842C-406A7C07AEA8}" type="slidenum">
              <a:rPr lang="en-US" smtClean="0"/>
              <a:t>‹#›</a:t>
            </a:fld>
            <a:endParaRPr lang="en-US"/>
          </a:p>
        </p:txBody>
      </p:sp>
    </p:spTree>
    <p:extLst>
      <p:ext uri="{BB962C8B-B14F-4D97-AF65-F5344CB8AC3E}">
        <p14:creationId xmlns:p14="http://schemas.microsoft.com/office/powerpoint/2010/main" val="382607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4C2D8-C9A7-4853-B531-9E741759BB20}" type="slidenum">
              <a:rPr lang="en-US" smtClean="0"/>
              <a:t>1</a:t>
            </a:fld>
            <a:endParaRPr lang="en-US"/>
          </a:p>
        </p:txBody>
      </p:sp>
      <p:sp>
        <p:nvSpPr>
          <p:cNvPr id="5" name="Date Placeholder 4"/>
          <p:cNvSpPr>
            <a:spLocks noGrp="1"/>
          </p:cNvSpPr>
          <p:nvPr>
            <p:ph type="dt" idx="11"/>
          </p:nvPr>
        </p:nvSpPr>
        <p:spPr/>
        <p:txBody>
          <a:bodyPr/>
          <a:lstStyle/>
          <a:p>
            <a:r>
              <a:rPr lang="en-US" smtClean="0"/>
              <a:t>2/23/14</a:t>
            </a:r>
            <a:endParaRPr lang="en-US"/>
          </a:p>
        </p:txBody>
      </p:sp>
    </p:spTree>
    <p:extLst>
      <p:ext uri="{BB962C8B-B14F-4D97-AF65-F5344CB8AC3E}">
        <p14:creationId xmlns:p14="http://schemas.microsoft.com/office/powerpoint/2010/main" val="127788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a high level of abstraction, our diagram depicts</a:t>
            </a:r>
            <a:r>
              <a:rPr lang="en-US" baseline="0" dirty="0" smtClean="0"/>
              <a:t> a scenario in which Student X wishes to be placed on the waitlist for Course Y and how this algorithm will flow.  The student will be prompted for a specific section(s) prior to being placed on that particular waitlist.  After they have chosen a single or multiple sections, Corsica will pull that specific waitlist and add Student X to the queue.  Once the student is placed, the waitlist for Course Y is updated.</a:t>
            </a:r>
            <a:endParaRPr lang="en-US" dirty="0" smtClean="0"/>
          </a:p>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22</a:t>
            </a:fld>
            <a:endParaRPr lang="en-US"/>
          </a:p>
        </p:txBody>
      </p:sp>
    </p:spTree>
    <p:extLst>
      <p:ext uri="{BB962C8B-B14F-4D97-AF65-F5344CB8AC3E}">
        <p14:creationId xmlns:p14="http://schemas.microsoft.com/office/powerpoint/2010/main" val="105311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23</a:t>
            </a:fld>
            <a:endParaRPr lang="en-US"/>
          </a:p>
        </p:txBody>
      </p:sp>
    </p:spTree>
    <p:extLst>
      <p:ext uri="{BB962C8B-B14F-4D97-AF65-F5344CB8AC3E}">
        <p14:creationId xmlns:p14="http://schemas.microsoft.com/office/powerpoint/2010/main" val="305657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algorithm is to handle a situation in</a:t>
            </a:r>
            <a:r>
              <a:rPr lang="en-US" baseline="0" dirty="0" smtClean="0"/>
              <a:t> which either:  The student is notified of an opening for a course and they miss their 24 hour window or if they successfully enroll in a course during their time window.  The diagram shows how the algorithm will flow.  Student X is notified of an available seat for Course Y and the 24 hour window begins.  Now, either the student has missed their window or they have successfully signed up for Course Y.  Both scenarios lead to Corsica finding Course Y’s waitlist and locating Student X on the queue.  Once found, the student is removed from the queue.  The waitlist for Course Y is now updated.</a:t>
            </a:r>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24</a:t>
            </a:fld>
            <a:endParaRPr lang="en-US"/>
          </a:p>
        </p:txBody>
      </p:sp>
    </p:spTree>
    <p:extLst>
      <p:ext uri="{BB962C8B-B14F-4D97-AF65-F5344CB8AC3E}">
        <p14:creationId xmlns:p14="http://schemas.microsoft.com/office/powerpoint/2010/main" val="2073934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algorithm</a:t>
            </a:r>
            <a:r>
              <a:rPr lang="en-US" baseline="0" dirty="0" smtClean="0"/>
              <a:t> is necessary to handle a situation in which ODU has decided to no longer provide a specific course or course section.  An Admin will log into Banner and locate the course in question.  They will remove the course or course section as an available option for students to enroll in and the Banner database will be updated to reflect this change.  Corsica will be notified about this change and will then update its own database and no longer allow students to be placed on that course’s waitlist.</a:t>
            </a:r>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26</a:t>
            </a:fld>
            <a:endParaRPr lang="en-US"/>
          </a:p>
        </p:txBody>
      </p:sp>
    </p:spTree>
    <p:extLst>
      <p:ext uri="{BB962C8B-B14F-4D97-AF65-F5344CB8AC3E}">
        <p14:creationId xmlns:p14="http://schemas.microsoft.com/office/powerpoint/2010/main" val="329567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our database will consist of five tables, namely: Course, Student, Course Statistics, Advisor, and Waitlist. The Course table will contain all the relevant course information, such as capacity, whether or not there are any seat available, and the campus code. Like the Course table, the student table will contain the relevant student information, like the student’s UIN, name, and the Course Registration Number of the course section for which they would like to be waitlisted. The Course Statistics table would consist of an instance of a Course, as well as the final registration numbers; this would be used for future analyses regarding seating capacities. The Advisor table would house information about the student’s advisor, such as name and department. And finally, each Waitlist table would represent an actual waitlist; thus, it would contain a Student class, a Course class, and the student’s position on the waitlist.</a:t>
            </a:r>
            <a:endParaRPr lang="en-US" dirty="0"/>
          </a:p>
        </p:txBody>
      </p:sp>
      <p:sp>
        <p:nvSpPr>
          <p:cNvPr id="4" name="Slide Number Placeholder 3"/>
          <p:cNvSpPr>
            <a:spLocks noGrp="1"/>
          </p:cNvSpPr>
          <p:nvPr>
            <p:ph type="sldNum" sz="quarter" idx="10"/>
          </p:nvPr>
        </p:nvSpPr>
        <p:spPr/>
        <p:txBody>
          <a:bodyPr/>
          <a:lstStyle/>
          <a:p>
            <a:fld id="{A4AC00DE-4A5F-9A48-9AD9-68FC33454DCC}" type="slidenum">
              <a:rPr lang="en-US" smtClean="0"/>
              <a:t>28</a:t>
            </a:fld>
            <a:endParaRPr lang="en-US"/>
          </a:p>
        </p:txBody>
      </p:sp>
    </p:spTree>
    <p:extLst>
      <p:ext uri="{BB962C8B-B14F-4D97-AF65-F5344CB8AC3E}">
        <p14:creationId xmlns:p14="http://schemas.microsoft.com/office/powerpoint/2010/main" val="48599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have an entity relationship diagram between our waitlist, advisor, and student tables. The waitlist lists students; one waitlist can list numerous students, and multiple students can be on a waitlist. Meanwhile, the advisor advises the students; like the waitlist, one advisor can advise multiple students.</a:t>
            </a:r>
            <a:endParaRPr lang="en-US" dirty="0"/>
          </a:p>
        </p:txBody>
      </p:sp>
      <p:sp>
        <p:nvSpPr>
          <p:cNvPr id="4" name="Slide Number Placeholder 3"/>
          <p:cNvSpPr>
            <a:spLocks noGrp="1"/>
          </p:cNvSpPr>
          <p:nvPr>
            <p:ph type="sldNum" sz="quarter" idx="10"/>
          </p:nvPr>
        </p:nvSpPr>
        <p:spPr/>
        <p:txBody>
          <a:bodyPr/>
          <a:lstStyle/>
          <a:p>
            <a:fld id="{A4AC00DE-4A5F-9A48-9AD9-68FC33454DCC}" type="slidenum">
              <a:rPr lang="en-US" smtClean="0"/>
              <a:t>29</a:t>
            </a:fld>
            <a:endParaRPr lang="en-US"/>
          </a:p>
        </p:txBody>
      </p:sp>
    </p:spTree>
    <p:extLst>
      <p:ext uri="{BB962C8B-B14F-4D97-AF65-F5344CB8AC3E}">
        <p14:creationId xmlns:p14="http://schemas.microsoft.com/office/powerpoint/2010/main" val="259955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this</a:t>
            </a:r>
            <a:r>
              <a:rPr lang="en-US" baseline="0" dirty="0" smtClean="0"/>
              <a:t> is the entity relationship diagram between our waitlist, course, and course statistics. The waitlist has a course; there is one waitlist for a course, and one course corresponds to a waitlist. Course statistics are gathered from courses. This is also a one-to-one relationship; one course provides a set of course statistics, and a set of course statistics is gathered from a course.</a:t>
            </a:r>
            <a:endParaRPr lang="en-US" dirty="0" smtClean="0"/>
          </a:p>
          <a:p>
            <a:endParaRPr lang="en-US" dirty="0"/>
          </a:p>
        </p:txBody>
      </p:sp>
      <p:sp>
        <p:nvSpPr>
          <p:cNvPr id="4" name="Slide Number Placeholder 3"/>
          <p:cNvSpPr>
            <a:spLocks noGrp="1"/>
          </p:cNvSpPr>
          <p:nvPr>
            <p:ph type="sldNum" sz="quarter" idx="10"/>
          </p:nvPr>
        </p:nvSpPr>
        <p:spPr/>
        <p:txBody>
          <a:bodyPr/>
          <a:lstStyle/>
          <a:p>
            <a:fld id="{A4AC00DE-4A5F-9A48-9AD9-68FC33454DCC}" type="slidenum">
              <a:rPr lang="en-US" smtClean="0"/>
              <a:t>30</a:t>
            </a:fld>
            <a:endParaRPr lang="en-US"/>
          </a:p>
        </p:txBody>
      </p:sp>
    </p:spTree>
    <p:extLst>
      <p:ext uri="{BB962C8B-B14F-4D97-AF65-F5344CB8AC3E}">
        <p14:creationId xmlns:p14="http://schemas.microsoft.com/office/powerpoint/2010/main" val="346511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a:t>
            </a:r>
            <a:r>
              <a:rPr lang="en-US" baseline="0" dirty="0" smtClean="0"/>
              <a:t> Screen – displays the active semester waitlists list (</a:t>
            </a:r>
            <a:r>
              <a:rPr lang="en-US" baseline="0" dirty="0" err="1" smtClean="0"/>
              <a:t>lol</a:t>
            </a:r>
            <a:r>
              <a:rPr lang="en-US" baseline="0" dirty="0" smtClean="0"/>
              <a:t>). The user can filter the list by course name, </a:t>
            </a:r>
            <a:r>
              <a:rPr lang="en-US" baseline="0" dirty="0" err="1" smtClean="0"/>
              <a:t>crn</a:t>
            </a:r>
            <a:r>
              <a:rPr lang="en-US" baseline="0" dirty="0" smtClean="0"/>
              <a:t>, instructor’s names, or by the status</a:t>
            </a:r>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38</a:t>
            </a:fld>
            <a:endParaRPr lang="en-US"/>
          </a:p>
        </p:txBody>
      </p:sp>
    </p:spTree>
    <p:extLst>
      <p:ext uri="{BB962C8B-B14F-4D97-AF65-F5344CB8AC3E}">
        <p14:creationId xmlns:p14="http://schemas.microsoft.com/office/powerpoint/2010/main" val="239280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51</a:t>
            </a:fld>
            <a:endParaRPr lang="en-US"/>
          </a:p>
        </p:txBody>
      </p:sp>
    </p:spTree>
    <p:extLst>
      <p:ext uri="{BB962C8B-B14F-4D97-AF65-F5344CB8AC3E}">
        <p14:creationId xmlns:p14="http://schemas.microsoft.com/office/powerpoint/2010/main" val="2825592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52</a:t>
            </a:fld>
            <a:endParaRPr lang="en-US"/>
          </a:p>
        </p:txBody>
      </p:sp>
    </p:spTree>
    <p:extLst>
      <p:ext uri="{BB962C8B-B14F-4D97-AF65-F5344CB8AC3E}">
        <p14:creationId xmlns:p14="http://schemas.microsoft.com/office/powerpoint/2010/main" val="3979839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2/23/14</a:t>
            </a:r>
            <a:endParaRPr lang="en-US"/>
          </a:p>
        </p:txBody>
      </p:sp>
      <p:sp>
        <p:nvSpPr>
          <p:cNvPr id="5" name="Slide Number Placeholder 4"/>
          <p:cNvSpPr>
            <a:spLocks noGrp="1"/>
          </p:cNvSpPr>
          <p:nvPr>
            <p:ph type="sldNum" sz="quarter" idx="11"/>
          </p:nvPr>
        </p:nvSpPr>
        <p:spPr/>
        <p:txBody>
          <a:bodyPr/>
          <a:lstStyle/>
          <a:p>
            <a:fld id="{A2A4C2D8-C9A7-4853-B531-9E741759BB20}" type="slidenum">
              <a:rPr lang="en-US" smtClean="0"/>
              <a:t>6</a:t>
            </a:fld>
            <a:endParaRPr lang="en-US"/>
          </a:p>
        </p:txBody>
      </p:sp>
    </p:spTree>
    <p:extLst>
      <p:ext uri="{BB962C8B-B14F-4D97-AF65-F5344CB8AC3E}">
        <p14:creationId xmlns:p14="http://schemas.microsoft.com/office/powerpoint/2010/main" val="235054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55</a:t>
            </a:fld>
            <a:endParaRPr lang="en-US"/>
          </a:p>
        </p:txBody>
      </p:sp>
    </p:spTree>
    <p:extLst>
      <p:ext uri="{BB962C8B-B14F-4D97-AF65-F5344CB8AC3E}">
        <p14:creationId xmlns:p14="http://schemas.microsoft.com/office/powerpoint/2010/main" val="4200164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56</a:t>
            </a:fld>
            <a:endParaRPr lang="en-US"/>
          </a:p>
        </p:txBody>
      </p:sp>
    </p:spTree>
    <p:extLst>
      <p:ext uri="{BB962C8B-B14F-4D97-AF65-F5344CB8AC3E}">
        <p14:creationId xmlns:p14="http://schemas.microsoft.com/office/powerpoint/2010/main" val="27317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AE8E42-3F64-4AA6-842C-406A7C07AEA8}" type="slidenum">
              <a:rPr lang="en-US" smtClean="0"/>
              <a:t>8</a:t>
            </a:fld>
            <a:endParaRPr lang="en-US"/>
          </a:p>
        </p:txBody>
      </p:sp>
    </p:spTree>
    <p:extLst>
      <p:ext uri="{BB962C8B-B14F-4D97-AF65-F5344CB8AC3E}">
        <p14:creationId xmlns:p14="http://schemas.microsoft.com/office/powerpoint/2010/main" val="238115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AE8E42-3F64-4AA6-842C-406A7C07AEA8}" type="slidenum">
              <a:rPr lang="en-US" smtClean="0"/>
              <a:t>9</a:t>
            </a:fld>
            <a:endParaRPr lang="en-US"/>
          </a:p>
        </p:txBody>
      </p:sp>
    </p:spTree>
    <p:extLst>
      <p:ext uri="{BB962C8B-B14F-4D97-AF65-F5344CB8AC3E}">
        <p14:creationId xmlns:p14="http://schemas.microsoft.com/office/powerpoint/2010/main" val="85325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order to solve the overflow problem</a:t>
            </a:r>
            <a:r>
              <a:rPr lang="en-US" baseline="0" dirty="0" smtClean="0"/>
              <a:t> we will implement a waitlist system that manages student sign ups during the enrollment process, if of course that course is full.  We’ve elected to include a communication system in order to reach students when a course opens up.  They will be notified via: email or text; (if number given) giving them an opportunity to sign up for their desired course.</a:t>
            </a:r>
          </a:p>
          <a:p>
            <a:endParaRPr lang="en-US" baseline="0" dirty="0" smtClean="0"/>
          </a:p>
          <a:p>
            <a:r>
              <a:rPr lang="en-US" baseline="0" dirty="0" smtClean="0"/>
              <a:t>But how will the system really work?</a:t>
            </a:r>
          </a:p>
          <a:p>
            <a:endParaRPr lang="en-US" baseline="0" dirty="0" smtClean="0"/>
          </a:p>
          <a:p>
            <a:r>
              <a:rPr lang="en-US" sz="1200" kern="1200" dirty="0" smtClean="0">
                <a:solidFill>
                  <a:schemeClr val="tx1"/>
                </a:solidFill>
                <a:effectLst/>
                <a:latin typeface="+mn-lt"/>
                <a:ea typeface="+mn-ea"/>
                <a:cs typeface="+mn-cs"/>
              </a:rPr>
              <a:t>The waitlist will contain X amount of students on the list (which will be determined at a later date.) The students on the waitlist will receive messages when a spot becomes available, with the option of receiving a phone call, as well. The message will notify the student of their position on the waitlist, let them know when there is an opening in the class, and tell them that they are not guaranteed a seat in the course (as this depends</a:t>
            </a:r>
            <a:r>
              <a:rPr lang="en-US" sz="1200" kern="1200" baseline="0" dirty="0" smtClean="0">
                <a:solidFill>
                  <a:schemeClr val="tx1"/>
                </a:solidFill>
                <a:effectLst/>
                <a:latin typeface="+mn-lt"/>
                <a:ea typeface="+mn-ea"/>
                <a:cs typeface="+mn-cs"/>
              </a:rPr>
              <a:t> on their spot in the list and I will explain what I mean by this shortly)</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message arrives via email or text, it will contain a link to the appropriate website; if it is a phone call, the call</a:t>
            </a:r>
            <a:r>
              <a:rPr lang="en-US" sz="1200" kern="1200" baseline="0" dirty="0" smtClean="0">
                <a:solidFill>
                  <a:schemeClr val="tx1"/>
                </a:solidFill>
                <a:effectLst/>
                <a:latin typeface="+mn-lt"/>
                <a:ea typeface="+mn-ea"/>
                <a:cs typeface="+mn-cs"/>
              </a:rPr>
              <a:t> system</a:t>
            </a:r>
            <a:r>
              <a:rPr lang="en-US" sz="1200" kern="1200" dirty="0" smtClean="0">
                <a:solidFill>
                  <a:schemeClr val="tx1"/>
                </a:solidFill>
                <a:effectLst/>
                <a:latin typeface="+mn-lt"/>
                <a:ea typeface="+mn-ea"/>
                <a:cs typeface="+mn-cs"/>
              </a:rPr>
              <a:t> will tell the student what the website is.</a:t>
            </a:r>
          </a:p>
          <a:p>
            <a:r>
              <a:rPr lang="en-US" sz="1200" kern="1200" dirty="0" smtClean="0">
                <a:solidFill>
                  <a:schemeClr val="tx1"/>
                </a:solidFill>
                <a:effectLst/>
                <a:latin typeface="+mn-lt"/>
                <a:ea typeface="+mn-ea"/>
                <a:cs typeface="+mn-cs"/>
              </a:rPr>
              <a:t>The waitlist program will function in accordance to strict guidelines and they are as follows: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If a seat opens up the system will send out a message to all the students on the waitlist.</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If student 1 on the waitlist responds within 24 hours and that response is a “YES” they will be enrolled into the class.</a:t>
            </a:r>
          </a:p>
          <a:p>
            <a:endParaRPr lang="en-US"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 If student 1 on the waitlist responds within 24 hours and that response is a “NO” they will not be enrolled into the class and each student on the waitlist will go down by 1 position ( I.E. student 2’s place is now in student’s 1 place.)</a:t>
            </a:r>
          </a:p>
          <a:p>
            <a:pPr marL="171450" indent="-171450">
              <a:buFontTx/>
              <a:buChar char="-"/>
            </a:pP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If student 1 on the waitlist does not respond within 24 hours each spot on the waitlist will go down by 1 position.</a:t>
            </a:r>
          </a:p>
          <a:p>
            <a:pPr marL="171450" indent="-171450">
              <a:buFontTx/>
              <a:buChar char="-"/>
            </a:pP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If student 1, student 2  (and so on, until someone says “YES”) says “NO” the student who said “YES” will be enrolled into that class.</a:t>
            </a:r>
          </a:p>
          <a:p>
            <a:pPr marL="171450" indent="-171450">
              <a:buFontTx/>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If student 1 says “NO” and student 2 does not respond but student 3 says “YES” this does not mean that student 3 gets the seat. Student 2 never responded so they still have the chance to enroll into the class, provided their 24</a:t>
            </a:r>
            <a:r>
              <a:rPr lang="en-US" sz="1200" kern="1200" baseline="0" dirty="0" smtClean="0">
                <a:solidFill>
                  <a:schemeClr val="tx1"/>
                </a:solidFill>
                <a:effectLst/>
                <a:latin typeface="+mn-lt"/>
                <a:ea typeface="+mn-ea"/>
                <a:cs typeface="+mn-cs"/>
              </a:rPr>
              <a:t> hour window is still active</a:t>
            </a:r>
            <a:r>
              <a:rPr lang="en-US" sz="1200" kern="1200" dirty="0" smtClean="0">
                <a:solidFill>
                  <a:schemeClr val="tx1"/>
                </a:solidFill>
                <a:effectLst/>
                <a:latin typeface="+mn-lt"/>
                <a:ea typeface="+mn-ea"/>
                <a:cs typeface="+mn-cs"/>
              </a:rPr>
              <a:t>.</a:t>
            </a:r>
          </a:p>
          <a:p>
            <a:endParaRPr lang="en-US" baseline="0" dirty="0" smtClean="0"/>
          </a:p>
          <a:p>
            <a:endParaRPr lang="en-US" baseline="0" dirty="0" smtClean="0"/>
          </a:p>
          <a:p>
            <a:r>
              <a:rPr lang="en-US" baseline="0" dirty="0" smtClean="0"/>
              <a:t>Next slide please….</a:t>
            </a:r>
            <a:endParaRPr lang="en-US" dirty="0"/>
          </a:p>
        </p:txBody>
      </p:sp>
      <p:sp>
        <p:nvSpPr>
          <p:cNvPr id="4" name="Slide Number Placeholder 3"/>
          <p:cNvSpPr>
            <a:spLocks noGrp="1"/>
          </p:cNvSpPr>
          <p:nvPr>
            <p:ph type="sldNum" sz="quarter" idx="10"/>
          </p:nvPr>
        </p:nvSpPr>
        <p:spPr/>
        <p:txBody>
          <a:bodyPr/>
          <a:lstStyle/>
          <a:p>
            <a:fld id="{36CA402F-9E31-4FD6-8E97-57E534E55E7A}" type="slidenum">
              <a:rPr lang="en-US" smtClean="0"/>
              <a:t>10</a:t>
            </a:fld>
            <a:endParaRPr lang="en-US" dirty="0"/>
          </a:p>
        </p:txBody>
      </p:sp>
      <p:sp>
        <p:nvSpPr>
          <p:cNvPr id="5" name="Date Placeholder 4"/>
          <p:cNvSpPr>
            <a:spLocks noGrp="1"/>
          </p:cNvSpPr>
          <p:nvPr>
            <p:ph type="dt" idx="11"/>
          </p:nvPr>
        </p:nvSpPr>
        <p:spPr/>
        <p:txBody>
          <a:bodyPr/>
          <a:lstStyle/>
          <a:p>
            <a:r>
              <a:rPr lang="en-US" dirty="0" smtClean="0"/>
              <a:t>2/23/14</a:t>
            </a:r>
            <a:endParaRPr lang="en-US" dirty="0"/>
          </a:p>
        </p:txBody>
      </p:sp>
    </p:spTree>
    <p:extLst>
      <p:ext uri="{BB962C8B-B14F-4D97-AF65-F5344CB8AC3E}">
        <p14:creationId xmlns:p14="http://schemas.microsoft.com/office/powerpoint/2010/main" val="404313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automated portions of our waitlist</a:t>
            </a:r>
            <a:r>
              <a:rPr lang="en-US" baseline="0" dirty="0" smtClean="0"/>
              <a:t> enrollment system will include the: notification process (where the students are notified of the available space), the checking of course availability, alert system (where student will be updated of progress [i.e. seat is available for course X, you have enrolled in course X, you have been dropped from waitlist, etc.)]</a:t>
            </a:r>
          </a:p>
          <a:p>
            <a:endParaRPr lang="en-US" dirty="0" smtClean="0"/>
          </a:p>
          <a:p>
            <a:r>
              <a:rPr lang="en-US" dirty="0" smtClean="0"/>
              <a:t>Seat opens </a:t>
            </a:r>
            <a:r>
              <a:rPr lang="en-US" dirty="0" err="1" smtClean="0"/>
              <a:t>etc</a:t>
            </a:r>
            <a:endParaRPr lang="en-US" dirty="0"/>
          </a:p>
        </p:txBody>
      </p:sp>
      <p:sp>
        <p:nvSpPr>
          <p:cNvPr id="4" name="Slide Number Placeholder 3"/>
          <p:cNvSpPr>
            <a:spLocks noGrp="1"/>
          </p:cNvSpPr>
          <p:nvPr>
            <p:ph type="sldNum" sz="quarter" idx="10"/>
          </p:nvPr>
        </p:nvSpPr>
        <p:spPr/>
        <p:txBody>
          <a:bodyPr/>
          <a:lstStyle/>
          <a:p>
            <a:fld id="{36CA402F-9E31-4FD6-8E97-57E534E55E7A}" type="slidenum">
              <a:rPr lang="en-US" smtClean="0"/>
              <a:t>11</a:t>
            </a:fld>
            <a:endParaRPr lang="en-US"/>
          </a:p>
        </p:txBody>
      </p:sp>
      <p:sp>
        <p:nvSpPr>
          <p:cNvPr id="5" name="Date Placeholder 4"/>
          <p:cNvSpPr>
            <a:spLocks noGrp="1"/>
          </p:cNvSpPr>
          <p:nvPr>
            <p:ph type="dt" idx="11"/>
          </p:nvPr>
        </p:nvSpPr>
        <p:spPr/>
        <p:txBody>
          <a:bodyPr/>
          <a:lstStyle/>
          <a:p>
            <a:r>
              <a:rPr lang="en-US" smtClean="0"/>
              <a:t>2/23/14</a:t>
            </a:r>
            <a:endParaRPr lang="en-US"/>
          </a:p>
        </p:txBody>
      </p:sp>
    </p:spTree>
    <p:extLst>
      <p:ext uri="{BB962C8B-B14F-4D97-AF65-F5344CB8AC3E}">
        <p14:creationId xmlns:p14="http://schemas.microsoft.com/office/powerpoint/2010/main" val="75466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She liked</a:t>
            </a:r>
            <a:r>
              <a:rPr lang="en-US" baseline="0" dirty="0" smtClean="0"/>
              <a:t> this slide</a:t>
            </a:r>
            <a:endParaRPr lang="en-US" dirty="0"/>
          </a:p>
        </p:txBody>
      </p:sp>
      <p:sp>
        <p:nvSpPr>
          <p:cNvPr id="4" name="Date Placeholder 3"/>
          <p:cNvSpPr>
            <a:spLocks noGrp="1"/>
          </p:cNvSpPr>
          <p:nvPr>
            <p:ph type="dt" idx="10"/>
          </p:nvPr>
        </p:nvSpPr>
        <p:spPr/>
        <p:txBody>
          <a:bodyPr/>
          <a:lstStyle/>
          <a:p>
            <a:r>
              <a:rPr lang="en-US" smtClean="0"/>
              <a:t>2/23/14</a:t>
            </a:r>
            <a:endParaRPr lang="en-US"/>
          </a:p>
        </p:txBody>
      </p:sp>
      <p:sp>
        <p:nvSpPr>
          <p:cNvPr id="5" name="Slide Number Placeholder 4"/>
          <p:cNvSpPr>
            <a:spLocks noGrp="1"/>
          </p:cNvSpPr>
          <p:nvPr>
            <p:ph type="sldNum" sz="quarter" idx="11"/>
          </p:nvPr>
        </p:nvSpPr>
        <p:spPr/>
        <p:txBody>
          <a:bodyPr/>
          <a:lstStyle/>
          <a:p>
            <a:fld id="{A2A4C2D8-C9A7-4853-B531-9E741759BB20}" type="slidenum">
              <a:rPr lang="en-US" smtClean="0"/>
              <a:t>12</a:t>
            </a:fld>
            <a:endParaRPr lang="en-US"/>
          </a:p>
        </p:txBody>
      </p:sp>
    </p:spTree>
    <p:extLst>
      <p:ext uri="{BB962C8B-B14F-4D97-AF65-F5344CB8AC3E}">
        <p14:creationId xmlns:p14="http://schemas.microsoft.com/office/powerpoint/2010/main" val="39357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the right you will see a diagram showing how our load data algorithm will work.  It is rather simple.  We will have data files that consist of a course’s name, its capacity, amount of students enrolled, and the number of available seats.  For demonstration purposes, each SQUARE in the diagram represents a different course.  However, we will also be loading data for different sections of the same course (not depicted).</a:t>
            </a:r>
            <a:endParaRPr lang="en-US" dirty="0" smtClean="0"/>
          </a:p>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19</a:t>
            </a:fld>
            <a:endParaRPr lang="en-US"/>
          </a:p>
        </p:txBody>
      </p:sp>
    </p:spTree>
    <p:extLst>
      <p:ext uri="{BB962C8B-B14F-4D97-AF65-F5344CB8AC3E}">
        <p14:creationId xmlns:p14="http://schemas.microsoft.com/office/powerpoint/2010/main" val="188810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major part of Corsica will be its ability to determine if a course has an available seat or not.  To the right you will see a diagram giving a sample run through of how this algorithm will function.  Again, each square represents a different course.  Our algorithm will perform a simple test once course data is pulled.  If the amount of enrolled students is less than the course capacity, then there are available seats.  As you can see, Course 1 passes this test and is marked true (shaded green).  However, upon reaching Course 2, we have a fail case.  There are no available seats and it is marked false (shaded red).  Courses 3 and 4 are carried on in the same fashion.</a:t>
            </a:r>
          </a:p>
          <a:p>
            <a:endParaRPr lang="en-US" baseline="0" dirty="0" smtClean="0"/>
          </a:p>
          <a:p>
            <a:r>
              <a:rPr lang="en-US" baseline="0" dirty="0" smtClean="0"/>
              <a:t>While simple, this is a critical test to determine if a student will be notified of an available seat for a course they have been waitlisted on.</a:t>
            </a:r>
            <a:endParaRPr lang="en-US" dirty="0" smtClean="0"/>
          </a:p>
          <a:p>
            <a:endParaRPr lang="en-US" dirty="0"/>
          </a:p>
        </p:txBody>
      </p:sp>
      <p:sp>
        <p:nvSpPr>
          <p:cNvPr id="4" name="Slide Number Placeholder 3"/>
          <p:cNvSpPr>
            <a:spLocks noGrp="1"/>
          </p:cNvSpPr>
          <p:nvPr>
            <p:ph type="sldNum" sz="quarter" idx="10"/>
          </p:nvPr>
        </p:nvSpPr>
        <p:spPr/>
        <p:txBody>
          <a:bodyPr/>
          <a:lstStyle/>
          <a:p>
            <a:fld id="{98AE8E42-3F64-4AA6-842C-406A7C07AEA8}" type="slidenum">
              <a:rPr lang="en-US" smtClean="0"/>
              <a:t>21</a:t>
            </a:fld>
            <a:endParaRPr lang="en-US"/>
          </a:p>
        </p:txBody>
      </p:sp>
    </p:spTree>
    <p:extLst>
      <p:ext uri="{BB962C8B-B14F-4D97-AF65-F5344CB8AC3E}">
        <p14:creationId xmlns:p14="http://schemas.microsoft.com/office/powerpoint/2010/main" val="1114533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1" y="2503490"/>
            <a:ext cx="11509375" cy="1258887"/>
          </a:xfrm>
        </p:spPr>
        <p:txBody>
          <a:bodyPr anchor="b"/>
          <a:lstStyle>
            <a:lvl1pPr algn="ctr">
              <a:defRPr sz="6000">
                <a:solidFill>
                  <a:srgbClr val="645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97290"/>
            <a:ext cx="9144000" cy="1112837"/>
          </a:xfrm>
        </p:spPr>
        <p:txBody>
          <a:bodyPr/>
          <a:lstStyle>
            <a:lvl1pPr marL="0" indent="0" algn="ctr">
              <a:buNone/>
              <a:defRPr sz="24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E95D64-5BD4-476A-95DA-F9EB34505D78}" type="datetime1">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29343574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705D0-6429-426C-8EAC-A2B719DD3992}" type="datetime1">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31925875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D921F-5E6A-4258-A410-06FE4E8713F4}" type="datetime1">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40404123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25020-164A-4A90-A6DA-BA327F85DB97}" type="datetime1">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3725220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normAutofit/>
          </a:bodyPr>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13900-F462-4468-94EF-20021C22028F}" type="datetime1">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5214676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949EA-12C9-4297-A80E-99E5C51AAE75}" type="datetime1">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40120931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65F388-ABA8-4C66-B24C-43FD39EF64EC}" type="datetime1">
              <a:rPr lang="en-US" smtClean="0"/>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2152173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68A255-985F-4FD3-93B7-AC008B3AC789}" type="datetime1">
              <a:rPr lang="en-US" smtClean="0"/>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3143561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22196047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52986-E7E8-4125-8615-92CECB9DA39F}" type="datetime1">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42104367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63653-44CB-4993-8693-5401945ED017}" type="datetime1">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5A31-C62F-442C-9B92-0AE58E30733D}" type="slidenum">
              <a:rPr lang="en-US" smtClean="0"/>
              <a:t>‹#›</a:t>
            </a:fld>
            <a:endParaRPr lang="en-US"/>
          </a:p>
        </p:txBody>
      </p:sp>
    </p:spTree>
    <p:extLst>
      <p:ext uri="{BB962C8B-B14F-4D97-AF65-F5344CB8AC3E}">
        <p14:creationId xmlns:p14="http://schemas.microsoft.com/office/powerpoint/2010/main" val="26006154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9864" y="-124078"/>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411705"/>
            <a:ext cx="10515600" cy="47652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14241-0040-47A9-A901-96B7AF33956C}" type="datetime1">
              <a:rPr lang="en-US" smtClean="0"/>
              <a:t>4/24/2014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05A31-C62F-442C-9B92-0AE58E30733D}" type="slidenum">
              <a:rPr lang="en-US" smtClean="0"/>
              <a:t>‹#›</a:t>
            </a:fld>
            <a:endParaRPr lang="en-US"/>
          </a:p>
        </p:txBody>
      </p:sp>
    </p:spTree>
    <p:extLst>
      <p:ext uri="{BB962C8B-B14F-4D97-AF65-F5344CB8AC3E}">
        <p14:creationId xmlns:p14="http://schemas.microsoft.com/office/powerpoint/2010/main" val="177230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456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456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456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0.png"/><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1.png"/><Relationship Id="rId4" Type="http://schemas.openxmlformats.org/officeDocument/2006/relationships/package" Target="../embeddings/Microsoft_Word_Document2.docx"/></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159000"/>
            <a:ext cx="12192000" cy="2667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341312" y="3730628"/>
            <a:ext cx="11509375" cy="492125"/>
          </a:xfrm>
        </p:spPr>
        <p:txBody>
          <a:bodyPr>
            <a:noAutofit/>
          </a:bodyPr>
          <a:lstStyle/>
          <a:p>
            <a:r>
              <a:rPr lang="en-US" sz="3200" dirty="0" smtClean="0"/>
              <a:t/>
            </a:r>
            <a:br>
              <a:rPr lang="en-US" sz="3200" dirty="0" smtClean="0"/>
            </a:br>
            <a:r>
              <a:rPr lang="en-US" sz="2800" dirty="0" err="1" smtClean="0"/>
              <a:t>COmputeR</a:t>
            </a:r>
            <a:r>
              <a:rPr lang="en-US" sz="2800" dirty="0" smtClean="0"/>
              <a:t> </a:t>
            </a:r>
            <a:r>
              <a:rPr lang="en-US" sz="2800" dirty="0" err="1" smtClean="0"/>
              <a:t>ScienCe</a:t>
            </a:r>
            <a:r>
              <a:rPr lang="en-US" sz="2800" dirty="0" smtClean="0"/>
              <a:t> </a:t>
            </a:r>
            <a:r>
              <a:rPr lang="en-US" sz="2800" dirty="0" err="1" smtClean="0"/>
              <a:t>wAitlist</a:t>
            </a:r>
            <a:r>
              <a:rPr lang="en-US" sz="2800" dirty="0" smtClean="0"/>
              <a:t/>
            </a:r>
            <a:br>
              <a:rPr lang="en-US" sz="2800" dirty="0" smtClean="0"/>
            </a:br>
            <a:r>
              <a:rPr lang="en-US" sz="2800" dirty="0" smtClean="0"/>
              <a:t>Milestone Presentation</a:t>
            </a:r>
            <a:endParaRPr lang="en-US" sz="2800" dirty="0"/>
          </a:p>
        </p:txBody>
      </p:sp>
      <p:sp>
        <p:nvSpPr>
          <p:cNvPr id="5" name="Subtitle 4"/>
          <p:cNvSpPr>
            <a:spLocks noGrp="1"/>
          </p:cNvSpPr>
          <p:nvPr>
            <p:ph type="subTitle" idx="1"/>
          </p:nvPr>
        </p:nvSpPr>
        <p:spPr>
          <a:xfrm>
            <a:off x="1524000" y="4157665"/>
            <a:ext cx="9144000" cy="1112837"/>
          </a:xfrm>
        </p:spPr>
        <p:txBody>
          <a:bodyPr/>
          <a:lstStyle/>
          <a:p>
            <a:r>
              <a:rPr lang="en-US" dirty="0" smtClean="0"/>
              <a:t>CS410 Red Team</a:t>
            </a:r>
            <a:endParaRPr lang="en-US" dirty="0"/>
          </a:p>
        </p:txBody>
      </p:sp>
      <p:sp>
        <p:nvSpPr>
          <p:cNvPr id="12" name="Date Placeholder 11"/>
          <p:cNvSpPr>
            <a:spLocks noGrp="1"/>
          </p:cNvSpPr>
          <p:nvPr>
            <p:ph type="dt" sz="half" idx="10"/>
          </p:nvPr>
        </p:nvSpPr>
        <p:spPr/>
        <p:txBody>
          <a:bodyPr/>
          <a:lstStyle/>
          <a:p>
            <a:fld id="{D2765BDA-7383-4C02-BA30-C8EC5275A5EB}" type="datetime1">
              <a:rPr lang="en-US" smtClean="0"/>
              <a:t>4/24/2014</a:t>
            </a:fld>
            <a:endParaRPr lang="en-US" dirty="0"/>
          </a:p>
        </p:txBody>
      </p:sp>
      <p:sp>
        <p:nvSpPr>
          <p:cNvPr id="6" name="Slide Number Placeholder 5"/>
          <p:cNvSpPr>
            <a:spLocks noGrp="1"/>
          </p:cNvSpPr>
          <p:nvPr>
            <p:ph type="sldNum" sz="quarter" idx="12"/>
          </p:nvPr>
        </p:nvSpPr>
        <p:spPr/>
        <p:txBody>
          <a:bodyPr/>
          <a:lstStyle/>
          <a:p>
            <a:fld id="{B7E0417A-1B0E-4C74-A576-3AC878E1BBBB}" type="slidenum">
              <a:rPr lang="en-US" smtClean="0"/>
              <a:t>1</a:t>
            </a:fld>
            <a:endParaRPr lang="en-US" dirty="0"/>
          </a:p>
        </p:txBody>
      </p:sp>
      <p:pic>
        <p:nvPicPr>
          <p:cNvPr id="10" name="Picture 9" descr="big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203" y="2350317"/>
            <a:ext cx="5141594" cy="1188994"/>
          </a:xfrm>
          <a:prstGeom prst="rect">
            <a:avLst/>
          </a:prstGeom>
        </p:spPr>
      </p:pic>
    </p:spTree>
    <p:extLst>
      <p:ext uri="{BB962C8B-B14F-4D97-AF65-F5344CB8AC3E}">
        <p14:creationId xmlns:p14="http://schemas.microsoft.com/office/powerpoint/2010/main" val="500971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pPr marL="460375" indent="-460375">
              <a:lnSpc>
                <a:spcPct val="110000"/>
              </a:lnSpc>
            </a:pPr>
            <a:r>
              <a:rPr lang="en-US" sz="3600" dirty="0" smtClean="0"/>
              <a:t>Corsica will </a:t>
            </a:r>
            <a:r>
              <a:rPr lang="en-US" sz="3600" dirty="0"/>
              <a:t>cause the enrollment process to </a:t>
            </a:r>
            <a:r>
              <a:rPr lang="en-US" sz="3600" dirty="0" smtClean="0"/>
              <a:t>become </a:t>
            </a:r>
            <a:r>
              <a:rPr lang="en-US" sz="3600" dirty="0"/>
              <a:t>more efficient and </a:t>
            </a:r>
            <a:r>
              <a:rPr lang="en-US" sz="3600" dirty="0" smtClean="0"/>
              <a:t>streamlined by</a:t>
            </a:r>
          </a:p>
          <a:p>
            <a:pPr marL="920750" lvl="1" indent="-463550">
              <a:lnSpc>
                <a:spcPct val="110000"/>
              </a:lnSpc>
            </a:pPr>
            <a:r>
              <a:rPr lang="en-US" sz="3200" dirty="0" smtClean="0"/>
              <a:t>Improve course waitlist system</a:t>
            </a:r>
            <a:endParaRPr lang="en-US" sz="3200" dirty="0"/>
          </a:p>
          <a:p>
            <a:pPr marL="1365250" lvl="2" indent="-450850">
              <a:lnSpc>
                <a:spcPct val="110000"/>
              </a:lnSpc>
            </a:pPr>
            <a:r>
              <a:rPr lang="en-US" sz="2800" dirty="0"/>
              <a:t>To handle course fill ups during enrollment process</a:t>
            </a:r>
          </a:p>
          <a:p>
            <a:pPr marL="920750" lvl="1" indent="-463550">
              <a:lnSpc>
                <a:spcPct val="110000"/>
              </a:lnSpc>
            </a:pPr>
            <a:r>
              <a:rPr lang="en-US" sz="3200" dirty="0" smtClean="0"/>
              <a:t>Improve the communication </a:t>
            </a:r>
            <a:r>
              <a:rPr lang="en-US" sz="3200" dirty="0"/>
              <a:t>system</a:t>
            </a:r>
          </a:p>
          <a:p>
            <a:pPr marL="1365250" lvl="2" indent="-450850">
              <a:lnSpc>
                <a:spcPct val="110000"/>
              </a:lnSpc>
            </a:pPr>
            <a:r>
              <a:rPr lang="en-US" sz="2800" dirty="0"/>
              <a:t>Let students know a course has </a:t>
            </a:r>
            <a:r>
              <a:rPr lang="en-US" sz="2800" dirty="0" smtClean="0"/>
              <a:t>an open seat </a:t>
            </a:r>
            <a:r>
              <a:rPr lang="en-US" sz="2800" dirty="0"/>
              <a:t>by </a:t>
            </a:r>
            <a:r>
              <a:rPr lang="en-US" sz="2800" dirty="0" smtClean="0"/>
              <a:t>email and/or text message</a:t>
            </a:r>
            <a:endParaRPr lang="en-US" sz="2800" dirty="0"/>
          </a:p>
          <a:p>
            <a:pPr marL="1365250" lvl="1" indent="-450850">
              <a:buNone/>
            </a:pPr>
            <a:endParaRPr lang="en-US" dirty="0"/>
          </a:p>
        </p:txBody>
      </p:sp>
      <p:sp>
        <p:nvSpPr>
          <p:cNvPr id="5" name="Date Placeholder 4"/>
          <p:cNvSpPr>
            <a:spLocks noGrp="1"/>
          </p:cNvSpPr>
          <p:nvPr>
            <p:ph type="dt" sz="half" idx="10"/>
          </p:nvPr>
        </p:nvSpPr>
        <p:spPr/>
        <p:txBody>
          <a:bodyPr/>
          <a:lstStyle/>
          <a:p>
            <a:fld id="{5F5C990E-CBA8-46FB-BD53-B2266088D1FD}" type="datetime1">
              <a:rPr lang="en-US" smtClean="0"/>
              <a:t>4/24/2014</a:t>
            </a:fld>
            <a:endParaRPr lang="en-US" dirty="0"/>
          </a:p>
        </p:txBody>
      </p:sp>
      <p:sp>
        <p:nvSpPr>
          <p:cNvPr id="4" name="Slide Number Placeholder 3"/>
          <p:cNvSpPr>
            <a:spLocks noGrp="1"/>
          </p:cNvSpPr>
          <p:nvPr>
            <p:ph type="sldNum" sz="quarter" idx="12"/>
          </p:nvPr>
        </p:nvSpPr>
        <p:spPr/>
        <p:txBody>
          <a:bodyPr/>
          <a:lstStyle/>
          <a:p>
            <a:fld id="{B7E0417A-1B0E-4C74-A576-3AC878E1BBBB}" type="slidenum">
              <a:rPr lang="en-US" smtClean="0"/>
              <a:t>10</a:t>
            </a:fld>
            <a:endParaRPr lang="en-US" dirty="0"/>
          </a:p>
        </p:txBody>
      </p:sp>
    </p:spTree>
    <p:extLst>
      <p:ext uri="{BB962C8B-B14F-4D97-AF65-F5344CB8AC3E}">
        <p14:creationId xmlns:p14="http://schemas.microsoft.com/office/powerpoint/2010/main" val="1026797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664761" y="1231899"/>
            <a:ext cx="10858500" cy="3873499"/>
          </a:xfrm>
          <a:prstGeom prst="rect">
            <a:avLst/>
          </a:prstGeom>
          <a:solidFill>
            <a:srgbClr val="FFFFF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6575" y="-93664"/>
            <a:ext cx="8528051" cy="1325563"/>
          </a:xfrm>
        </p:spPr>
        <p:txBody>
          <a:bodyPr>
            <a:normAutofit/>
          </a:bodyPr>
          <a:lstStyle/>
          <a:p>
            <a:r>
              <a:rPr lang="en-US" sz="4800" dirty="0"/>
              <a:t>Solution </a:t>
            </a:r>
            <a:r>
              <a:rPr lang="en-US" sz="4800" dirty="0" smtClean="0"/>
              <a:t>Goals</a:t>
            </a:r>
            <a:endParaRPr lang="en-US" sz="4800" dirty="0"/>
          </a:p>
        </p:txBody>
      </p:sp>
      <p:sp>
        <p:nvSpPr>
          <p:cNvPr id="3" name="Content Placeholder 2"/>
          <p:cNvSpPr>
            <a:spLocks noGrp="1"/>
          </p:cNvSpPr>
          <p:nvPr>
            <p:ph idx="1"/>
          </p:nvPr>
        </p:nvSpPr>
        <p:spPr>
          <a:xfrm>
            <a:off x="664761" y="1379537"/>
            <a:ext cx="9911772" cy="4351338"/>
          </a:xfrm>
        </p:spPr>
        <p:txBody>
          <a:bodyPr>
            <a:normAutofit/>
          </a:bodyPr>
          <a:lstStyle/>
          <a:p>
            <a:r>
              <a:rPr lang="en-US" sz="3600" dirty="0" smtClean="0"/>
              <a:t>Provide automated system through which:</a:t>
            </a:r>
          </a:p>
          <a:p>
            <a:pPr lvl="1"/>
            <a:r>
              <a:rPr lang="en-US" sz="3200" dirty="0" smtClean="0"/>
              <a:t>Faculty and students can be notified of available seats</a:t>
            </a:r>
          </a:p>
          <a:p>
            <a:pPr lvl="1"/>
            <a:r>
              <a:rPr lang="en-US" sz="3200" dirty="0" smtClean="0"/>
              <a:t>Reserves the available seats for student on waitlist</a:t>
            </a:r>
          </a:p>
          <a:p>
            <a:pPr lvl="1"/>
            <a:r>
              <a:rPr lang="en-US" sz="3200" dirty="0" smtClean="0"/>
              <a:t>Ensures fair process</a:t>
            </a:r>
          </a:p>
          <a:p>
            <a:pPr lvl="1"/>
            <a:r>
              <a:rPr lang="en-US" sz="3200" dirty="0" smtClean="0"/>
              <a:t>Triggers alerts for enrollment aspects</a:t>
            </a:r>
            <a:endParaRPr lang="en-US" sz="3200" dirty="0"/>
          </a:p>
        </p:txBody>
      </p:sp>
      <p:sp>
        <p:nvSpPr>
          <p:cNvPr id="7" name="Date Placeholder 6"/>
          <p:cNvSpPr>
            <a:spLocks noGrp="1"/>
          </p:cNvSpPr>
          <p:nvPr>
            <p:ph type="dt" sz="half" idx="10"/>
          </p:nvPr>
        </p:nvSpPr>
        <p:spPr/>
        <p:txBody>
          <a:bodyPr/>
          <a:lstStyle/>
          <a:p>
            <a:fld id="{F9C5DBE4-7E81-482A-8D4E-082778E77CE4}" type="datetime1">
              <a:rPr lang="en-US" smtClean="0"/>
              <a:t>4/24/2014</a:t>
            </a:fld>
            <a:endParaRPr lang="en-US" dirty="0"/>
          </a:p>
        </p:txBody>
      </p:sp>
      <p:sp>
        <p:nvSpPr>
          <p:cNvPr id="4" name="Slide Number Placeholder 3"/>
          <p:cNvSpPr>
            <a:spLocks noGrp="1"/>
          </p:cNvSpPr>
          <p:nvPr>
            <p:ph type="sldNum" sz="quarter" idx="12"/>
          </p:nvPr>
        </p:nvSpPr>
        <p:spPr/>
        <p:txBody>
          <a:bodyPr/>
          <a:lstStyle/>
          <a:p>
            <a:fld id="{B7E0417A-1B0E-4C74-A576-3AC878E1BBBB}" type="slidenum">
              <a:rPr lang="en-US" smtClean="0"/>
              <a:t>11</a:t>
            </a:fld>
            <a:endParaRPr lang="en-US" dirty="0"/>
          </a:p>
        </p:txBody>
      </p:sp>
    </p:spTree>
    <p:extLst>
      <p:ext uri="{BB962C8B-B14F-4D97-AF65-F5344CB8AC3E}">
        <p14:creationId xmlns:p14="http://schemas.microsoft.com/office/powerpoint/2010/main" val="399722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Functional Component Diagram</a:t>
            </a:r>
            <a:endParaRPr lang="en-US" dirty="0"/>
          </a:p>
        </p:txBody>
      </p:sp>
      <p:sp>
        <p:nvSpPr>
          <p:cNvPr id="5" name="Date Placeholder 4"/>
          <p:cNvSpPr>
            <a:spLocks noGrp="1"/>
          </p:cNvSpPr>
          <p:nvPr>
            <p:ph type="dt" sz="half" idx="10"/>
          </p:nvPr>
        </p:nvSpPr>
        <p:spPr/>
        <p:txBody>
          <a:bodyPr/>
          <a:lstStyle/>
          <a:p>
            <a:fld id="{FB07F0C0-E1B1-4303-94DE-29F175EDD0E6}" type="datetime1">
              <a:rPr lang="en-US" smtClean="0"/>
              <a:t>4/24/2014</a:t>
            </a:fld>
            <a:endParaRPr lang="en-US"/>
          </a:p>
        </p:txBody>
      </p:sp>
      <p:sp>
        <p:nvSpPr>
          <p:cNvPr id="6" name="Slide Number Placeholder 5"/>
          <p:cNvSpPr>
            <a:spLocks noGrp="1"/>
          </p:cNvSpPr>
          <p:nvPr>
            <p:ph type="sldNum" sz="quarter" idx="12"/>
          </p:nvPr>
        </p:nvSpPr>
        <p:spPr/>
        <p:txBody>
          <a:bodyPr/>
          <a:lstStyle/>
          <a:p>
            <a:fld id="{2E79DDA7-CFFF-7841-A188-6EED878CDE17}" type="slidenum">
              <a:rPr lang="en-US" smtClean="0"/>
              <a:t>12</a:t>
            </a:fld>
            <a:endParaRPr lang="en-US"/>
          </a:p>
        </p:txBody>
      </p:sp>
      <p:sp>
        <p:nvSpPr>
          <p:cNvPr id="7" name="Rectangle 6"/>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mfcd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78" y="1716455"/>
            <a:ext cx="11156463" cy="3273584"/>
          </a:xfrm>
          <a:prstGeom prst="rect">
            <a:avLst/>
          </a:prstGeom>
        </p:spPr>
      </p:pic>
      <p:sp>
        <p:nvSpPr>
          <p:cNvPr id="12" name="Rectangle 11"/>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MFCD_presentation-0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500" y="0"/>
            <a:ext cx="6963296" cy="6858000"/>
          </a:xfrm>
          <a:prstGeom prst="rect">
            <a:avLst/>
          </a:prstGeom>
        </p:spPr>
      </p:pic>
    </p:spTree>
    <p:extLst>
      <p:ext uri="{BB962C8B-B14F-4D97-AF65-F5344CB8AC3E}">
        <p14:creationId xmlns:p14="http://schemas.microsoft.com/office/powerpoint/2010/main" val="42094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Hardware Requirements Identified</a:t>
            </a:r>
            <a:endParaRPr lang="en-US" dirty="0"/>
          </a:p>
        </p:txBody>
      </p:sp>
      <p:sp>
        <p:nvSpPr>
          <p:cNvPr id="4" name="Date Placeholder 3"/>
          <p:cNvSpPr>
            <a:spLocks noGrp="1"/>
          </p:cNvSpPr>
          <p:nvPr>
            <p:ph type="dt" sz="half" idx="10"/>
          </p:nvPr>
        </p:nvSpPr>
        <p:spPr/>
        <p:txBody>
          <a:bodyPr/>
          <a:lstStyle/>
          <a:p>
            <a:fld id="{C4A29441-05A2-4002-A8F2-E9F694F2DE57}"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80" y="1110846"/>
            <a:ext cx="8643368" cy="5245506"/>
          </a:xfrm>
          <a:prstGeom prst="rect">
            <a:avLst/>
          </a:prstGeom>
        </p:spPr>
      </p:pic>
    </p:spTree>
    <p:extLst>
      <p:ext uri="{BB962C8B-B14F-4D97-AF65-F5344CB8AC3E}">
        <p14:creationId xmlns:p14="http://schemas.microsoft.com/office/powerpoint/2010/main" val="1966742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Requirements Identified</a:t>
            </a:r>
          </a:p>
        </p:txBody>
      </p:sp>
      <p:sp>
        <p:nvSpPr>
          <p:cNvPr id="3" name="Content Placeholder 2"/>
          <p:cNvSpPr>
            <a:spLocks noGrp="1"/>
          </p:cNvSpPr>
          <p:nvPr>
            <p:ph idx="1"/>
          </p:nvPr>
        </p:nvSpPr>
        <p:spPr/>
        <p:txBody>
          <a:bodyPr>
            <a:normAutofit/>
          </a:bodyPr>
          <a:lstStyle/>
          <a:p>
            <a:r>
              <a:rPr lang="en-US" dirty="0" smtClean="0"/>
              <a:t>Database</a:t>
            </a:r>
          </a:p>
          <a:p>
            <a:pPr lvl="1"/>
            <a:r>
              <a:rPr lang="en-US" dirty="0" smtClean="0"/>
              <a:t>Essential information</a:t>
            </a:r>
          </a:p>
          <a:p>
            <a:r>
              <a:rPr lang="en-US" dirty="0" smtClean="0"/>
              <a:t>Algorithms</a:t>
            </a:r>
          </a:p>
          <a:p>
            <a:pPr lvl="1"/>
            <a:r>
              <a:rPr lang="en-US" dirty="0" smtClean="0"/>
              <a:t>The workhorse behind CORSICA</a:t>
            </a:r>
          </a:p>
          <a:p>
            <a:r>
              <a:rPr lang="en-US" dirty="0" smtClean="0"/>
              <a:t>Interfaces</a:t>
            </a:r>
          </a:p>
          <a:p>
            <a:pPr lvl="1"/>
            <a:r>
              <a:rPr lang="en-US" dirty="0" smtClean="0"/>
              <a:t>Variety of views</a:t>
            </a:r>
          </a:p>
          <a:p>
            <a:r>
              <a:rPr lang="en-US" dirty="0" smtClean="0"/>
              <a:t>Notification System</a:t>
            </a:r>
          </a:p>
          <a:p>
            <a:pPr lvl="1"/>
            <a:r>
              <a:rPr lang="en-US" dirty="0" smtClean="0"/>
              <a:t>Notify students of an open seat</a:t>
            </a:r>
          </a:p>
          <a:p>
            <a:r>
              <a:rPr lang="en-US" dirty="0" smtClean="0"/>
              <a:t>Test Case</a:t>
            </a:r>
          </a:p>
          <a:p>
            <a:pPr lvl="1"/>
            <a:r>
              <a:rPr lang="en-US" dirty="0" smtClean="0"/>
              <a:t>Test the capability of CORSICA</a:t>
            </a:r>
            <a:endParaRPr lang="en-US" dirty="0"/>
          </a:p>
        </p:txBody>
      </p:sp>
      <p:sp>
        <p:nvSpPr>
          <p:cNvPr id="4" name="Date Placeholder 3"/>
          <p:cNvSpPr>
            <a:spLocks noGrp="1"/>
          </p:cNvSpPr>
          <p:nvPr>
            <p:ph type="dt" sz="half" idx="10"/>
          </p:nvPr>
        </p:nvSpPr>
        <p:spPr/>
        <p:txBody>
          <a:bodyPr/>
          <a:lstStyle/>
          <a:p>
            <a:fld id="{EC1402C6-12AF-45EA-AC2F-0403E13E0E8F}"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14</a:t>
            </a:fld>
            <a:endParaRPr lang="en-US"/>
          </a:p>
        </p:txBody>
      </p:sp>
    </p:spTree>
    <p:extLst>
      <p:ext uri="{BB962C8B-B14F-4D97-AF65-F5344CB8AC3E}">
        <p14:creationId xmlns:p14="http://schemas.microsoft.com/office/powerpoint/2010/main" val="1489388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Described</a:t>
            </a:r>
            <a:endParaRPr lang="en-US" dirty="0"/>
          </a:p>
        </p:txBody>
      </p:sp>
      <p:sp>
        <p:nvSpPr>
          <p:cNvPr id="3" name="Content Placeholder 2"/>
          <p:cNvSpPr>
            <a:spLocks noGrp="1"/>
          </p:cNvSpPr>
          <p:nvPr>
            <p:ph idx="1"/>
          </p:nvPr>
        </p:nvSpPr>
        <p:spPr/>
        <p:txBody>
          <a:bodyPr/>
          <a:lstStyle/>
          <a:p>
            <a:r>
              <a:rPr lang="en-US" dirty="0" smtClean="0"/>
              <a:t>Algorithm: </a:t>
            </a:r>
          </a:p>
          <a:p>
            <a:pPr lvl="1"/>
            <a:r>
              <a:rPr lang="en-US" dirty="0" smtClean="0"/>
              <a:t>C++</a:t>
            </a:r>
          </a:p>
          <a:p>
            <a:r>
              <a:rPr lang="en-US" dirty="0" smtClean="0"/>
              <a:t>Database:</a:t>
            </a:r>
          </a:p>
          <a:p>
            <a:pPr lvl="1"/>
            <a:r>
              <a:rPr lang="en-US" dirty="0" smtClean="0"/>
              <a:t>MySQL</a:t>
            </a:r>
          </a:p>
          <a:p>
            <a:r>
              <a:rPr lang="en-US" dirty="0" smtClean="0"/>
              <a:t>GUI:</a:t>
            </a:r>
          </a:p>
          <a:p>
            <a:pPr lvl="1"/>
            <a:r>
              <a:rPr lang="en-US" dirty="0" smtClean="0"/>
              <a:t>HTML</a:t>
            </a:r>
          </a:p>
          <a:p>
            <a:pPr lvl="1"/>
            <a:r>
              <a:rPr lang="en-US" dirty="0" smtClean="0"/>
              <a:t>CSS</a:t>
            </a:r>
          </a:p>
          <a:p>
            <a:pPr lvl="1"/>
            <a:r>
              <a:rPr lang="en-US" dirty="0" err="1" smtClean="0"/>
              <a:t>Javascript</a:t>
            </a:r>
            <a:endParaRPr lang="en-US" dirty="0" smtClean="0"/>
          </a:p>
        </p:txBody>
      </p:sp>
      <p:sp>
        <p:nvSpPr>
          <p:cNvPr id="4" name="Date Placeholder 3"/>
          <p:cNvSpPr>
            <a:spLocks noGrp="1"/>
          </p:cNvSpPr>
          <p:nvPr>
            <p:ph type="dt" sz="half" idx="10"/>
          </p:nvPr>
        </p:nvSpPr>
        <p:spPr/>
        <p:txBody>
          <a:bodyPr/>
          <a:lstStyle/>
          <a:p>
            <a:fld id="{61453A5E-04CF-423E-859D-FFE806FBE11D}"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15</a:t>
            </a:fld>
            <a:endParaRPr lang="en-US"/>
          </a:p>
        </p:txBody>
      </p:sp>
    </p:spTree>
    <p:extLst>
      <p:ext uri="{BB962C8B-B14F-4D97-AF65-F5344CB8AC3E}">
        <p14:creationId xmlns:p14="http://schemas.microsoft.com/office/powerpoint/2010/main" val="691164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Details &amp; Logic Approach</a:t>
            </a:r>
          </a:p>
        </p:txBody>
      </p:sp>
      <p:sp>
        <p:nvSpPr>
          <p:cNvPr id="3" name="Content Placeholder 2"/>
          <p:cNvSpPr>
            <a:spLocks noGrp="1"/>
          </p:cNvSpPr>
          <p:nvPr>
            <p:ph idx="1"/>
          </p:nvPr>
        </p:nvSpPr>
        <p:spPr/>
        <p:txBody>
          <a:bodyPr/>
          <a:lstStyle/>
          <a:p>
            <a:r>
              <a:rPr lang="en-US" dirty="0" smtClean="0"/>
              <a:t>Algorithm</a:t>
            </a:r>
            <a:endParaRPr lang="en-US" dirty="0"/>
          </a:p>
          <a:p>
            <a:r>
              <a:rPr lang="en-US" dirty="0" smtClean="0"/>
              <a:t>Database</a:t>
            </a:r>
            <a:endParaRPr lang="en-US" dirty="0"/>
          </a:p>
          <a:p>
            <a:r>
              <a:rPr lang="en-US" dirty="0" smtClean="0"/>
              <a:t>GUI</a:t>
            </a:r>
            <a:endParaRPr lang="en-US" dirty="0"/>
          </a:p>
          <a:p>
            <a:r>
              <a:rPr lang="en-US" dirty="0" smtClean="0"/>
              <a:t>Notification </a:t>
            </a:r>
            <a:r>
              <a:rPr lang="en-US" dirty="0"/>
              <a:t>System</a:t>
            </a:r>
          </a:p>
        </p:txBody>
      </p:sp>
      <p:sp>
        <p:nvSpPr>
          <p:cNvPr id="4" name="Date Placeholder 3"/>
          <p:cNvSpPr>
            <a:spLocks noGrp="1"/>
          </p:cNvSpPr>
          <p:nvPr>
            <p:ph type="dt" sz="half" idx="10"/>
          </p:nvPr>
        </p:nvSpPr>
        <p:spPr/>
        <p:txBody>
          <a:bodyPr/>
          <a:lstStyle/>
          <a:p>
            <a:fld id="{ED925020-164A-4A90-A6DA-BA327F85DB97}"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16</a:t>
            </a:fld>
            <a:endParaRPr lang="en-US"/>
          </a:p>
        </p:txBody>
      </p:sp>
    </p:spTree>
    <p:extLst>
      <p:ext uri="{BB962C8B-B14F-4D97-AF65-F5344CB8AC3E}">
        <p14:creationId xmlns:p14="http://schemas.microsoft.com/office/powerpoint/2010/main" val="1622170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947" y="-67534"/>
            <a:ext cx="9299848" cy="6789011"/>
          </a:xfrm>
          <a:prstGeom prst="rect">
            <a:avLst/>
          </a:prstGeom>
        </p:spPr>
      </p:pic>
    </p:spTree>
    <p:extLst>
      <p:ext uri="{BB962C8B-B14F-4D97-AF65-F5344CB8AC3E}">
        <p14:creationId xmlns:p14="http://schemas.microsoft.com/office/powerpoint/2010/main" val="4012804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18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947" y="-67534"/>
            <a:ext cx="9299848" cy="678901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64" t="25486" r="76690" b="30489"/>
          <a:stretch/>
        </p:blipFill>
        <p:spPr>
          <a:xfrm>
            <a:off x="1501253" y="1660898"/>
            <a:ext cx="1910687" cy="2988860"/>
          </a:xfrm>
          <a:prstGeom prst="rect">
            <a:avLst/>
          </a:prstGeom>
        </p:spPr>
      </p:pic>
      <p:sp>
        <p:nvSpPr>
          <p:cNvPr id="11" name="Rectangle 10"/>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69536" t="25688" r="1847"/>
          <a:stretch/>
        </p:blipFill>
        <p:spPr>
          <a:xfrm>
            <a:off x="7697336" y="1674546"/>
            <a:ext cx="2661315" cy="5045077"/>
          </a:xfrm>
          <a:prstGeom prst="rect">
            <a:avLst/>
          </a:prstGeom>
        </p:spPr>
      </p:pic>
    </p:spTree>
    <p:extLst>
      <p:ext uri="{BB962C8B-B14F-4D97-AF65-F5344CB8AC3E}">
        <p14:creationId xmlns:p14="http://schemas.microsoft.com/office/powerpoint/2010/main" val="417273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Algorithm: Load Enrollment Data Files</a:t>
            </a:r>
            <a:endParaRPr lang="en-US" dirty="0"/>
          </a:p>
        </p:txBody>
      </p:sp>
      <p:sp>
        <p:nvSpPr>
          <p:cNvPr id="3" name="Content Placeholder 2"/>
          <p:cNvSpPr>
            <a:spLocks noGrp="1"/>
          </p:cNvSpPr>
          <p:nvPr>
            <p:ph idx="1"/>
          </p:nvPr>
        </p:nvSpPr>
        <p:spPr>
          <a:xfrm>
            <a:off x="709864" y="1551697"/>
            <a:ext cx="4716439" cy="4351338"/>
          </a:xfrm>
        </p:spPr>
        <p:txBody>
          <a:bodyPr>
            <a:normAutofit fontScale="92500"/>
          </a:bodyPr>
          <a:lstStyle/>
          <a:p>
            <a:r>
              <a:rPr lang="en-US" dirty="0" smtClean="0"/>
              <a:t>Purpose: Load Corsica with course information</a:t>
            </a:r>
          </a:p>
          <a:p>
            <a:r>
              <a:rPr lang="en-US" dirty="0" smtClean="0"/>
              <a:t>Procedure:</a:t>
            </a:r>
          </a:p>
          <a:p>
            <a:pPr lvl="1"/>
            <a:r>
              <a:rPr lang="en-US" dirty="0" smtClean="0"/>
              <a:t>Open data file</a:t>
            </a:r>
          </a:p>
          <a:p>
            <a:pPr lvl="1"/>
            <a:r>
              <a:rPr lang="en-US" dirty="0" smtClean="0"/>
              <a:t>Copy data file information into Corsica</a:t>
            </a:r>
          </a:p>
          <a:p>
            <a:pPr lvl="1"/>
            <a:r>
              <a:rPr lang="en-US" dirty="0" smtClean="0"/>
              <a:t>Close data file upon completion</a:t>
            </a:r>
          </a:p>
          <a:p>
            <a:r>
              <a:rPr lang="en-US" dirty="0" smtClean="0"/>
              <a:t>Data File Contents:</a:t>
            </a:r>
          </a:p>
          <a:p>
            <a:pPr lvl="1"/>
            <a:r>
              <a:rPr lang="en-US" dirty="0" smtClean="0"/>
              <a:t>Course capacity</a:t>
            </a:r>
          </a:p>
          <a:p>
            <a:pPr lvl="1"/>
            <a:r>
              <a:rPr lang="en-US" dirty="0" smtClean="0"/>
              <a:t>Course enrollments</a:t>
            </a:r>
          </a:p>
          <a:p>
            <a:pPr lvl="1"/>
            <a:r>
              <a:rPr lang="en-US" dirty="0" smtClean="0"/>
              <a:t>Available seats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791"/>
          <a:stretch/>
        </p:blipFill>
        <p:spPr>
          <a:xfrm>
            <a:off x="5390534" y="2060811"/>
            <a:ext cx="6347108" cy="3333110"/>
          </a:xfrm>
          <a:prstGeom prst="rect">
            <a:avLst/>
          </a:prstGeom>
        </p:spPr>
      </p:pic>
      <p:sp>
        <p:nvSpPr>
          <p:cNvPr id="5" name="Date Placeholder 4"/>
          <p:cNvSpPr>
            <a:spLocks noGrp="1"/>
          </p:cNvSpPr>
          <p:nvPr>
            <p:ph type="dt" sz="half" idx="10"/>
          </p:nvPr>
        </p:nvSpPr>
        <p:spPr/>
        <p:txBody>
          <a:bodyPr/>
          <a:lstStyle/>
          <a:p>
            <a:fld id="{9575EE02-1F07-49FF-95A5-93C9AB68A0C6}" type="datetime1">
              <a:rPr lang="en-US" smtClean="0"/>
              <a:t>4/24/2014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19</a:t>
            </a:fld>
            <a:endParaRPr lang="en-US"/>
          </a:p>
        </p:txBody>
      </p:sp>
    </p:spTree>
    <p:extLst>
      <p:ext uri="{BB962C8B-B14F-4D97-AF65-F5344CB8AC3E}">
        <p14:creationId xmlns:p14="http://schemas.microsoft.com/office/powerpoint/2010/main" val="297524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Team Corsica</a:t>
            </a:r>
            <a:endParaRPr lang="en-US" dirty="0"/>
          </a:p>
        </p:txBody>
      </p:sp>
      <p:sp>
        <p:nvSpPr>
          <p:cNvPr id="23" name="Date Placeholder 22"/>
          <p:cNvSpPr>
            <a:spLocks noGrp="1"/>
          </p:cNvSpPr>
          <p:nvPr>
            <p:ph type="dt" sz="half" idx="10"/>
          </p:nvPr>
        </p:nvSpPr>
        <p:spPr/>
        <p:txBody>
          <a:bodyPr/>
          <a:lstStyle/>
          <a:p>
            <a:fld id="{E00B4E7C-D46D-459A-A5A8-2B18AAA899FC}" type="datetime1">
              <a:rPr lang="en-US" smtClean="0"/>
              <a:t>4/24/2014</a:t>
            </a:fld>
            <a:endParaRPr lang="en-US" dirty="0"/>
          </a:p>
        </p:txBody>
      </p:sp>
      <p:sp>
        <p:nvSpPr>
          <p:cNvPr id="4" name="Slide Number Placeholder 3"/>
          <p:cNvSpPr>
            <a:spLocks noGrp="1"/>
          </p:cNvSpPr>
          <p:nvPr>
            <p:ph type="sldNum" sz="quarter" idx="12"/>
          </p:nvPr>
        </p:nvSpPr>
        <p:spPr/>
        <p:txBody>
          <a:bodyPr/>
          <a:lstStyle/>
          <a:p>
            <a:fld id="{B7E0417A-1B0E-4C74-A576-3AC878E1BBBB}" type="slidenum">
              <a:rPr lang="en-US" smtClean="0"/>
              <a:t>2</a:t>
            </a:fld>
            <a:endParaRPr lang="en-US" dirty="0"/>
          </a:p>
        </p:txBody>
      </p:sp>
      <p:sp>
        <p:nvSpPr>
          <p:cNvPr id="5" name="TextBox 4"/>
          <p:cNvSpPr txBox="1"/>
          <p:nvPr/>
        </p:nvSpPr>
        <p:spPr>
          <a:xfrm>
            <a:off x="385814" y="3778526"/>
            <a:ext cx="1609901" cy="615553"/>
          </a:xfrm>
          <a:prstGeom prst="rect">
            <a:avLst/>
          </a:prstGeom>
          <a:noFill/>
        </p:spPr>
        <p:txBody>
          <a:bodyPr wrap="square" rtlCol="0">
            <a:spAutoFit/>
          </a:bodyPr>
          <a:lstStyle/>
          <a:p>
            <a:pPr algn="ctr"/>
            <a:r>
              <a:rPr lang="en-US" dirty="0" smtClean="0"/>
              <a:t>Anthony Baron</a:t>
            </a:r>
          </a:p>
          <a:p>
            <a:pPr algn="ctr"/>
            <a:r>
              <a:rPr lang="en-US" sz="1600" dirty="0" smtClean="0"/>
              <a:t>Web Master</a:t>
            </a:r>
            <a:endParaRPr lang="en-US" sz="1600" dirty="0"/>
          </a:p>
        </p:txBody>
      </p:sp>
      <p:sp>
        <p:nvSpPr>
          <p:cNvPr id="7" name="TextBox 6"/>
          <p:cNvSpPr txBox="1"/>
          <p:nvPr/>
        </p:nvSpPr>
        <p:spPr>
          <a:xfrm>
            <a:off x="5921707" y="3734710"/>
            <a:ext cx="1851395" cy="615553"/>
          </a:xfrm>
          <a:prstGeom prst="rect">
            <a:avLst/>
          </a:prstGeom>
          <a:noFill/>
        </p:spPr>
        <p:txBody>
          <a:bodyPr wrap="square" rtlCol="0">
            <a:spAutoFit/>
          </a:bodyPr>
          <a:lstStyle/>
          <a:p>
            <a:pPr algn="ctr"/>
            <a:r>
              <a:rPr lang="en-US" dirty="0" smtClean="0"/>
              <a:t>Nicholas </a:t>
            </a:r>
            <a:r>
              <a:rPr lang="en-US" dirty="0" err="1" smtClean="0"/>
              <a:t>LoGioco</a:t>
            </a:r>
            <a:endParaRPr lang="en-US" dirty="0" smtClean="0"/>
          </a:p>
          <a:p>
            <a:pPr algn="ctr"/>
            <a:r>
              <a:rPr lang="en-US" sz="1600" dirty="0" smtClean="0"/>
              <a:t>Algorithms</a:t>
            </a:r>
            <a:endParaRPr lang="en-US" sz="1600" dirty="0"/>
          </a:p>
        </p:txBody>
      </p:sp>
      <p:sp>
        <p:nvSpPr>
          <p:cNvPr id="9" name="TextBox 8"/>
          <p:cNvSpPr txBox="1"/>
          <p:nvPr/>
        </p:nvSpPr>
        <p:spPr>
          <a:xfrm>
            <a:off x="8003017" y="3718492"/>
            <a:ext cx="1718835" cy="615553"/>
          </a:xfrm>
          <a:prstGeom prst="rect">
            <a:avLst/>
          </a:prstGeom>
          <a:noFill/>
        </p:spPr>
        <p:txBody>
          <a:bodyPr wrap="square" rtlCol="0">
            <a:spAutoFit/>
          </a:bodyPr>
          <a:lstStyle/>
          <a:p>
            <a:pPr algn="ctr"/>
            <a:r>
              <a:rPr lang="en-US" dirty="0" err="1" smtClean="0"/>
              <a:t>Bitaseme</a:t>
            </a:r>
            <a:r>
              <a:rPr lang="en-US" dirty="0" smtClean="0"/>
              <a:t> </a:t>
            </a:r>
            <a:r>
              <a:rPr lang="en-US" dirty="0" err="1" smtClean="0"/>
              <a:t>Mboe</a:t>
            </a:r>
            <a:endParaRPr lang="en-US" dirty="0" smtClean="0"/>
          </a:p>
          <a:p>
            <a:pPr algn="ctr"/>
            <a:r>
              <a:rPr lang="en-US" sz="1600" dirty="0" smtClean="0"/>
              <a:t>Interface</a:t>
            </a:r>
            <a:endParaRPr lang="en-US" sz="1600" dirty="0"/>
          </a:p>
        </p:txBody>
      </p:sp>
      <p:sp>
        <p:nvSpPr>
          <p:cNvPr id="11" name="TextBox 10"/>
          <p:cNvSpPr txBox="1"/>
          <p:nvPr/>
        </p:nvSpPr>
        <p:spPr>
          <a:xfrm>
            <a:off x="9845905" y="3734711"/>
            <a:ext cx="2021761" cy="861774"/>
          </a:xfrm>
          <a:prstGeom prst="rect">
            <a:avLst/>
          </a:prstGeom>
          <a:noFill/>
        </p:spPr>
        <p:txBody>
          <a:bodyPr wrap="square" rtlCol="0">
            <a:spAutoFit/>
          </a:bodyPr>
          <a:lstStyle/>
          <a:p>
            <a:pPr algn="ctr"/>
            <a:r>
              <a:rPr lang="en-US" dirty="0" smtClean="0"/>
              <a:t>Lookmai Rattana</a:t>
            </a:r>
          </a:p>
          <a:p>
            <a:pPr algn="ctr"/>
            <a:r>
              <a:rPr lang="en-US" sz="1600" dirty="0" smtClean="0"/>
              <a:t>Front End Developer &amp; User Interface</a:t>
            </a:r>
            <a:endParaRPr lang="en-US" sz="1600" dirty="0"/>
          </a:p>
        </p:txBody>
      </p:sp>
      <p:sp>
        <p:nvSpPr>
          <p:cNvPr id="13" name="TextBox 12"/>
          <p:cNvSpPr txBox="1"/>
          <p:nvPr/>
        </p:nvSpPr>
        <p:spPr>
          <a:xfrm>
            <a:off x="4111545" y="3761803"/>
            <a:ext cx="1701859" cy="861774"/>
          </a:xfrm>
          <a:prstGeom prst="rect">
            <a:avLst/>
          </a:prstGeom>
          <a:noFill/>
        </p:spPr>
        <p:txBody>
          <a:bodyPr wrap="square" rtlCol="0">
            <a:spAutoFit/>
          </a:bodyPr>
          <a:lstStyle/>
          <a:p>
            <a:pPr algn="ctr"/>
            <a:r>
              <a:rPr lang="en-US" dirty="0" smtClean="0"/>
              <a:t>Latimer </a:t>
            </a:r>
            <a:r>
              <a:rPr lang="en-US" dirty="0" err="1" smtClean="0"/>
              <a:t>Gerle</a:t>
            </a:r>
            <a:endParaRPr lang="en-US" dirty="0" smtClean="0"/>
          </a:p>
          <a:p>
            <a:pPr algn="ctr"/>
            <a:r>
              <a:rPr lang="en-US" sz="1600" dirty="0" smtClean="0"/>
              <a:t>Database &amp; </a:t>
            </a:r>
          </a:p>
          <a:p>
            <a:pPr algn="ctr"/>
            <a:r>
              <a:rPr lang="en-US" sz="1600" dirty="0" smtClean="0"/>
              <a:t>Project Manager</a:t>
            </a:r>
            <a:endParaRPr lang="en-US" sz="1600" dirty="0"/>
          </a:p>
        </p:txBody>
      </p:sp>
      <p:pic>
        <p:nvPicPr>
          <p:cNvPr id="16" name="Picture 15" descr="lookma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3459" y="2060364"/>
            <a:ext cx="1592384" cy="159238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7" name="Picture 16" descr="placehold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609" y="1968116"/>
            <a:ext cx="1642945" cy="1675804"/>
          </a:xfrm>
          <a:prstGeom prst="rect">
            <a:avLst/>
          </a:prstGeom>
        </p:spPr>
      </p:pic>
      <p:pic>
        <p:nvPicPr>
          <p:cNvPr id="18" name="Picture 17" descr="anthon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87" y="2058943"/>
            <a:ext cx="1570188" cy="157018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9" name="Picture 18" descr="bitasem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9187" y="2048819"/>
            <a:ext cx="1592384" cy="159238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0" name="TextBox 19"/>
          <p:cNvSpPr txBox="1"/>
          <p:nvPr/>
        </p:nvSpPr>
        <p:spPr>
          <a:xfrm>
            <a:off x="2293130" y="3769886"/>
            <a:ext cx="1659111" cy="861774"/>
          </a:xfrm>
          <a:prstGeom prst="rect">
            <a:avLst/>
          </a:prstGeom>
          <a:noFill/>
        </p:spPr>
        <p:txBody>
          <a:bodyPr wrap="square" rtlCol="0">
            <a:spAutoFit/>
          </a:bodyPr>
          <a:lstStyle/>
          <a:p>
            <a:pPr algn="ctr"/>
            <a:r>
              <a:rPr lang="en-US" dirty="0" smtClean="0"/>
              <a:t>Patrick </a:t>
            </a:r>
            <a:r>
              <a:rPr lang="en-US" dirty="0" err="1" smtClean="0"/>
              <a:t>DeBerry</a:t>
            </a:r>
          </a:p>
          <a:p>
            <a:pPr algn="ctr"/>
            <a:r>
              <a:rPr lang="en-US" sz="1600" dirty="0" smtClean="0"/>
              <a:t>Reporting</a:t>
            </a:r>
            <a:r>
              <a:rPr lang="en-US" sz="1600" dirty="0"/>
              <a:t> </a:t>
            </a:r>
            <a:r>
              <a:rPr lang="en-US" sz="1600" dirty="0" smtClean="0"/>
              <a:t>&amp; Analyses</a:t>
            </a:r>
            <a:endParaRPr lang="en-US" sz="1600" dirty="0"/>
          </a:p>
        </p:txBody>
      </p:sp>
      <p:pic>
        <p:nvPicPr>
          <p:cNvPr id="21" name="Picture 20" descr="nic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6469" y="2004859"/>
            <a:ext cx="1592385" cy="159238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2" name="Picture 21" descr="lin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96" y="4741840"/>
            <a:ext cx="12192000" cy="2069888"/>
          </a:xfrm>
          <a:prstGeom prst="rect">
            <a:avLst/>
          </a:prstGeom>
        </p:spPr>
      </p:pic>
      <p:pic>
        <p:nvPicPr>
          <p:cNvPr id="25" name="Picture 24" descr="IMG_0351.JPG"/>
          <p:cNvPicPr>
            <a:picLocks noChangeAspect="1"/>
          </p:cNvPicPr>
          <p:nvPr/>
        </p:nvPicPr>
        <p:blipFill rotWithShape="1">
          <a:blip r:embed="rId8" cstate="print">
            <a:extLst>
              <a:ext uri="{28A0092B-C50C-407E-A947-70E740481C1C}">
                <a14:useLocalDpi xmlns:a14="http://schemas.microsoft.com/office/drawing/2010/main" val="0"/>
              </a:ext>
            </a:extLst>
          </a:blip>
          <a:srcRect l="3127" t="6618" b="20687"/>
          <a:stretch/>
        </p:blipFill>
        <p:spPr>
          <a:xfrm>
            <a:off x="2306516" y="1995098"/>
            <a:ext cx="1640349" cy="164123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22369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Open Course</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4527"/>
          <a:stretch/>
        </p:blipFill>
        <p:spPr>
          <a:xfrm>
            <a:off x="6096000" y="1187338"/>
            <a:ext cx="5548601" cy="5183162"/>
          </a:xfrm>
          <a:prstGeom prst="rect">
            <a:avLst/>
          </a:prstGeom>
        </p:spPr>
      </p:pic>
      <p:sp>
        <p:nvSpPr>
          <p:cNvPr id="3" name="Content Placeholder 2"/>
          <p:cNvSpPr>
            <a:spLocks noGrp="1"/>
          </p:cNvSpPr>
          <p:nvPr>
            <p:ph idx="1"/>
          </p:nvPr>
        </p:nvSpPr>
        <p:spPr>
          <a:xfrm>
            <a:off x="588559" y="1403363"/>
            <a:ext cx="5985681" cy="4765258"/>
          </a:xfrm>
        </p:spPr>
        <p:txBody>
          <a:bodyPr/>
          <a:lstStyle/>
          <a:p>
            <a:r>
              <a:rPr lang="en-US" dirty="0" smtClean="0"/>
              <a:t>Purpose: Add course as waitlist option</a:t>
            </a:r>
          </a:p>
          <a:p>
            <a:r>
              <a:rPr lang="en-US" dirty="0" smtClean="0"/>
              <a:t>Procedure:</a:t>
            </a:r>
          </a:p>
          <a:p>
            <a:pPr lvl="1"/>
            <a:r>
              <a:rPr lang="en-US" dirty="0" smtClean="0"/>
              <a:t>Scheduler locates course in Banner</a:t>
            </a:r>
          </a:p>
          <a:p>
            <a:pPr lvl="1"/>
            <a:r>
              <a:rPr lang="en-US" dirty="0" smtClean="0"/>
              <a:t>Scheduler adds the course as available option</a:t>
            </a:r>
          </a:p>
          <a:p>
            <a:pPr lvl="1"/>
            <a:r>
              <a:rPr lang="en-US" dirty="0" smtClean="0"/>
              <a:t>Banner database is updated</a:t>
            </a:r>
          </a:p>
          <a:p>
            <a:pPr lvl="1"/>
            <a:r>
              <a:rPr lang="en-US" dirty="0" smtClean="0"/>
              <a:t>Corsica is notified of change</a:t>
            </a:r>
          </a:p>
          <a:p>
            <a:pPr lvl="1"/>
            <a:r>
              <a:rPr lang="en-US" dirty="0" smtClean="0"/>
              <a:t>Corsica database is updated</a:t>
            </a:r>
          </a:p>
        </p:txBody>
      </p:sp>
      <p:sp>
        <p:nvSpPr>
          <p:cNvPr id="4" name="Date Placeholder 3"/>
          <p:cNvSpPr>
            <a:spLocks noGrp="1"/>
          </p:cNvSpPr>
          <p:nvPr>
            <p:ph type="dt" sz="half" idx="10"/>
          </p:nvPr>
        </p:nvSpPr>
        <p:spPr/>
        <p:txBody>
          <a:bodyPr/>
          <a:lstStyle/>
          <a:p>
            <a:fld id="{F777137D-6E4D-4C06-BD46-BA7FDBD9D308}"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20</a:t>
            </a:fld>
            <a:endParaRPr lang="en-US"/>
          </a:p>
        </p:txBody>
      </p:sp>
    </p:spTree>
    <p:extLst>
      <p:ext uri="{BB962C8B-B14F-4D97-AF65-F5344CB8AC3E}">
        <p14:creationId xmlns:p14="http://schemas.microsoft.com/office/powerpoint/2010/main" val="2828740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761"/>
          <a:stretch/>
        </p:blipFill>
        <p:spPr>
          <a:xfrm>
            <a:off x="3480179" y="3606862"/>
            <a:ext cx="8152690" cy="2923402"/>
          </a:xfrm>
          <a:prstGeom prst="rect">
            <a:avLst/>
          </a:prstGeom>
        </p:spPr>
      </p:pic>
      <p:sp>
        <p:nvSpPr>
          <p:cNvPr id="2" name="Title 1"/>
          <p:cNvSpPr>
            <a:spLocks noGrp="1"/>
          </p:cNvSpPr>
          <p:nvPr>
            <p:ph type="title"/>
          </p:nvPr>
        </p:nvSpPr>
        <p:spPr/>
        <p:txBody>
          <a:bodyPr/>
          <a:lstStyle/>
          <a:p>
            <a:r>
              <a:rPr lang="en-US" dirty="0" smtClean="0"/>
              <a:t>Algorithm: Check for Open Seats</a:t>
            </a:r>
            <a:endParaRPr lang="en-US" dirty="0"/>
          </a:p>
        </p:txBody>
      </p:sp>
      <p:sp>
        <p:nvSpPr>
          <p:cNvPr id="3" name="Content Placeholder 2"/>
          <p:cNvSpPr>
            <a:spLocks noGrp="1"/>
          </p:cNvSpPr>
          <p:nvPr>
            <p:ph idx="1"/>
          </p:nvPr>
        </p:nvSpPr>
        <p:spPr>
          <a:xfrm>
            <a:off x="838199" y="1825625"/>
            <a:ext cx="8346743" cy="4351338"/>
          </a:xfrm>
        </p:spPr>
        <p:txBody>
          <a:bodyPr/>
          <a:lstStyle/>
          <a:p>
            <a:r>
              <a:rPr lang="en-US" dirty="0" smtClean="0"/>
              <a:t>Purpose: Corsica functionality</a:t>
            </a:r>
          </a:p>
          <a:p>
            <a:r>
              <a:rPr lang="en-US" dirty="0" smtClean="0"/>
              <a:t>Procedure: </a:t>
            </a:r>
          </a:p>
          <a:p>
            <a:pPr lvl="1"/>
            <a:r>
              <a:rPr lang="en-US" dirty="0" smtClean="0"/>
              <a:t>Pull course information</a:t>
            </a:r>
          </a:p>
          <a:p>
            <a:pPr lvl="1"/>
            <a:r>
              <a:rPr lang="en-US" dirty="0" smtClean="0"/>
              <a:t>Check if there are available seats</a:t>
            </a:r>
          </a:p>
          <a:p>
            <a:pPr lvl="1"/>
            <a:r>
              <a:rPr lang="en-US" dirty="0" smtClean="0"/>
              <a:t>Return a Boolean value</a:t>
            </a:r>
          </a:p>
          <a:p>
            <a:pPr lvl="1"/>
            <a:r>
              <a:rPr lang="en-US" dirty="0" smtClean="0"/>
              <a:t>Move to next course</a:t>
            </a:r>
            <a:endParaRPr lang="en-US" dirty="0"/>
          </a:p>
        </p:txBody>
      </p:sp>
      <p:sp>
        <p:nvSpPr>
          <p:cNvPr id="5" name="Date Placeholder 4"/>
          <p:cNvSpPr>
            <a:spLocks noGrp="1"/>
          </p:cNvSpPr>
          <p:nvPr>
            <p:ph type="dt" sz="half" idx="10"/>
          </p:nvPr>
        </p:nvSpPr>
        <p:spPr/>
        <p:txBody>
          <a:bodyPr/>
          <a:lstStyle/>
          <a:p>
            <a:fld id="{43F278DA-3127-44C0-87D0-19C2EB4D7519}" type="datetime1">
              <a:rPr lang="en-US" smtClean="0"/>
              <a:t>4/24/2014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21</a:t>
            </a:fld>
            <a:endParaRPr lang="en-US"/>
          </a:p>
        </p:txBody>
      </p:sp>
    </p:spTree>
    <p:extLst>
      <p:ext uri="{BB962C8B-B14F-4D97-AF65-F5344CB8AC3E}">
        <p14:creationId xmlns:p14="http://schemas.microsoft.com/office/powerpoint/2010/main" val="1384937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5244"/>
          <a:stretch/>
        </p:blipFill>
        <p:spPr>
          <a:xfrm>
            <a:off x="4664421" y="1597181"/>
            <a:ext cx="7118856" cy="4363474"/>
          </a:xfrm>
          <a:prstGeom prst="rect">
            <a:avLst/>
          </a:prstGeom>
        </p:spPr>
      </p:pic>
      <p:sp>
        <p:nvSpPr>
          <p:cNvPr id="2" name="Title 1"/>
          <p:cNvSpPr>
            <a:spLocks noGrp="1"/>
          </p:cNvSpPr>
          <p:nvPr>
            <p:ph type="title"/>
          </p:nvPr>
        </p:nvSpPr>
        <p:spPr/>
        <p:txBody>
          <a:bodyPr/>
          <a:lstStyle/>
          <a:p>
            <a:r>
              <a:rPr lang="en-US" dirty="0" smtClean="0"/>
              <a:t>Algorithm: Add Student to Waitlist</a:t>
            </a:r>
            <a:endParaRPr lang="en-US" dirty="0"/>
          </a:p>
        </p:txBody>
      </p:sp>
      <p:sp>
        <p:nvSpPr>
          <p:cNvPr id="3" name="Content Placeholder 2"/>
          <p:cNvSpPr>
            <a:spLocks noGrp="1"/>
          </p:cNvSpPr>
          <p:nvPr>
            <p:ph idx="1"/>
          </p:nvPr>
        </p:nvSpPr>
        <p:spPr>
          <a:xfrm>
            <a:off x="497005" y="1560107"/>
            <a:ext cx="4539019" cy="4351338"/>
          </a:xfrm>
        </p:spPr>
        <p:txBody>
          <a:bodyPr>
            <a:normAutofit lnSpcReduction="10000"/>
          </a:bodyPr>
          <a:lstStyle/>
          <a:p>
            <a:r>
              <a:rPr lang="en-US" dirty="0" smtClean="0"/>
              <a:t>Purpose: Allow student to be placed on waitlist</a:t>
            </a:r>
          </a:p>
          <a:p>
            <a:r>
              <a:rPr lang="en-US" dirty="0" smtClean="0"/>
              <a:t>Procedure:</a:t>
            </a:r>
          </a:p>
          <a:p>
            <a:pPr lvl="1"/>
            <a:r>
              <a:rPr lang="en-US" dirty="0" smtClean="0"/>
              <a:t>Student X wishes to be on Course Y waitlist</a:t>
            </a:r>
          </a:p>
          <a:p>
            <a:pPr lvl="1"/>
            <a:r>
              <a:rPr lang="en-US" dirty="0" smtClean="0"/>
              <a:t>Student is prompted for section</a:t>
            </a:r>
          </a:p>
          <a:p>
            <a:pPr lvl="1"/>
            <a:r>
              <a:rPr lang="en-US" dirty="0" smtClean="0"/>
              <a:t>Course Y waitlist is pulled up by Corsica</a:t>
            </a:r>
          </a:p>
          <a:p>
            <a:pPr lvl="1"/>
            <a:r>
              <a:rPr lang="en-US" dirty="0" smtClean="0"/>
              <a:t>Student is placed at end of queue</a:t>
            </a:r>
          </a:p>
          <a:p>
            <a:pPr lvl="1"/>
            <a:r>
              <a:rPr lang="en-US" dirty="0" smtClean="0"/>
              <a:t>Course Y waitlist updates</a:t>
            </a:r>
            <a:endParaRPr lang="en-US" dirty="0"/>
          </a:p>
        </p:txBody>
      </p:sp>
      <p:sp>
        <p:nvSpPr>
          <p:cNvPr id="6" name="Date Placeholder 5"/>
          <p:cNvSpPr>
            <a:spLocks noGrp="1"/>
          </p:cNvSpPr>
          <p:nvPr>
            <p:ph type="dt" sz="half" idx="10"/>
          </p:nvPr>
        </p:nvSpPr>
        <p:spPr/>
        <p:txBody>
          <a:bodyPr/>
          <a:lstStyle/>
          <a:p>
            <a:fld id="{01BC613F-62DE-4317-B260-86416FC29D2E}" type="datetime1">
              <a:rPr lang="en-US" smtClean="0"/>
              <a:t>4/24/2014</a:t>
            </a:fld>
            <a:endParaRPr lang="en-US"/>
          </a:p>
        </p:txBody>
      </p:sp>
      <p:sp>
        <p:nvSpPr>
          <p:cNvPr id="7" name="Slide Number Placeholder 6"/>
          <p:cNvSpPr>
            <a:spLocks noGrp="1"/>
          </p:cNvSpPr>
          <p:nvPr>
            <p:ph type="sldNum" sz="quarter" idx="12"/>
          </p:nvPr>
        </p:nvSpPr>
        <p:spPr/>
        <p:txBody>
          <a:bodyPr/>
          <a:lstStyle/>
          <a:p>
            <a:fld id="{AAC05A31-C62F-442C-9B92-0AE58E30733D}" type="slidenum">
              <a:rPr lang="en-US" smtClean="0"/>
              <a:t>22</a:t>
            </a:fld>
            <a:endParaRPr lang="en-US"/>
          </a:p>
        </p:txBody>
      </p:sp>
    </p:spTree>
    <p:extLst>
      <p:ext uri="{BB962C8B-B14F-4D97-AF65-F5344CB8AC3E}">
        <p14:creationId xmlns:p14="http://schemas.microsoft.com/office/powerpoint/2010/main" val="563675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09" y="-96253"/>
            <a:ext cx="7382206" cy="1325563"/>
          </a:xfrm>
        </p:spPr>
        <p:txBody>
          <a:bodyPr>
            <a:normAutofit/>
          </a:bodyPr>
          <a:lstStyle/>
          <a:p>
            <a:r>
              <a:rPr lang="en-US" sz="4400" dirty="0" smtClean="0"/>
              <a:t>Algorithm: Notification</a:t>
            </a:r>
            <a:endParaRPr lang="en-US" sz="4400" dirty="0"/>
          </a:p>
        </p:txBody>
      </p:sp>
      <p:sp>
        <p:nvSpPr>
          <p:cNvPr id="3" name="Content Placeholder 2"/>
          <p:cNvSpPr>
            <a:spLocks noGrp="1"/>
          </p:cNvSpPr>
          <p:nvPr>
            <p:ph idx="1"/>
          </p:nvPr>
        </p:nvSpPr>
        <p:spPr>
          <a:xfrm>
            <a:off x="469709" y="1617162"/>
            <a:ext cx="5740021" cy="4351338"/>
          </a:xfrm>
        </p:spPr>
        <p:txBody>
          <a:bodyPr/>
          <a:lstStyle/>
          <a:p>
            <a:r>
              <a:rPr lang="en-US" dirty="0" smtClean="0"/>
              <a:t>Purpose: Notify students on waitlist of an open seat</a:t>
            </a:r>
          </a:p>
          <a:p>
            <a:r>
              <a:rPr lang="en-US" dirty="0" smtClean="0"/>
              <a:t>Procedure: </a:t>
            </a:r>
          </a:p>
          <a:p>
            <a:pPr lvl="1"/>
            <a:r>
              <a:rPr lang="en-US" dirty="0" smtClean="0"/>
              <a:t>Pull course information</a:t>
            </a:r>
          </a:p>
          <a:p>
            <a:pPr lvl="1"/>
            <a:r>
              <a:rPr lang="en-US" dirty="0" smtClean="0"/>
              <a:t>Return Boolean value</a:t>
            </a:r>
          </a:p>
          <a:p>
            <a:pPr lvl="1"/>
            <a:r>
              <a:rPr lang="en-US" dirty="0" smtClean="0"/>
              <a:t>If true</a:t>
            </a:r>
          </a:p>
          <a:p>
            <a:pPr lvl="2"/>
            <a:r>
              <a:rPr lang="en-US" dirty="0" smtClean="0"/>
              <a:t>Check notification preference for students</a:t>
            </a:r>
          </a:p>
          <a:p>
            <a:pPr lvl="2"/>
            <a:r>
              <a:rPr lang="en-US" dirty="0" smtClean="0"/>
              <a:t>Notify students via email and/or text</a:t>
            </a:r>
          </a:p>
          <a:p>
            <a:pPr lvl="1"/>
            <a:r>
              <a:rPr lang="en-US" dirty="0" smtClean="0"/>
              <a:t>If false</a:t>
            </a:r>
          </a:p>
          <a:p>
            <a:pPr lvl="2"/>
            <a:r>
              <a:rPr lang="en-US" dirty="0" smtClean="0"/>
              <a:t>Increment course</a:t>
            </a:r>
          </a:p>
          <a:p>
            <a:pPr marL="457200" lvl="1" indent="0">
              <a:buNone/>
            </a:pPr>
            <a:endParaRPr lang="en-US" dirty="0" smtClean="0"/>
          </a:p>
        </p:txBody>
      </p:sp>
      <p:sp>
        <p:nvSpPr>
          <p:cNvPr id="5" name="Date Placeholder 4"/>
          <p:cNvSpPr>
            <a:spLocks noGrp="1"/>
          </p:cNvSpPr>
          <p:nvPr>
            <p:ph type="dt" sz="half" idx="10"/>
          </p:nvPr>
        </p:nvSpPr>
        <p:spPr/>
        <p:txBody>
          <a:bodyPr/>
          <a:lstStyle/>
          <a:p>
            <a:fld id="{03A0F79C-D218-416B-92D0-DE9FB0EF0F57}" type="datetime1">
              <a:rPr lang="en-US" smtClean="0"/>
              <a:t>4/24/2014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23</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150"/>
          <a:stretch/>
        </p:blipFill>
        <p:spPr>
          <a:xfrm>
            <a:off x="6605351" y="1229310"/>
            <a:ext cx="4633579" cy="5568572"/>
          </a:xfrm>
          <a:prstGeom prst="rect">
            <a:avLst/>
          </a:prstGeom>
        </p:spPr>
      </p:pic>
    </p:spTree>
    <p:extLst>
      <p:ext uri="{BB962C8B-B14F-4D97-AF65-F5344CB8AC3E}">
        <p14:creationId xmlns:p14="http://schemas.microsoft.com/office/powerpoint/2010/main" val="4172113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72" y="-80210"/>
            <a:ext cx="10515600" cy="1325563"/>
          </a:xfrm>
        </p:spPr>
        <p:txBody>
          <a:bodyPr>
            <a:normAutofit fontScale="90000"/>
          </a:bodyPr>
          <a:lstStyle/>
          <a:p>
            <a:r>
              <a:rPr lang="en-US" dirty="0" smtClean="0"/>
              <a:t>Algorithm: Drop Student from Waitlist</a:t>
            </a:r>
            <a:endParaRPr lang="en-US" dirty="0"/>
          </a:p>
        </p:txBody>
      </p:sp>
      <p:sp>
        <p:nvSpPr>
          <p:cNvPr id="3" name="Content Placeholder 2"/>
          <p:cNvSpPr>
            <a:spLocks noGrp="1"/>
          </p:cNvSpPr>
          <p:nvPr>
            <p:ph idx="1"/>
          </p:nvPr>
        </p:nvSpPr>
        <p:spPr>
          <a:xfrm>
            <a:off x="415119" y="1916172"/>
            <a:ext cx="4294482" cy="4351338"/>
          </a:xfrm>
        </p:spPr>
        <p:txBody>
          <a:bodyPr>
            <a:normAutofit/>
          </a:bodyPr>
          <a:lstStyle/>
          <a:p>
            <a:r>
              <a:rPr lang="en-US" sz="2400" dirty="0" smtClean="0"/>
              <a:t>Purpose: Remove student from waitlist</a:t>
            </a:r>
          </a:p>
          <a:p>
            <a:r>
              <a:rPr lang="en-US" sz="2400" dirty="0" smtClean="0"/>
              <a:t>Procedure:</a:t>
            </a:r>
          </a:p>
          <a:p>
            <a:pPr lvl="1"/>
            <a:r>
              <a:rPr lang="en-US" sz="2000" dirty="0" smtClean="0"/>
              <a:t>Student X either misses window or signs up for Course Y</a:t>
            </a:r>
          </a:p>
          <a:p>
            <a:pPr lvl="1"/>
            <a:r>
              <a:rPr lang="en-US" sz="2000" dirty="0" smtClean="0"/>
              <a:t>Course Y waitlist is pulled up</a:t>
            </a:r>
          </a:p>
          <a:p>
            <a:pPr lvl="1"/>
            <a:r>
              <a:rPr lang="en-US" sz="2000" dirty="0" smtClean="0"/>
              <a:t>Student X is located in queue</a:t>
            </a:r>
          </a:p>
          <a:p>
            <a:pPr lvl="1"/>
            <a:r>
              <a:rPr lang="en-US" sz="2000" dirty="0" smtClean="0"/>
              <a:t>Student X is removed form queue</a:t>
            </a:r>
          </a:p>
          <a:p>
            <a:pPr lvl="1"/>
            <a:r>
              <a:rPr lang="en-US" sz="2000" dirty="0" smtClean="0"/>
              <a:t>Course Y waitlist updates</a:t>
            </a:r>
            <a:endParaRPr lang="en-US"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740"/>
          <a:stretch/>
        </p:blipFill>
        <p:spPr>
          <a:xfrm>
            <a:off x="4900670" y="1916172"/>
            <a:ext cx="6869014" cy="4208700"/>
          </a:xfrm>
          <a:prstGeom prst="rect">
            <a:avLst/>
          </a:prstGeom>
        </p:spPr>
      </p:pic>
      <p:sp>
        <p:nvSpPr>
          <p:cNvPr id="5" name="Date Placeholder 4"/>
          <p:cNvSpPr>
            <a:spLocks noGrp="1"/>
          </p:cNvSpPr>
          <p:nvPr>
            <p:ph type="dt" sz="half" idx="10"/>
          </p:nvPr>
        </p:nvSpPr>
        <p:spPr/>
        <p:txBody>
          <a:bodyPr/>
          <a:lstStyle/>
          <a:p>
            <a:fld id="{CDC1376D-2293-49C0-94D3-4EC11437EBCB}" type="datetime1">
              <a:rPr lang="en-US" smtClean="0"/>
              <a:t>4/24/2014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24</a:t>
            </a:fld>
            <a:endParaRPr lang="en-US"/>
          </a:p>
        </p:txBody>
      </p:sp>
    </p:spTree>
    <p:extLst>
      <p:ext uri="{BB962C8B-B14F-4D97-AF65-F5344CB8AC3E}">
        <p14:creationId xmlns:p14="http://schemas.microsoft.com/office/powerpoint/2010/main" val="1239143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Increase Course Capacity</a:t>
            </a:r>
            <a:endParaRPr lang="en-US" dirty="0"/>
          </a:p>
        </p:txBody>
      </p:sp>
      <p:sp>
        <p:nvSpPr>
          <p:cNvPr id="4" name="Date Placeholder 3"/>
          <p:cNvSpPr>
            <a:spLocks noGrp="1"/>
          </p:cNvSpPr>
          <p:nvPr>
            <p:ph type="dt" sz="half" idx="10"/>
          </p:nvPr>
        </p:nvSpPr>
        <p:spPr/>
        <p:txBody>
          <a:bodyPr/>
          <a:lstStyle/>
          <a:p>
            <a:fld id="{ED925020-164A-4A90-A6DA-BA327F85DB97}"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25</a:t>
            </a:fld>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4727"/>
          <a:stretch/>
        </p:blipFill>
        <p:spPr>
          <a:xfrm>
            <a:off x="5676452" y="1201485"/>
            <a:ext cx="5677348" cy="5493224"/>
          </a:xfrm>
          <a:prstGeom prst="rect">
            <a:avLst/>
          </a:prstGeom>
        </p:spPr>
      </p:pic>
      <p:sp>
        <p:nvSpPr>
          <p:cNvPr id="10" name="Content Placeholder 2"/>
          <p:cNvSpPr>
            <a:spLocks noGrp="1"/>
          </p:cNvSpPr>
          <p:nvPr>
            <p:ph idx="1"/>
          </p:nvPr>
        </p:nvSpPr>
        <p:spPr>
          <a:xfrm>
            <a:off x="709863" y="1603249"/>
            <a:ext cx="4831127" cy="4351338"/>
          </a:xfrm>
        </p:spPr>
        <p:txBody>
          <a:bodyPr>
            <a:normAutofit/>
          </a:bodyPr>
          <a:lstStyle/>
          <a:p>
            <a:r>
              <a:rPr lang="en-US" sz="2400" dirty="0" smtClean="0"/>
              <a:t>Purpose</a:t>
            </a:r>
            <a:r>
              <a:rPr lang="en-US" sz="2400" dirty="0"/>
              <a:t>: Increase a course's </a:t>
            </a:r>
            <a:r>
              <a:rPr lang="en-US" sz="2400" dirty="0" smtClean="0"/>
              <a:t>capacity</a:t>
            </a:r>
            <a:endParaRPr lang="en-US" sz="2400" dirty="0"/>
          </a:p>
          <a:p>
            <a:r>
              <a:rPr lang="en-US" sz="2400" dirty="0" smtClean="0"/>
              <a:t>Procedure:</a:t>
            </a:r>
            <a:endParaRPr lang="en-US" sz="2400" dirty="0"/>
          </a:p>
          <a:p>
            <a:pPr lvl="1"/>
            <a:r>
              <a:rPr lang="en-US" sz="2000" dirty="0" smtClean="0"/>
              <a:t>Scheduler </a:t>
            </a:r>
            <a:r>
              <a:rPr lang="en-US" sz="2000" dirty="0"/>
              <a:t>locates course in </a:t>
            </a:r>
            <a:r>
              <a:rPr lang="en-US" sz="2000" dirty="0" smtClean="0"/>
              <a:t>Banner</a:t>
            </a:r>
            <a:endParaRPr lang="en-US" sz="2000" dirty="0"/>
          </a:p>
          <a:p>
            <a:pPr lvl="1"/>
            <a:r>
              <a:rPr lang="en-US" sz="2000" dirty="0" smtClean="0"/>
              <a:t>Scheduler </a:t>
            </a:r>
            <a:r>
              <a:rPr lang="en-US" sz="2000" dirty="0"/>
              <a:t>increases </a:t>
            </a:r>
            <a:r>
              <a:rPr lang="en-US" sz="2000" dirty="0" smtClean="0"/>
              <a:t>capacity</a:t>
            </a:r>
            <a:endParaRPr lang="en-US" sz="2000" dirty="0"/>
          </a:p>
          <a:p>
            <a:pPr lvl="1"/>
            <a:r>
              <a:rPr lang="en-US" sz="2000" dirty="0" smtClean="0"/>
              <a:t>Banner </a:t>
            </a:r>
            <a:r>
              <a:rPr lang="en-US" sz="2000" dirty="0"/>
              <a:t>database is </a:t>
            </a:r>
            <a:r>
              <a:rPr lang="en-US" sz="2000" dirty="0" smtClean="0"/>
              <a:t>updated</a:t>
            </a:r>
            <a:endParaRPr lang="en-US" sz="2000" dirty="0"/>
          </a:p>
          <a:p>
            <a:pPr lvl="1"/>
            <a:r>
              <a:rPr lang="en-US" sz="2000" dirty="0" smtClean="0"/>
              <a:t>Corsica is </a:t>
            </a:r>
            <a:r>
              <a:rPr lang="en-US" sz="2000" dirty="0"/>
              <a:t>notified of </a:t>
            </a:r>
            <a:r>
              <a:rPr lang="en-US" sz="2000" dirty="0" smtClean="0"/>
              <a:t>change</a:t>
            </a:r>
            <a:endParaRPr lang="en-US" sz="2000" dirty="0"/>
          </a:p>
          <a:p>
            <a:pPr lvl="1"/>
            <a:r>
              <a:rPr lang="en-US" sz="2000" dirty="0" smtClean="0"/>
              <a:t>Corsica database </a:t>
            </a:r>
            <a:r>
              <a:rPr lang="en-US" sz="2000" dirty="0"/>
              <a:t>is updated</a:t>
            </a:r>
            <a:endParaRPr lang="en-US" sz="1600" dirty="0"/>
          </a:p>
        </p:txBody>
      </p:sp>
    </p:spTree>
    <p:extLst>
      <p:ext uri="{BB962C8B-B14F-4D97-AF65-F5344CB8AC3E}">
        <p14:creationId xmlns:p14="http://schemas.microsoft.com/office/powerpoint/2010/main" val="383653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731"/>
          <a:stretch/>
        </p:blipFill>
        <p:spPr>
          <a:xfrm>
            <a:off x="5986914" y="1259253"/>
            <a:ext cx="5691523" cy="5462224"/>
          </a:xfrm>
          <a:prstGeom prst="rect">
            <a:avLst/>
          </a:prstGeom>
        </p:spPr>
      </p:pic>
      <p:sp>
        <p:nvSpPr>
          <p:cNvPr id="2" name="Title 1"/>
          <p:cNvSpPr>
            <a:spLocks noGrp="1"/>
          </p:cNvSpPr>
          <p:nvPr>
            <p:ph type="title"/>
          </p:nvPr>
        </p:nvSpPr>
        <p:spPr/>
        <p:txBody>
          <a:bodyPr/>
          <a:lstStyle/>
          <a:p>
            <a:r>
              <a:rPr lang="en-US" dirty="0" smtClean="0"/>
              <a:t>Algorithm: Close Course</a:t>
            </a:r>
            <a:endParaRPr lang="en-US" dirty="0"/>
          </a:p>
        </p:txBody>
      </p:sp>
      <p:sp>
        <p:nvSpPr>
          <p:cNvPr id="3" name="Content Placeholder 2"/>
          <p:cNvSpPr>
            <a:spLocks noGrp="1"/>
          </p:cNvSpPr>
          <p:nvPr>
            <p:ph idx="1"/>
          </p:nvPr>
        </p:nvSpPr>
        <p:spPr>
          <a:xfrm>
            <a:off x="709865" y="1603249"/>
            <a:ext cx="4981252" cy="4351338"/>
          </a:xfrm>
        </p:spPr>
        <p:txBody>
          <a:bodyPr/>
          <a:lstStyle/>
          <a:p>
            <a:pPr marL="285750" indent="-285750"/>
            <a:r>
              <a:rPr lang="en-US" dirty="0" smtClean="0"/>
              <a:t>Purpose: Remove course as waitlist option</a:t>
            </a:r>
          </a:p>
          <a:p>
            <a:pPr marL="285750" indent="-285750"/>
            <a:r>
              <a:rPr lang="en-US" dirty="0" smtClean="0"/>
              <a:t>Procedure:</a:t>
            </a:r>
          </a:p>
          <a:p>
            <a:pPr marL="742950" lvl="1" indent="-285750"/>
            <a:r>
              <a:rPr lang="en-US" dirty="0" smtClean="0"/>
              <a:t>Admin Locates Course in Banner</a:t>
            </a:r>
          </a:p>
          <a:p>
            <a:pPr marL="742950" lvl="1" indent="-285750"/>
            <a:r>
              <a:rPr lang="en-US" dirty="0" smtClean="0"/>
              <a:t>Admin removes the course as available option</a:t>
            </a:r>
          </a:p>
          <a:p>
            <a:pPr marL="742950" lvl="1" indent="-285750"/>
            <a:r>
              <a:rPr lang="en-US" dirty="0" smtClean="0"/>
              <a:t>Banner Database is updated</a:t>
            </a:r>
          </a:p>
          <a:p>
            <a:pPr marL="742950" lvl="1" indent="-285750"/>
            <a:r>
              <a:rPr lang="en-US" dirty="0" smtClean="0"/>
              <a:t>Corsica is notified of change</a:t>
            </a:r>
          </a:p>
          <a:p>
            <a:pPr marL="742950" lvl="1" indent="-285750"/>
            <a:r>
              <a:rPr lang="en-US" dirty="0" smtClean="0"/>
              <a:t>Corsica Database is updated</a:t>
            </a:r>
          </a:p>
          <a:p>
            <a:endParaRPr lang="en-US" dirty="0"/>
          </a:p>
        </p:txBody>
      </p:sp>
      <p:sp>
        <p:nvSpPr>
          <p:cNvPr id="5" name="Date Placeholder 4"/>
          <p:cNvSpPr>
            <a:spLocks noGrp="1"/>
          </p:cNvSpPr>
          <p:nvPr>
            <p:ph type="dt" sz="half" idx="10"/>
          </p:nvPr>
        </p:nvSpPr>
        <p:spPr/>
        <p:txBody>
          <a:bodyPr/>
          <a:lstStyle/>
          <a:p>
            <a:fld id="{83D01D67-C6C7-4BD5-9927-7146115931B9}" type="datetime1">
              <a:rPr lang="en-US" smtClean="0"/>
              <a:t>4/24/2014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26</a:t>
            </a:fld>
            <a:endParaRPr lang="en-US"/>
          </a:p>
        </p:txBody>
      </p:sp>
    </p:spTree>
    <p:extLst>
      <p:ext uri="{BB962C8B-B14F-4D97-AF65-F5344CB8AC3E}">
        <p14:creationId xmlns:p14="http://schemas.microsoft.com/office/powerpoint/2010/main" val="714038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27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947" y="-67534"/>
            <a:ext cx="9299848" cy="6789011"/>
          </a:xfrm>
          <a:prstGeom prst="rect">
            <a:avLst/>
          </a:prstGeom>
        </p:spPr>
      </p:pic>
      <p:sp>
        <p:nvSpPr>
          <p:cNvPr id="3" name="Rectangle 2"/>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64" t="25486" r="76690" b="30489"/>
          <a:stretch/>
        </p:blipFill>
        <p:spPr>
          <a:xfrm>
            <a:off x="1501253" y="1660898"/>
            <a:ext cx="1910687" cy="2988860"/>
          </a:xfrm>
          <a:prstGeom prst="rect">
            <a:avLst/>
          </a:prstGeom>
        </p:spPr>
      </p:pic>
    </p:spTree>
    <p:extLst>
      <p:ext uri="{BB962C8B-B14F-4D97-AF65-F5344CB8AC3E}">
        <p14:creationId xmlns:p14="http://schemas.microsoft.com/office/powerpoint/2010/main" val="3322964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Database Schema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92" y="1201485"/>
            <a:ext cx="11694618" cy="4734094"/>
          </a:xfrm>
          <a:prstGeom prst="rect">
            <a:avLst/>
          </a:prstGeom>
        </p:spPr>
      </p:pic>
      <p:sp>
        <p:nvSpPr>
          <p:cNvPr id="5" name="Date Placeholder 4"/>
          <p:cNvSpPr>
            <a:spLocks noGrp="1"/>
          </p:cNvSpPr>
          <p:nvPr>
            <p:ph type="dt" sz="half" idx="10"/>
          </p:nvPr>
        </p:nvSpPr>
        <p:spPr/>
        <p:txBody>
          <a:bodyPr/>
          <a:lstStyle/>
          <a:p>
            <a:fld id="{47FAB3DB-190A-4A66-98FC-8F5E9E853921}" type="datetime1">
              <a:rPr lang="en-US" smtClean="0"/>
              <a:t>4/24/2014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28</a:t>
            </a:fld>
            <a:endParaRPr lang="en-US"/>
          </a:p>
        </p:txBody>
      </p:sp>
    </p:spTree>
    <p:extLst>
      <p:ext uri="{BB962C8B-B14F-4D97-AF65-F5344CB8AC3E}">
        <p14:creationId xmlns:p14="http://schemas.microsoft.com/office/powerpoint/2010/main" val="1094498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Database: Student </a:t>
            </a:r>
            <a:endParaRPr lang="en-US" dirty="0"/>
          </a:p>
        </p:txBody>
      </p:sp>
      <p:graphicFrame>
        <p:nvGraphicFramePr>
          <p:cNvPr id="5" name="Object 4"/>
          <p:cNvGraphicFramePr>
            <a:graphicFrameLocks noChangeAspect="1"/>
          </p:cNvGraphicFramePr>
          <p:nvPr>
            <p:extLst/>
          </p:nvPr>
        </p:nvGraphicFramePr>
        <p:xfrm>
          <a:off x="1981200" y="1417638"/>
          <a:ext cx="8229600" cy="5213349"/>
        </p:xfrm>
        <a:graphic>
          <a:graphicData uri="http://schemas.openxmlformats.org/presentationml/2006/ole">
            <mc:AlternateContent xmlns:mc="http://schemas.openxmlformats.org/markup-compatibility/2006">
              <mc:Choice xmlns:v="urn:schemas-microsoft-com:vml" Requires="v">
                <p:oleObj spid="_x0000_s3105" name="Document" r:id="rId4" imgW="8839200" imgH="5702300" progId="Word.Document.12">
                  <p:embed/>
                </p:oleObj>
              </mc:Choice>
              <mc:Fallback>
                <p:oleObj name="Document" r:id="rId4" imgW="8839200" imgH="5702300" progId="Word.Document.12">
                  <p:embed/>
                  <p:pic>
                    <p:nvPicPr>
                      <p:cNvPr id="0" name=""/>
                      <p:cNvPicPr/>
                      <p:nvPr/>
                    </p:nvPicPr>
                    <p:blipFill>
                      <a:blip r:embed="rId5"/>
                      <a:stretch>
                        <a:fillRect/>
                      </a:stretch>
                    </p:blipFill>
                    <p:spPr>
                      <a:xfrm>
                        <a:off x="1981200" y="1417638"/>
                        <a:ext cx="8229600" cy="5213349"/>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p>
            <a:fld id="{78D4761F-CFD1-4806-B709-5F52EE862AB0}" type="datetime1">
              <a:rPr lang="en-US" smtClean="0"/>
              <a:t>4/24/2014</a:t>
            </a:fld>
            <a:endParaRPr lang="en-US"/>
          </a:p>
        </p:txBody>
      </p:sp>
      <p:sp>
        <p:nvSpPr>
          <p:cNvPr id="4" name="Slide Number Placeholder 3"/>
          <p:cNvSpPr>
            <a:spLocks noGrp="1"/>
          </p:cNvSpPr>
          <p:nvPr>
            <p:ph type="sldNum" sz="quarter" idx="12"/>
          </p:nvPr>
        </p:nvSpPr>
        <p:spPr/>
        <p:txBody>
          <a:bodyPr/>
          <a:lstStyle/>
          <a:p>
            <a:fld id="{AAC05A31-C62F-442C-9B92-0AE58E30733D}" type="slidenum">
              <a:rPr lang="en-US" smtClean="0"/>
              <a:t>29</a:t>
            </a:fld>
            <a:endParaRPr lang="en-US"/>
          </a:p>
        </p:txBody>
      </p:sp>
    </p:spTree>
    <p:extLst>
      <p:ext uri="{BB962C8B-B14F-4D97-AF65-F5344CB8AC3E}">
        <p14:creationId xmlns:p14="http://schemas.microsoft.com/office/powerpoint/2010/main" val="2490568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709864" y="1463723"/>
            <a:ext cx="8229600" cy="4800600"/>
          </a:xfrm>
        </p:spPr>
        <p:txBody>
          <a:bodyPr>
            <a:normAutofit fontScale="85000" lnSpcReduction="20000"/>
          </a:bodyPr>
          <a:lstStyle/>
          <a:p>
            <a:r>
              <a:rPr lang="en-US" dirty="0"/>
              <a:t>Identification and Analysis of Societal </a:t>
            </a:r>
            <a:r>
              <a:rPr lang="en-US" dirty="0" smtClean="0"/>
              <a:t>Problem</a:t>
            </a:r>
          </a:p>
          <a:p>
            <a:r>
              <a:rPr lang="en-US" dirty="0" smtClean="0"/>
              <a:t>Identification </a:t>
            </a:r>
            <a:r>
              <a:rPr lang="en-US" dirty="0"/>
              <a:t>and Analysis of Customer </a:t>
            </a:r>
          </a:p>
          <a:p>
            <a:r>
              <a:rPr lang="en-US" dirty="0" smtClean="0"/>
              <a:t>Current </a:t>
            </a:r>
            <a:r>
              <a:rPr lang="en-US" dirty="0"/>
              <a:t>Process </a:t>
            </a:r>
            <a:r>
              <a:rPr lang="en-US" dirty="0" smtClean="0"/>
              <a:t>Flow</a:t>
            </a:r>
          </a:p>
          <a:p>
            <a:r>
              <a:rPr lang="en-US" dirty="0" smtClean="0"/>
              <a:t>Current </a:t>
            </a:r>
            <a:r>
              <a:rPr lang="en-US" dirty="0"/>
              <a:t>Process with Proposed </a:t>
            </a:r>
            <a:r>
              <a:rPr lang="en-US" dirty="0" smtClean="0"/>
              <a:t>Improvements</a:t>
            </a:r>
          </a:p>
          <a:p>
            <a:r>
              <a:rPr lang="en-US" dirty="0" smtClean="0"/>
              <a:t>Solution Design</a:t>
            </a:r>
          </a:p>
          <a:p>
            <a:r>
              <a:rPr lang="en-US" dirty="0" smtClean="0"/>
              <a:t>Major </a:t>
            </a:r>
            <a:r>
              <a:rPr lang="en-US" dirty="0"/>
              <a:t>Functional Components </a:t>
            </a:r>
            <a:r>
              <a:rPr lang="en-US" dirty="0" smtClean="0"/>
              <a:t>Identified</a:t>
            </a:r>
          </a:p>
          <a:p>
            <a:r>
              <a:rPr lang="en-US" dirty="0" smtClean="0"/>
              <a:t>Hardware </a:t>
            </a:r>
            <a:r>
              <a:rPr lang="en-US" dirty="0"/>
              <a:t>Requirements </a:t>
            </a:r>
            <a:r>
              <a:rPr lang="en-US" dirty="0" smtClean="0"/>
              <a:t>Identified</a:t>
            </a:r>
          </a:p>
          <a:p>
            <a:r>
              <a:rPr lang="en-US" dirty="0" smtClean="0"/>
              <a:t>Software </a:t>
            </a:r>
            <a:r>
              <a:rPr lang="en-US" dirty="0"/>
              <a:t>Requirements </a:t>
            </a:r>
            <a:r>
              <a:rPr lang="en-US" dirty="0" smtClean="0"/>
              <a:t>Identified</a:t>
            </a:r>
          </a:p>
          <a:p>
            <a:r>
              <a:rPr lang="en-US" dirty="0" smtClean="0"/>
              <a:t>Software </a:t>
            </a:r>
            <a:r>
              <a:rPr lang="en-US" dirty="0"/>
              <a:t>Development </a:t>
            </a:r>
            <a:r>
              <a:rPr lang="en-US" dirty="0" smtClean="0"/>
              <a:t>Described</a:t>
            </a:r>
          </a:p>
          <a:p>
            <a:r>
              <a:rPr lang="en-US" dirty="0" smtClean="0"/>
              <a:t>Software </a:t>
            </a:r>
            <a:r>
              <a:rPr lang="en-US" dirty="0"/>
              <a:t>Details &amp; Logic </a:t>
            </a:r>
            <a:r>
              <a:rPr lang="en-US" dirty="0" smtClean="0"/>
              <a:t>Approach</a:t>
            </a:r>
          </a:p>
          <a:p>
            <a:r>
              <a:rPr lang="en-US" dirty="0" smtClean="0"/>
              <a:t>Technical Risks</a:t>
            </a:r>
          </a:p>
          <a:p>
            <a:r>
              <a:rPr lang="en-US" dirty="0" smtClean="0"/>
              <a:t>Customer Risks</a:t>
            </a:r>
            <a:endParaRPr lang="en-US" dirty="0"/>
          </a:p>
        </p:txBody>
      </p:sp>
    </p:spTree>
    <p:extLst>
      <p:ext uri="{BB962C8B-B14F-4D97-AF65-F5344CB8AC3E}">
        <p14:creationId xmlns:p14="http://schemas.microsoft.com/office/powerpoint/2010/main" val="2138213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Course</a:t>
            </a:r>
            <a:endParaRPr lang="en-US" dirty="0"/>
          </a:p>
        </p:txBody>
      </p:sp>
      <p:graphicFrame>
        <p:nvGraphicFramePr>
          <p:cNvPr id="4" name="Object 3"/>
          <p:cNvGraphicFramePr>
            <a:graphicFrameLocks noChangeAspect="1"/>
          </p:cNvGraphicFramePr>
          <p:nvPr>
            <p:extLst/>
          </p:nvPr>
        </p:nvGraphicFramePr>
        <p:xfrm>
          <a:off x="1899154" y="1462087"/>
          <a:ext cx="8318014" cy="5057246"/>
        </p:xfrm>
        <a:graphic>
          <a:graphicData uri="http://schemas.openxmlformats.org/presentationml/2006/ole">
            <mc:AlternateContent xmlns:mc="http://schemas.openxmlformats.org/markup-compatibility/2006">
              <mc:Choice xmlns:v="urn:schemas-microsoft-com:vml" Requires="v">
                <p:oleObj spid="_x0000_s4128" name="Document" r:id="rId4" imgW="9347200" imgH="5359400" progId="Word.Document.12">
                  <p:embed/>
                </p:oleObj>
              </mc:Choice>
              <mc:Fallback>
                <p:oleObj name="Document" r:id="rId4" imgW="9347200" imgH="5359400" progId="Word.Document.12">
                  <p:embed/>
                  <p:pic>
                    <p:nvPicPr>
                      <p:cNvPr id="0" name=""/>
                      <p:cNvPicPr/>
                      <p:nvPr/>
                    </p:nvPicPr>
                    <p:blipFill>
                      <a:blip r:embed="rId5"/>
                      <a:stretch>
                        <a:fillRect/>
                      </a:stretch>
                    </p:blipFill>
                    <p:spPr>
                      <a:xfrm>
                        <a:off x="1899154" y="1462087"/>
                        <a:ext cx="8318014" cy="5057246"/>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p>
            <a:fld id="{0F1CB8BD-8269-4E31-BE27-6113D29BB258}"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30</a:t>
            </a:fld>
            <a:endParaRPr lang="en-US"/>
          </a:p>
        </p:txBody>
      </p:sp>
    </p:spTree>
    <p:extLst>
      <p:ext uri="{BB962C8B-B14F-4D97-AF65-F5344CB8AC3E}">
        <p14:creationId xmlns:p14="http://schemas.microsoft.com/office/powerpoint/2010/main" val="1900440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947" y="-67534"/>
            <a:ext cx="9299848" cy="678901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64" t="25486" r="76690" b="30489"/>
          <a:stretch/>
        </p:blipFill>
        <p:spPr>
          <a:xfrm>
            <a:off x="1501253" y="1660898"/>
            <a:ext cx="1910687" cy="2988860"/>
          </a:xfrm>
          <a:prstGeom prst="rect">
            <a:avLst/>
          </a:prstGeom>
        </p:spPr>
      </p:pic>
      <p:sp>
        <p:nvSpPr>
          <p:cNvPr id="8" name="Rectangle 7"/>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2721" t="25487" r="51450" b="37725"/>
          <a:stretch/>
        </p:blipFill>
        <p:spPr>
          <a:xfrm>
            <a:off x="3357348" y="1674856"/>
            <a:ext cx="2402006" cy="2497541"/>
          </a:xfrm>
          <a:prstGeom prst="rect">
            <a:avLst/>
          </a:prstGeom>
        </p:spPr>
      </p:pic>
    </p:spTree>
    <p:extLst>
      <p:ext uri="{BB962C8B-B14F-4D97-AF65-F5344CB8AC3E}">
        <p14:creationId xmlns:p14="http://schemas.microsoft.com/office/powerpoint/2010/main" val="3177969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947" y="-67534"/>
            <a:ext cx="9299848" cy="678901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64" t="25486" r="76690" b="30489"/>
          <a:stretch/>
        </p:blipFill>
        <p:spPr>
          <a:xfrm>
            <a:off x="1501253" y="1660898"/>
            <a:ext cx="1910687" cy="2988860"/>
          </a:xfrm>
          <a:prstGeom prst="rect">
            <a:avLst/>
          </a:prstGeom>
        </p:spPr>
      </p:pic>
      <p:sp>
        <p:nvSpPr>
          <p:cNvPr id="8" name="Rectangle 7"/>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4482" t="51476" r="57174" b="41689"/>
          <a:stretch/>
        </p:blipFill>
        <p:spPr>
          <a:xfrm>
            <a:off x="3521122" y="3439235"/>
            <a:ext cx="1705971" cy="464025"/>
          </a:xfrm>
          <a:prstGeom prst="rect">
            <a:avLst/>
          </a:prstGeom>
        </p:spPr>
      </p:pic>
    </p:spTree>
    <p:extLst>
      <p:ext uri="{BB962C8B-B14F-4D97-AF65-F5344CB8AC3E}">
        <p14:creationId xmlns:p14="http://schemas.microsoft.com/office/powerpoint/2010/main" val="1475246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556375-B20D-4E88-8FF4-DA5CC4543E2F}" type="datetime1">
              <a:rPr lang="en-US" smtClean="0"/>
              <a:t>4/24/2014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33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2015022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925020-164A-4A90-A6DA-BA327F85DB97}"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3938323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925020-164A-4A90-A6DA-BA327F85DB97}"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92369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925020-164A-4A90-A6DA-BA327F85DB97}"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2506187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37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947" y="-67534"/>
            <a:ext cx="9299848" cy="678901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64" t="25486" r="76690" b="30489"/>
          <a:stretch/>
        </p:blipFill>
        <p:spPr>
          <a:xfrm>
            <a:off x="1501253" y="1660898"/>
            <a:ext cx="1910687" cy="2988860"/>
          </a:xfrm>
          <a:prstGeom prst="rect">
            <a:avLst/>
          </a:prstGeom>
        </p:spPr>
      </p:pic>
      <p:sp>
        <p:nvSpPr>
          <p:cNvPr id="8" name="Rectangle 7"/>
          <p:cNvSpPr/>
          <p:nvPr/>
        </p:nvSpPr>
        <p:spPr>
          <a:xfrm>
            <a:off x="0" y="0"/>
            <a:ext cx="12192000"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4482" t="42228" r="57174" b="52143"/>
          <a:stretch/>
        </p:blipFill>
        <p:spPr>
          <a:xfrm>
            <a:off x="3521122" y="2811439"/>
            <a:ext cx="1705971" cy="382137"/>
          </a:xfrm>
          <a:prstGeom prst="rect">
            <a:avLst/>
          </a:prstGeom>
        </p:spPr>
      </p:pic>
    </p:spTree>
    <p:extLst>
      <p:ext uri="{BB962C8B-B14F-4D97-AF65-F5344CB8AC3E}">
        <p14:creationId xmlns:p14="http://schemas.microsoft.com/office/powerpoint/2010/main" val="3331104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4/24/2014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38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4025501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4/24/2014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39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513242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Corsica?</a:t>
            </a:r>
            <a:endParaRPr lang="en-US" dirty="0"/>
          </a:p>
        </p:txBody>
      </p:sp>
      <p:sp>
        <p:nvSpPr>
          <p:cNvPr id="3" name="Content Placeholder 2"/>
          <p:cNvSpPr>
            <a:spLocks noGrp="1"/>
          </p:cNvSpPr>
          <p:nvPr>
            <p:ph idx="1"/>
          </p:nvPr>
        </p:nvSpPr>
        <p:spPr/>
        <p:txBody>
          <a:bodyPr/>
          <a:lstStyle/>
          <a:p>
            <a:r>
              <a:rPr lang="en-US" dirty="0" smtClean="0"/>
              <a:t>It is an improved waitlist </a:t>
            </a:r>
            <a:r>
              <a:rPr lang="en-US" dirty="0"/>
              <a:t>m</a:t>
            </a:r>
            <a:r>
              <a:rPr lang="en-US" dirty="0" smtClean="0"/>
              <a:t>anagement and enrollment system</a:t>
            </a:r>
          </a:p>
          <a:p>
            <a:r>
              <a:rPr lang="en-US" dirty="0" smtClean="0"/>
              <a:t>For the Computer Science Department</a:t>
            </a:r>
          </a:p>
          <a:p>
            <a:endParaRPr lang="en-US" dirty="0"/>
          </a:p>
        </p:txBody>
      </p:sp>
    </p:spTree>
    <p:extLst>
      <p:ext uri="{BB962C8B-B14F-4D97-AF65-F5344CB8AC3E}">
        <p14:creationId xmlns:p14="http://schemas.microsoft.com/office/powerpoint/2010/main" val="2195435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4/24/2014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40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3447735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4/24/2014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41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2067586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42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947" y="-67534"/>
            <a:ext cx="9299848" cy="678901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64" t="25486" r="76690" b="30489"/>
          <a:stretch/>
        </p:blipFill>
        <p:spPr>
          <a:xfrm>
            <a:off x="1501253" y="1660898"/>
            <a:ext cx="1910687" cy="2988860"/>
          </a:xfrm>
          <a:prstGeom prst="rect">
            <a:avLst/>
          </a:prstGeom>
        </p:spPr>
      </p:pic>
      <p:sp>
        <p:nvSpPr>
          <p:cNvPr id="8" name="Rectangle 7"/>
          <p:cNvSpPr/>
          <p:nvPr/>
        </p:nvSpPr>
        <p:spPr>
          <a:xfrm>
            <a:off x="0" y="0"/>
            <a:ext cx="12191999"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4482" t="46852" r="57174" b="47519"/>
          <a:stretch/>
        </p:blipFill>
        <p:spPr>
          <a:xfrm>
            <a:off x="3521122" y="3125337"/>
            <a:ext cx="1705971" cy="382138"/>
          </a:xfrm>
          <a:prstGeom prst="rect">
            <a:avLst/>
          </a:prstGeom>
        </p:spPr>
      </p:pic>
    </p:spTree>
    <p:extLst>
      <p:ext uri="{BB962C8B-B14F-4D97-AF65-F5344CB8AC3E}">
        <p14:creationId xmlns:p14="http://schemas.microsoft.com/office/powerpoint/2010/main" val="4187494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925020-164A-4A90-A6DA-BA327F85DB97}"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43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4950253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4/24/2014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44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904017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4/24/2014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45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408605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D247-E227-4DEB-8859-D6AEBB9E626E}" type="datetime1">
              <a:rPr lang="en-US" smtClean="0"/>
              <a:t>4/24/2014</a:t>
            </a:fld>
            <a:endParaRPr lang="en-US"/>
          </a:p>
        </p:txBody>
      </p:sp>
      <p:sp>
        <p:nvSpPr>
          <p:cNvPr id="3" name="Slide Number Placeholder 2"/>
          <p:cNvSpPr>
            <a:spLocks noGrp="1"/>
          </p:cNvSpPr>
          <p:nvPr>
            <p:ph type="sldNum" sz="quarter" idx="12"/>
          </p:nvPr>
        </p:nvSpPr>
        <p:spPr/>
        <p:txBody>
          <a:bodyPr/>
          <a:lstStyle/>
          <a:p>
            <a:fld id="{AAC05A31-C62F-442C-9B92-0AE58E30733D}" type="slidenum">
              <a:rPr lang="en-US" smtClean="0"/>
              <a:t>46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0"/>
            <a:ext cx="10058400" cy="6806436"/>
          </a:xfrm>
          <a:prstGeom prst="rect">
            <a:avLst/>
          </a:prstGeom>
        </p:spPr>
      </p:pic>
    </p:spTree>
    <p:extLst>
      <p:ext uri="{BB962C8B-B14F-4D97-AF65-F5344CB8AC3E}">
        <p14:creationId xmlns:p14="http://schemas.microsoft.com/office/powerpoint/2010/main" val="1291514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Details &amp; Logic Approach</a:t>
            </a:r>
            <a:endParaRPr lang="en-US" dirty="0"/>
          </a:p>
        </p:txBody>
      </p:sp>
      <p:sp>
        <p:nvSpPr>
          <p:cNvPr id="4" name="Date Placeholder 3"/>
          <p:cNvSpPr>
            <a:spLocks noGrp="1"/>
          </p:cNvSpPr>
          <p:nvPr>
            <p:ph type="dt" sz="half" idx="10"/>
          </p:nvPr>
        </p:nvSpPr>
        <p:spPr/>
        <p:txBody>
          <a:bodyPr/>
          <a:lstStyle/>
          <a:p>
            <a:fld id="{F08DF777-C3CE-496D-8EDB-ED75772CFA93}"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47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947" y="-67534"/>
            <a:ext cx="9299848" cy="678901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764" t="25486" r="76690" b="30489"/>
          <a:stretch/>
        </p:blipFill>
        <p:spPr>
          <a:xfrm>
            <a:off x="1501253" y="1660898"/>
            <a:ext cx="1910687" cy="2988860"/>
          </a:xfrm>
          <a:prstGeom prst="rect">
            <a:avLst/>
          </a:prstGeom>
        </p:spPr>
      </p:pic>
      <p:sp>
        <p:nvSpPr>
          <p:cNvPr id="8" name="Rectangle 7"/>
          <p:cNvSpPr/>
          <p:nvPr/>
        </p:nvSpPr>
        <p:spPr>
          <a:xfrm>
            <a:off x="0" y="0"/>
            <a:ext cx="12191999" cy="68580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4482" t="37026" r="57174" b="57552"/>
          <a:stretch/>
        </p:blipFill>
        <p:spPr>
          <a:xfrm>
            <a:off x="3521122" y="2458192"/>
            <a:ext cx="1705971" cy="368135"/>
          </a:xfrm>
          <a:prstGeom prst="rect">
            <a:avLst/>
          </a:prstGeom>
        </p:spPr>
      </p:pic>
    </p:spTree>
    <p:extLst>
      <p:ext uri="{BB962C8B-B14F-4D97-AF65-F5344CB8AC3E}">
        <p14:creationId xmlns:p14="http://schemas.microsoft.com/office/powerpoint/2010/main" val="35921558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a:t>
            </a:r>
            <a:endParaRPr lang="en-US" dirty="0"/>
          </a:p>
        </p:txBody>
      </p:sp>
      <p:sp>
        <p:nvSpPr>
          <p:cNvPr id="3" name="Content Placeholder 2"/>
          <p:cNvSpPr>
            <a:spLocks noGrp="1"/>
          </p:cNvSpPr>
          <p:nvPr>
            <p:ph idx="1"/>
          </p:nvPr>
        </p:nvSpPr>
        <p:spPr/>
        <p:txBody>
          <a:bodyPr/>
          <a:lstStyle/>
          <a:p>
            <a:endParaRPr lang="en-US" dirty="0" smtClean="0"/>
          </a:p>
          <a:p>
            <a:r>
              <a:rPr lang="en-US" dirty="0" smtClean="0"/>
              <a:t>Administrator will have the same accessibility as the scheduler</a:t>
            </a:r>
          </a:p>
        </p:txBody>
      </p:sp>
      <p:sp>
        <p:nvSpPr>
          <p:cNvPr id="4" name="Date Placeholder 3"/>
          <p:cNvSpPr>
            <a:spLocks noGrp="1"/>
          </p:cNvSpPr>
          <p:nvPr>
            <p:ph type="dt" sz="half" idx="10"/>
          </p:nvPr>
        </p:nvSpPr>
        <p:spPr/>
        <p:txBody>
          <a:bodyPr/>
          <a:lstStyle/>
          <a:p>
            <a:fld id="{ED925020-164A-4A90-A6DA-BA327F85DB97}"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48</a:t>
            </a:fld>
            <a:endParaRPr lang="en-US"/>
          </a:p>
        </p:txBody>
      </p:sp>
    </p:spTree>
    <p:extLst>
      <p:ext uri="{BB962C8B-B14F-4D97-AF65-F5344CB8AC3E}">
        <p14:creationId xmlns:p14="http://schemas.microsoft.com/office/powerpoint/2010/main" val="3112513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(Non Logged In) Person</a:t>
            </a:r>
            <a:endParaRPr lang="en-US" dirty="0"/>
          </a:p>
        </p:txBody>
      </p:sp>
      <p:sp>
        <p:nvSpPr>
          <p:cNvPr id="3" name="Content Placeholder 2"/>
          <p:cNvSpPr>
            <a:spLocks noGrp="1"/>
          </p:cNvSpPr>
          <p:nvPr>
            <p:ph idx="1"/>
          </p:nvPr>
        </p:nvSpPr>
        <p:spPr/>
        <p:txBody>
          <a:bodyPr/>
          <a:lstStyle/>
          <a:p>
            <a:r>
              <a:rPr lang="en-US" sz="3200" dirty="0" smtClean="0"/>
              <a:t>Guest will have the ability to see static pages such as:</a:t>
            </a:r>
          </a:p>
          <a:p>
            <a:pPr lvl="1"/>
            <a:r>
              <a:rPr lang="en-US" sz="2800" dirty="0" smtClean="0"/>
              <a:t>Home Page</a:t>
            </a:r>
          </a:p>
          <a:p>
            <a:pPr lvl="1"/>
            <a:r>
              <a:rPr lang="en-US" sz="2800" dirty="0" smtClean="0"/>
              <a:t>How Corsica Works </a:t>
            </a:r>
          </a:p>
          <a:p>
            <a:pPr lvl="2"/>
            <a:r>
              <a:rPr lang="en-US" sz="2400" dirty="0" smtClean="0"/>
              <a:t>Condensed and easy to read version of the current site’s Overview and Deliverables</a:t>
            </a:r>
          </a:p>
          <a:p>
            <a:pPr lvl="1"/>
            <a:r>
              <a:rPr lang="en-US" sz="2800" dirty="0" smtClean="0"/>
              <a:t>About Us</a:t>
            </a:r>
          </a:p>
          <a:p>
            <a:pPr lvl="1"/>
            <a:r>
              <a:rPr lang="en-US" sz="2800" dirty="0" smtClean="0"/>
              <a:t>Contact Us </a:t>
            </a:r>
          </a:p>
          <a:p>
            <a:pPr lvl="1"/>
            <a:r>
              <a:rPr lang="en-US" sz="2800" dirty="0"/>
              <a:t>FAQ</a:t>
            </a:r>
          </a:p>
          <a:p>
            <a:pPr marL="457200" lvl="1" indent="0">
              <a:buNone/>
            </a:pPr>
            <a:endParaRPr lang="en-US" dirty="0"/>
          </a:p>
        </p:txBody>
      </p:sp>
      <p:sp>
        <p:nvSpPr>
          <p:cNvPr id="4" name="Date Placeholder 3"/>
          <p:cNvSpPr>
            <a:spLocks noGrp="1"/>
          </p:cNvSpPr>
          <p:nvPr>
            <p:ph type="dt" sz="half" idx="10"/>
          </p:nvPr>
        </p:nvSpPr>
        <p:spPr/>
        <p:txBody>
          <a:bodyPr/>
          <a:lstStyle/>
          <a:p>
            <a:fld id="{ED925020-164A-4A90-A6DA-BA327F85DB97}"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49</a:t>
            </a:fld>
            <a:endParaRPr lang="en-US"/>
          </a:p>
        </p:txBody>
      </p:sp>
    </p:spTree>
    <p:extLst>
      <p:ext uri="{BB962C8B-B14F-4D97-AF65-F5344CB8AC3E}">
        <p14:creationId xmlns:p14="http://schemas.microsoft.com/office/powerpoint/2010/main" val="410662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a:t>
            </a:r>
            <a:endParaRPr lang="en-US" dirty="0"/>
          </a:p>
        </p:txBody>
      </p:sp>
      <p:sp>
        <p:nvSpPr>
          <p:cNvPr id="3" name="Content Placeholder 2"/>
          <p:cNvSpPr>
            <a:spLocks noGrp="1"/>
          </p:cNvSpPr>
          <p:nvPr>
            <p:ph idx="1"/>
          </p:nvPr>
        </p:nvSpPr>
        <p:spPr>
          <a:xfrm>
            <a:off x="1487789" y="4461494"/>
            <a:ext cx="2409967" cy="4322192"/>
          </a:xfrm>
        </p:spPr>
        <p:txBody>
          <a:bodyPr/>
          <a:lstStyle/>
          <a:p>
            <a:pPr marL="0" indent="0" algn="ctr">
              <a:buNone/>
            </a:pPr>
            <a:r>
              <a:rPr lang="en-US" dirty="0"/>
              <a:t>Current system causes confusion</a:t>
            </a:r>
          </a:p>
          <a:p>
            <a:pPr marL="0" indent="0">
              <a:buNone/>
            </a:pP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7014" y="2285753"/>
            <a:ext cx="1944627" cy="19835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441" y="2285753"/>
            <a:ext cx="1966542" cy="20058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428" y="2295231"/>
            <a:ext cx="2150662" cy="2193675"/>
          </a:xfrm>
          <a:prstGeom prst="rect">
            <a:avLst/>
          </a:prstGeom>
        </p:spPr>
      </p:pic>
      <p:sp>
        <p:nvSpPr>
          <p:cNvPr id="7" name="Content Placeholder 2"/>
          <p:cNvSpPr txBox="1">
            <a:spLocks/>
          </p:cNvSpPr>
          <p:nvPr/>
        </p:nvSpPr>
        <p:spPr>
          <a:xfrm>
            <a:off x="4585828" y="4461494"/>
            <a:ext cx="2792105" cy="432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456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456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456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Time consuming </a:t>
            </a:r>
          </a:p>
          <a:p>
            <a:pPr marL="0" indent="0">
              <a:buFont typeface="Arial" panose="020B0604020202020204" pitchFamily="34" charset="0"/>
              <a:buNone/>
            </a:pPr>
            <a:endParaRPr lang="en-US" b="1" dirty="0"/>
          </a:p>
        </p:txBody>
      </p:sp>
      <p:sp>
        <p:nvSpPr>
          <p:cNvPr id="8" name="Content Placeholder 2"/>
          <p:cNvSpPr txBox="1">
            <a:spLocks/>
          </p:cNvSpPr>
          <p:nvPr/>
        </p:nvSpPr>
        <p:spPr>
          <a:xfrm>
            <a:off x="7459817" y="4488906"/>
            <a:ext cx="3277737" cy="432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456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456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456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456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Insufficient and Unfair</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13989975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Notification System</a:t>
            </a:r>
            <a:endParaRPr lang="en-US" dirty="0"/>
          </a:p>
        </p:txBody>
      </p:sp>
      <p:sp>
        <p:nvSpPr>
          <p:cNvPr id="4" name="Date Placeholder 3"/>
          <p:cNvSpPr>
            <a:spLocks noGrp="1"/>
          </p:cNvSpPr>
          <p:nvPr>
            <p:ph type="dt" sz="half" idx="10"/>
          </p:nvPr>
        </p:nvSpPr>
        <p:spPr/>
        <p:txBody>
          <a:bodyPr/>
          <a:lstStyle/>
          <a:p>
            <a:fld id="{ED925020-164A-4A90-A6DA-BA327F85DB97}"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50</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1542"/>
          <a:stretch/>
        </p:blipFill>
        <p:spPr>
          <a:xfrm>
            <a:off x="3205010" y="1201485"/>
            <a:ext cx="5525308" cy="5479576"/>
          </a:xfrm>
          <a:prstGeom prst="rect">
            <a:avLst/>
          </a:prstGeom>
        </p:spPr>
      </p:pic>
    </p:spTree>
    <p:extLst>
      <p:ext uri="{BB962C8B-B14F-4D97-AF65-F5344CB8AC3E}">
        <p14:creationId xmlns:p14="http://schemas.microsoft.com/office/powerpoint/2010/main" val="4024974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t>
            </a:r>
            <a:r>
              <a:rPr lang="en-US" dirty="0"/>
              <a:t>Management </a:t>
            </a:r>
            <a:r>
              <a:rPr lang="en-US" dirty="0" smtClean="0"/>
              <a:t>Plan</a:t>
            </a:r>
            <a:endParaRPr lang="en-US" dirty="0"/>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5977217" y="3244334"/>
            <a:ext cx="237566" cy="369332"/>
          </a:xfrm>
          <a:prstGeom prst="rect">
            <a:avLst/>
          </a:prstGeom>
        </p:spPr>
        <p:txBody>
          <a:bodyPr wrap="none">
            <a:spAutoFit/>
          </a:bodyPr>
          <a:lstStyle/>
          <a:p>
            <a:r>
              <a:rPr lang="en-US" b="0" dirty="0" smtClean="0">
                <a:effectLst/>
              </a:rPr>
              <a:t> </a:t>
            </a:r>
            <a:endParaRPr lang="en-US" dirty="0"/>
          </a:p>
        </p:txBody>
      </p:sp>
      <p:sp>
        <p:nvSpPr>
          <p:cNvPr id="5" name="Date Placeholder 4"/>
          <p:cNvSpPr>
            <a:spLocks noGrp="1"/>
          </p:cNvSpPr>
          <p:nvPr>
            <p:ph type="dt" sz="half" idx="10"/>
          </p:nvPr>
        </p:nvSpPr>
        <p:spPr/>
        <p:txBody>
          <a:bodyPr/>
          <a:lstStyle/>
          <a:p>
            <a:fld id="{F45A542E-B2F8-4741-8421-A493C2FC8A58}" type="datetime1">
              <a:rPr lang="en-US" smtClean="0"/>
              <a:t>4/24/2014</a:t>
            </a:fld>
            <a:endParaRPr lang="en-US"/>
          </a:p>
        </p:txBody>
      </p:sp>
      <p:sp>
        <p:nvSpPr>
          <p:cNvPr id="6" name="Slide Number Placeholder 5"/>
          <p:cNvSpPr>
            <a:spLocks noGrp="1"/>
          </p:cNvSpPr>
          <p:nvPr>
            <p:ph type="sldNum" sz="quarter" idx="12"/>
          </p:nvPr>
        </p:nvSpPr>
        <p:spPr/>
        <p:txBody>
          <a:bodyPr/>
          <a:lstStyle/>
          <a:p>
            <a:fld id="{AAC05A31-C62F-442C-9B92-0AE58E30733D}" type="slidenum">
              <a:rPr lang="en-US" smtClean="0"/>
              <a:t>51</a:t>
            </a:fld>
            <a:endParaRPr lang="en-US"/>
          </a:p>
        </p:txBody>
      </p:sp>
    </p:spTree>
    <p:extLst>
      <p:ext uri="{BB962C8B-B14F-4D97-AF65-F5344CB8AC3E}">
        <p14:creationId xmlns:p14="http://schemas.microsoft.com/office/powerpoint/2010/main" val="3253686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Risk Matrix</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781482194"/>
              </p:ext>
            </p:extLst>
          </p:nvPr>
        </p:nvGraphicFramePr>
        <p:xfrm>
          <a:off x="6836429" y="2040874"/>
          <a:ext cx="4890896" cy="3476089"/>
        </p:xfrm>
        <a:graphic>
          <a:graphicData uri="http://schemas.openxmlformats.org/drawingml/2006/table">
            <a:tbl>
              <a:tblPr firstRow="1" bandRow="1">
                <a:tableStyleId>{C083E6E3-FA7D-4D7B-A595-EF9225AFEA82}</a:tableStyleId>
              </a:tblPr>
              <a:tblGrid>
                <a:gridCol w="2445448"/>
                <a:gridCol w="2445448"/>
              </a:tblGrid>
              <a:tr h="653902">
                <a:tc>
                  <a:txBody>
                    <a:bodyPr/>
                    <a:lstStyle/>
                    <a:p>
                      <a:pPr algn="ctr"/>
                      <a:r>
                        <a:rPr lang="en-US" sz="1700" dirty="0" smtClean="0"/>
                        <a:t>Customer Risks</a:t>
                      </a:r>
                      <a:endParaRPr lang="en-US" sz="1700" dirty="0"/>
                    </a:p>
                  </a:txBody>
                  <a:tcPr marL="85719" marR="85719" marT="42859" marB="42859" anchor="ctr"/>
                </a:tc>
                <a:tc>
                  <a:txBody>
                    <a:bodyPr/>
                    <a:lstStyle/>
                    <a:p>
                      <a:pPr algn="ctr"/>
                      <a:r>
                        <a:rPr lang="en-US" sz="1700" dirty="0" smtClean="0"/>
                        <a:t>Technical Risks</a:t>
                      </a:r>
                      <a:endParaRPr lang="en-US" sz="1700" dirty="0"/>
                    </a:p>
                  </a:txBody>
                  <a:tcPr marL="85719" marR="85719" marT="42859" marB="42859" anchor="ctr"/>
                </a:tc>
              </a:tr>
              <a:tr h="811117">
                <a:tc>
                  <a:txBody>
                    <a:bodyPr/>
                    <a:lstStyle/>
                    <a:p>
                      <a:r>
                        <a:rPr lang="en-US" sz="1700" dirty="0" smtClean="0"/>
                        <a:t>C1:</a:t>
                      </a:r>
                      <a:r>
                        <a:rPr lang="en-US" sz="1700" baseline="0" dirty="0" smtClean="0"/>
                        <a:t> Department Use Rejection</a:t>
                      </a:r>
                      <a:endParaRPr lang="en-US" sz="1700" dirty="0"/>
                    </a:p>
                  </a:txBody>
                  <a:tcPr marL="85719" marR="85719" marT="42859" marB="42859" anchor="ctr"/>
                </a:tc>
                <a:tc>
                  <a:txBody>
                    <a:bodyPr/>
                    <a:lstStyle/>
                    <a:p>
                      <a:r>
                        <a:rPr lang="en-US" sz="1700" dirty="0" smtClean="0"/>
                        <a:t>T1: Ability to Integrate with Banner</a:t>
                      </a:r>
                      <a:endParaRPr lang="en-US" sz="1700" dirty="0"/>
                    </a:p>
                  </a:txBody>
                  <a:tcPr marL="85719" marR="85719" marT="42859" marB="42859" anchor="ctr"/>
                </a:tc>
              </a:tr>
              <a:tr h="653902">
                <a:tc>
                  <a:txBody>
                    <a:bodyPr/>
                    <a:lstStyle/>
                    <a:p>
                      <a:r>
                        <a:rPr lang="en-US" sz="1700" dirty="0" smtClean="0"/>
                        <a:t>C2: Transition to New</a:t>
                      </a:r>
                      <a:r>
                        <a:rPr lang="en-US" sz="1700" baseline="0" dirty="0" smtClean="0"/>
                        <a:t> GUI</a:t>
                      </a:r>
                      <a:endParaRPr lang="en-US" sz="1700" dirty="0"/>
                    </a:p>
                  </a:txBody>
                  <a:tcPr marL="85719" marR="85719" marT="42859" marB="42859" anchor="ctr"/>
                </a:tc>
                <a:tc>
                  <a:txBody>
                    <a:bodyPr/>
                    <a:lstStyle/>
                    <a:p>
                      <a:r>
                        <a:rPr lang="en-US" sz="1700" dirty="0" smtClean="0"/>
                        <a:t>T2: Software Upgrades</a:t>
                      </a:r>
                      <a:endParaRPr lang="en-US" sz="1700" dirty="0"/>
                    </a:p>
                  </a:txBody>
                  <a:tcPr marL="85719" marR="85719" marT="42859" marB="42859" anchor="ctr"/>
                </a:tc>
              </a:tr>
              <a:tr h="703266">
                <a:tc>
                  <a:txBody>
                    <a:bodyPr/>
                    <a:lstStyle/>
                    <a:p>
                      <a:r>
                        <a:rPr lang="en-US" sz="1700" dirty="0" smtClean="0"/>
                        <a:t>C3: Cost of Product</a:t>
                      </a:r>
                      <a:endParaRPr lang="en-US" sz="1700" dirty="0"/>
                    </a:p>
                  </a:txBody>
                  <a:tcPr marL="85719" marR="85719" marT="42859" marB="42859" anchor="ctr"/>
                </a:tc>
                <a:tc>
                  <a:txBody>
                    <a:bodyPr/>
                    <a:lstStyle/>
                    <a:p>
                      <a:r>
                        <a:rPr lang="en-US" sz="1700" dirty="0" smtClean="0"/>
                        <a:t>T3:</a:t>
                      </a:r>
                      <a:r>
                        <a:rPr lang="en-US" sz="1700" baseline="0" dirty="0" smtClean="0"/>
                        <a:t> Availability of Server Storage</a:t>
                      </a:r>
                      <a:endParaRPr lang="en-US" sz="1700" dirty="0"/>
                    </a:p>
                  </a:txBody>
                  <a:tcPr marL="85719" marR="85719" marT="42859" marB="42859" anchor="ctr"/>
                </a:tc>
              </a:tr>
              <a:tr h="653902">
                <a:tc>
                  <a:txBody>
                    <a:bodyPr/>
                    <a:lstStyle/>
                    <a:p>
                      <a:r>
                        <a:rPr lang="en-US" sz="1700" dirty="0" smtClean="0"/>
                        <a:t>C4:</a:t>
                      </a:r>
                      <a:r>
                        <a:rPr lang="en-US" sz="1700" baseline="0" dirty="0" smtClean="0"/>
                        <a:t> Product Interest</a:t>
                      </a:r>
                      <a:endParaRPr lang="en-US" sz="1700" dirty="0"/>
                    </a:p>
                  </a:txBody>
                  <a:tcPr marL="85719" marR="85719" marT="42859" marB="42859" anchor="ctr"/>
                </a:tc>
                <a:tc>
                  <a:txBody>
                    <a:bodyPr/>
                    <a:lstStyle/>
                    <a:p>
                      <a:r>
                        <a:rPr lang="en-US" sz="1700" dirty="0" smtClean="0"/>
                        <a:t>T4: Security Vulnerability</a:t>
                      </a:r>
                      <a:endParaRPr lang="en-US" sz="1700" dirty="0"/>
                    </a:p>
                  </a:txBody>
                  <a:tcPr marL="85719" marR="85719" marT="42859" marB="42859" anchor="ctr"/>
                </a:tc>
              </a:tr>
            </a:tbl>
          </a:graphicData>
        </a:graphic>
      </p:graphicFrame>
      <p:sp>
        <p:nvSpPr>
          <p:cNvPr id="12" name="Date Placeholder 11"/>
          <p:cNvSpPr>
            <a:spLocks noGrp="1"/>
          </p:cNvSpPr>
          <p:nvPr>
            <p:ph type="dt" sz="half" idx="10"/>
          </p:nvPr>
        </p:nvSpPr>
        <p:spPr/>
        <p:txBody>
          <a:bodyPr/>
          <a:lstStyle/>
          <a:p>
            <a:fld id="{864482BB-1628-4B4F-9F4C-5561B8C3F299}" type="datetime1">
              <a:rPr lang="en-US" smtClean="0"/>
              <a:t>4/24/2014</a:t>
            </a:fld>
            <a:endParaRPr lang="en-US"/>
          </a:p>
        </p:txBody>
      </p:sp>
      <p:sp>
        <p:nvSpPr>
          <p:cNvPr id="13" name="Slide Number Placeholder 12"/>
          <p:cNvSpPr>
            <a:spLocks noGrp="1"/>
          </p:cNvSpPr>
          <p:nvPr>
            <p:ph type="sldNum" sz="quarter" idx="12"/>
          </p:nvPr>
        </p:nvSpPr>
        <p:spPr/>
        <p:txBody>
          <a:bodyPr/>
          <a:lstStyle/>
          <a:p>
            <a:fld id="{AAC05A31-C62F-442C-9B92-0AE58E30733D}" type="slidenum">
              <a:rPr lang="en-US" smtClean="0"/>
              <a:t>52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1485"/>
            <a:ext cx="6739217" cy="4875805"/>
          </a:xfrm>
          <a:prstGeom prst="rect">
            <a:avLst/>
          </a:prstGeom>
        </p:spPr>
      </p:pic>
    </p:spTree>
    <p:extLst>
      <p:ext uri="{BB962C8B-B14F-4D97-AF65-F5344CB8AC3E}">
        <p14:creationId xmlns:p14="http://schemas.microsoft.com/office/powerpoint/2010/main" val="2068513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Risks</a:t>
            </a:r>
            <a:endParaRPr lang="en-US" dirty="0"/>
          </a:p>
        </p:txBody>
      </p:sp>
      <p:sp>
        <p:nvSpPr>
          <p:cNvPr id="3" name="Content Placeholder 2"/>
          <p:cNvSpPr>
            <a:spLocks noGrp="1"/>
          </p:cNvSpPr>
          <p:nvPr>
            <p:ph idx="1"/>
          </p:nvPr>
        </p:nvSpPr>
        <p:spPr/>
        <p:txBody>
          <a:bodyPr/>
          <a:lstStyle/>
          <a:p>
            <a:r>
              <a:rPr lang="en-US" dirty="0" smtClean="0"/>
              <a:t>C1: Department Use Rejection</a:t>
            </a:r>
          </a:p>
          <a:p>
            <a:pPr lvl="1"/>
            <a:r>
              <a:rPr lang="en-US" i="1" dirty="0"/>
              <a:t>Impact</a:t>
            </a:r>
            <a:r>
              <a:rPr lang="en-US" dirty="0" smtClean="0"/>
              <a:t>: 2</a:t>
            </a:r>
          </a:p>
          <a:p>
            <a:pPr lvl="1"/>
            <a:r>
              <a:rPr lang="en-US" i="1" dirty="0"/>
              <a:t>Probability: </a:t>
            </a:r>
            <a:r>
              <a:rPr lang="en-US" dirty="0" smtClean="0"/>
              <a:t>3</a:t>
            </a:r>
          </a:p>
          <a:p>
            <a:pPr lvl="1"/>
            <a:r>
              <a:rPr lang="en-US" i="1" dirty="0" smtClean="0">
                <a:solidFill>
                  <a:srgbClr val="C00000"/>
                </a:solidFill>
              </a:rPr>
              <a:t>Mitigation: Corsica aims to solve the waitlist issues of the department at an affordable price.</a:t>
            </a:r>
          </a:p>
          <a:p>
            <a:pPr lvl="1"/>
            <a:endParaRPr lang="en-US" dirty="0" smtClean="0"/>
          </a:p>
          <a:p>
            <a:r>
              <a:rPr lang="en-US" dirty="0" smtClean="0"/>
              <a:t>C2: Transition to a New GUI</a:t>
            </a:r>
          </a:p>
          <a:p>
            <a:pPr lvl="1"/>
            <a:r>
              <a:rPr lang="en-US" i="1" dirty="0"/>
              <a:t>Impact: </a:t>
            </a:r>
            <a:r>
              <a:rPr lang="en-US" dirty="0" smtClean="0"/>
              <a:t>2</a:t>
            </a:r>
          </a:p>
          <a:p>
            <a:pPr lvl="1"/>
            <a:r>
              <a:rPr lang="en-US" i="1" dirty="0" smtClean="0"/>
              <a:t>Probability</a:t>
            </a:r>
            <a:r>
              <a:rPr lang="en-US" dirty="0" smtClean="0"/>
              <a:t>: 4</a:t>
            </a:r>
          </a:p>
          <a:p>
            <a:pPr lvl="1"/>
            <a:r>
              <a:rPr lang="en-US" i="1" dirty="0" smtClean="0">
                <a:solidFill>
                  <a:srgbClr val="C00000"/>
                </a:solidFill>
              </a:rPr>
              <a:t>Mitigation: Corsica will strive provide its users with a simple interface.</a:t>
            </a:r>
          </a:p>
        </p:txBody>
      </p:sp>
      <p:sp>
        <p:nvSpPr>
          <p:cNvPr id="4" name="Date Placeholder 3"/>
          <p:cNvSpPr>
            <a:spLocks noGrp="1"/>
          </p:cNvSpPr>
          <p:nvPr>
            <p:ph type="dt" sz="half" idx="10"/>
          </p:nvPr>
        </p:nvSpPr>
        <p:spPr/>
        <p:txBody>
          <a:bodyPr/>
          <a:lstStyle/>
          <a:p>
            <a:fld id="{7E8E64DB-0487-4CBB-9E95-CEF6FE32285E}"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53</a:t>
            </a:fld>
            <a:endParaRPr lang="en-US"/>
          </a:p>
        </p:txBody>
      </p:sp>
    </p:spTree>
    <p:extLst>
      <p:ext uri="{BB962C8B-B14F-4D97-AF65-F5344CB8AC3E}">
        <p14:creationId xmlns:p14="http://schemas.microsoft.com/office/powerpoint/2010/main" val="1896379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Risks</a:t>
            </a:r>
            <a:endParaRPr lang="en-US" dirty="0"/>
          </a:p>
        </p:txBody>
      </p:sp>
      <p:sp>
        <p:nvSpPr>
          <p:cNvPr id="3" name="Content Placeholder 2"/>
          <p:cNvSpPr>
            <a:spLocks noGrp="1"/>
          </p:cNvSpPr>
          <p:nvPr>
            <p:ph idx="1"/>
          </p:nvPr>
        </p:nvSpPr>
        <p:spPr/>
        <p:txBody>
          <a:bodyPr/>
          <a:lstStyle/>
          <a:p>
            <a:r>
              <a:rPr lang="en-US" dirty="0" smtClean="0"/>
              <a:t>C3: Cost of Product</a:t>
            </a:r>
          </a:p>
          <a:p>
            <a:pPr lvl="1"/>
            <a:r>
              <a:rPr lang="en-US" i="1" dirty="0" smtClean="0"/>
              <a:t>Impact</a:t>
            </a:r>
            <a:r>
              <a:rPr lang="en-US" dirty="0" smtClean="0"/>
              <a:t>: 3</a:t>
            </a:r>
          </a:p>
          <a:p>
            <a:pPr lvl="1"/>
            <a:r>
              <a:rPr lang="en-US" i="1" dirty="0" smtClean="0"/>
              <a:t>Probability</a:t>
            </a:r>
            <a:r>
              <a:rPr lang="en-US" dirty="0" smtClean="0"/>
              <a:t>: 4</a:t>
            </a:r>
          </a:p>
          <a:p>
            <a:pPr lvl="1"/>
            <a:r>
              <a:rPr lang="en-US" i="1" dirty="0">
                <a:solidFill>
                  <a:srgbClr val="C00000"/>
                </a:solidFill>
              </a:rPr>
              <a:t>Mitigation: Corsica will take into account the past and future annual incomes in a 2 year time-span and price the product accordingly. Also we aim to use cost-effective components in our </a:t>
            </a:r>
            <a:r>
              <a:rPr lang="en-US" i="1" dirty="0" smtClean="0">
                <a:solidFill>
                  <a:srgbClr val="C00000"/>
                </a:solidFill>
              </a:rPr>
              <a:t>product.</a:t>
            </a:r>
          </a:p>
          <a:p>
            <a:pPr lvl="1"/>
            <a:endParaRPr lang="en-US" i="1" dirty="0">
              <a:solidFill>
                <a:srgbClr val="C00000"/>
              </a:solidFill>
            </a:endParaRPr>
          </a:p>
          <a:p>
            <a:r>
              <a:rPr lang="en-US" dirty="0" smtClean="0"/>
              <a:t>C4: Product Interest</a:t>
            </a:r>
          </a:p>
          <a:p>
            <a:pPr lvl="1"/>
            <a:r>
              <a:rPr lang="en-US" i="1" dirty="0" smtClean="0"/>
              <a:t>Impact</a:t>
            </a:r>
            <a:r>
              <a:rPr lang="en-US" dirty="0" smtClean="0"/>
              <a:t>: 3</a:t>
            </a:r>
          </a:p>
          <a:p>
            <a:pPr lvl="1"/>
            <a:r>
              <a:rPr lang="en-US" i="1" dirty="0" smtClean="0"/>
              <a:t>Probability</a:t>
            </a:r>
            <a:r>
              <a:rPr lang="en-US" dirty="0" smtClean="0"/>
              <a:t>: 1</a:t>
            </a:r>
          </a:p>
          <a:p>
            <a:pPr lvl="1"/>
            <a:r>
              <a:rPr lang="en-US" i="1" dirty="0">
                <a:solidFill>
                  <a:srgbClr val="C00000"/>
                </a:solidFill>
              </a:rPr>
              <a:t>Mitigation: Since there is a need for an efficient waitlist feature, Corsica will be solution to that </a:t>
            </a:r>
            <a:r>
              <a:rPr lang="en-US" i="1" dirty="0" smtClean="0">
                <a:solidFill>
                  <a:srgbClr val="C00000"/>
                </a:solidFill>
              </a:rPr>
              <a:t>problem.</a:t>
            </a:r>
            <a:endParaRPr lang="en-US" i="1" dirty="0">
              <a:solidFill>
                <a:srgbClr val="C00000"/>
              </a:solidFill>
            </a:endParaRPr>
          </a:p>
        </p:txBody>
      </p:sp>
      <p:sp>
        <p:nvSpPr>
          <p:cNvPr id="4" name="Date Placeholder 3"/>
          <p:cNvSpPr>
            <a:spLocks noGrp="1"/>
          </p:cNvSpPr>
          <p:nvPr>
            <p:ph type="dt" sz="half" idx="10"/>
          </p:nvPr>
        </p:nvSpPr>
        <p:spPr/>
        <p:txBody>
          <a:bodyPr/>
          <a:lstStyle/>
          <a:p>
            <a:fld id="{1BA66BED-8B38-4088-9172-7BBD8DCBF4FA}"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54</a:t>
            </a:fld>
            <a:endParaRPr lang="en-US"/>
          </a:p>
        </p:txBody>
      </p:sp>
    </p:spTree>
    <p:extLst>
      <p:ext uri="{BB962C8B-B14F-4D97-AF65-F5344CB8AC3E}">
        <p14:creationId xmlns:p14="http://schemas.microsoft.com/office/powerpoint/2010/main" val="24647353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Risks</a:t>
            </a:r>
            <a:endParaRPr lang="en-US" dirty="0"/>
          </a:p>
        </p:txBody>
      </p:sp>
      <p:sp>
        <p:nvSpPr>
          <p:cNvPr id="3" name="Content Placeholder 2"/>
          <p:cNvSpPr>
            <a:spLocks noGrp="1"/>
          </p:cNvSpPr>
          <p:nvPr>
            <p:ph idx="1"/>
          </p:nvPr>
        </p:nvSpPr>
        <p:spPr/>
        <p:txBody>
          <a:bodyPr>
            <a:normAutofit lnSpcReduction="10000"/>
          </a:bodyPr>
          <a:lstStyle/>
          <a:p>
            <a:r>
              <a:rPr lang="en-US" dirty="0" smtClean="0"/>
              <a:t>T1: Ability to Integrate with Banner</a:t>
            </a:r>
          </a:p>
          <a:p>
            <a:pPr lvl="1"/>
            <a:r>
              <a:rPr lang="en-US" i="1" dirty="0" smtClean="0"/>
              <a:t>Impact</a:t>
            </a:r>
            <a:r>
              <a:rPr lang="en-US" dirty="0" smtClean="0"/>
              <a:t>: 5</a:t>
            </a:r>
          </a:p>
          <a:p>
            <a:pPr lvl="1"/>
            <a:r>
              <a:rPr lang="en-US" i="1" dirty="0" smtClean="0"/>
              <a:t>Probability</a:t>
            </a:r>
            <a:r>
              <a:rPr lang="en-US" dirty="0" smtClean="0"/>
              <a:t>: 1</a:t>
            </a:r>
          </a:p>
          <a:p>
            <a:pPr lvl="1"/>
            <a:r>
              <a:rPr lang="en-US" i="1" dirty="0" smtClean="0">
                <a:solidFill>
                  <a:srgbClr val="C00000"/>
                </a:solidFill>
              </a:rPr>
              <a:t>Mitigation: Corsica will be designed to work with the Banner. Any incompatibilities should be insignificant to the overall operation and can be mitigated with software updates.</a:t>
            </a:r>
          </a:p>
          <a:p>
            <a:r>
              <a:rPr lang="en-US" dirty="0" smtClean="0"/>
              <a:t>T2: Software Updates</a:t>
            </a:r>
          </a:p>
          <a:p>
            <a:pPr lvl="1"/>
            <a:r>
              <a:rPr lang="en-US" i="1" dirty="0" smtClean="0"/>
              <a:t>Impact</a:t>
            </a:r>
            <a:r>
              <a:rPr lang="en-US" dirty="0" smtClean="0"/>
              <a:t>: 5</a:t>
            </a:r>
          </a:p>
          <a:p>
            <a:pPr lvl="1"/>
            <a:r>
              <a:rPr lang="en-US" i="1" dirty="0" smtClean="0"/>
              <a:t>Probability</a:t>
            </a:r>
            <a:r>
              <a:rPr lang="en-US" dirty="0" smtClean="0"/>
              <a:t>: 3</a:t>
            </a:r>
          </a:p>
          <a:p>
            <a:pPr lvl="1">
              <a:lnSpc>
                <a:spcPct val="100000"/>
              </a:lnSpc>
            </a:pPr>
            <a:r>
              <a:rPr lang="en-US" i="1" dirty="0">
                <a:solidFill>
                  <a:srgbClr val="C00000"/>
                </a:solidFill>
              </a:rPr>
              <a:t>Mitigation: Technology is constantly evolving. This means it is up to the developers of Corsica to be aware of any updates to University Software in order to provide updates to the Corsica software to maintain compatibility with the University Software.</a:t>
            </a:r>
          </a:p>
        </p:txBody>
      </p:sp>
      <p:sp>
        <p:nvSpPr>
          <p:cNvPr id="4" name="Date Placeholder 3"/>
          <p:cNvSpPr>
            <a:spLocks noGrp="1"/>
          </p:cNvSpPr>
          <p:nvPr>
            <p:ph type="dt" sz="half" idx="10"/>
          </p:nvPr>
        </p:nvSpPr>
        <p:spPr/>
        <p:txBody>
          <a:bodyPr/>
          <a:lstStyle/>
          <a:p>
            <a:fld id="{C7BE6EA1-E1FA-4CCC-8A5B-2E644B3E36DC}"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55</a:t>
            </a:fld>
            <a:endParaRPr lang="en-US"/>
          </a:p>
        </p:txBody>
      </p:sp>
    </p:spTree>
    <p:extLst>
      <p:ext uri="{BB962C8B-B14F-4D97-AF65-F5344CB8AC3E}">
        <p14:creationId xmlns:p14="http://schemas.microsoft.com/office/powerpoint/2010/main" val="14394085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Risks</a:t>
            </a:r>
            <a:endParaRPr lang="en-US" dirty="0"/>
          </a:p>
        </p:txBody>
      </p:sp>
      <p:sp>
        <p:nvSpPr>
          <p:cNvPr id="3" name="Content Placeholder 2"/>
          <p:cNvSpPr>
            <a:spLocks noGrp="1"/>
          </p:cNvSpPr>
          <p:nvPr>
            <p:ph idx="1"/>
          </p:nvPr>
        </p:nvSpPr>
        <p:spPr>
          <a:xfrm>
            <a:off x="838200" y="1203484"/>
            <a:ext cx="10515600" cy="5152868"/>
          </a:xfrm>
        </p:spPr>
        <p:txBody>
          <a:bodyPr>
            <a:normAutofit lnSpcReduction="10000"/>
          </a:bodyPr>
          <a:lstStyle/>
          <a:p>
            <a:r>
              <a:rPr lang="en-US" dirty="0" smtClean="0"/>
              <a:t>T3: Availability of Server Storage</a:t>
            </a:r>
          </a:p>
          <a:p>
            <a:pPr lvl="1"/>
            <a:r>
              <a:rPr lang="en-US" i="1" dirty="0" smtClean="0"/>
              <a:t>Impact</a:t>
            </a:r>
            <a:r>
              <a:rPr lang="en-US" dirty="0" smtClean="0"/>
              <a:t>: 2</a:t>
            </a:r>
          </a:p>
          <a:p>
            <a:pPr lvl="1"/>
            <a:r>
              <a:rPr lang="en-US" i="1" dirty="0" smtClean="0"/>
              <a:t>Probability</a:t>
            </a:r>
            <a:r>
              <a:rPr lang="en-US" dirty="0" smtClean="0"/>
              <a:t>: 2</a:t>
            </a:r>
          </a:p>
          <a:p>
            <a:pPr lvl="1"/>
            <a:r>
              <a:rPr lang="en-US" i="1" dirty="0" smtClean="0">
                <a:solidFill>
                  <a:srgbClr val="C00000"/>
                </a:solidFill>
              </a:rPr>
              <a:t>Mitigation: Corsica creates event logs and data files that it keeps on a server. In the event that server storage space is low, there is a feature to back up all logs and files to another cloud storage or to download the file to the computer.</a:t>
            </a:r>
          </a:p>
          <a:p>
            <a:pPr lvl="1"/>
            <a:endParaRPr lang="en-US" i="1" dirty="0" smtClean="0">
              <a:solidFill>
                <a:srgbClr val="C00000"/>
              </a:solidFill>
            </a:endParaRPr>
          </a:p>
          <a:p>
            <a:r>
              <a:rPr lang="en-US" dirty="0" smtClean="0"/>
              <a:t>T4: Security Vulnerability</a:t>
            </a:r>
          </a:p>
          <a:p>
            <a:pPr lvl="1"/>
            <a:r>
              <a:rPr lang="en-US" i="1" dirty="0" smtClean="0"/>
              <a:t>Impact</a:t>
            </a:r>
            <a:r>
              <a:rPr lang="en-US" dirty="0" smtClean="0"/>
              <a:t>: 4</a:t>
            </a:r>
          </a:p>
          <a:p>
            <a:pPr lvl="1"/>
            <a:r>
              <a:rPr lang="en-US" i="1" dirty="0" smtClean="0"/>
              <a:t>Probability</a:t>
            </a:r>
            <a:r>
              <a:rPr lang="en-US" dirty="0" smtClean="0"/>
              <a:t>: 1</a:t>
            </a:r>
          </a:p>
          <a:p>
            <a:pPr lvl="1">
              <a:lnSpc>
                <a:spcPct val="100000"/>
              </a:lnSpc>
            </a:pPr>
            <a:r>
              <a:rPr lang="en-US" i="1" dirty="0">
                <a:solidFill>
                  <a:srgbClr val="C00000"/>
                </a:solidFill>
              </a:rPr>
              <a:t>Mitigation: Corsica runs through the secure servers of the University. This means that the data that is being transferred is encrypted, preventing anyone from hacking into the system to view files.</a:t>
            </a:r>
          </a:p>
        </p:txBody>
      </p:sp>
      <p:sp>
        <p:nvSpPr>
          <p:cNvPr id="4" name="Date Placeholder 3"/>
          <p:cNvSpPr>
            <a:spLocks noGrp="1"/>
          </p:cNvSpPr>
          <p:nvPr>
            <p:ph type="dt" sz="half" idx="10"/>
          </p:nvPr>
        </p:nvSpPr>
        <p:spPr/>
        <p:txBody>
          <a:bodyPr/>
          <a:lstStyle/>
          <a:p>
            <a:fld id="{2A56775B-7445-48AA-A535-F465C6F72E05}"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56</a:t>
            </a:fld>
            <a:endParaRPr lang="en-US"/>
          </a:p>
        </p:txBody>
      </p:sp>
    </p:spTree>
    <p:extLst>
      <p:ext uri="{BB962C8B-B14F-4D97-AF65-F5344CB8AC3E}">
        <p14:creationId xmlns:p14="http://schemas.microsoft.com/office/powerpoint/2010/main" val="2429048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95015"/>
            <a:ext cx="12192000" cy="30047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type="subTitle" idx="1"/>
          </p:nvPr>
        </p:nvSpPr>
        <p:spPr>
          <a:xfrm>
            <a:off x="622300" y="2413379"/>
            <a:ext cx="10947400" cy="3530600"/>
          </a:xfrm>
        </p:spPr>
        <p:txBody>
          <a:bodyPr>
            <a:normAutofit/>
          </a:bodyPr>
          <a:lstStyle/>
          <a:p>
            <a:r>
              <a:rPr lang="en-US" sz="6000" dirty="0" smtClean="0">
                <a:solidFill>
                  <a:srgbClr val="2B1E17"/>
                </a:solidFill>
              </a:rPr>
              <a:t>The current class enrollment system is insufficient for handling course overflows</a:t>
            </a:r>
          </a:p>
          <a:p>
            <a:endParaRPr lang="en-US" dirty="0" smtClean="0"/>
          </a:p>
          <a:p>
            <a:endParaRPr lang="en-US" dirty="0"/>
          </a:p>
        </p:txBody>
      </p:sp>
      <p:sp>
        <p:nvSpPr>
          <p:cNvPr id="7" name="Content Placeholder 2"/>
          <p:cNvSpPr txBox="1">
            <a:spLocks/>
          </p:cNvSpPr>
          <p:nvPr/>
        </p:nvSpPr>
        <p:spPr>
          <a:xfrm>
            <a:off x="787400" y="3073400"/>
            <a:ext cx="10947400" cy="1346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645654"/>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645654"/>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645654"/>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645654"/>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Date Placeholder 7"/>
          <p:cNvSpPr>
            <a:spLocks noGrp="1"/>
          </p:cNvSpPr>
          <p:nvPr>
            <p:ph type="dt" sz="half" idx="10"/>
          </p:nvPr>
        </p:nvSpPr>
        <p:spPr/>
        <p:txBody>
          <a:bodyPr/>
          <a:lstStyle/>
          <a:p>
            <a:fld id="{9E95DFAE-D255-994A-BE9B-E0D87F16AB73}" type="datetime1">
              <a:rPr lang="en-US" smtClean="0"/>
              <a:t>4/24/2014</a:t>
            </a:fld>
            <a:endParaRPr lang="en-US" dirty="0"/>
          </a:p>
        </p:txBody>
      </p:sp>
      <p:sp>
        <p:nvSpPr>
          <p:cNvPr id="10" name="Slide Number Placeholder 9"/>
          <p:cNvSpPr>
            <a:spLocks noGrp="1"/>
          </p:cNvSpPr>
          <p:nvPr>
            <p:ph type="sldNum" sz="quarter" idx="12"/>
          </p:nvPr>
        </p:nvSpPr>
        <p:spPr/>
        <p:txBody>
          <a:bodyPr/>
          <a:lstStyle/>
          <a:p>
            <a:fld id="{B7E0417A-1B0E-4C74-A576-3AC878E1BBBB}" type="slidenum">
              <a:rPr lang="en-US" smtClean="0"/>
              <a:t>6</a:t>
            </a:fld>
            <a:endParaRPr lang="en-US" dirty="0"/>
          </a:p>
        </p:txBody>
      </p:sp>
    </p:spTree>
    <p:extLst>
      <p:ext uri="{BB962C8B-B14F-4D97-AF65-F5344CB8AC3E}">
        <p14:creationId xmlns:p14="http://schemas.microsoft.com/office/powerpoint/2010/main" val="374452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nodePh="1">
                                  <p:stCondLst>
                                    <p:cond delay="0"/>
                                  </p:stCondLst>
                                  <p:endCondLst>
                                    <p:cond evt="begin" delay="0">
                                      <p:tn val="5"/>
                                    </p:cond>
                                  </p:end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it affects</a:t>
            </a:r>
            <a:endParaRPr lang="en-US" dirty="0"/>
          </a:p>
        </p:txBody>
      </p:sp>
      <p:sp>
        <p:nvSpPr>
          <p:cNvPr id="3" name="Content Placeholder 2"/>
          <p:cNvSpPr>
            <a:spLocks noGrp="1"/>
          </p:cNvSpPr>
          <p:nvPr>
            <p:ph idx="1"/>
          </p:nvPr>
        </p:nvSpPr>
        <p:spPr/>
        <p:txBody>
          <a:bodyPr/>
          <a:lstStyle/>
          <a:p>
            <a:r>
              <a:rPr lang="en-US" dirty="0"/>
              <a:t>Administration</a:t>
            </a:r>
          </a:p>
          <a:p>
            <a:r>
              <a:rPr lang="en-US" dirty="0"/>
              <a:t>Advisors</a:t>
            </a:r>
          </a:p>
          <a:p>
            <a:r>
              <a:rPr lang="en-US" dirty="0"/>
              <a:t>Faculty</a:t>
            </a:r>
          </a:p>
          <a:p>
            <a:r>
              <a:rPr lang="en-US" dirty="0"/>
              <a:t>Students</a:t>
            </a:r>
          </a:p>
          <a:p>
            <a:endParaRPr lang="en-US" dirty="0"/>
          </a:p>
        </p:txBody>
      </p:sp>
    </p:spTree>
    <p:extLst>
      <p:ext uri="{BB962C8B-B14F-4D97-AF65-F5344CB8AC3E}">
        <p14:creationId xmlns:p14="http://schemas.microsoft.com/office/powerpoint/2010/main" val="999186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Process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6219" y="1117964"/>
            <a:ext cx="8377063" cy="5570125"/>
          </a:xfrm>
          <a:prstGeom prst="rect">
            <a:avLst/>
          </a:prstGeom>
        </p:spPr>
      </p:pic>
      <p:sp>
        <p:nvSpPr>
          <p:cNvPr id="3" name="Date Placeholder 2"/>
          <p:cNvSpPr>
            <a:spLocks noGrp="1"/>
          </p:cNvSpPr>
          <p:nvPr>
            <p:ph type="dt" sz="half" idx="10"/>
          </p:nvPr>
        </p:nvSpPr>
        <p:spPr/>
        <p:txBody>
          <a:bodyPr/>
          <a:lstStyle/>
          <a:p>
            <a:fld id="{73CD3F61-1565-48F7-A336-1FCD927CC0E4}" type="datetime1">
              <a:rPr lang="en-US" smtClean="0"/>
              <a:t>4/24/2014</a:t>
            </a:fld>
            <a:endParaRPr lang="en-US"/>
          </a:p>
        </p:txBody>
      </p:sp>
      <p:sp>
        <p:nvSpPr>
          <p:cNvPr id="5" name="Slide Number Placeholder 4"/>
          <p:cNvSpPr>
            <a:spLocks noGrp="1"/>
          </p:cNvSpPr>
          <p:nvPr>
            <p:ph type="sldNum" sz="quarter" idx="12"/>
          </p:nvPr>
        </p:nvSpPr>
        <p:spPr/>
        <p:txBody>
          <a:bodyPr/>
          <a:lstStyle/>
          <a:p>
            <a:fld id="{AAC05A31-C62F-442C-9B92-0AE58E30733D}" type="slidenum">
              <a:rPr lang="en-US" smtClean="0"/>
              <a:t>8</a:t>
            </a:fld>
            <a:endParaRPr lang="en-US"/>
          </a:p>
        </p:txBody>
      </p:sp>
    </p:spTree>
    <p:extLst>
      <p:ext uri="{BB962C8B-B14F-4D97-AF65-F5344CB8AC3E}">
        <p14:creationId xmlns:p14="http://schemas.microsoft.com/office/powerpoint/2010/main" val="3846377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Process Flow</a:t>
            </a:r>
            <a:endParaRPr lang="en-US" dirty="0"/>
          </a:p>
        </p:txBody>
      </p:sp>
      <p:sp>
        <p:nvSpPr>
          <p:cNvPr id="6" name="Date Placeholder 5"/>
          <p:cNvSpPr>
            <a:spLocks noGrp="1"/>
          </p:cNvSpPr>
          <p:nvPr>
            <p:ph type="dt" sz="half" idx="10"/>
          </p:nvPr>
        </p:nvSpPr>
        <p:spPr/>
        <p:txBody>
          <a:bodyPr/>
          <a:lstStyle/>
          <a:p>
            <a:fld id="{4BA62172-28F3-419B-BEFB-82FDA9B50642}" type="datetime1">
              <a:rPr lang="en-US" smtClean="0"/>
              <a:t>4/24/2014</a:t>
            </a:fld>
            <a:endParaRPr lang="en-US"/>
          </a:p>
        </p:txBody>
      </p:sp>
      <p:sp>
        <p:nvSpPr>
          <p:cNvPr id="7" name="Slide Number Placeholder 6"/>
          <p:cNvSpPr>
            <a:spLocks noGrp="1"/>
          </p:cNvSpPr>
          <p:nvPr>
            <p:ph type="sldNum" sz="quarter" idx="12"/>
          </p:nvPr>
        </p:nvSpPr>
        <p:spPr/>
        <p:txBody>
          <a:bodyPr/>
          <a:lstStyle/>
          <a:p>
            <a:fld id="{AAC05A31-C62F-442C-9B92-0AE58E30733D}" type="slidenum">
              <a:rPr lang="en-US" smtClean="0"/>
              <a:t>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271" y="1201485"/>
            <a:ext cx="8930492" cy="5519992"/>
          </a:xfrm>
          <a:prstGeom prst="rect">
            <a:avLst/>
          </a:prstGeom>
        </p:spPr>
      </p:pic>
    </p:spTree>
    <p:extLst>
      <p:ext uri="{BB962C8B-B14F-4D97-AF65-F5344CB8AC3E}">
        <p14:creationId xmlns:p14="http://schemas.microsoft.com/office/powerpoint/2010/main" val="3543320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9D12DA97-C73A-40C4-AB92-1A754B5A7C4B}" vid="{5845B160-3E0C-406A-A772-8F945A7295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579</TotalTime>
  <Words>2444</Words>
  <Application>Microsoft Office PowerPoint</Application>
  <PresentationFormat>Widescreen</PresentationFormat>
  <Paragraphs>392</Paragraphs>
  <Slides>56</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1" baseType="lpstr">
      <vt:lpstr>Arial</vt:lpstr>
      <vt:lpstr>Calibri</vt:lpstr>
      <vt:lpstr>Calibri Light</vt:lpstr>
      <vt:lpstr>Theme1</vt:lpstr>
      <vt:lpstr>Document</vt:lpstr>
      <vt:lpstr> COmputeR ScienCe wAitlist Milestone Presentation</vt:lpstr>
      <vt:lpstr>Team Corsica</vt:lpstr>
      <vt:lpstr>Outline</vt:lpstr>
      <vt:lpstr>What is Corsica?</vt:lpstr>
      <vt:lpstr>The Issue</vt:lpstr>
      <vt:lpstr>PowerPoint Presentation</vt:lpstr>
      <vt:lpstr>Who it affects</vt:lpstr>
      <vt:lpstr>Current Process</vt:lpstr>
      <vt:lpstr>New Process Flow</vt:lpstr>
      <vt:lpstr>Mission</vt:lpstr>
      <vt:lpstr>Solution Goals</vt:lpstr>
      <vt:lpstr>Major Functional Component Diagram</vt:lpstr>
      <vt:lpstr>Hardware Requirements Identified</vt:lpstr>
      <vt:lpstr>Software Requirements Identified</vt:lpstr>
      <vt:lpstr>Software Development Described</vt:lpstr>
      <vt:lpstr>Software Details &amp; Logic Approach</vt:lpstr>
      <vt:lpstr>Software Details &amp; Logic Approach</vt:lpstr>
      <vt:lpstr>Software Details &amp; Logic Approach</vt:lpstr>
      <vt:lpstr>Algorithm: Load Enrollment Data Files</vt:lpstr>
      <vt:lpstr>Algorithm: Open Course</vt:lpstr>
      <vt:lpstr>Algorithm: Check for Open Seats</vt:lpstr>
      <vt:lpstr>Algorithm: Add Student to Waitlist</vt:lpstr>
      <vt:lpstr>Algorithm: Notification</vt:lpstr>
      <vt:lpstr>Algorithm: Drop Student from Waitlist</vt:lpstr>
      <vt:lpstr>Algorithm: Increase Course Capacity</vt:lpstr>
      <vt:lpstr>Algorithm: Close Course</vt:lpstr>
      <vt:lpstr>Software Details &amp; Logic Approach</vt:lpstr>
      <vt:lpstr>Database Schema</vt:lpstr>
      <vt:lpstr>Database: Student </vt:lpstr>
      <vt:lpstr>Database: Course</vt:lpstr>
      <vt:lpstr>Software Details &amp; Logic Approach</vt:lpstr>
      <vt:lpstr>Software Details &amp; Logic Approach</vt:lpstr>
      <vt:lpstr>PowerPoint Presentation</vt:lpstr>
      <vt:lpstr>PowerPoint Presentation</vt:lpstr>
      <vt:lpstr>PowerPoint Presentation</vt:lpstr>
      <vt:lpstr>PowerPoint Presentation</vt:lpstr>
      <vt:lpstr>Software Details &amp; Logic Approach</vt:lpstr>
      <vt:lpstr>PowerPoint Presentation</vt:lpstr>
      <vt:lpstr>PowerPoint Presentation</vt:lpstr>
      <vt:lpstr>PowerPoint Presentation</vt:lpstr>
      <vt:lpstr>PowerPoint Presentation</vt:lpstr>
      <vt:lpstr>Software Details &amp; Logic Approach</vt:lpstr>
      <vt:lpstr>PowerPoint Presentation</vt:lpstr>
      <vt:lpstr>PowerPoint Presentation</vt:lpstr>
      <vt:lpstr>PowerPoint Presentation</vt:lpstr>
      <vt:lpstr>PowerPoint Presentation</vt:lpstr>
      <vt:lpstr>Software Details &amp; Logic Approach</vt:lpstr>
      <vt:lpstr>Administrator</vt:lpstr>
      <vt:lpstr>Guest (Non Logged In) Person</vt:lpstr>
      <vt:lpstr>Notification System</vt:lpstr>
      <vt:lpstr>Risk Management Plan</vt:lpstr>
      <vt:lpstr>Risk Matrix</vt:lpstr>
      <vt:lpstr>Customer Risks</vt:lpstr>
      <vt:lpstr>Customer Risks</vt:lpstr>
      <vt:lpstr>Technical Risks</vt:lpstr>
      <vt:lpstr>Technical Risks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Lookmai Rattana</dc:creator>
  <cp:lastModifiedBy>orattana</cp:lastModifiedBy>
  <cp:revision>31</cp:revision>
  <dcterms:created xsi:type="dcterms:W3CDTF">2014-04-23T22:54:30Z</dcterms:created>
  <dcterms:modified xsi:type="dcterms:W3CDTF">2014-04-24T14:48:42Z</dcterms:modified>
</cp:coreProperties>
</file>