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57" r:id="rId5"/>
    <p:sldId id="271" r:id="rId6"/>
    <p:sldId id="259" r:id="rId7"/>
    <p:sldId id="260" r:id="rId8"/>
    <p:sldId id="261" r:id="rId9"/>
    <p:sldId id="272" r:id="rId10"/>
    <p:sldId id="263" r:id="rId11"/>
    <p:sldId id="264" r:id="rId12"/>
    <p:sldId id="262" r:id="rId13"/>
    <p:sldId id="265"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2182777-7112-415C-AC1D-2A62E5A56A5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182777-7112-415C-AC1D-2A62E5A56A5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182777-7112-415C-AC1D-2A62E5A56A5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182777-7112-415C-AC1D-2A62E5A56A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C2CF72E-008C-4DB6-8D21-386B0A78562E}"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182777-7112-415C-AC1D-2A62E5A56A5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2CF72E-008C-4DB6-8D21-386B0A78562E}" type="datetimeFigureOut">
              <a:rPr lang="en-US" smtClean="0"/>
              <a:t>4/19/2016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182777-7112-415C-AC1D-2A62E5A56A5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81000"/>
            <a:ext cx="7406640" cy="1472184"/>
          </a:xfrm>
          <a:solidFill>
            <a:schemeClr val="bg2">
              <a:lumMod val="60000"/>
              <a:lumOff val="40000"/>
            </a:schemeClr>
          </a:solidFill>
        </p:spPr>
        <p:style>
          <a:lnRef idx="2">
            <a:schemeClr val="accent3"/>
          </a:lnRef>
          <a:fillRef idx="1">
            <a:schemeClr val="lt1"/>
          </a:fillRef>
          <a:effectRef idx="0">
            <a:schemeClr val="accent3"/>
          </a:effectRef>
          <a:fontRef idx="minor">
            <a:schemeClr val="dk1"/>
          </a:fontRef>
        </p:style>
        <p:txBody>
          <a:bodyPr>
            <a:normAutofit/>
          </a:bodyPr>
          <a:lstStyle/>
          <a:p>
            <a:r>
              <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Britannic Bold" panose="020B0903060703020204" pitchFamily="34" charset="0"/>
              </a:rPr>
              <a:t>Content Distrib</a:t>
            </a:r>
            <a:r>
              <a:rPr lang="en-US" sz="40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Britannic Bold" panose="020B0903060703020204" pitchFamily="34" charset="0"/>
              </a:rPr>
              <a:t>ution Networks</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Britannic Bold" panose="020B0903060703020204" pitchFamily="34" charset="0"/>
            </a:endParaRPr>
          </a:p>
        </p:txBody>
      </p:sp>
      <p:sp>
        <p:nvSpPr>
          <p:cNvPr id="3" name="Subtitle 2"/>
          <p:cNvSpPr>
            <a:spLocks noGrp="1"/>
          </p:cNvSpPr>
          <p:nvPr>
            <p:ph type="subTitle" idx="1"/>
          </p:nvPr>
        </p:nvSpPr>
        <p:spPr>
          <a:xfrm rot="10800000" flipV="1">
            <a:off x="1219200" y="3505200"/>
            <a:ext cx="7406640" cy="1447800"/>
          </a:xfrm>
        </p:spPr>
        <p:txBody>
          <a:bodyPr>
            <a:normAutofit/>
          </a:bodyPr>
          <a:lstStyle/>
          <a:p>
            <a:r>
              <a:rPr lang="en-US" dirty="0" smtClean="0">
                <a:solidFill>
                  <a:srgbClr val="FF0000"/>
                </a:solidFill>
              </a:rPr>
              <a:t>                    </a:t>
            </a:r>
            <a:r>
              <a:rPr lang="en-US" dirty="0">
                <a:solidFill>
                  <a:srgbClr val="FF0000"/>
                </a:solidFill>
              </a:rPr>
              <a:t> </a:t>
            </a:r>
            <a:r>
              <a:rPr lang="en-US" dirty="0" smtClean="0">
                <a:solidFill>
                  <a:srgbClr val="FF0000"/>
                </a:solidFill>
              </a:rPr>
              <a:t>  </a:t>
            </a:r>
            <a:r>
              <a:rPr lang="en-US" dirty="0" smtClean="0">
                <a:solidFill>
                  <a:schemeClr val="bg2">
                    <a:lumMod val="50000"/>
                  </a:schemeClr>
                </a:solidFill>
              </a:rPr>
              <a:t>Presented by</a:t>
            </a:r>
          </a:p>
          <a:p>
            <a:r>
              <a:rPr lang="en-US" dirty="0" smtClean="0">
                <a:solidFill>
                  <a:schemeClr val="bg2">
                    <a:lumMod val="50000"/>
                  </a:schemeClr>
                </a:solidFill>
              </a:rPr>
              <a:t>                       Sajna Rejinath</a:t>
            </a:r>
            <a:endParaRPr lang="en-US" dirty="0">
              <a:solidFill>
                <a:schemeClr val="bg2">
                  <a:lumMod val="50000"/>
                </a:schemeClr>
              </a:solidFill>
            </a:endParaRPr>
          </a:p>
        </p:txBody>
      </p:sp>
    </p:spTree>
    <p:extLst>
      <p:ext uri="{BB962C8B-B14F-4D97-AF65-F5344CB8AC3E}">
        <p14:creationId xmlns:p14="http://schemas.microsoft.com/office/powerpoint/2010/main" val="1062053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1435608" y="457200"/>
            <a:ext cx="7498080" cy="5791200"/>
          </a:xfrm>
        </p:spPr>
        <p:txBody>
          <a:bodyPr>
            <a:normAutofit/>
          </a:bodyPr>
          <a:lstStyle/>
          <a:p>
            <a:pPr marL="82296" indent="0">
              <a:buNone/>
            </a:pPr>
            <a:r>
              <a:rPr lang="en-US" sz="2400" dirty="0">
                <a:latin typeface="Arial" panose="020B0604020202020204" pitchFamily="34" charset="0"/>
                <a:cs typeface="Arial" panose="020B0604020202020204" pitchFamily="34" charset="0"/>
              </a:rPr>
              <a:t>Six steps then </a:t>
            </a:r>
            <a:r>
              <a:rPr lang="en-US" sz="2400" dirty="0" smtClean="0">
                <a:latin typeface="Arial" panose="020B0604020202020204" pitchFamily="34" charset="0"/>
                <a:cs typeface="Arial" panose="020B0604020202020204" pitchFamily="34" charset="0"/>
              </a:rPr>
              <a:t>occur</a:t>
            </a:r>
            <a:endParaRPr lang="en-US" sz="2400" dirty="0">
              <a:latin typeface="Arial" panose="020B0604020202020204" pitchFamily="34" charset="0"/>
              <a:cs typeface="Arial" panose="020B0604020202020204" pitchFamily="34" charset="0"/>
            </a:endParaRPr>
          </a:p>
          <a:p>
            <a:pPr marL="539496" indent="-457200">
              <a:buFont typeface="+mj-lt"/>
              <a:buAutoNum type="arabicPeriod"/>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user visits the Web page at NetCinema.</a:t>
            </a:r>
          </a:p>
          <a:p>
            <a:pPr marL="539496" indent="-457200">
              <a:buFont typeface="+mj-lt"/>
              <a:buAutoNum type="arabicPeriod"/>
            </a:pPr>
            <a:r>
              <a:rPr lang="en-US" sz="2400" dirty="0" smtClean="0">
                <a:latin typeface="Arial" panose="020B0604020202020204" pitchFamily="34" charset="0"/>
                <a:cs typeface="Arial" panose="020B0604020202020204" pitchFamily="34" charset="0"/>
              </a:rPr>
              <a:t>When </a:t>
            </a:r>
            <a:r>
              <a:rPr lang="en-US" sz="2400" dirty="0">
                <a:latin typeface="Arial" panose="020B0604020202020204" pitchFamily="34" charset="0"/>
                <a:cs typeface="Arial" panose="020B0604020202020204" pitchFamily="34" charset="0"/>
              </a:rPr>
              <a:t>the user clicks on the link http://video.netcinema.com/6Y7B23V, </a:t>
            </a:r>
            <a:r>
              <a:rPr lang="en-US" sz="2400" dirty="0" smtClean="0">
                <a:latin typeface="Arial" panose="020B0604020202020204" pitchFamily="34" charset="0"/>
                <a:cs typeface="Arial" panose="020B0604020202020204" pitchFamily="34" charset="0"/>
              </a:rPr>
              <a:t>the user’s </a:t>
            </a:r>
            <a:r>
              <a:rPr lang="en-US" sz="2400" dirty="0">
                <a:latin typeface="Arial" panose="020B0604020202020204" pitchFamily="34" charset="0"/>
                <a:cs typeface="Arial" panose="020B0604020202020204" pitchFamily="34" charset="0"/>
              </a:rPr>
              <a:t>host sends a DNS query for </a:t>
            </a:r>
            <a:r>
              <a:rPr lang="en-US" sz="2400" dirty="0" smtClean="0">
                <a:latin typeface="Arial" panose="020B0604020202020204" pitchFamily="34" charset="0"/>
                <a:cs typeface="Arial" panose="020B0604020202020204" pitchFamily="34" charset="0"/>
              </a:rPr>
              <a:t>video.netcinema.com</a:t>
            </a:r>
          </a:p>
          <a:p>
            <a:pPr marL="539496" indent="-457200">
              <a:buFont typeface="+mj-lt"/>
              <a:buAutoNum type="arabicPeriod"/>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user’s Local DNS Server (LDNS) relays the DNS query to an </a:t>
            </a:r>
            <a:r>
              <a:rPr lang="en-US" sz="2400" dirty="0" smtClean="0">
                <a:latin typeface="Arial" panose="020B0604020202020204" pitchFamily="34" charset="0"/>
                <a:cs typeface="Arial" panose="020B0604020202020204" pitchFamily="34" charset="0"/>
              </a:rPr>
              <a:t>authoritative DNS </a:t>
            </a:r>
            <a:r>
              <a:rPr lang="en-US" sz="2400" dirty="0">
                <a:latin typeface="Arial" panose="020B0604020202020204" pitchFamily="34" charset="0"/>
                <a:cs typeface="Arial" panose="020B0604020202020204" pitchFamily="34" charset="0"/>
              </a:rPr>
              <a:t>server for NetCinema, which observes the string “video” in </a:t>
            </a:r>
            <a:r>
              <a:rPr lang="en-US" sz="2400" dirty="0" smtClean="0">
                <a:latin typeface="Arial" panose="020B0604020202020204" pitchFamily="34" charset="0"/>
                <a:cs typeface="Arial" panose="020B0604020202020204" pitchFamily="34" charset="0"/>
              </a:rPr>
              <a:t>the hostname </a:t>
            </a:r>
            <a:r>
              <a:rPr lang="en-US" sz="2400" dirty="0">
                <a:latin typeface="Arial" panose="020B0604020202020204" pitchFamily="34" charset="0"/>
                <a:cs typeface="Arial" panose="020B0604020202020204" pitchFamily="34" charset="0"/>
              </a:rPr>
              <a:t>video.netcinema.com. To “hand over” the DNS query to </a:t>
            </a:r>
            <a:r>
              <a:rPr lang="en-US" sz="2400" dirty="0" smtClean="0">
                <a:latin typeface="Arial" panose="020B0604020202020204" pitchFamily="34" charset="0"/>
                <a:cs typeface="Arial" panose="020B0604020202020204" pitchFamily="34" charset="0"/>
              </a:rPr>
              <a:t>KingCDN, instead </a:t>
            </a:r>
            <a:r>
              <a:rPr lang="en-US" sz="2400" dirty="0">
                <a:latin typeface="Arial" panose="020B0604020202020204" pitchFamily="34" charset="0"/>
                <a:cs typeface="Arial" panose="020B0604020202020204" pitchFamily="34" charset="0"/>
              </a:rPr>
              <a:t>of returning an IP address, the NetCinema authoritative DNS </a:t>
            </a:r>
            <a:r>
              <a:rPr lang="en-US" sz="2400" dirty="0" smtClean="0">
                <a:latin typeface="Arial" panose="020B0604020202020204" pitchFamily="34" charset="0"/>
                <a:cs typeface="Arial" panose="020B0604020202020204" pitchFamily="34" charset="0"/>
              </a:rPr>
              <a:t>server returns </a:t>
            </a:r>
            <a:r>
              <a:rPr lang="en-US" sz="2400" dirty="0">
                <a:latin typeface="Arial" panose="020B0604020202020204" pitchFamily="34" charset="0"/>
                <a:cs typeface="Arial" panose="020B0604020202020204" pitchFamily="34" charset="0"/>
              </a:rPr>
              <a:t>to the LDNS a hostname in the KingCDN’s domain, </a:t>
            </a:r>
            <a:r>
              <a:rPr lang="en-US" sz="2400" dirty="0" smtClean="0">
                <a:latin typeface="Arial" panose="020B0604020202020204" pitchFamily="34" charset="0"/>
                <a:cs typeface="Arial" panose="020B0604020202020204" pitchFamily="34" charset="0"/>
              </a:rPr>
              <a:t>for example,a1105.kingcdn.com.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621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457200"/>
            <a:ext cx="7498080" cy="5791200"/>
          </a:xfrm>
        </p:spPr>
        <p:txBody>
          <a:bodyPr>
            <a:normAutofit/>
          </a:bodyPr>
          <a:lstStyle/>
          <a:p>
            <a:pPr marL="539496" indent="-457200">
              <a:buFont typeface="+mj-lt"/>
              <a:buAutoNum type="arabicPeriod" startAt="4"/>
            </a:pPr>
            <a:r>
              <a:rPr lang="en-US" sz="2400" dirty="0" smtClean="0">
                <a:latin typeface="Arial" panose="020B0604020202020204" pitchFamily="34" charset="0"/>
                <a:cs typeface="Arial" panose="020B0604020202020204" pitchFamily="34" charset="0"/>
              </a:rPr>
              <a:t>From </a:t>
            </a:r>
            <a:r>
              <a:rPr lang="en-US" sz="2400" dirty="0">
                <a:latin typeface="Arial" panose="020B0604020202020204" pitchFamily="34" charset="0"/>
                <a:cs typeface="Arial" panose="020B0604020202020204" pitchFamily="34" charset="0"/>
              </a:rPr>
              <a:t>this point on, the DNS query enters into KingCDN’s private DNS infrastructure. The user’s LDNS then sends a second query, now for a1105.kingcdn.com, and KingCDN’s DNS system eventually returns the IP addresses of a KingCDN content server to the LDNS. It is thus here, within the KingCDN’s DNS system, that the CDN server from which the client will receive its content is specified.</a:t>
            </a:r>
          </a:p>
          <a:p>
            <a:pPr marL="539496" indent="-457200">
              <a:buFont typeface="+mj-lt"/>
              <a:buAutoNum type="arabicPeriod" startAt="4"/>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LDNS forwards the IP address of the content-serving CDN node to the user’s host.</a:t>
            </a:r>
          </a:p>
          <a:p>
            <a:pPr marL="539496" indent="-457200">
              <a:buFont typeface="+mj-lt"/>
              <a:buAutoNum type="arabicPeriod" startAt="4"/>
            </a:pPr>
            <a:r>
              <a:rPr lang="en-US" sz="2400" dirty="0" smtClean="0">
                <a:latin typeface="Arial" panose="020B0604020202020204" pitchFamily="34" charset="0"/>
                <a:cs typeface="Arial" panose="020B0604020202020204" pitchFamily="34" charset="0"/>
              </a:rPr>
              <a:t>Once </a:t>
            </a:r>
            <a:r>
              <a:rPr lang="en-US" sz="2400" dirty="0">
                <a:latin typeface="Arial" panose="020B0604020202020204" pitchFamily="34" charset="0"/>
                <a:cs typeface="Arial" panose="020B0604020202020204" pitchFamily="34" charset="0"/>
              </a:rPr>
              <a:t>the client receives the IP address for a KingCDN content server, it establishes a direct TCP connection with the server at that IP address and issues an HTTP GET request for the video</a:t>
            </a:r>
            <a:r>
              <a:rPr lang="en-US" sz="2400" dirty="0" smtClean="0">
                <a:latin typeface="Arial" panose="020B0604020202020204" pitchFamily="34" charset="0"/>
                <a:cs typeface="Arial" panose="020B0604020202020204" pitchFamily="34" charset="0"/>
              </a:rPr>
              <a:t>.</a:t>
            </a:r>
          </a:p>
          <a:p>
            <a:pPr marL="82296" indent="0">
              <a:buNone/>
            </a:pPr>
            <a:endParaRPr lang="en-US" sz="2400" dirty="0" smtClean="0">
              <a:latin typeface="Arial" panose="020B0604020202020204" pitchFamily="34" charset="0"/>
              <a:cs typeface="Arial" panose="020B0604020202020204" pitchFamily="34" charset="0"/>
            </a:endParaRPr>
          </a:p>
          <a:p>
            <a:pPr marL="82296" indent="0">
              <a:buNone/>
            </a:pPr>
            <a:endParaRPr lang="en-US" sz="2400" dirty="0" smtClean="0">
              <a:latin typeface="Arial" panose="020B0604020202020204" pitchFamily="34" charset="0"/>
              <a:cs typeface="Arial" panose="020B0604020202020204" pitchFamily="34" charset="0"/>
            </a:endParaRPr>
          </a:p>
          <a:p>
            <a:pPr marL="539496" indent="-457200">
              <a:buFont typeface="+mj-lt"/>
              <a:buAutoNum type="arabicPeriod"/>
            </a:pPr>
            <a:endParaRPr lang="en-US" sz="2400" dirty="0">
              <a:latin typeface="Arial" panose="020B0604020202020204" pitchFamily="34" charset="0"/>
              <a:cs typeface="Arial" panose="020B0604020202020204" pitchFamily="34" charset="0"/>
            </a:endParaRPr>
          </a:p>
          <a:p>
            <a:pPr marL="82296"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4342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219200" y="457200"/>
            <a:ext cx="7498080" cy="5181600"/>
          </a:xfrm>
        </p:spPr>
        <p:txBody>
          <a:bodyPr>
            <a:normAutofit/>
          </a:bodyPr>
          <a:lstStyle/>
          <a:p>
            <a:pPr marL="82296" indent="0">
              <a:buNone/>
            </a:pPr>
            <a:r>
              <a:rPr lang="en-US" sz="2800" dirty="0">
                <a:solidFill>
                  <a:schemeClr val="bg2">
                    <a:lumMod val="50000"/>
                  </a:schemeClr>
                </a:solidFill>
                <a:latin typeface="Arial" panose="020B0604020202020204" pitchFamily="34" charset="0"/>
                <a:cs typeface="Arial" panose="020B0604020202020204" pitchFamily="34" charset="0"/>
              </a:rPr>
              <a:t>Cluster Selection </a:t>
            </a:r>
            <a:r>
              <a:rPr lang="en-US" sz="2800" dirty="0" smtClean="0">
                <a:solidFill>
                  <a:schemeClr val="bg2">
                    <a:lumMod val="50000"/>
                  </a:schemeClr>
                </a:solidFill>
                <a:latin typeface="Arial" panose="020B0604020202020204" pitchFamily="34" charset="0"/>
                <a:cs typeface="Arial" panose="020B0604020202020204" pitchFamily="34" charset="0"/>
              </a:rPr>
              <a:t>Strategies</a:t>
            </a:r>
          </a:p>
          <a:p>
            <a:pPr marL="82296" indent="0">
              <a:buNone/>
            </a:pPr>
            <a:r>
              <a:rPr lang="en-US" sz="2400" dirty="0" smtClean="0">
                <a:latin typeface="Arial" panose="020B0604020202020204" pitchFamily="34" charset="0"/>
                <a:cs typeface="Arial" panose="020B0604020202020204" pitchFamily="34" charset="0"/>
              </a:rPr>
              <a:t>Mechanism for dynamically directing clients to a server cluster or a data center within the CDN.</a:t>
            </a:r>
          </a:p>
          <a:p>
            <a:pPr marL="82296" indent="0">
              <a:buNone/>
            </a:pPr>
            <a:endParaRPr lang="en-US" sz="24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Geographically closest </a:t>
            </a:r>
          </a:p>
          <a:p>
            <a:pPr lvl="1">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Assign the client to the cluster that is geographically closest.</a:t>
            </a:r>
          </a:p>
          <a:p>
            <a:pPr lvl="1">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This may not work for some client since the geographically closest cluster may not be the closest cluster along the network path.</a:t>
            </a:r>
          </a:p>
          <a:p>
            <a:pPr>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Real-time </a:t>
            </a:r>
            <a:r>
              <a:rPr lang="en-US" sz="2400" b="1" dirty="0">
                <a:latin typeface="Arial" panose="020B0604020202020204" pitchFamily="34" charset="0"/>
                <a:cs typeface="Arial" panose="020B0604020202020204" pitchFamily="34" charset="0"/>
              </a:rPr>
              <a:t>measurement of </a:t>
            </a:r>
            <a:r>
              <a:rPr lang="en-US" sz="2400" b="1" dirty="0" smtClean="0">
                <a:latin typeface="Arial" panose="020B0604020202020204" pitchFamily="34" charset="0"/>
                <a:cs typeface="Arial" panose="020B0604020202020204" pitchFamily="34" charset="0"/>
              </a:rPr>
              <a:t>delay </a:t>
            </a:r>
          </a:p>
          <a:p>
            <a:pPr lvl="1">
              <a:buFont typeface="Wingdings" panose="05000000000000000000" pitchFamily="2" charset="2"/>
              <a:buChar char="v"/>
            </a:pPr>
            <a:r>
              <a:rPr lang="en-US" sz="2000" b="1"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CDN </a:t>
            </a:r>
            <a:r>
              <a:rPr lang="en-US" sz="2000" dirty="0">
                <a:latin typeface="Arial" panose="020B0604020202020204" pitchFamily="34" charset="0"/>
                <a:cs typeface="Arial" panose="020B0604020202020204" pitchFamily="34" charset="0"/>
              </a:rPr>
              <a:t>performs periodic real-time measurement of delay and loss performance between their clusters and clients</a:t>
            </a:r>
          </a:p>
          <a:p>
            <a:pPr lvl="2">
              <a:buFont typeface="Wingdings" panose="05000000000000000000" pitchFamily="2" charset="2"/>
              <a:buChar char="v"/>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166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228600"/>
            <a:ext cx="7498080" cy="6019800"/>
          </a:xfrm>
        </p:spPr>
        <p:txBody>
          <a:bodyPr>
            <a:normAutofit/>
          </a:bodyPr>
          <a:lstStyle/>
          <a:p>
            <a:r>
              <a:rPr lang="en-US" sz="2400" b="1" dirty="0" smtClean="0">
                <a:latin typeface="Arial" panose="020B0604020202020204" pitchFamily="34" charset="0"/>
                <a:cs typeface="Arial" panose="020B0604020202020204" pitchFamily="34" charset="0"/>
              </a:rPr>
              <a:t>IP anycast</a:t>
            </a:r>
          </a:p>
          <a:p>
            <a:pPr lvl="1">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routers in the </a:t>
            </a:r>
            <a:r>
              <a:rPr lang="en-US" sz="2000" dirty="0" smtClean="0">
                <a:latin typeface="Arial" panose="020B0604020202020204" pitchFamily="34" charset="0"/>
                <a:cs typeface="Arial" panose="020B0604020202020204" pitchFamily="34" charset="0"/>
              </a:rPr>
              <a:t>Internet route </a:t>
            </a:r>
            <a:r>
              <a:rPr lang="en-US" sz="2000" dirty="0">
                <a:latin typeface="Arial" panose="020B0604020202020204" pitchFamily="34" charset="0"/>
                <a:cs typeface="Arial" panose="020B0604020202020204" pitchFamily="34" charset="0"/>
              </a:rPr>
              <a:t>the client’s packets to the “closest” cluster, as determined by BGP</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Load on the clusters </a:t>
            </a:r>
          </a:p>
          <a:p>
            <a:pPr lvl="1">
              <a:buFont typeface="Wingdings" panose="05000000000000000000" pitchFamily="2" charset="2"/>
              <a:buChar char="v"/>
            </a:pPr>
            <a:r>
              <a:rPr lang="en-US" sz="2000" dirty="0">
                <a:latin typeface="Arial" panose="020B0604020202020204" pitchFamily="34" charset="0"/>
                <a:cs typeface="Arial" panose="020B0604020202020204" pitchFamily="34" charset="0"/>
              </a:rPr>
              <a:t>Clients should not be directed to overloaded clusters.</a:t>
            </a:r>
          </a:p>
          <a:p>
            <a:r>
              <a:rPr lang="en-US" dirty="0"/>
              <a:t> </a:t>
            </a:r>
            <a:r>
              <a:rPr lang="en-US" sz="2400" b="1" dirty="0">
                <a:latin typeface="Arial" panose="020B0604020202020204" pitchFamily="34" charset="0"/>
                <a:cs typeface="Arial" panose="020B0604020202020204" pitchFamily="34" charset="0"/>
              </a:rPr>
              <a:t>ISP delivery cost</a:t>
            </a:r>
          </a:p>
          <a:p>
            <a:pPr lvl="1">
              <a:buFont typeface="Wingdings" panose="05000000000000000000" pitchFamily="2" charset="2"/>
              <a:buChar char="v"/>
            </a:pPr>
            <a:r>
              <a:rPr lang="en-US" sz="2000" dirty="0">
                <a:latin typeface="Arial" panose="020B0604020202020204" pitchFamily="34" charset="0"/>
                <a:cs typeface="Arial" panose="020B0604020202020204" pitchFamily="34" charset="0"/>
              </a:rPr>
              <a:t>The clusters may be chosen so that specific ISPs are used to carry CDN-to-client traffic, taking into account the different cost structures in the contractual relationships between ISPs and cluster operators.</a:t>
            </a:r>
          </a:p>
          <a:p>
            <a:pPr>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lvl="1">
              <a:buFont typeface="Wingdings" panose="05000000000000000000" pitchFamily="2" charset="2"/>
              <a:buChar char="v"/>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626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457200"/>
            <a:ext cx="7498080" cy="5791200"/>
          </a:xfrm>
        </p:spPr>
        <p:txBody>
          <a:bodyPr>
            <a:normAutofit/>
          </a:bodyPr>
          <a:lstStyle/>
          <a:p>
            <a:pPr marL="82296" indent="0">
              <a:buNone/>
            </a:pPr>
            <a:r>
              <a:rPr lang="en-US" sz="2800" dirty="0">
                <a:solidFill>
                  <a:schemeClr val="bg2">
                    <a:lumMod val="50000"/>
                  </a:schemeClr>
                </a:solidFill>
                <a:latin typeface="Arial" panose="020B0604020202020204" pitchFamily="34" charset="0"/>
                <a:cs typeface="Arial" panose="020B0604020202020204" pitchFamily="34" charset="0"/>
              </a:rPr>
              <a:t>Notable Content </a:t>
            </a:r>
            <a:r>
              <a:rPr lang="en-US" sz="2800" dirty="0" smtClean="0">
                <a:solidFill>
                  <a:schemeClr val="bg2">
                    <a:lumMod val="50000"/>
                  </a:schemeClr>
                </a:solidFill>
                <a:latin typeface="Arial" panose="020B0604020202020204" pitchFamily="34" charset="0"/>
                <a:cs typeface="Arial" panose="020B0604020202020204" pitchFamily="34" charset="0"/>
              </a:rPr>
              <a:t>Delivery </a:t>
            </a:r>
            <a:r>
              <a:rPr lang="en-US" sz="2800" dirty="0">
                <a:solidFill>
                  <a:schemeClr val="bg2">
                    <a:lumMod val="50000"/>
                  </a:schemeClr>
                </a:solidFill>
                <a:latin typeface="Arial" panose="020B0604020202020204" pitchFamily="34" charset="0"/>
                <a:cs typeface="Arial" panose="020B0604020202020204" pitchFamily="34" charset="0"/>
              </a:rPr>
              <a:t>S</a:t>
            </a:r>
            <a:r>
              <a:rPr lang="en-US" sz="2800" dirty="0" smtClean="0">
                <a:solidFill>
                  <a:schemeClr val="bg2">
                    <a:lumMod val="50000"/>
                  </a:schemeClr>
                </a:solidFill>
                <a:latin typeface="Arial" panose="020B0604020202020204" pitchFamily="34" charset="0"/>
                <a:cs typeface="Arial" panose="020B0604020202020204" pitchFamily="34" charset="0"/>
              </a:rPr>
              <a:t>ervice Providers</a:t>
            </a:r>
          </a:p>
          <a:p>
            <a:pPr marL="82296" indent="0">
              <a:buNone/>
            </a:pPr>
            <a:endParaRPr lang="en-US" sz="2400" dirty="0">
              <a:latin typeface="Arial" panose="020B0604020202020204" pitchFamily="34" charset="0"/>
              <a:cs typeface="Arial" panose="020B0604020202020204" pitchFamily="34" charset="0"/>
            </a:endParaRPr>
          </a:p>
          <a:p>
            <a:pPr marL="82296" indent="0">
              <a:buNone/>
            </a:pPr>
            <a:r>
              <a:rPr lang="en-US" sz="2400" b="1" dirty="0" smtClean="0">
                <a:latin typeface="Arial" panose="020B0604020202020204" pitchFamily="34" charset="0"/>
                <a:cs typeface="Arial" panose="020B0604020202020204" pitchFamily="34" charset="0"/>
              </a:rPr>
              <a:t>Free CDNs</a:t>
            </a:r>
          </a:p>
          <a:p>
            <a:r>
              <a:rPr lang="en-US" sz="2000" dirty="0" smtClean="0">
                <a:latin typeface="Arial" panose="020B0604020202020204" pitchFamily="34" charset="0"/>
                <a:cs typeface="Arial" panose="020B0604020202020204" pitchFamily="34" charset="0"/>
              </a:rPr>
              <a:t>BootstrapCDN</a:t>
            </a:r>
          </a:p>
          <a:p>
            <a:r>
              <a:rPr lang="en-US" sz="2000" dirty="0" smtClean="0">
                <a:latin typeface="Arial" panose="020B0604020202020204" pitchFamily="34" charset="0"/>
                <a:cs typeface="Arial" panose="020B0604020202020204" pitchFamily="34" charset="0"/>
              </a:rPr>
              <a:t>CloudFlare</a:t>
            </a:r>
          </a:p>
          <a:p>
            <a:r>
              <a:rPr lang="en-US" sz="2000" dirty="0" smtClean="0">
                <a:latin typeface="Arial" panose="020B0604020202020204" pitchFamily="34" charset="0"/>
                <a:cs typeface="Arial" panose="020B0604020202020204" pitchFamily="34" charset="0"/>
              </a:rPr>
              <a:t>Instart Logic</a:t>
            </a:r>
          </a:p>
          <a:p>
            <a:pPr marL="82296" indent="0">
              <a:buNone/>
            </a:pPr>
            <a:endParaRPr lang="en-US" sz="2000" dirty="0">
              <a:latin typeface="Arial" panose="020B0604020202020204" pitchFamily="34" charset="0"/>
              <a:cs typeface="Arial" panose="020B0604020202020204" pitchFamily="34" charset="0"/>
            </a:endParaRPr>
          </a:p>
          <a:p>
            <a:pPr marL="82296" indent="0">
              <a:buNone/>
            </a:pPr>
            <a:r>
              <a:rPr lang="en-US" sz="2400" b="1" dirty="0" smtClean="0">
                <a:latin typeface="Arial" panose="020B0604020202020204" pitchFamily="34" charset="0"/>
                <a:cs typeface="Arial" panose="020B0604020202020204" pitchFamily="34" charset="0"/>
              </a:rPr>
              <a:t>Traditional commercial CDNs</a:t>
            </a:r>
          </a:p>
          <a:p>
            <a:r>
              <a:rPr lang="en-US" sz="2000" dirty="0" smtClean="0">
                <a:latin typeface="Arial" panose="020B0604020202020204" pitchFamily="34" charset="0"/>
                <a:cs typeface="Arial" panose="020B0604020202020204" pitchFamily="34" charset="0"/>
              </a:rPr>
              <a:t>Akamai Technologies</a:t>
            </a:r>
          </a:p>
          <a:p>
            <a:r>
              <a:rPr lang="en-US" sz="2000" dirty="0" smtClean="0">
                <a:latin typeface="Arial" panose="020B0604020202020204" pitchFamily="34" charset="0"/>
                <a:cs typeface="Arial" panose="020B0604020202020204" pitchFamily="34" charset="0"/>
              </a:rPr>
              <a:t>Amazon CloudFront</a:t>
            </a:r>
          </a:p>
          <a:p>
            <a:r>
              <a:rPr lang="en-US" sz="2000" dirty="0" smtClean="0">
                <a:latin typeface="Arial" panose="020B0604020202020204" pitchFamily="34" charset="0"/>
                <a:cs typeface="Arial" panose="020B0604020202020204" pitchFamily="34" charset="0"/>
              </a:rPr>
              <a:t>Azure CDN</a:t>
            </a:r>
          </a:p>
          <a:p>
            <a:r>
              <a:rPr lang="en-US" sz="2000" dirty="0" smtClean="0">
                <a:latin typeface="Arial" panose="020B0604020202020204" pitchFamily="34" charset="0"/>
                <a:cs typeface="Arial" panose="020B0604020202020204" pitchFamily="34" charset="0"/>
              </a:rPr>
              <a:t>HP Cloud Services</a:t>
            </a:r>
            <a:endParaRPr lang="en-US" sz="2000" dirty="0">
              <a:latin typeface="Arial" panose="020B060402020202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1685493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457200"/>
            <a:ext cx="7498080" cy="5791200"/>
          </a:xfrm>
        </p:spPr>
        <p:txBody>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Reference</a:t>
            </a:r>
          </a:p>
          <a:p>
            <a:pPr marL="82296" indent="0">
              <a:buNone/>
            </a:pPr>
            <a:r>
              <a:rPr lang="en-US" sz="2400" dirty="0" smtClean="0">
                <a:latin typeface="Arial" panose="020B0604020202020204" pitchFamily="34" charset="0"/>
                <a:cs typeface="Arial" panose="020B0604020202020204" pitchFamily="34" charset="0"/>
              </a:rPr>
              <a:t>Computer Networking A Top-Down Approach  by James F. Kurose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93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381000"/>
            <a:ext cx="7498080" cy="5867400"/>
          </a:xfrm>
        </p:spPr>
        <p:txBody>
          <a:bodyPr>
            <a:normAutofit/>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               Introduction</a:t>
            </a:r>
          </a:p>
          <a:p>
            <a:pPr marL="82296" indent="0">
              <a:buNone/>
            </a:pPr>
            <a:endParaRPr lang="en-US" sz="2800" dirty="0" smtClean="0">
              <a:solidFill>
                <a:schemeClr val="bg2">
                  <a:lumMod val="50000"/>
                </a:schemeClr>
              </a:solidFill>
              <a:latin typeface="Arial" panose="020B0604020202020204" pitchFamily="34" charset="0"/>
              <a:cs typeface="Arial" panose="020B0604020202020204" pitchFamily="34" charset="0"/>
            </a:endParaRPr>
          </a:p>
          <a:p>
            <a:pPr marL="82296" indent="0">
              <a:buNone/>
            </a:pPr>
            <a:r>
              <a:rPr lang="en-US" sz="2400" dirty="0" smtClean="0">
                <a:latin typeface="Arial" panose="020B0604020202020204" pitchFamily="34" charset="0"/>
                <a:cs typeface="Arial" panose="020B0604020202020204" pitchFamily="34" charset="0"/>
              </a:rPr>
              <a:t>Today, many internet video companies such as YouTube, Netflix etc. , are distributing multi-Mbps streams to users around the world everyday.</a:t>
            </a:r>
          </a:p>
          <a:p>
            <a:pPr marL="82296" indent="0">
              <a:buNone/>
            </a:pPr>
            <a:endParaRPr lang="en-US" sz="2400" dirty="0">
              <a:latin typeface="Arial" panose="020B0604020202020204" pitchFamily="34" charset="0"/>
              <a:cs typeface="Arial" panose="020B0604020202020204" pitchFamily="34" charset="0"/>
            </a:endParaRPr>
          </a:p>
          <a:p>
            <a:pPr marL="82296" indent="0">
              <a:buNone/>
            </a:pPr>
            <a:r>
              <a:rPr lang="en-US" sz="2400" dirty="0" smtClean="0">
                <a:latin typeface="Arial" panose="020B0604020202020204" pitchFamily="34" charset="0"/>
                <a:cs typeface="Arial" panose="020B0604020202020204" pitchFamily="34" charset="0"/>
              </a:rPr>
              <a:t>The most straightforward approach is:</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Build a single massive data center </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Store all of its videos in the center</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Stream the videos directly from the center to clients worldwide.</a:t>
            </a:r>
          </a:p>
          <a:p>
            <a:pPr marL="82296" indent="0">
              <a:buNone/>
            </a:pPr>
            <a:endParaRPr lang="en-US" sz="2400" dirty="0" smtClean="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023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381000"/>
            <a:ext cx="7498080" cy="5867400"/>
          </a:xfrm>
        </p:spPr>
        <p:txBody>
          <a:bodyPr>
            <a:normAutofit fontScale="92500" lnSpcReduction="20000"/>
          </a:bodyPr>
          <a:lstStyle/>
          <a:p>
            <a:pPr marL="82296" indent="0">
              <a:buNone/>
            </a:pPr>
            <a:r>
              <a:rPr lang="en-US" sz="3000" dirty="0" smtClean="0">
                <a:solidFill>
                  <a:schemeClr val="bg2">
                    <a:lumMod val="50000"/>
                  </a:schemeClr>
                </a:solidFill>
                <a:latin typeface="Arial" panose="020B0604020202020204" pitchFamily="34" charset="0"/>
                <a:cs typeface="Arial" panose="020B0604020202020204" pitchFamily="34" charset="0"/>
              </a:rPr>
              <a:t>Drawback Of </a:t>
            </a:r>
            <a:r>
              <a:rPr lang="en-US" sz="3000" dirty="0">
                <a:solidFill>
                  <a:schemeClr val="bg2">
                    <a:lumMod val="50000"/>
                  </a:schemeClr>
                </a:solidFill>
                <a:latin typeface="Arial" panose="020B0604020202020204" pitchFamily="34" charset="0"/>
                <a:cs typeface="Arial" panose="020B0604020202020204" pitchFamily="34" charset="0"/>
              </a:rPr>
              <a:t>T</a:t>
            </a:r>
            <a:r>
              <a:rPr lang="en-US" sz="3000" dirty="0" smtClean="0">
                <a:solidFill>
                  <a:schemeClr val="bg2">
                    <a:lumMod val="50000"/>
                  </a:schemeClr>
                </a:solidFill>
                <a:latin typeface="Arial" panose="020B0604020202020204" pitchFamily="34" charset="0"/>
                <a:cs typeface="Arial" panose="020B0604020202020204" pitchFamily="34" charset="0"/>
              </a:rPr>
              <a:t>his </a:t>
            </a:r>
            <a:r>
              <a:rPr lang="en-US" sz="3000" dirty="0">
                <a:solidFill>
                  <a:schemeClr val="bg2">
                    <a:lumMod val="50000"/>
                  </a:schemeClr>
                </a:solidFill>
                <a:latin typeface="Arial" panose="020B0604020202020204" pitchFamily="34" charset="0"/>
                <a:cs typeface="Arial" panose="020B0604020202020204" pitchFamily="34" charset="0"/>
              </a:rPr>
              <a:t>A</a:t>
            </a:r>
            <a:r>
              <a:rPr lang="en-US" sz="3000" dirty="0" smtClean="0">
                <a:solidFill>
                  <a:schemeClr val="bg2">
                    <a:lumMod val="50000"/>
                  </a:schemeClr>
                </a:solidFill>
                <a:latin typeface="Arial" panose="020B0604020202020204" pitchFamily="34" charset="0"/>
                <a:cs typeface="Arial" panose="020B0604020202020204" pitchFamily="34" charset="0"/>
              </a:rPr>
              <a:t>pproach</a:t>
            </a:r>
          </a:p>
          <a:p>
            <a:pPr marL="82296" indent="0">
              <a:buNone/>
            </a:pPr>
            <a:endParaRPr lang="en-US" dirty="0" smtClean="0">
              <a:solidFill>
                <a:schemeClr val="bg2">
                  <a:lumMod val="50000"/>
                </a:schemeClr>
              </a:solidFill>
            </a:endParaRPr>
          </a:p>
          <a:p>
            <a:pPr marL="82296" indent="0">
              <a:buNone/>
            </a:pPr>
            <a:r>
              <a:rPr lang="en-US" sz="2600" dirty="0" smtClean="0">
                <a:latin typeface="Arial" panose="020B0604020202020204" pitchFamily="34" charset="0"/>
                <a:cs typeface="Arial" panose="020B0604020202020204" pitchFamily="34" charset="0"/>
              </a:rPr>
              <a:t>Three major problems:</a:t>
            </a:r>
          </a:p>
          <a:p>
            <a:pPr marL="596646" indent="-514350">
              <a:buFont typeface="+mj-lt"/>
              <a:buAutoNum type="arabicPeriod"/>
            </a:pPr>
            <a:r>
              <a:rPr lang="en-US" sz="2600" dirty="0" smtClean="0">
                <a:latin typeface="Arial" panose="020B0604020202020204" pitchFamily="34" charset="0"/>
                <a:cs typeface="Arial" panose="020B0604020202020204" pitchFamily="34" charset="0"/>
              </a:rPr>
              <a:t>Freezing Delays</a:t>
            </a:r>
          </a:p>
          <a:p>
            <a:pPr marL="596646" indent="-514350">
              <a:buFont typeface="+mj-lt"/>
              <a:buAutoNum type="arabicPeriod"/>
            </a:pPr>
            <a:r>
              <a:rPr lang="en-US" sz="2600" dirty="0" smtClean="0">
                <a:latin typeface="Arial" panose="020B0604020202020204" pitchFamily="34" charset="0"/>
                <a:cs typeface="Arial" panose="020B0604020202020204" pitchFamily="34" charset="0"/>
              </a:rPr>
              <a:t>Waste of bandwidth</a:t>
            </a:r>
          </a:p>
          <a:p>
            <a:pPr marL="596646" indent="-514350">
              <a:buFont typeface="+mj-lt"/>
              <a:buAutoNum type="arabicPeriod"/>
            </a:pPr>
            <a:r>
              <a:rPr lang="en-US" sz="2600" dirty="0" smtClean="0">
                <a:latin typeface="Arial" panose="020B0604020202020204" pitchFamily="34" charset="0"/>
                <a:cs typeface="Arial" panose="020B0604020202020204" pitchFamily="34" charset="0"/>
              </a:rPr>
              <a:t>Single point of failure</a:t>
            </a:r>
          </a:p>
          <a:p>
            <a:pPr marL="596646" indent="-514350">
              <a:buFont typeface="+mj-lt"/>
              <a:buAutoNum type="arabicPeriod"/>
            </a:pPr>
            <a:endParaRPr lang="en-US" sz="2600" dirty="0">
              <a:latin typeface="Arial" panose="020B0604020202020204" pitchFamily="34" charset="0"/>
              <a:cs typeface="Arial" panose="020B0604020202020204" pitchFamily="34" charset="0"/>
            </a:endParaRPr>
          </a:p>
          <a:p>
            <a:pPr marL="82296" indent="0">
              <a:buNone/>
            </a:pPr>
            <a:r>
              <a:rPr lang="en-US" sz="2600" dirty="0" smtClean="0">
                <a:latin typeface="Arial" panose="020B0604020202020204" pitchFamily="34" charset="0"/>
                <a:cs typeface="Arial" panose="020B0604020202020204" pitchFamily="34" charset="0"/>
              </a:rPr>
              <a:t>To meet the challenge of distributing massive amount of video data to users around the world, all major video-streaming companies make use of  Content Distribution Networks(CDNs). </a:t>
            </a:r>
          </a:p>
          <a:p>
            <a:pPr marL="82296" indent="0">
              <a:buNone/>
            </a:pPr>
            <a:endParaRPr lang="en-US" sz="2600" dirty="0" smtClean="0">
              <a:latin typeface="Arial" panose="020B0604020202020204" pitchFamily="34" charset="0"/>
              <a:cs typeface="Arial" panose="020B0604020202020204" pitchFamily="34" charset="0"/>
            </a:endParaRPr>
          </a:p>
          <a:p>
            <a:pPr marL="356616" lvl="1" indent="0">
              <a:buNone/>
            </a:pPr>
            <a:r>
              <a:rPr lang="en-US" sz="2400" dirty="0" smtClean="0">
                <a:latin typeface="Arial" panose="020B0604020202020204" pitchFamily="34" charset="0"/>
                <a:cs typeface="Arial" panose="020B0604020202020204" pitchFamily="34" charset="0"/>
              </a:rPr>
              <a:t>  </a:t>
            </a:r>
          </a:p>
          <a:p>
            <a:pPr marL="356616" lvl="1" indent="0">
              <a:buNone/>
            </a:pPr>
            <a:r>
              <a:rPr lang="en-US" sz="2400" dirty="0" smtClean="0">
                <a:solidFill>
                  <a:schemeClr val="bg2">
                    <a:lumMod val="50000"/>
                  </a:schemeClr>
                </a:solidFill>
                <a:latin typeface="Arial" panose="020B0604020202020204" pitchFamily="34" charset="0"/>
                <a:cs typeface="Arial" panose="020B0604020202020204" pitchFamily="34" charset="0"/>
              </a:rPr>
              <a:t>    </a:t>
            </a:r>
          </a:p>
          <a:p>
            <a:pPr marL="356616" lvl="1" indent="0">
              <a:buNone/>
            </a:pPr>
            <a:r>
              <a:rPr lang="en-US" sz="2400" dirty="0" smtClean="0">
                <a:solidFill>
                  <a:schemeClr val="bg2">
                    <a:lumMod val="50000"/>
                  </a:schemeClr>
                </a:solidFill>
                <a:latin typeface="Arial" panose="020B0604020202020204" pitchFamily="34" charset="0"/>
                <a:cs typeface="Arial" panose="020B0604020202020204" pitchFamily="34" charset="0"/>
              </a:rPr>
              <a:t> </a:t>
            </a:r>
            <a:endParaRPr lang="en-US" sz="24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55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What is Content distribution network?</a:t>
            </a:r>
          </a:p>
          <a:p>
            <a:pPr marL="82296" indent="0">
              <a:buNone/>
            </a:pPr>
            <a:endParaRPr lang="en-US" sz="2800" dirty="0" smtClean="0">
              <a:solidFill>
                <a:schemeClr val="bg2">
                  <a:lumMod val="50000"/>
                </a:schemeClr>
              </a:solidFill>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Also known as content delivery network.</a:t>
            </a:r>
          </a:p>
          <a:p>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CDN manages servers in a multiple geographically distributed locations, stores copies of the videos (and other types of Web content, including documents, images, and audio) in its servers, and attempts to direct each user request to a CDN location that will provide the best user </a:t>
            </a:r>
            <a:r>
              <a:rPr lang="en-US" sz="2400" dirty="0" smtClean="0">
                <a:latin typeface="Arial" panose="020B0604020202020204" pitchFamily="34" charset="0"/>
                <a:cs typeface="Arial" panose="020B0604020202020204" pitchFamily="34" charset="0"/>
              </a:rPr>
              <a:t>experience.</a:t>
            </a:r>
          </a:p>
        </p:txBody>
      </p:sp>
      <p:sp>
        <p:nvSpPr>
          <p:cNvPr id="4" name="Title 3"/>
          <p:cNvSpPr>
            <a:spLocks noGrp="1"/>
          </p:cNvSpPr>
          <p:nvPr>
            <p:ph type="title"/>
          </p:nvPr>
        </p:nvSpPr>
        <p:spPr>
          <a:xfrm flipV="1">
            <a:off x="1435608" y="228600"/>
            <a:ext cx="7498080" cy="46038"/>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39205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381000"/>
            <a:ext cx="7498080" cy="5867400"/>
          </a:xfrm>
        </p:spPr>
        <p:txBody>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Types of CDNs</a:t>
            </a:r>
          </a:p>
          <a:p>
            <a:pPr marL="82296" indent="0">
              <a:buNone/>
            </a:pPr>
            <a:r>
              <a:rPr lang="en-US" sz="2400" b="1" dirty="0" smtClean="0">
                <a:latin typeface="Arial" panose="020B0604020202020204" pitchFamily="34" charset="0"/>
                <a:cs typeface="Arial" panose="020B0604020202020204" pitchFamily="34" charset="0"/>
              </a:rPr>
              <a:t>Private </a:t>
            </a:r>
            <a:r>
              <a:rPr lang="en-US" sz="2400" b="1" dirty="0">
                <a:latin typeface="Arial" panose="020B0604020202020204" pitchFamily="34" charset="0"/>
                <a:cs typeface="Arial" panose="020B0604020202020204" pitchFamily="34" charset="0"/>
              </a:rPr>
              <a:t>CDN </a:t>
            </a:r>
            <a:endParaRPr lang="en-US" sz="2400" dirty="0">
              <a:latin typeface="Arial" panose="020B0604020202020204" pitchFamily="34" charset="0"/>
              <a:cs typeface="Arial" panose="020B0604020202020204" pitchFamily="34" charset="0"/>
            </a:endParaRPr>
          </a:p>
          <a:p>
            <a:pPr marL="82296" indent="0">
              <a:buNone/>
            </a:pPr>
            <a:r>
              <a:rPr lang="en-US" sz="2400" dirty="0" smtClean="0">
                <a:latin typeface="Arial" panose="020B0604020202020204" pitchFamily="34" charset="0"/>
                <a:cs typeface="Arial" panose="020B0604020202020204" pitchFamily="34" charset="0"/>
              </a:rPr>
              <a:t>Owned </a:t>
            </a:r>
            <a:r>
              <a:rPr lang="en-US" sz="2400" dirty="0">
                <a:latin typeface="Arial" panose="020B0604020202020204" pitchFamily="34" charset="0"/>
                <a:cs typeface="Arial" panose="020B0604020202020204" pitchFamily="34" charset="0"/>
              </a:rPr>
              <a:t>by contend provider </a:t>
            </a:r>
            <a:r>
              <a:rPr lang="en-US" sz="2400" dirty="0" smtClean="0">
                <a:latin typeface="Arial" panose="020B0604020202020204" pitchFamily="34" charset="0"/>
                <a:cs typeface="Arial" panose="020B0604020202020204" pitchFamily="34" charset="0"/>
              </a:rPr>
              <a:t>itself. Ex Google’s CDN distributes YouTube videos and other types of content.</a:t>
            </a:r>
            <a:endParaRPr lang="en-US" sz="2400" dirty="0">
              <a:latin typeface="Arial" panose="020B0604020202020204" pitchFamily="34" charset="0"/>
              <a:cs typeface="Arial" panose="020B0604020202020204" pitchFamily="34" charset="0"/>
            </a:endParaRPr>
          </a:p>
          <a:p>
            <a:pPr marL="82296" indent="0">
              <a:buNone/>
            </a:pPr>
            <a:r>
              <a:rPr lang="en-US" sz="2400" b="1" dirty="0">
                <a:latin typeface="Arial" panose="020B0604020202020204" pitchFamily="34" charset="0"/>
                <a:cs typeface="Arial" panose="020B0604020202020204" pitchFamily="34" charset="0"/>
              </a:rPr>
              <a:t>Third-party </a:t>
            </a:r>
            <a:r>
              <a:rPr lang="en-US" sz="2400" b="1" dirty="0" smtClean="0">
                <a:latin typeface="Arial" panose="020B0604020202020204" pitchFamily="34" charset="0"/>
                <a:cs typeface="Arial" panose="020B0604020202020204" pitchFamily="34" charset="0"/>
              </a:rPr>
              <a:t>CDN</a:t>
            </a:r>
            <a:endParaRPr lang="en-US" sz="2400" b="1" dirty="0">
              <a:latin typeface="Arial" panose="020B0604020202020204" pitchFamily="34" charset="0"/>
              <a:cs typeface="Arial" panose="020B0604020202020204" pitchFamily="34" charset="0"/>
            </a:endParaRPr>
          </a:p>
          <a:p>
            <a:pPr marL="82296" indent="0">
              <a:buNone/>
            </a:pPr>
            <a:r>
              <a:rPr lang="en-US" sz="2400" dirty="0" smtClean="0">
                <a:latin typeface="Arial" panose="020B0604020202020204" pitchFamily="34" charset="0"/>
                <a:cs typeface="Arial" panose="020B0604020202020204" pitchFamily="34" charset="0"/>
              </a:rPr>
              <a:t>CDN that  distributes content on behalf of multiple content providers. Ex Akamai’s CDN distributes Netflix and Hulu content.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34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457200"/>
            <a:ext cx="7498080" cy="5791200"/>
          </a:xfrm>
        </p:spPr>
        <p:txBody>
          <a:bodyPr>
            <a:normAutofit/>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Server Placement Philosophies</a:t>
            </a:r>
          </a:p>
          <a:p>
            <a:pPr marL="82296" indent="0">
              <a:buNone/>
            </a:pPr>
            <a:r>
              <a:rPr lang="en-US" sz="2400" dirty="0" smtClean="0">
                <a:latin typeface="Arial" panose="020B0604020202020204" pitchFamily="34" charset="0"/>
                <a:cs typeface="Arial" panose="020B0604020202020204" pitchFamily="34" charset="0"/>
              </a:rPr>
              <a:t>CDNs typically adopt one of the two different server placement philosophies :</a:t>
            </a:r>
          </a:p>
          <a:p>
            <a:pPr marL="82296" indent="0">
              <a:buNone/>
            </a:pPr>
            <a:r>
              <a:rPr lang="en-US" sz="2400" b="1" dirty="0" smtClean="0">
                <a:latin typeface="Arial" panose="020B0604020202020204" pitchFamily="34" charset="0"/>
                <a:cs typeface="Arial" panose="020B0604020202020204" pitchFamily="34" charset="0"/>
              </a:rPr>
              <a:t>Enter Deep</a:t>
            </a:r>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Pioneered by Akamai</a:t>
            </a:r>
          </a:p>
          <a:p>
            <a:r>
              <a:rPr lang="en-US" sz="2400" dirty="0" smtClean="0">
                <a:latin typeface="Arial" panose="020B0604020202020204" pitchFamily="34" charset="0"/>
                <a:cs typeface="Arial" panose="020B0604020202020204" pitchFamily="34" charset="0"/>
              </a:rPr>
              <a:t>Enter deep into the access networks of Internet Service Provider, by deploying server clusters in access ISPs all over the world.</a:t>
            </a:r>
          </a:p>
          <a:p>
            <a:r>
              <a:rPr lang="en-US" sz="2400" dirty="0" smtClean="0">
                <a:latin typeface="Arial" panose="020B0604020202020204" pitchFamily="34" charset="0"/>
                <a:cs typeface="Arial" panose="020B0604020202020204" pitchFamily="34" charset="0"/>
              </a:rPr>
              <a:t> Goal : To get close to end users, thereby improving user-perceived delay and throughput by decreasing the number of links and routers between the end user and the CDN cluster from which it receives content.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380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498080" cy="1143000"/>
          </a:xfrm>
        </p:spPr>
        <p:txBody>
          <a:bodyPr/>
          <a:lstStyle/>
          <a:p>
            <a:r>
              <a:rPr lang="en-US" dirty="0" smtClean="0"/>
              <a:t>  </a:t>
            </a:r>
            <a:endParaRPr lang="en-US" dirty="0"/>
          </a:p>
        </p:txBody>
      </p:sp>
      <p:sp>
        <p:nvSpPr>
          <p:cNvPr id="3" name="Content Placeholder 2"/>
          <p:cNvSpPr>
            <a:spLocks noGrp="1"/>
          </p:cNvSpPr>
          <p:nvPr>
            <p:ph idx="1"/>
          </p:nvPr>
        </p:nvSpPr>
        <p:spPr>
          <a:xfrm>
            <a:off x="1447800" y="228600"/>
            <a:ext cx="7498080" cy="5943600"/>
          </a:xfrm>
        </p:spPr>
        <p:txBody>
          <a:bodyPr>
            <a:normAutofit fontScale="92500" lnSpcReduction="20000"/>
          </a:bodyPr>
          <a:lstStyle/>
          <a:p>
            <a:pPr marL="82296" indent="0">
              <a:buNone/>
            </a:pPr>
            <a:r>
              <a:rPr lang="en-US" sz="2400" b="1" dirty="0" smtClean="0">
                <a:latin typeface="Arial" panose="020B0604020202020204" pitchFamily="34" charset="0"/>
                <a:cs typeface="Arial" panose="020B0604020202020204" pitchFamily="34" charset="0"/>
              </a:rPr>
              <a:t>Bring Home</a:t>
            </a:r>
            <a:r>
              <a:rPr lang="en-US" sz="2400" dirty="0" smtClean="0">
                <a:latin typeface="Arial" panose="020B0604020202020204" pitchFamily="34" charset="0"/>
                <a:cs typeface="Arial" panose="020B0604020202020204" pitchFamily="34" charset="0"/>
              </a:rPr>
              <a:t>. </a:t>
            </a:r>
          </a:p>
          <a:p>
            <a:pPr marL="82296" indent="0">
              <a:buNone/>
            </a:pPr>
            <a:r>
              <a:rPr lang="en-US" sz="2400"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This  </a:t>
            </a:r>
            <a:r>
              <a:rPr lang="en-US" sz="2600" dirty="0">
                <a:latin typeface="Arial" panose="020B0604020202020204" pitchFamily="34" charset="0"/>
                <a:cs typeface="Arial" panose="020B0604020202020204" pitchFamily="34" charset="0"/>
              </a:rPr>
              <a:t>philosophy, taken by </a:t>
            </a:r>
            <a:r>
              <a:rPr lang="en-US" sz="2600" dirty="0" smtClean="0">
                <a:latin typeface="Arial" panose="020B0604020202020204" pitchFamily="34" charset="0"/>
                <a:cs typeface="Arial" panose="020B0604020202020204" pitchFamily="34" charset="0"/>
              </a:rPr>
              <a:t>Limelight </a:t>
            </a:r>
            <a:r>
              <a:rPr lang="en-US" sz="2600" dirty="0">
                <a:latin typeface="Arial" panose="020B0604020202020204" pitchFamily="34" charset="0"/>
                <a:cs typeface="Arial" panose="020B0604020202020204" pitchFamily="34" charset="0"/>
              </a:rPr>
              <a:t>and many </a:t>
            </a:r>
            <a:r>
              <a:rPr lang="en-US" sz="2600" dirty="0" smtClean="0">
                <a:latin typeface="Arial" panose="020B0604020202020204" pitchFamily="34" charset="0"/>
                <a:cs typeface="Arial" panose="020B0604020202020204" pitchFamily="34" charset="0"/>
              </a:rPr>
              <a:t>other CDN companies</a:t>
            </a:r>
          </a:p>
          <a:p>
            <a:pPr marL="82296" indent="0">
              <a:buNone/>
            </a:pPr>
            <a:endParaRPr lang="en-US" sz="2600" dirty="0" smtClean="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Build large </a:t>
            </a:r>
            <a:r>
              <a:rPr lang="en-US" sz="2600" dirty="0">
                <a:latin typeface="Arial" panose="020B0604020202020204" pitchFamily="34" charset="0"/>
                <a:cs typeface="Arial" panose="020B0604020202020204" pitchFamily="34" charset="0"/>
              </a:rPr>
              <a:t>clusters at a </a:t>
            </a:r>
            <a:r>
              <a:rPr lang="en-US" sz="2600" dirty="0" smtClean="0">
                <a:latin typeface="Arial" panose="020B0604020202020204" pitchFamily="34" charset="0"/>
                <a:cs typeface="Arial" panose="020B0604020202020204" pitchFamily="34" charset="0"/>
              </a:rPr>
              <a:t>smaller number </a:t>
            </a:r>
            <a:r>
              <a:rPr lang="en-US" sz="2600" dirty="0">
                <a:latin typeface="Arial" panose="020B0604020202020204" pitchFamily="34" charset="0"/>
                <a:cs typeface="Arial" panose="020B0604020202020204" pitchFamily="34" charset="0"/>
              </a:rPr>
              <a:t>(for example, tens) of key locations and connecting these clusters </a:t>
            </a:r>
            <a:r>
              <a:rPr lang="en-US" sz="2600" dirty="0" smtClean="0">
                <a:latin typeface="Arial" panose="020B0604020202020204" pitchFamily="34" charset="0"/>
                <a:cs typeface="Arial" panose="020B0604020202020204" pitchFamily="34" charset="0"/>
              </a:rPr>
              <a:t>using a </a:t>
            </a:r>
            <a:r>
              <a:rPr lang="en-US" sz="2600" dirty="0">
                <a:latin typeface="Arial" panose="020B0604020202020204" pitchFamily="34" charset="0"/>
                <a:cs typeface="Arial" panose="020B0604020202020204" pitchFamily="34" charset="0"/>
              </a:rPr>
              <a:t>private high-speed network. </a:t>
            </a:r>
          </a:p>
          <a:p>
            <a:r>
              <a:rPr lang="en-US" sz="2600" dirty="0" smtClean="0">
                <a:latin typeface="Arial" panose="020B0604020202020204" pitchFamily="34" charset="0"/>
                <a:cs typeface="Arial" panose="020B0604020202020204" pitchFamily="34" charset="0"/>
              </a:rPr>
              <a:t>CDNs </a:t>
            </a:r>
            <a:r>
              <a:rPr lang="en-US" sz="2600" dirty="0">
                <a:latin typeface="Arial" panose="020B0604020202020204" pitchFamily="34" charset="0"/>
                <a:cs typeface="Arial" panose="020B0604020202020204" pitchFamily="34" charset="0"/>
              </a:rPr>
              <a:t>typically place each cluster at a location that is simultaneously near </a:t>
            </a:r>
            <a:r>
              <a:rPr lang="en-US" sz="2600" dirty="0" smtClean="0">
                <a:latin typeface="Arial" panose="020B0604020202020204" pitchFamily="34" charset="0"/>
                <a:cs typeface="Arial" panose="020B0604020202020204" pitchFamily="34" charset="0"/>
              </a:rPr>
              <a:t>the PoPs of </a:t>
            </a:r>
            <a:r>
              <a:rPr lang="en-US" sz="2600" dirty="0">
                <a:latin typeface="Arial" panose="020B0604020202020204" pitchFamily="34" charset="0"/>
                <a:cs typeface="Arial" panose="020B0604020202020204" pitchFamily="34" charset="0"/>
              </a:rPr>
              <a:t>many tier-1 ISPs, for example, within a few miles </a:t>
            </a:r>
            <a:r>
              <a:rPr lang="en-US" sz="2600" dirty="0" smtClean="0">
                <a:latin typeface="Arial" panose="020B0604020202020204" pitchFamily="34" charset="0"/>
                <a:cs typeface="Arial" panose="020B0604020202020204" pitchFamily="34" charset="0"/>
              </a:rPr>
              <a:t>of both </a:t>
            </a:r>
            <a:r>
              <a:rPr lang="en-US" sz="2600" dirty="0">
                <a:latin typeface="Arial" panose="020B0604020202020204" pitchFamily="34" charset="0"/>
                <a:cs typeface="Arial" panose="020B0604020202020204" pitchFamily="34" charset="0"/>
              </a:rPr>
              <a:t>AT&amp;T and Verizon PoPs in a major city. </a:t>
            </a:r>
            <a:endParaRPr lang="en-US" sz="2600" dirty="0" smtClean="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Compared with the enter-deep design philosophy, the bring-home design typically results in lower maintenance and management overhead, possibly at the expense of higher delay and lower throughput to end users</a:t>
            </a:r>
            <a:endParaRPr lang="en-US" sz="2600" dirty="0" smtClean="0">
              <a:latin typeface="Arial" panose="020B0604020202020204" pitchFamily="34" charset="0"/>
              <a:cs typeface="Arial" panose="020B0604020202020204" pitchFamily="34" charset="0"/>
            </a:endParaRPr>
          </a:p>
          <a:p>
            <a:pPr marL="82296" indent="0">
              <a:buNone/>
            </a:pP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7001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35608" y="381000"/>
            <a:ext cx="7498080" cy="5867400"/>
          </a:xfrm>
        </p:spPr>
        <p:txBody>
          <a:bodyPr>
            <a:normAutofit/>
          </a:bodyPr>
          <a:lstStyle/>
          <a:p>
            <a:pPr marL="82296" indent="0">
              <a:buNone/>
            </a:pPr>
            <a:r>
              <a:rPr lang="en-US" sz="2800" dirty="0" smtClean="0">
                <a:solidFill>
                  <a:schemeClr val="bg2">
                    <a:lumMod val="50000"/>
                  </a:schemeClr>
                </a:solidFill>
                <a:latin typeface="Arial" panose="020B0604020202020204" pitchFamily="34" charset="0"/>
                <a:cs typeface="Arial" panose="020B0604020202020204" pitchFamily="34" charset="0"/>
              </a:rPr>
              <a:t>CDN Operation</a:t>
            </a:r>
          </a:p>
          <a:p>
            <a:pPr marL="82296" indent="0">
              <a:buNone/>
            </a:pPr>
            <a:r>
              <a:rPr lang="en-US" sz="2400" dirty="0">
                <a:latin typeface="Arial" panose="020B0604020202020204" pitchFamily="34" charset="0"/>
                <a:cs typeface="Arial" panose="020B0604020202020204" pitchFamily="34" charset="0"/>
              </a:rPr>
              <a:t>Most CDNs take advantage of DNS to intercept and redirect </a:t>
            </a:r>
            <a:r>
              <a:rPr lang="en-US" sz="2400" dirty="0" smtClean="0">
                <a:latin typeface="Arial" panose="020B0604020202020204" pitchFamily="34" charset="0"/>
                <a:cs typeface="Arial" panose="020B0604020202020204" pitchFamily="34" charset="0"/>
              </a:rPr>
              <a:t>requests.</a:t>
            </a:r>
          </a:p>
          <a:p>
            <a:r>
              <a:rPr lang="en-US" sz="2400" dirty="0">
                <a:latin typeface="Arial" panose="020B0604020202020204" pitchFamily="34" charset="0"/>
                <a:cs typeface="Arial" panose="020B0604020202020204" pitchFamily="34" charset="0"/>
              </a:rPr>
              <a:t>Let’s consider </a:t>
            </a:r>
            <a:r>
              <a:rPr lang="en-US" sz="2400" dirty="0" smtClean="0">
                <a:latin typeface="Arial" panose="020B0604020202020204" pitchFamily="34" charset="0"/>
                <a:cs typeface="Arial" panose="020B0604020202020204" pitchFamily="34" charset="0"/>
              </a:rPr>
              <a:t>an example </a:t>
            </a:r>
            <a:r>
              <a:rPr lang="en-US" sz="2400" dirty="0">
                <a:latin typeface="Arial" panose="020B0604020202020204" pitchFamily="34" charset="0"/>
                <a:cs typeface="Arial" panose="020B0604020202020204" pitchFamily="34" charset="0"/>
              </a:rPr>
              <a:t>to illustrate how DNS is typically involved. Suppose a content </a:t>
            </a:r>
            <a:r>
              <a:rPr lang="en-US" sz="2400" dirty="0" smtClean="0">
                <a:latin typeface="Arial" panose="020B0604020202020204" pitchFamily="34" charset="0"/>
                <a:cs typeface="Arial" panose="020B0604020202020204" pitchFamily="34" charset="0"/>
              </a:rPr>
              <a:t>provider, NetCinema</a:t>
            </a:r>
            <a:r>
              <a:rPr lang="en-US" sz="2400" dirty="0">
                <a:latin typeface="Arial" panose="020B0604020202020204" pitchFamily="34" charset="0"/>
                <a:cs typeface="Arial" panose="020B0604020202020204" pitchFamily="34" charset="0"/>
              </a:rPr>
              <a:t>, employs the third-party CDN company, KingCDN, to distribute </a:t>
            </a:r>
            <a:r>
              <a:rPr lang="en-US" sz="2400" dirty="0" smtClean="0">
                <a:latin typeface="Arial" panose="020B0604020202020204" pitchFamily="34" charset="0"/>
                <a:cs typeface="Arial" panose="020B0604020202020204" pitchFamily="34" charset="0"/>
              </a:rPr>
              <a:t>its videos </a:t>
            </a:r>
            <a:r>
              <a:rPr lang="en-US" sz="2400" dirty="0">
                <a:latin typeface="Arial" panose="020B0604020202020204" pitchFamily="34" charset="0"/>
                <a:cs typeface="Arial" panose="020B0604020202020204" pitchFamily="34" charset="0"/>
              </a:rPr>
              <a:t>to its customers. On the NetCinema Web pages, each of its videos is </a:t>
            </a:r>
            <a:r>
              <a:rPr lang="en-US" sz="2400" dirty="0" smtClean="0">
                <a:latin typeface="Arial" panose="020B0604020202020204" pitchFamily="34" charset="0"/>
                <a:cs typeface="Arial" panose="020B0604020202020204" pitchFamily="34" charset="0"/>
              </a:rPr>
              <a:t>assigned a </a:t>
            </a:r>
            <a:r>
              <a:rPr lang="en-US" sz="2400" dirty="0">
                <a:latin typeface="Arial" panose="020B0604020202020204" pitchFamily="34" charset="0"/>
                <a:cs typeface="Arial" panose="020B0604020202020204" pitchFamily="34" charset="0"/>
              </a:rPr>
              <a:t>URL that includes the string “video” and a unique identifier for the video itself;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For example</a:t>
            </a:r>
            <a:r>
              <a:rPr lang="en-US" sz="2400" dirty="0">
                <a:latin typeface="Arial" panose="020B0604020202020204" pitchFamily="34" charset="0"/>
                <a:cs typeface="Arial" panose="020B0604020202020204" pitchFamily="34" charset="0"/>
              </a:rPr>
              <a:t>, Transformers 7 might be assigned http://video.netcinema.com/6Y7B23V</a:t>
            </a:r>
          </a:p>
        </p:txBody>
      </p:sp>
    </p:spTree>
    <p:extLst>
      <p:ext uri="{BB962C8B-B14F-4D97-AF65-F5344CB8AC3E}">
        <p14:creationId xmlns:p14="http://schemas.microsoft.com/office/powerpoint/2010/main" val="2948512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1435608" y="533400"/>
            <a:ext cx="7498080" cy="5715000"/>
          </a:xfrm>
        </p:spPr>
        <p:txBody>
          <a:bodyPr/>
          <a:lstStyle/>
          <a:p>
            <a:pPr marL="82296" indent="0">
              <a:buNone/>
            </a:pPr>
            <a:endParaRPr lang="en-US" sz="2800" dirty="0" smtClean="0">
              <a:solidFill>
                <a:schemeClr val="bg2">
                  <a:lumMod val="50000"/>
                </a:schemeClr>
              </a:solidFill>
              <a:latin typeface="Arial" panose="020B0604020202020204" pitchFamily="34" charset="0"/>
              <a:cs typeface="Arial" panose="020B0604020202020204" pitchFamily="34" charset="0"/>
            </a:endParaRPr>
          </a:p>
          <a:p>
            <a:pPr marL="82296" indent="0">
              <a:buNone/>
            </a:pPr>
            <a:endParaRPr lang="en-US" dirty="0" smtClean="0">
              <a:solidFill>
                <a:schemeClr val="bg2">
                  <a:lumMod val="50000"/>
                </a:schemeClr>
              </a:solidFill>
            </a:endParaRPr>
          </a:p>
          <a:p>
            <a:pPr marL="82296" indent="0">
              <a:buNone/>
            </a:pPr>
            <a:r>
              <a:rPr lang="en-US" sz="2400" dirty="0" smtClean="0">
                <a:latin typeface="Arial" panose="020B0604020202020204" pitchFamily="34" charset="0"/>
                <a:cs typeface="Arial" panose="020B0604020202020204" pitchFamily="34" charset="0"/>
              </a:rPr>
              <a:t>.</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295400"/>
            <a:ext cx="6781800" cy="4661689"/>
          </a:xfrm>
          <a:prstGeom prst="rect">
            <a:avLst/>
          </a:prstGeom>
        </p:spPr>
      </p:pic>
    </p:spTree>
    <p:extLst>
      <p:ext uri="{BB962C8B-B14F-4D97-AF65-F5344CB8AC3E}">
        <p14:creationId xmlns:p14="http://schemas.microsoft.com/office/powerpoint/2010/main" val="421840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410</TotalTime>
  <Words>934</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Content Distribution Networks</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Distribution System</dc:title>
  <dc:creator>SONY VAIO</dc:creator>
  <cp:lastModifiedBy>SONY VAIO</cp:lastModifiedBy>
  <cp:revision>66</cp:revision>
  <dcterms:created xsi:type="dcterms:W3CDTF">2016-04-13T14:38:10Z</dcterms:created>
  <dcterms:modified xsi:type="dcterms:W3CDTF">2016-04-19T20:52:39Z</dcterms:modified>
</cp:coreProperties>
</file>