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66" r:id="rId12"/>
    <p:sldId id="27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3" d="100"/>
          <a:sy n="63" d="100"/>
        </p:scale>
        <p:origin x="2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B77AE-EB78-4361-B03C-4CCFF939243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EB1DB-2635-44A4-8EDC-D3C520DBE731}" type="pres">
      <dgm:prSet presAssocID="{039B77AE-EB78-4361-B03C-4CCFF93924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CCF64-9C3A-457F-9498-DE30713741C6}" type="presOf" srcId="{039B77AE-EB78-4361-B03C-4CCFF9392432}" destId="{493EB1DB-2635-44A4-8EDC-D3C520DBE731}" srcOrd="0" destOrd="0" presId="urn:microsoft.com/office/officeart/2005/8/layout/arrow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mobilecomputing.techtarget.com/definition/mobile-no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Principals of Mobility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Krasnolobova Kristina CS555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328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New network layer functionality required  to support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770189"/>
            <a:ext cx="8596668" cy="23098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mobile-node-to-foreign-agent protocol.</a:t>
            </a:r>
          </a:p>
          <a:p>
            <a:r>
              <a:rPr lang="en-US" sz="2400" dirty="0" smtClean="0"/>
              <a:t>A foreign-agent-to-home-agent registration protocol</a:t>
            </a:r>
          </a:p>
          <a:p>
            <a:r>
              <a:rPr lang="en-US" sz="2400" dirty="0" smtClean="0"/>
              <a:t>A home-agent datagram encapsulation protocol</a:t>
            </a:r>
          </a:p>
          <a:p>
            <a:r>
              <a:rPr lang="en-US" sz="2400" dirty="0" smtClean="0"/>
              <a:t>A foreign-agent </a:t>
            </a:r>
            <a:r>
              <a:rPr lang="en-US" sz="2400" dirty="0" err="1" smtClean="0"/>
              <a:t>decapsulation</a:t>
            </a:r>
            <a:r>
              <a:rPr lang="en-US" sz="2400" dirty="0" smtClean="0"/>
              <a:t> protocol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0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 Routing to a mobile node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8" y="1354253"/>
            <a:ext cx="7015942" cy="4911010"/>
          </a:xfrm>
        </p:spPr>
      </p:pic>
      <p:sp>
        <p:nvSpPr>
          <p:cNvPr id="5" name="TextBox 4"/>
          <p:cNvSpPr txBox="1"/>
          <p:nvPr/>
        </p:nvSpPr>
        <p:spPr>
          <a:xfrm>
            <a:off x="8229600" y="2055432"/>
            <a:ext cx="42194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Steps:</a:t>
            </a:r>
          </a:p>
          <a:p>
            <a:r>
              <a:rPr lang="en-US" dirty="0" smtClean="0"/>
              <a:t>1,2. Correspondent agent learns COA</a:t>
            </a:r>
          </a:p>
          <a:p>
            <a:r>
              <a:rPr lang="en-US" dirty="0" smtClean="0"/>
              <a:t>3,4. Correspondent tunnels datagrams </a:t>
            </a:r>
          </a:p>
          <a:p>
            <a:r>
              <a:rPr lang="en-US" dirty="0"/>
              <a:t>d</a:t>
            </a:r>
            <a:r>
              <a:rPr lang="en-US" dirty="0" smtClean="0"/>
              <a:t>irectly to the mobile node’s COA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3946332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Challenges with direct routing: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Mobile-user location protocol </a:t>
            </a:r>
          </a:p>
          <a:p>
            <a:r>
              <a:rPr lang="en-US" dirty="0" smtClean="0"/>
              <a:t>is needed</a:t>
            </a:r>
          </a:p>
          <a:p>
            <a:r>
              <a:rPr lang="en-US" dirty="0" smtClean="0"/>
              <a:t>2. Updating information about COA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564)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95" y="4285459"/>
            <a:ext cx="652329" cy="664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15" y="3580872"/>
            <a:ext cx="652329" cy="6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52" y="3881974"/>
            <a:ext cx="652329" cy="664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35" y="3210748"/>
            <a:ext cx="65232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Mobile transfer between networks with direct routing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84" y="2008188"/>
            <a:ext cx="7944876" cy="4493362"/>
          </a:xfrm>
        </p:spPr>
      </p:pic>
      <p:sp>
        <p:nvSpPr>
          <p:cNvPr id="5" name="TextBox 4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565)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44720" y="4003040"/>
            <a:ext cx="629920" cy="650240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75" y="3338518"/>
            <a:ext cx="652329" cy="66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28" y="4668848"/>
            <a:ext cx="652329" cy="664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25" y="4032635"/>
            <a:ext cx="652329" cy="6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078" y="4602570"/>
            <a:ext cx="652329" cy="664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39152" y="1513959"/>
            <a:ext cx="41360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Steps: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 forwarded to </a:t>
            </a:r>
          </a:p>
          <a:p>
            <a:r>
              <a:rPr lang="en-US" dirty="0" smtClean="0"/>
              <a:t>mobile node in foreign network</a:t>
            </a:r>
          </a:p>
          <a:p>
            <a:r>
              <a:rPr lang="en-US" dirty="0" smtClean="0"/>
              <a:t>2. Mobile node moves to new 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3. Registers with new foreign agent</a:t>
            </a:r>
          </a:p>
          <a:p>
            <a:r>
              <a:rPr lang="en-US" dirty="0" smtClean="0"/>
              <a:t>4. New foreign agent provides anchor </a:t>
            </a:r>
          </a:p>
          <a:p>
            <a:r>
              <a:rPr lang="en-US" dirty="0" smtClean="0"/>
              <a:t>agent with new COA</a:t>
            </a:r>
          </a:p>
          <a:p>
            <a:r>
              <a:rPr lang="en-US" dirty="0" smtClean="0"/>
              <a:t>5. Re-encapsulate arrived datagram </a:t>
            </a:r>
          </a:p>
          <a:p>
            <a:r>
              <a:rPr lang="en-US" dirty="0" smtClean="0"/>
              <a:t>and forward it to mobile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14" y="1591629"/>
            <a:ext cx="8596668" cy="3880773"/>
          </a:xfrm>
        </p:spPr>
        <p:txBody>
          <a:bodyPr/>
          <a:lstStyle/>
          <a:p>
            <a:r>
              <a:rPr lang="en-US" dirty="0" smtClean="0"/>
              <a:t>Rouse</a:t>
            </a:r>
            <a:r>
              <a:rPr lang="en-US" dirty="0"/>
              <a:t>, M. (</a:t>
            </a:r>
            <a:r>
              <a:rPr lang="en-US" dirty="0" err="1"/>
              <a:t>n.d</a:t>
            </a:r>
            <a:r>
              <a:rPr lang="en-US" dirty="0"/>
              <a:t>). “Definition Mobile Node,” retrieved April 15, 2016, from </a:t>
            </a:r>
            <a:r>
              <a:rPr lang="en-US" u="sng" dirty="0">
                <a:hlinkClick r:id="rId2"/>
              </a:rPr>
              <a:t>http://searchmobilecomputing.techtarget.com/definition/mobile-node</a:t>
            </a:r>
            <a:endParaRPr lang="en-US" dirty="0"/>
          </a:p>
          <a:p>
            <a:r>
              <a:rPr lang="en-US" dirty="0" smtClean="0"/>
              <a:t>Image </a:t>
            </a:r>
            <a:r>
              <a:rPr lang="en-US" dirty="0"/>
              <a:t>courtesy of </a:t>
            </a:r>
            <a:r>
              <a:rPr lang="en-US" dirty="0" err="1" smtClean="0"/>
              <a:t>Digitalar</a:t>
            </a:r>
            <a:r>
              <a:rPr lang="en-US" dirty="0" smtClean="0"/>
              <a:t>, </a:t>
            </a:r>
            <a:r>
              <a:rPr lang="en-US" dirty="0" err="1" smtClean="0"/>
              <a:t>zirconicusso</a:t>
            </a:r>
            <a:r>
              <a:rPr lang="en-US" dirty="0" smtClean="0"/>
              <a:t>, </a:t>
            </a:r>
            <a:r>
              <a:rPr lang="en-US" dirty="0" err="1" smtClean="0"/>
              <a:t>cuteimage</a:t>
            </a:r>
            <a:r>
              <a:rPr lang="en-US" dirty="0" smtClean="0"/>
              <a:t>, Master isolated images </a:t>
            </a:r>
            <a:r>
              <a:rPr lang="en-US" dirty="0"/>
              <a:t>at </a:t>
            </a:r>
            <a:r>
              <a:rPr lang="en-US" dirty="0" smtClean="0"/>
              <a:t>FreeDigitalPhotos.net</a:t>
            </a:r>
          </a:p>
          <a:p>
            <a:r>
              <a:rPr lang="en-US" dirty="0" smtClean="0"/>
              <a:t>Kurose</a:t>
            </a:r>
            <a:r>
              <a:rPr lang="en-US" dirty="0"/>
              <a:t>, J. F., &amp; Ross, K. W. (2013). </a:t>
            </a:r>
            <a:r>
              <a:rPr lang="en-US" i="1" dirty="0"/>
              <a:t>Computer Networking A Top-Down Approach</a:t>
            </a:r>
            <a:r>
              <a:rPr lang="en-US" dirty="0"/>
              <a:t> (6</a:t>
            </a:r>
            <a:r>
              <a:rPr lang="en-US" baseline="30000" dirty="0"/>
              <a:t>th</a:t>
            </a:r>
            <a:r>
              <a:rPr lang="en-US" dirty="0"/>
              <a:t> ed.) Boston, MA: </a:t>
            </a:r>
            <a:r>
              <a:rPr lang="en-US" dirty="0" smtClean="0"/>
              <a:t>Pearson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607" y="24247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95955"/>
            <a:ext cx="8596668" cy="24454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4" y="1076613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What is Mobile </a:t>
            </a:r>
            <a:r>
              <a:rPr lang="en-US" dirty="0"/>
              <a:t>N</a:t>
            </a:r>
            <a:r>
              <a:rPr lang="en-US" dirty="0" smtClean="0"/>
              <a:t>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23027"/>
            <a:ext cx="8596668" cy="17521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node </a:t>
            </a:r>
            <a:r>
              <a:rPr lang="en-US" dirty="0"/>
              <a:t>is an Internet-connected device whose location and point of attachment to the Internet may frequently be </a:t>
            </a:r>
            <a:r>
              <a:rPr lang="en-US" dirty="0" smtClean="0"/>
              <a:t>changed</a:t>
            </a:r>
            <a:r>
              <a:rPr lang="en-US" dirty="0" smtClean="0"/>
              <a:t>. (</a:t>
            </a:r>
            <a:r>
              <a:rPr lang="en-US" dirty="0" err="1" smtClean="0"/>
              <a:t>Rouse,n.d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5" y="4169866"/>
            <a:ext cx="1423071" cy="1632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85" y="3792598"/>
            <a:ext cx="1464076" cy="1221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26" y="3676476"/>
            <a:ext cx="1295585" cy="14542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30901" y="3199096"/>
            <a:ext cx="518881" cy="4834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7185" y="3200400"/>
            <a:ext cx="0" cy="78970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93724" y="3199096"/>
            <a:ext cx="382385" cy="4773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AutoShape 3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28575" y="130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2588808" y="2947622"/>
            <a:ext cx="0" cy="115368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95401" y="2947622"/>
            <a:ext cx="0" cy="115368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85765" y="4189615"/>
            <a:ext cx="0" cy="115368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961" y="255888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Mobility from the</a:t>
            </a:r>
            <a:br>
              <a:rPr lang="en-US" dirty="0" smtClean="0"/>
            </a:br>
            <a:r>
              <a:rPr lang="en-US" dirty="0" smtClean="0"/>
              <a:t>Network </a:t>
            </a:r>
            <a:r>
              <a:rPr lang="en-US" dirty="0"/>
              <a:t>L</a:t>
            </a:r>
            <a:r>
              <a:rPr lang="en-US" dirty="0" smtClean="0"/>
              <a:t>ayer’s </a:t>
            </a:r>
            <a:r>
              <a:rPr lang="en-US" dirty="0"/>
              <a:t>S</a:t>
            </a:r>
            <a:r>
              <a:rPr lang="en-US" dirty="0" smtClean="0"/>
              <a:t>tandpoint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66268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677334" y="3383281"/>
            <a:ext cx="8807487" cy="1612669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9117" y="4004949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3960" y="400494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mobility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80170" y="2024292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moves only within </a:t>
            </a:r>
          </a:p>
          <a:p>
            <a:r>
              <a:rPr lang="en-US" dirty="0" smtClean="0"/>
              <a:t>same wireless </a:t>
            </a:r>
          </a:p>
          <a:p>
            <a:r>
              <a:rPr lang="en-US" dirty="0" smtClean="0"/>
              <a:t>access network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57638" y="5443554"/>
            <a:ext cx="289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moves between </a:t>
            </a:r>
          </a:p>
          <a:p>
            <a:r>
              <a:rPr lang="en-US" dirty="0" smtClean="0"/>
              <a:t>access networks, </a:t>
            </a:r>
          </a:p>
          <a:p>
            <a:r>
              <a:rPr lang="en-US" dirty="0" smtClean="0"/>
              <a:t>shutting down while </a:t>
            </a:r>
          </a:p>
          <a:p>
            <a:r>
              <a:rPr lang="en-US" dirty="0" smtClean="0"/>
              <a:t>moving between networks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45705" y="1745599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moves between </a:t>
            </a:r>
          </a:p>
          <a:p>
            <a:r>
              <a:rPr lang="en-US" dirty="0" smtClean="0"/>
              <a:t>access networks</a:t>
            </a:r>
          </a:p>
          <a:p>
            <a:r>
              <a:rPr lang="en-US" dirty="0" smtClean="0"/>
              <a:t>While maintaining</a:t>
            </a:r>
          </a:p>
          <a:p>
            <a:r>
              <a:rPr lang="en-US" dirty="0"/>
              <a:t>o</a:t>
            </a:r>
            <a:r>
              <a:rPr lang="en-US" dirty="0" smtClean="0"/>
              <a:t>ngoing connection</a:t>
            </a:r>
          </a:p>
        </p:txBody>
      </p:sp>
    </p:spTree>
    <p:extLst>
      <p:ext uri="{BB962C8B-B14F-4D97-AF65-F5344CB8AC3E}">
        <p14:creationId xmlns:p14="http://schemas.microsoft.com/office/powerpoint/2010/main" val="18387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77" y="1171107"/>
            <a:ext cx="7079564" cy="5202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61" y="207363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Initial elements of mobile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35" y="1272200"/>
            <a:ext cx="3052185" cy="993576"/>
          </a:xfrm>
        </p:spPr>
        <p:txBody>
          <a:bodyPr/>
          <a:lstStyle/>
          <a:p>
            <a:r>
              <a:rPr lang="en-US" dirty="0" smtClean="0"/>
              <a:t>Permanent home of mobile node(such as a laptop or smartphone)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0067" y="3708869"/>
            <a:ext cx="3290203" cy="1221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Entity within the home network that performs mobility management functions on behalf of the mobile node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42429" y="4015029"/>
            <a:ext cx="3052185" cy="1231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Entity within the foreign network that helps mobile node with the mobility management functions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71059" y="925455"/>
            <a:ext cx="3052185" cy="99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 in which mobile node currently residing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84047" y="5604466"/>
            <a:ext cx="3052185" cy="99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Entity wishing to communicate with the mobile node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333499"/>
            <a:ext cx="6932815" cy="50943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93" y="156817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Addressing</a:t>
            </a:r>
            <a:br>
              <a:rPr lang="en-US" dirty="0" smtClean="0"/>
            </a:br>
            <a:r>
              <a:rPr lang="en-US" dirty="0" smtClean="0"/>
              <a:t>Approach #1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42730" y="4153420"/>
            <a:ext cx="1600200" cy="108585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Down Arrow 10"/>
          <p:cNvSpPr/>
          <p:nvPr/>
        </p:nvSpPr>
        <p:spPr>
          <a:xfrm rot="20974762">
            <a:off x="3576544" y="2200047"/>
            <a:ext cx="2332770" cy="762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7064" y="1526586"/>
            <a:ext cx="37449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Steps: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Advertise </a:t>
            </a:r>
            <a:r>
              <a:rPr lang="en-US" dirty="0" smtClean="0"/>
              <a:t>to neighbors that</a:t>
            </a:r>
          </a:p>
          <a:p>
            <a:r>
              <a:rPr lang="en-US" dirty="0" smtClean="0"/>
              <a:t>It has specific rout to mobile’s </a:t>
            </a:r>
          </a:p>
          <a:p>
            <a:r>
              <a:rPr lang="en-US" dirty="0" smtClean="0"/>
              <a:t>Node permanent </a:t>
            </a:r>
            <a:r>
              <a:rPr lang="en-US" dirty="0" smtClean="0"/>
              <a:t>address</a:t>
            </a:r>
            <a:endParaRPr lang="en-US" dirty="0" smtClean="0"/>
          </a:p>
          <a:p>
            <a:r>
              <a:rPr lang="en-US" dirty="0" smtClean="0"/>
              <a:t>2. Neighbors will propagate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information</a:t>
            </a:r>
            <a:endParaRPr lang="en-US" dirty="0" smtClean="0"/>
          </a:p>
          <a:p>
            <a:r>
              <a:rPr lang="en-US" dirty="0" smtClean="0"/>
              <a:t>3. When mobile node leaves, </a:t>
            </a:r>
          </a:p>
          <a:p>
            <a:r>
              <a:rPr lang="en-US" dirty="0" smtClean="0"/>
              <a:t>new network will advertise a new </a:t>
            </a:r>
          </a:p>
          <a:p>
            <a:r>
              <a:rPr lang="en-US" dirty="0" smtClean="0"/>
              <a:t>route to the mobile node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47064" y="432701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Drawback: scalability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63" y="1188870"/>
            <a:ext cx="7548908" cy="5547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36" y="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Addressing</a:t>
            </a:r>
            <a:br>
              <a:rPr lang="en-US" dirty="0" smtClean="0"/>
            </a:br>
            <a:r>
              <a:rPr lang="en-US" dirty="0" smtClean="0"/>
              <a:t>Approach #2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08067" y="2038721"/>
            <a:ext cx="1550504" cy="1364974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4813069" y="3092937"/>
            <a:ext cx="3494998" cy="730918"/>
          </a:xfrm>
          <a:prstGeom prst="curved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46" y="1577056"/>
            <a:ext cx="35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Mobiles node home network </a:t>
            </a:r>
          </a:p>
          <a:p>
            <a:r>
              <a:rPr lang="en-US" dirty="0" smtClean="0"/>
              <a:t>will track the foreign network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 </a:t>
            </a:r>
            <a:r>
              <a:rPr lang="en-US" dirty="0" smtClean="0"/>
              <a:t>which the mobile node resides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2" y="1270000"/>
            <a:ext cx="7118349" cy="52306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76" y="430266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Foreign agent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3633" y="3552931"/>
            <a:ext cx="1060174" cy="662608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2359" y="4519403"/>
            <a:ext cx="4185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Create care-of address (COA) –</a:t>
            </a:r>
          </a:p>
          <a:p>
            <a:r>
              <a:rPr lang="en-US" dirty="0" smtClean="0"/>
              <a:t>foreign </a:t>
            </a:r>
            <a:r>
              <a:rPr lang="en-US" dirty="0" smtClean="0"/>
              <a:t>address</a:t>
            </a:r>
            <a:endParaRPr lang="en-US" dirty="0" smtClean="0"/>
          </a:p>
          <a:p>
            <a:r>
              <a:rPr lang="en-US" dirty="0" smtClean="0"/>
              <a:t>2. Inform home agent that the mobile </a:t>
            </a:r>
          </a:p>
          <a:p>
            <a:r>
              <a:rPr lang="en-US" dirty="0" smtClean="0"/>
              <a:t>Node is resident in its network and </a:t>
            </a:r>
          </a:p>
          <a:p>
            <a:r>
              <a:rPr lang="en-US" dirty="0" smtClean="0"/>
              <a:t>given COA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558)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57" y="4215539"/>
            <a:ext cx="262151" cy="469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76757" y="2188605"/>
            <a:ext cx="230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Permanent address; </a:t>
            </a:r>
          </a:p>
          <a:p>
            <a:r>
              <a:rPr lang="en-US" dirty="0" smtClean="0"/>
              <a:t>foreign address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213600" y="2188605"/>
            <a:ext cx="2824480" cy="646331"/>
            <a:chOff x="7213600" y="2188605"/>
            <a:chExt cx="2824480" cy="646331"/>
          </a:xfrm>
        </p:grpSpPr>
        <p:sp>
          <p:nvSpPr>
            <p:cNvPr id="11" name="Rectangle 10"/>
            <p:cNvSpPr/>
            <p:nvPr/>
          </p:nvSpPr>
          <p:spPr>
            <a:xfrm>
              <a:off x="7676757" y="2188605"/>
              <a:ext cx="2361323" cy="623464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213600" y="2812069"/>
              <a:ext cx="463157" cy="22867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1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95" y="1305098"/>
            <a:ext cx="7282963" cy="52721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Routing to a mobile node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6182" y="3599412"/>
            <a:ext cx="747302" cy="76749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5400000">
            <a:off x="3120166" y="4470104"/>
            <a:ext cx="384313" cy="1722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772" y="4766243"/>
            <a:ext cx="3171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1.Track mobile node’s </a:t>
            </a:r>
            <a:r>
              <a:rPr lang="en-US" dirty="0" smtClean="0"/>
              <a:t>COA</a:t>
            </a:r>
            <a:endParaRPr lang="en-US" dirty="0" smtClean="0"/>
          </a:p>
          <a:p>
            <a:r>
              <a:rPr lang="en-US" dirty="0" smtClean="0"/>
              <a:t>2. Be on lookout for arriving </a:t>
            </a:r>
          </a:p>
          <a:p>
            <a:r>
              <a:rPr lang="en-US" dirty="0" smtClean="0"/>
              <a:t>datagrams address to node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2965129">
            <a:off x="3705406" y="4774445"/>
            <a:ext cx="1374619" cy="157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15295" y="3486222"/>
            <a:ext cx="2341708" cy="11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713975">
            <a:off x="7540211" y="3531318"/>
            <a:ext cx="609600" cy="132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360299">
            <a:off x="6077214" y="5017284"/>
            <a:ext cx="199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9772" y="6106735"/>
            <a:ext cx="1000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Drawback:  triangle routing problem – datagrams routed to home agent, then foreign network.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560)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Encapsulation and </a:t>
            </a:r>
            <a:r>
              <a:rPr lang="en-US" dirty="0" err="1" smtClean="0"/>
              <a:t>decapsulation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778202"/>
            <a:ext cx="7402639" cy="4489927"/>
          </a:xfrm>
        </p:spPr>
      </p:pic>
      <p:sp>
        <p:nvSpPr>
          <p:cNvPr id="7" name="Flowchart: Process 6"/>
          <p:cNvSpPr/>
          <p:nvPr/>
        </p:nvSpPr>
        <p:spPr>
          <a:xfrm>
            <a:off x="3483033" y="1930400"/>
            <a:ext cx="3441469" cy="737985"/>
          </a:xfrm>
          <a:prstGeom prst="flowChartProcess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4582" y="2045392"/>
            <a:ext cx="1818640" cy="50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24" y="4558769"/>
            <a:ext cx="1841152" cy="524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384" y="4375889"/>
            <a:ext cx="1841152" cy="524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3360" y="4724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84241" y="33609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43986" y="32188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88467" y="6434270"/>
            <a:ext cx="33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(Kurose, &amp; Ross, 2013, p. </a:t>
            </a:r>
            <a:r>
              <a:rPr lang="en-US" dirty="0" smtClean="0"/>
              <a:t>561)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1153</TotalTime>
  <Words>557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Principals of Mobility Management</vt:lpstr>
      <vt:lpstr>What is Mobile Node?</vt:lpstr>
      <vt:lpstr>Mobility from the Network Layer’s Standpoint</vt:lpstr>
      <vt:lpstr>Initial elements of mobile network architecture</vt:lpstr>
      <vt:lpstr>Addressing Approach #1</vt:lpstr>
      <vt:lpstr>Addressing Approach #2</vt:lpstr>
      <vt:lpstr>Foreign agent</vt:lpstr>
      <vt:lpstr>Indirect Routing to a mobile node</vt:lpstr>
      <vt:lpstr>Encapsulation and decapsulation</vt:lpstr>
      <vt:lpstr>New network layer functionality required  to support mobility</vt:lpstr>
      <vt:lpstr>Direct Routing to a mobile node</vt:lpstr>
      <vt:lpstr>Mobile transfer between networks with direct routing</vt:lpstr>
      <vt:lpstr>Bibliography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of Mobility Management</dc:title>
  <dc:creator>Kristina Krasnolobova</dc:creator>
  <cp:lastModifiedBy>Kristina Krasnolobova</cp:lastModifiedBy>
  <cp:revision>76</cp:revision>
  <dcterms:created xsi:type="dcterms:W3CDTF">2016-04-07T21:42:57Z</dcterms:created>
  <dcterms:modified xsi:type="dcterms:W3CDTF">2016-04-15T15:49:38Z</dcterms:modified>
</cp:coreProperties>
</file>