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Lst>
  <p:notesMasterIdLst>
    <p:notesMasterId r:id="rId18"/>
  </p:notesMasterIdLst>
  <p:sldIdLst>
    <p:sldId id="256" r:id="rId2"/>
    <p:sldId id="257" r:id="rId3"/>
    <p:sldId id="258" r:id="rId4"/>
    <p:sldId id="272" r:id="rId5"/>
    <p:sldId id="259" r:id="rId6"/>
    <p:sldId id="260" r:id="rId7"/>
    <p:sldId id="261" r:id="rId8"/>
    <p:sldId id="262" r:id="rId9"/>
    <p:sldId id="263" r:id="rId10"/>
    <p:sldId id="265" r:id="rId11"/>
    <p:sldId id="266" r:id="rId12"/>
    <p:sldId id="267" r:id="rId13"/>
    <p:sldId id="268" r:id="rId14"/>
    <p:sldId id="269" r:id="rId15"/>
    <p:sldId id="270"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464" autoAdjust="0"/>
  </p:normalViewPr>
  <p:slideViewPr>
    <p:cSldViewPr snapToGrid="0" snapToObjects="1">
      <p:cViewPr varScale="1">
        <p:scale>
          <a:sx n="90" d="100"/>
          <a:sy n="90" d="100"/>
        </p:scale>
        <p:origin x="896" y="192"/>
      </p:cViewPr>
      <p:guideLst/>
    </p:cSldViewPr>
  </p:slideViewPr>
  <p:outlineViewPr>
    <p:cViewPr>
      <p:scale>
        <a:sx n="33" d="100"/>
        <a:sy n="33" d="100"/>
      </p:scale>
      <p:origin x="0" y="-431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3A693-D85C-0F46-ACFF-5ADE9C808F87}" type="datetimeFigureOut">
              <a:rPr lang="en-US" smtClean="0"/>
              <a:t>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AC342-D78F-1D42-892D-4CC73F784ECD}" type="slidenum">
              <a:rPr lang="en-US" smtClean="0"/>
              <a:t>‹#›</a:t>
            </a:fld>
            <a:endParaRPr lang="en-US"/>
          </a:p>
        </p:txBody>
      </p:sp>
    </p:spTree>
    <p:extLst>
      <p:ext uri="{BB962C8B-B14F-4D97-AF65-F5344CB8AC3E}">
        <p14:creationId xmlns:p14="http://schemas.microsoft.com/office/powerpoint/2010/main" val="171201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4AC342-D78F-1D42-892D-4CC73F784ECD}" type="slidenum">
              <a:rPr lang="en-US" smtClean="0"/>
              <a:t>1</a:t>
            </a:fld>
            <a:endParaRPr lang="en-US"/>
          </a:p>
        </p:txBody>
      </p:sp>
    </p:spTree>
    <p:extLst>
      <p:ext uri="{BB962C8B-B14F-4D97-AF65-F5344CB8AC3E}">
        <p14:creationId xmlns:p14="http://schemas.microsoft.com/office/powerpoint/2010/main" val="6291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4AC342-D78F-1D42-892D-4CC73F784ECD}" type="slidenum">
              <a:rPr lang="en-US" smtClean="0"/>
              <a:t>2</a:t>
            </a:fld>
            <a:endParaRPr lang="en-US"/>
          </a:p>
        </p:txBody>
      </p:sp>
    </p:spTree>
    <p:extLst>
      <p:ext uri="{BB962C8B-B14F-4D97-AF65-F5344CB8AC3E}">
        <p14:creationId xmlns:p14="http://schemas.microsoft.com/office/powerpoint/2010/main" val="186608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AC342-D78F-1D42-892D-4CC73F784ECD}" type="slidenum">
              <a:rPr lang="en-US" smtClean="0"/>
              <a:t>3</a:t>
            </a:fld>
            <a:endParaRPr lang="en-US"/>
          </a:p>
        </p:txBody>
      </p:sp>
    </p:spTree>
    <p:extLst>
      <p:ext uri="{BB962C8B-B14F-4D97-AF65-F5344CB8AC3E}">
        <p14:creationId xmlns:p14="http://schemas.microsoft.com/office/powerpoint/2010/main" val="116469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Vvvvvvvjhhkhkjhkjhj</a:t>
            </a:r>
            <a:endParaRPr lang="en-US" dirty="0" smtClean="0"/>
          </a:p>
          <a:p>
            <a:r>
              <a:rPr lang="en-US" dirty="0" err="1" smtClean="0"/>
              <a:t>Lkk</a:t>
            </a:r>
            <a:endParaRPr lang="en-US" dirty="0" smtClean="0"/>
          </a:p>
          <a:p>
            <a:endParaRPr lang="en-US" dirty="0"/>
          </a:p>
        </p:txBody>
      </p:sp>
      <p:sp>
        <p:nvSpPr>
          <p:cNvPr id="4" name="Slide Number Placeholder 3"/>
          <p:cNvSpPr>
            <a:spLocks noGrp="1"/>
          </p:cNvSpPr>
          <p:nvPr>
            <p:ph type="sldNum" sz="quarter" idx="10"/>
          </p:nvPr>
        </p:nvSpPr>
        <p:spPr/>
        <p:txBody>
          <a:bodyPr/>
          <a:lstStyle/>
          <a:p>
            <a:fld id="{734AC342-D78F-1D42-892D-4CC73F784ECD}" type="slidenum">
              <a:rPr lang="en-US" smtClean="0"/>
              <a:t>5</a:t>
            </a:fld>
            <a:endParaRPr lang="en-US"/>
          </a:p>
        </p:txBody>
      </p:sp>
    </p:spTree>
    <p:extLst>
      <p:ext uri="{BB962C8B-B14F-4D97-AF65-F5344CB8AC3E}">
        <p14:creationId xmlns:p14="http://schemas.microsoft.com/office/powerpoint/2010/main" val="132231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AC342-D78F-1D42-892D-4CC73F784ECD}" type="slidenum">
              <a:rPr lang="en-US" smtClean="0"/>
              <a:t>15</a:t>
            </a:fld>
            <a:endParaRPr lang="en-US"/>
          </a:p>
        </p:txBody>
      </p:sp>
    </p:spTree>
    <p:extLst>
      <p:ext uri="{BB962C8B-B14F-4D97-AF65-F5344CB8AC3E}">
        <p14:creationId xmlns:p14="http://schemas.microsoft.com/office/powerpoint/2010/main" val="95727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055283-377B-2D41-B830-5EBD0EDD5C40}"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29824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45C80-58A8-2946-A3CE-D773F4A8EA37}" type="datetime1">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210941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05D03-1A4E-AA4F-94C9-B0AF62244C92}"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155738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21882-930F-0F4D-BE57-44CECA7709E4}"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84F0F-C733-EE46-8745-F605107F1688}"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60879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E1B45-AF07-3A4F-805D-322455FA1708}"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198957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87EEEC-2BDE-1F43-A5EE-E56A3313BEF9}" type="datetime1">
              <a:rPr lang="en-US" smtClean="0"/>
              <a:t>4/20/16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288518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75CC6E-F1B2-544F-B3BB-A2F34F061BFB}" type="datetime1">
              <a:rPr lang="en-US" smtClean="0"/>
              <a:t>4/20/16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110707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9FCEA9-3F4C-C64B-8953-311D77D9DE1F}"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939912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115D4F-84C5-F14B-9DAC-19AF32878D1E}"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21991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23CE0C-0AEC-514A-B60C-0DDEC34C9E03}"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37345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5DAEE-7E09-D146-B7CB-836E113A5439}" type="datetime1">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169876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BAECD1-ADEB-2E44-84DB-99759AECFE85}" type="datetime1">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37489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DAA6A8-0C29-FB4D-B420-2724C046BF3B}" type="datetime1">
              <a:rPr lang="en-US" smtClean="0"/>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66319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EDC7B01-DE33-B04F-9431-FF31F9A00C38}" type="datetime1">
              <a:rPr lang="en-US" smtClean="0"/>
              <a:t>4/20/16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8047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9249C1-14CA-3841-8C8F-3384CA74A02D}" type="datetime1">
              <a:rPr lang="en-US" smtClean="0"/>
              <a:t>4/20/16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18441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83BCC06-8AEA-3A4F-9056-6906DF6D81C3}" type="datetime1">
              <a:rPr lang="en-US" smtClean="0"/>
              <a:t>4/20/16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207401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12B45-3E5B-4648-8164-CB3AA2A9E95A}" type="datetime1">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84F0F-C733-EE46-8745-F605107F1688}" type="slidenum">
              <a:rPr lang="en-US" smtClean="0"/>
              <a:t>‹#›</a:t>
            </a:fld>
            <a:endParaRPr lang="en-US"/>
          </a:p>
        </p:txBody>
      </p:sp>
    </p:spTree>
    <p:extLst>
      <p:ext uri="{BB962C8B-B14F-4D97-AF65-F5344CB8AC3E}">
        <p14:creationId xmlns:p14="http://schemas.microsoft.com/office/powerpoint/2010/main" val="213457629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4310771-38CA-F14D-BDFF-916485E56657}" type="datetime1">
              <a:rPr lang="en-US" smtClean="0"/>
              <a:t>4/20/16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DA84F0F-C733-EE46-8745-F605107F1688}" type="slidenum">
              <a:rPr lang="en-US" smtClean="0"/>
              <a:t>‹#›</a:t>
            </a:fld>
            <a:endParaRPr lang="en-US"/>
          </a:p>
        </p:txBody>
      </p:sp>
    </p:spTree>
    <p:extLst>
      <p:ext uri="{BB962C8B-B14F-4D97-AF65-F5344CB8AC3E}">
        <p14:creationId xmlns:p14="http://schemas.microsoft.com/office/powerpoint/2010/main" val="182244645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qualcomm.com/" TargetMode="External"/><Relationship Id="rId4" Type="http://schemas.openxmlformats.org/officeDocument/2006/relationships/hyperlink" Target="http://www.telecomabc.com/n/nmt.html" TargetMode="External"/><Relationship Id="rId5" Type="http://schemas.openxmlformats.org/officeDocument/2006/relationships/hyperlink" Target="https://5g.co.uk/guides/what-is-5g/" TargetMode="External"/><Relationship Id="rId6" Type="http://schemas.openxmlformats.org/officeDocument/2006/relationships/hyperlink" Target="https://www.quora.co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Comic Sans MS" charset="0"/>
                <a:cs typeface="Comic Sans MS" charset="0"/>
              </a:rPr>
              <a:t>5G </a:t>
            </a:r>
            <a:br>
              <a:rPr lang="en-US" dirty="0">
                <a:ea typeface="Comic Sans MS" charset="0"/>
                <a:cs typeface="Comic Sans MS" charset="0"/>
              </a:rPr>
            </a:br>
            <a:r>
              <a:rPr lang="en-US" sz="3600" dirty="0">
                <a:ea typeface="Comic Sans MS" charset="0"/>
                <a:cs typeface="Comic Sans MS" charset="0"/>
              </a:rPr>
              <a:t>What made us thinking of achieving it?</a:t>
            </a:r>
            <a:endParaRPr lang="en-US" sz="3600" dirty="0"/>
          </a:p>
        </p:txBody>
      </p:sp>
      <p:sp>
        <p:nvSpPr>
          <p:cNvPr id="3" name="Subtitle 2"/>
          <p:cNvSpPr>
            <a:spLocks noGrp="1"/>
          </p:cNvSpPr>
          <p:nvPr>
            <p:ph type="subTitle" idx="1"/>
          </p:nvPr>
        </p:nvSpPr>
        <p:spPr/>
        <p:txBody>
          <a:bodyPr/>
          <a:lstStyle/>
          <a:p>
            <a:r>
              <a:rPr lang="en-US" dirty="0">
                <a:ea typeface="Comic Sans MS" charset="0"/>
                <a:cs typeface="Comic Sans MS" charset="0"/>
              </a:rPr>
              <a:t>Sai Srinivasa Bharath </a:t>
            </a:r>
            <a:r>
              <a:rPr lang="en-US" dirty="0" smtClean="0">
                <a:ea typeface="Comic Sans MS" charset="0"/>
                <a:cs typeface="Comic Sans MS" charset="0"/>
              </a:rPr>
              <a:t>Poduri </a:t>
            </a:r>
            <a:br>
              <a:rPr lang="en-US" dirty="0" smtClean="0">
                <a:ea typeface="Comic Sans MS" charset="0"/>
                <a:cs typeface="Comic Sans MS" charset="0"/>
              </a:rPr>
            </a:br>
            <a:r>
              <a:rPr lang="en-US" cap="none" dirty="0" smtClean="0">
                <a:ea typeface="Comic Sans MS" charset="0"/>
                <a:cs typeface="Comic Sans MS" charset="0"/>
              </a:rPr>
              <a:t>Computer Science</a:t>
            </a:r>
            <a:r>
              <a:rPr lang="en-US" dirty="0" smtClean="0">
                <a:ea typeface="Comic Sans MS" charset="0"/>
                <a:cs typeface="Comic Sans MS" charset="0"/>
              </a:rPr>
              <a:t>, </a:t>
            </a:r>
            <a:r>
              <a:rPr lang="en-US" cap="none" dirty="0" smtClean="0">
                <a:ea typeface="Comic Sans MS" charset="0"/>
                <a:cs typeface="Comic Sans MS" charset="0"/>
              </a:rPr>
              <a:t>Masters</a:t>
            </a:r>
          </a:p>
          <a:p>
            <a:endParaRPr lang="en-US" dirty="0"/>
          </a:p>
        </p:txBody>
      </p:sp>
    </p:spTree>
    <p:extLst>
      <p:ext uri="{BB962C8B-B14F-4D97-AF65-F5344CB8AC3E}">
        <p14:creationId xmlns:p14="http://schemas.microsoft.com/office/powerpoint/2010/main" val="1518269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challenges?</a:t>
            </a:r>
            <a:endParaRPr lang="en-US" dirty="0"/>
          </a:p>
        </p:txBody>
      </p:sp>
      <p:sp>
        <p:nvSpPr>
          <p:cNvPr id="3" name="Content Placeholder 2"/>
          <p:cNvSpPr>
            <a:spLocks noGrp="1"/>
          </p:cNvSpPr>
          <p:nvPr>
            <p:ph sz="half" idx="1"/>
          </p:nvPr>
        </p:nvSpPr>
        <p:spPr/>
        <p:txBody>
          <a:bodyPr>
            <a:normAutofit fontScale="85000" lnSpcReduction="20000"/>
          </a:bodyPr>
          <a:lstStyle/>
          <a:p>
            <a:pPr marL="0" indent="0" algn="just">
              <a:buNone/>
            </a:pPr>
            <a:r>
              <a:rPr lang="en-US" dirty="0"/>
              <a:t>Beyond the obvious technological challenges, there are two main hurdles that 5G players will need to overcome</a:t>
            </a:r>
            <a:r>
              <a:rPr lang="en-US" dirty="0" smtClean="0"/>
              <a:t>.</a:t>
            </a:r>
            <a:endParaRPr lang="en-US" dirty="0"/>
          </a:p>
          <a:p>
            <a:pPr algn="just">
              <a:buFont typeface="Wingdings" charset="2"/>
              <a:buChar char="Ø"/>
            </a:pPr>
            <a:r>
              <a:rPr lang="en-US" sz="2100" dirty="0">
                <a:solidFill>
                  <a:schemeClr val="accent1"/>
                </a:solidFill>
              </a:rPr>
              <a:t>Spectrum availability</a:t>
            </a:r>
          </a:p>
          <a:p>
            <a:pPr marL="0" indent="0" algn="just">
              <a:buNone/>
            </a:pPr>
            <a:r>
              <a:rPr lang="en-US" dirty="0"/>
              <a:t>Radio frequencies used for 3G and 4G are already overcrowded, so new spectrum will be required, and it will need to be in high frequency bands in order to deliver the envisaged data speeds</a:t>
            </a:r>
            <a:r>
              <a:rPr lang="en-US" dirty="0" smtClean="0"/>
              <a:t>.</a:t>
            </a:r>
            <a:endParaRPr lang="en-US" dirty="0"/>
          </a:p>
          <a:p>
            <a:pPr algn="just">
              <a:buFont typeface="Wingdings" charset="2"/>
              <a:buChar char="Ø"/>
            </a:pPr>
            <a:r>
              <a:rPr lang="en-US" sz="2100" dirty="0">
                <a:solidFill>
                  <a:schemeClr val="accent1"/>
                </a:solidFill>
              </a:rPr>
              <a:t>Cost is a big consideration</a:t>
            </a:r>
          </a:p>
          <a:p>
            <a:pPr marL="0" indent="0" algn="just">
              <a:buNone/>
            </a:pPr>
            <a:r>
              <a:rPr lang="en-US" dirty="0"/>
              <a:t>Until the technology is developed, no-one knows how much it will cost. But if the full benefits of 5G are to be </a:t>
            </a:r>
            <a:r>
              <a:rPr lang="en-US" dirty="0" smtClean="0"/>
              <a:t>realized, </a:t>
            </a:r>
            <a:r>
              <a:rPr lang="en-US" dirty="0"/>
              <a:t>the price of 5G capable handsets and 5G services must not be prohibitive. Just because I can download more data, faster, does not mean that I will be prepared to pay a huge bill every month</a:t>
            </a:r>
            <a:r>
              <a:rPr lang="en-US" dirty="0" smtClean="0"/>
              <a:t>.</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00714" y="2075180"/>
            <a:ext cx="6143624" cy="3754120"/>
          </a:xfrm>
        </p:spPr>
      </p:pic>
      <p:sp>
        <p:nvSpPr>
          <p:cNvPr id="4" name="Slide Number Placeholder 3"/>
          <p:cNvSpPr>
            <a:spLocks noGrp="1"/>
          </p:cNvSpPr>
          <p:nvPr>
            <p:ph type="sldNum" sz="quarter" idx="12"/>
          </p:nvPr>
        </p:nvSpPr>
        <p:spPr/>
        <p:txBody>
          <a:bodyPr/>
          <a:lstStyle/>
          <a:p>
            <a:fld id="{4DA84F0F-C733-EE46-8745-F605107F1688}" type="slidenum">
              <a:rPr lang="en-US" smtClean="0"/>
              <a:t>10</a:t>
            </a:fld>
            <a:endParaRPr lang="en-US"/>
          </a:p>
        </p:txBody>
      </p:sp>
    </p:spTree>
    <p:extLst>
      <p:ext uri="{BB962C8B-B14F-4D97-AF65-F5344CB8AC3E}">
        <p14:creationId xmlns:p14="http://schemas.microsoft.com/office/powerpoint/2010/main" val="2611338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2"/>
          <a:stretch>
            <a:fillRect/>
          </a:stretch>
        </p:blipFill>
        <p:spPr>
          <a:xfrm>
            <a:off x="1533709" y="3373437"/>
            <a:ext cx="7629524" cy="3103563"/>
          </a:xfrm>
          <a:prstGeom prst="rect">
            <a:avLst/>
          </a:prstGeom>
        </p:spPr>
      </p:pic>
      <p:sp>
        <p:nvSpPr>
          <p:cNvPr id="2" name="Title 1"/>
          <p:cNvSpPr>
            <a:spLocks noGrp="1"/>
          </p:cNvSpPr>
          <p:nvPr>
            <p:ph type="title"/>
          </p:nvPr>
        </p:nvSpPr>
        <p:spPr/>
        <p:txBody>
          <a:bodyPr/>
          <a:lstStyle/>
          <a:p>
            <a:r>
              <a:rPr lang="en-US" dirty="0" smtClean="0"/>
              <a:t>What will 5G enable?</a:t>
            </a:r>
            <a:endParaRPr lang="en-US" dirty="0"/>
          </a:p>
        </p:txBody>
      </p:sp>
      <p:sp>
        <p:nvSpPr>
          <p:cNvPr id="9" name="Content Placeholder 8"/>
          <p:cNvSpPr>
            <a:spLocks noGrp="1"/>
          </p:cNvSpPr>
          <p:nvPr>
            <p:ph idx="1"/>
          </p:nvPr>
        </p:nvSpPr>
        <p:spPr>
          <a:xfrm>
            <a:off x="875201" y="1510451"/>
            <a:ext cx="8946541" cy="4195481"/>
          </a:xfrm>
        </p:spPr>
        <p:txBody>
          <a:bodyPr>
            <a:normAutofit/>
          </a:bodyPr>
          <a:lstStyle/>
          <a:p>
            <a:pPr marL="285750" indent="-285750" algn="just">
              <a:buFont typeface="Wingdings" charset="2"/>
              <a:buChar char="Ø"/>
            </a:pPr>
            <a:r>
              <a:rPr lang="en-US" dirty="0"/>
              <a:t>5G will enable a fully mobile and connected society. As end-users, we tend to think about faster data transfer and lower latency in terms of our own usage: downloading a movie more quickly, at any time or anywhere, statically or on the move, and with little or no lag. This will obviously be the case, but 5G will enable much more. </a:t>
            </a:r>
          </a:p>
        </p:txBody>
      </p:sp>
      <p:sp>
        <p:nvSpPr>
          <p:cNvPr id="4" name="Slide Number Placeholder 3"/>
          <p:cNvSpPr>
            <a:spLocks noGrp="1"/>
          </p:cNvSpPr>
          <p:nvPr>
            <p:ph type="sldNum" sz="quarter" idx="12"/>
          </p:nvPr>
        </p:nvSpPr>
        <p:spPr/>
        <p:txBody>
          <a:bodyPr/>
          <a:lstStyle/>
          <a:p>
            <a:fld id="{4DA84F0F-C733-EE46-8745-F605107F1688}" type="slidenum">
              <a:rPr lang="en-US" smtClean="0"/>
              <a:t>11</a:t>
            </a:fld>
            <a:endParaRPr lang="en-US"/>
          </a:p>
        </p:txBody>
      </p:sp>
    </p:spTree>
    <p:extLst>
      <p:ext uri="{BB962C8B-B14F-4D97-AF65-F5344CB8AC3E}">
        <p14:creationId xmlns:p14="http://schemas.microsoft.com/office/powerpoint/2010/main" val="2872371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Who’s in the game?</a:t>
            </a:r>
            <a:endParaRPr lang="en-US" dirty="0"/>
          </a:p>
        </p:txBody>
      </p:sp>
      <p:sp>
        <p:nvSpPr>
          <p:cNvPr id="6" name="Content Placeholder 5"/>
          <p:cNvSpPr>
            <a:spLocks noGrp="1"/>
          </p:cNvSpPr>
          <p:nvPr>
            <p:ph sz="half" idx="1"/>
          </p:nvPr>
        </p:nvSpPr>
        <p:spPr>
          <a:xfrm>
            <a:off x="1103312" y="1853249"/>
            <a:ext cx="5599483" cy="4403090"/>
          </a:xfrm>
        </p:spPr>
        <p:txBody>
          <a:bodyPr>
            <a:normAutofit lnSpcReduction="10000"/>
          </a:bodyPr>
          <a:lstStyle/>
          <a:p>
            <a:pPr marL="285750" indent="-285750" algn="just">
              <a:buFont typeface="Wingdings" charset="2"/>
              <a:buChar char="Ø"/>
            </a:pPr>
            <a:r>
              <a:rPr lang="en-US" dirty="0"/>
              <a:t>Every operator and equipment vendor in the world wants to be at the forefront of 5G development. </a:t>
            </a:r>
          </a:p>
          <a:p>
            <a:pPr marL="285750" indent="-285750" algn="just">
              <a:buFont typeface="Wingdings" charset="2"/>
              <a:buChar char="Ø"/>
            </a:pPr>
            <a:r>
              <a:rPr lang="en-US" dirty="0"/>
              <a:t>2013: The governments of China, Japan and South Korea began working </a:t>
            </a:r>
            <a:r>
              <a:rPr lang="en-US" dirty="0" smtClean="0"/>
              <a:t>independently on </a:t>
            </a:r>
            <a:r>
              <a:rPr lang="en-US" dirty="0"/>
              <a:t>defining 5G requirements. Japan set a target of commercial 5G availability in time for the 2020 Olympic Games in </a:t>
            </a:r>
            <a:r>
              <a:rPr lang="en-US" dirty="0" smtClean="0"/>
              <a:t>Tokyo</a:t>
            </a:r>
            <a:r>
              <a:rPr lang="en-US" dirty="0"/>
              <a:t>. </a:t>
            </a:r>
          </a:p>
          <a:p>
            <a:pPr marL="285750" indent="-285750" algn="just">
              <a:buFont typeface="Wingdings" charset="2"/>
              <a:buChar char="Ø"/>
            </a:pPr>
            <a:r>
              <a:rPr lang="en-US" dirty="0"/>
              <a:t>2014: Ericsson demonstrated a 5Gbit/s throughput speed in the 15GHz frequency in laboratory trials. </a:t>
            </a:r>
          </a:p>
          <a:p>
            <a:pPr marL="285750" indent="-285750" algn="just">
              <a:buFont typeface="Wingdings" charset="2"/>
              <a:buChar char="Ø"/>
            </a:pPr>
            <a:r>
              <a:rPr lang="en-US" dirty="0"/>
              <a:t>February 2016: Verizon announced it had begun limited trials in three US states, while AT&amp;T said it would begin testing 5G in its own labs</a:t>
            </a:r>
            <a:r>
              <a:rPr lang="en-US" dirty="0" smtClean="0"/>
              <a:t>.</a:t>
            </a:r>
          </a:p>
          <a:p>
            <a:pPr marL="285750" indent="-285750" algn="just">
              <a:buFont typeface="Wingdings" charset="2"/>
              <a:buChar char="Ø"/>
            </a:pPr>
            <a:endParaRPr lang="en-US" dirty="0"/>
          </a:p>
        </p:txBody>
      </p:sp>
      <p:sp>
        <p:nvSpPr>
          <p:cNvPr id="4" name="Slide Number Placeholder 3"/>
          <p:cNvSpPr>
            <a:spLocks noGrp="1"/>
          </p:cNvSpPr>
          <p:nvPr>
            <p:ph type="sldNum" sz="quarter" idx="12"/>
          </p:nvPr>
        </p:nvSpPr>
        <p:spPr/>
        <p:txBody>
          <a:bodyPr/>
          <a:lstStyle/>
          <a:p>
            <a:fld id="{4DA84F0F-C733-EE46-8745-F605107F1688}" type="slidenum">
              <a:rPr lang="en-US" smtClean="0"/>
              <a:t>12</a:t>
            </a:fld>
            <a:endParaRPr lang="en-US"/>
          </a:p>
        </p:txBody>
      </p:sp>
      <p:pic>
        <p:nvPicPr>
          <p:cNvPr id="8" name="Content Placeholder 3"/>
          <p:cNvPicPr>
            <a:picLocks noGrp="1" noChangeAspect="1"/>
          </p:cNvPicPr>
          <p:nvPr>
            <p:ph sz="half" idx="2"/>
          </p:nvPr>
        </p:nvPicPr>
        <p:blipFill>
          <a:blip r:embed="rId2"/>
          <a:stretch>
            <a:fillRect/>
          </a:stretch>
        </p:blipFill>
        <p:spPr>
          <a:xfrm>
            <a:off x="7004501" y="2481263"/>
            <a:ext cx="4395788" cy="2930525"/>
          </a:xfrm>
          <a:prstGeom prst="rect">
            <a:avLst/>
          </a:prstGeom>
        </p:spPr>
      </p:pic>
    </p:spTree>
    <p:extLst>
      <p:ext uri="{BB962C8B-B14F-4D97-AF65-F5344CB8AC3E}">
        <p14:creationId xmlns:p14="http://schemas.microsoft.com/office/powerpoint/2010/main" val="4077714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FUTURE IS 5G</a:t>
            </a:r>
            <a:br>
              <a:rPr lang="en-US" dirty="0"/>
            </a:br>
            <a:endParaRPr lang="en-US" dirty="0"/>
          </a:p>
        </p:txBody>
      </p:sp>
      <p:sp>
        <p:nvSpPr>
          <p:cNvPr id="7" name="Content Placeholder 6"/>
          <p:cNvSpPr>
            <a:spLocks noGrp="1"/>
          </p:cNvSpPr>
          <p:nvPr>
            <p:ph idx="1"/>
          </p:nvPr>
        </p:nvSpPr>
        <p:spPr/>
        <p:txBody>
          <a:bodyPr>
            <a:normAutofit/>
          </a:bodyPr>
          <a:lstStyle/>
          <a:p>
            <a:pPr algn="just"/>
            <a:r>
              <a:rPr lang="en-US" dirty="0" smtClean="0"/>
              <a:t>2020 </a:t>
            </a:r>
            <a:r>
              <a:rPr lang="en-US" dirty="0"/>
              <a:t>is the widely talked about date for commercial availability of 5G and, while that target looks achievable, it will certainly not be the start of mass rollout. Like 4G and other generations before it, 5G will be rolled out in stages and will complement existing technologies</a:t>
            </a:r>
            <a:r>
              <a:rPr lang="en-US" dirty="0" smtClean="0"/>
              <a:t>.</a:t>
            </a:r>
            <a:endParaRPr lang="en-US" dirty="0"/>
          </a:p>
          <a:p>
            <a:endParaRPr lang="en-US" dirty="0"/>
          </a:p>
        </p:txBody>
      </p:sp>
      <p:sp>
        <p:nvSpPr>
          <p:cNvPr id="5" name="Slide Number Placeholder 4"/>
          <p:cNvSpPr>
            <a:spLocks noGrp="1"/>
          </p:cNvSpPr>
          <p:nvPr>
            <p:ph type="sldNum" sz="quarter" idx="12"/>
          </p:nvPr>
        </p:nvSpPr>
        <p:spPr/>
        <p:txBody>
          <a:bodyPr/>
          <a:lstStyle/>
          <a:p>
            <a:fld id="{4DA84F0F-C733-EE46-8745-F605107F1688}" type="slidenum">
              <a:rPr lang="en-US" smtClean="0"/>
              <a:t>13</a:t>
            </a:fld>
            <a:endParaRPr lang="en-US"/>
          </a:p>
        </p:txBody>
      </p:sp>
      <p:pic>
        <p:nvPicPr>
          <p:cNvPr id="8" name="Content Placeholder 3"/>
          <p:cNvPicPr>
            <a:picLocks noChangeAspect="1"/>
          </p:cNvPicPr>
          <p:nvPr/>
        </p:nvPicPr>
        <p:blipFill>
          <a:blip r:embed="rId2"/>
          <a:stretch>
            <a:fillRect/>
          </a:stretch>
        </p:blipFill>
        <p:spPr>
          <a:xfrm>
            <a:off x="2719572" y="4085309"/>
            <a:ext cx="5257799" cy="2520278"/>
          </a:xfrm>
          <a:prstGeom prst="rect">
            <a:avLst/>
          </a:prstGeom>
        </p:spPr>
      </p:pic>
    </p:spTree>
    <p:extLst>
      <p:ext uri="{BB962C8B-B14F-4D97-AF65-F5344CB8AC3E}">
        <p14:creationId xmlns:p14="http://schemas.microsoft.com/office/powerpoint/2010/main" val="2650293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type="body" sz="half" idx="2"/>
          </p:nvPr>
        </p:nvSpPr>
        <p:spPr>
          <a:xfrm>
            <a:off x="1154954" y="2506980"/>
            <a:ext cx="8825659" cy="2362200"/>
          </a:xfrm>
        </p:spPr>
        <p:txBody>
          <a:bodyPr/>
          <a:lstStyle/>
          <a:p>
            <a:pPr algn="just"/>
            <a:r>
              <a:rPr lang="en-US" dirty="0"/>
              <a:t>Excited yet? You should be! 5G might be a way off but dozens of </a:t>
            </a:r>
            <a:r>
              <a:rPr lang="en-US" dirty="0" smtClean="0"/>
              <a:t>organizations </a:t>
            </a:r>
            <a:r>
              <a:rPr lang="en-US" dirty="0"/>
              <a:t>around the world are kicking into gear, collaborating and making 5G breakthroughs. It’s an exciting period, one which will lead to a whole new technological era. </a:t>
            </a:r>
            <a:endParaRPr lang="en-US" cap="all" dirty="0"/>
          </a:p>
        </p:txBody>
      </p:sp>
      <p:sp>
        <p:nvSpPr>
          <p:cNvPr id="4" name="Slide Number Placeholder 3"/>
          <p:cNvSpPr>
            <a:spLocks noGrp="1"/>
          </p:cNvSpPr>
          <p:nvPr>
            <p:ph type="sldNum" sz="quarter" idx="12"/>
          </p:nvPr>
        </p:nvSpPr>
        <p:spPr/>
        <p:txBody>
          <a:bodyPr/>
          <a:lstStyle/>
          <a:p>
            <a:fld id="{4DA84F0F-C733-EE46-8745-F605107F1688}" type="slidenum">
              <a:rPr lang="en-US" smtClean="0"/>
              <a:t>14</a:t>
            </a:fld>
            <a:endParaRPr lang="en-US"/>
          </a:p>
        </p:txBody>
      </p:sp>
    </p:spTree>
    <p:extLst>
      <p:ext uri="{BB962C8B-B14F-4D97-AF65-F5344CB8AC3E}">
        <p14:creationId xmlns:p14="http://schemas.microsoft.com/office/powerpoint/2010/main" val="202438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6" name="Content Placeholder 5"/>
          <p:cNvSpPr>
            <a:spLocks noGrp="1"/>
          </p:cNvSpPr>
          <p:nvPr>
            <p:ph idx="1"/>
          </p:nvPr>
        </p:nvSpPr>
        <p:spPr/>
        <p:txBody>
          <a:bodyPr/>
          <a:lstStyle/>
          <a:p>
            <a:pPr>
              <a:buFont typeface="Wingdings" charset="2"/>
              <a:buChar char="Ø"/>
            </a:pPr>
            <a:r>
              <a:rPr lang="en-US" dirty="0" smtClean="0">
                <a:hlinkClick r:id="rId3"/>
              </a:rPr>
              <a:t>https</a:t>
            </a:r>
            <a:r>
              <a:rPr lang="en-US" dirty="0">
                <a:hlinkClick r:id="rId3"/>
              </a:rPr>
              <a:t>://www.qualcomm.com/</a:t>
            </a:r>
            <a:endParaRPr lang="en-US" dirty="0"/>
          </a:p>
          <a:p>
            <a:pPr>
              <a:buFont typeface="Wingdings" charset="2"/>
              <a:buChar char="Ø"/>
            </a:pPr>
            <a:r>
              <a:rPr lang="en-US" dirty="0">
                <a:hlinkClick r:id="rId4"/>
              </a:rPr>
              <a:t>http://www.telecomabc.com/n/nmt.html</a:t>
            </a:r>
            <a:endParaRPr lang="en-US" dirty="0"/>
          </a:p>
          <a:p>
            <a:pPr>
              <a:buFont typeface="Wingdings" charset="2"/>
              <a:buChar char="Ø"/>
            </a:pPr>
            <a:r>
              <a:rPr lang="en-US" dirty="0" smtClean="0"/>
              <a:t>SK </a:t>
            </a:r>
            <a:r>
              <a:rPr lang="en-US" dirty="0"/>
              <a:t>Telecom 5g </a:t>
            </a:r>
            <a:r>
              <a:rPr lang="en-US" dirty="0" smtClean="0"/>
              <a:t>Whitepaper</a:t>
            </a:r>
          </a:p>
          <a:p>
            <a:pPr>
              <a:buFont typeface="Wingdings" charset="2"/>
              <a:buChar char="Ø"/>
            </a:pPr>
            <a:r>
              <a:rPr lang="en-US" dirty="0">
                <a:hlinkClick r:id="rId5"/>
              </a:rPr>
              <a:t>https://5g.co.uk/guides/what-is-5g</a:t>
            </a:r>
            <a:r>
              <a:rPr lang="en-US" dirty="0" smtClean="0">
                <a:hlinkClick r:id="rId5"/>
              </a:rPr>
              <a:t>/</a:t>
            </a:r>
            <a:endParaRPr lang="en-US" dirty="0"/>
          </a:p>
          <a:p>
            <a:pPr>
              <a:buFont typeface="Wingdings" charset="2"/>
              <a:buChar char="Ø"/>
            </a:pPr>
            <a:r>
              <a:rPr lang="en-US" dirty="0" smtClean="0">
                <a:hlinkClick r:id="rId6"/>
              </a:rPr>
              <a:t>Quora, Accessed 2016</a:t>
            </a:r>
            <a:endParaRPr lang="en-US" dirty="0"/>
          </a:p>
          <a:p>
            <a:pPr>
              <a:buFont typeface="Wingdings" charset="2"/>
              <a:buChar char="Ø"/>
            </a:pPr>
            <a:endParaRPr lang="en-US" dirty="0"/>
          </a:p>
          <a:p>
            <a:pPr>
              <a:buFont typeface="Wingdings" charset="2"/>
              <a:buChar char="Ø"/>
            </a:pPr>
            <a:endParaRPr lang="en-US" dirty="0"/>
          </a:p>
          <a:p>
            <a:endParaRPr lang="en-US" dirty="0"/>
          </a:p>
        </p:txBody>
      </p:sp>
      <p:sp>
        <p:nvSpPr>
          <p:cNvPr id="4" name="Slide Number Placeholder 3"/>
          <p:cNvSpPr>
            <a:spLocks noGrp="1"/>
          </p:cNvSpPr>
          <p:nvPr>
            <p:ph type="sldNum" sz="quarter" idx="12"/>
          </p:nvPr>
        </p:nvSpPr>
        <p:spPr/>
        <p:txBody>
          <a:bodyPr/>
          <a:lstStyle/>
          <a:p>
            <a:fld id="{4DA84F0F-C733-EE46-8745-F605107F1688}" type="slidenum">
              <a:rPr lang="en-US" smtClean="0"/>
              <a:t>15</a:t>
            </a:fld>
            <a:endParaRPr lang="en-US"/>
          </a:p>
        </p:txBody>
      </p:sp>
    </p:spTree>
    <p:extLst>
      <p:ext uri="{BB962C8B-B14F-4D97-AF65-F5344CB8AC3E}">
        <p14:creationId xmlns:p14="http://schemas.microsoft.com/office/powerpoint/2010/main" val="2171398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4800" dirty="0" smtClean="0"/>
          </a:p>
          <a:p>
            <a:pPr marL="0" indent="0" algn="ctr">
              <a:buNone/>
            </a:pPr>
            <a:r>
              <a:rPr lang="en-US" sz="4800" dirty="0" smtClean="0"/>
              <a:t>Questions?</a:t>
            </a:r>
            <a:endParaRPr lang="en-US" sz="4800" dirty="0"/>
          </a:p>
        </p:txBody>
      </p:sp>
      <p:sp>
        <p:nvSpPr>
          <p:cNvPr id="4" name="Slide Number Placeholder 3"/>
          <p:cNvSpPr>
            <a:spLocks noGrp="1"/>
          </p:cNvSpPr>
          <p:nvPr>
            <p:ph type="sldNum" sz="quarter" idx="12"/>
          </p:nvPr>
        </p:nvSpPr>
        <p:spPr/>
        <p:txBody>
          <a:bodyPr/>
          <a:lstStyle/>
          <a:p>
            <a:fld id="{4DA84F0F-C733-EE46-8745-F605107F1688}" type="slidenum">
              <a:rPr lang="en-US" smtClean="0"/>
              <a:t>16</a:t>
            </a:fld>
            <a:endParaRPr lang="en-US"/>
          </a:p>
        </p:txBody>
      </p:sp>
    </p:spTree>
    <p:extLst>
      <p:ext uri="{BB962C8B-B14F-4D97-AF65-F5344CB8AC3E}">
        <p14:creationId xmlns:p14="http://schemas.microsoft.com/office/powerpoint/2010/main" val="43954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Contents</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smtClean="0">
                <a:ea typeface="Comic Sans MS" charset="0"/>
                <a:cs typeface="Comic Sans MS" charset="0"/>
              </a:rPr>
              <a:t>Introduction</a:t>
            </a:r>
          </a:p>
          <a:p>
            <a:pPr>
              <a:buFont typeface="Wingdings" charset="2"/>
              <a:buChar char="Ø"/>
            </a:pPr>
            <a:r>
              <a:rPr lang="en-US" dirty="0" smtClean="0">
                <a:ea typeface="Comic Sans MS" charset="0"/>
                <a:cs typeface="Comic Sans MS" charset="0"/>
              </a:rPr>
              <a:t>Evolution of G</a:t>
            </a:r>
            <a:endParaRPr lang="en-US" dirty="0" smtClean="0">
              <a:ea typeface="Comic Sans MS" charset="0"/>
              <a:cs typeface="Comic Sans MS" charset="0"/>
            </a:endParaRPr>
          </a:p>
          <a:p>
            <a:pPr>
              <a:buFont typeface="Wingdings" charset="2"/>
              <a:buChar char="Ø"/>
            </a:pPr>
            <a:r>
              <a:rPr lang="en-US" dirty="0" smtClean="0"/>
              <a:t>What is 5G?</a:t>
            </a:r>
          </a:p>
          <a:p>
            <a:pPr>
              <a:buFont typeface="Wingdings" charset="2"/>
              <a:buChar char="Ø"/>
            </a:pPr>
            <a:r>
              <a:rPr lang="en-US" dirty="0" smtClean="0"/>
              <a:t>How fast is 5G?</a:t>
            </a:r>
          </a:p>
          <a:p>
            <a:pPr>
              <a:buFont typeface="Wingdings" charset="2"/>
              <a:buChar char="Ø"/>
            </a:pPr>
            <a:r>
              <a:rPr lang="en-US" dirty="0" smtClean="0"/>
              <a:t>What are the challenges?</a:t>
            </a:r>
          </a:p>
          <a:p>
            <a:pPr>
              <a:buFont typeface="Wingdings" charset="2"/>
              <a:buChar char="Ø"/>
            </a:pPr>
            <a:r>
              <a:rPr lang="en-US" dirty="0" smtClean="0"/>
              <a:t>What will 5G enable?</a:t>
            </a:r>
          </a:p>
          <a:p>
            <a:pPr>
              <a:buFont typeface="Wingdings" charset="2"/>
              <a:buChar char="Ø"/>
            </a:pPr>
            <a:r>
              <a:rPr lang="en-US" dirty="0" smtClean="0"/>
              <a:t>Who’s in the game?</a:t>
            </a:r>
          </a:p>
          <a:p>
            <a:pPr>
              <a:buFont typeface="Wingdings" charset="2"/>
              <a:buChar char="Ø"/>
            </a:pPr>
            <a:r>
              <a:rPr lang="en-US" dirty="0" smtClean="0"/>
              <a:t>Conclusion</a:t>
            </a:r>
          </a:p>
          <a:p>
            <a:endParaRPr lang="en-US" dirty="0"/>
          </a:p>
        </p:txBody>
      </p:sp>
      <p:sp>
        <p:nvSpPr>
          <p:cNvPr id="5" name="Slide Number Placeholder 4"/>
          <p:cNvSpPr>
            <a:spLocks noGrp="1"/>
          </p:cNvSpPr>
          <p:nvPr>
            <p:ph type="sldNum" sz="quarter" idx="12"/>
          </p:nvPr>
        </p:nvSpPr>
        <p:spPr/>
        <p:txBody>
          <a:bodyPr/>
          <a:lstStyle/>
          <a:p>
            <a:fld id="{4DA84F0F-C733-EE46-8745-F605107F1688}" type="slidenum">
              <a:rPr lang="en-US" smtClean="0"/>
              <a:t>2</a:t>
            </a:fld>
            <a:endParaRPr lang="en-US"/>
          </a:p>
        </p:txBody>
      </p:sp>
    </p:spTree>
    <p:extLst>
      <p:ext uri="{BB962C8B-B14F-4D97-AF65-F5344CB8AC3E}">
        <p14:creationId xmlns:p14="http://schemas.microsoft.com/office/powerpoint/2010/main" val="4799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ea typeface="Comic Sans MS" charset="0"/>
                <a:cs typeface="Comic Sans MS" charset="0"/>
              </a:rPr>
              <a:t> What does G stand for ?</a:t>
            </a:r>
            <a:br>
              <a:rPr lang="en-US" sz="4400" dirty="0">
                <a:ea typeface="Comic Sans MS" charset="0"/>
                <a:cs typeface="Comic Sans MS" charset="0"/>
              </a:rPr>
            </a:br>
            <a:endParaRPr lang="en-US" dirty="0"/>
          </a:p>
        </p:txBody>
      </p:sp>
      <p:sp>
        <p:nvSpPr>
          <p:cNvPr id="3" name="Content Placeholder 2"/>
          <p:cNvSpPr>
            <a:spLocks noGrp="1"/>
          </p:cNvSpPr>
          <p:nvPr>
            <p:ph sz="half" idx="1"/>
          </p:nvPr>
        </p:nvSpPr>
        <p:spPr>
          <a:xfrm>
            <a:off x="1103311" y="1833563"/>
            <a:ext cx="5691639" cy="4195763"/>
          </a:xfrm>
        </p:spPr>
        <p:txBody>
          <a:bodyPr>
            <a:noAutofit/>
          </a:bodyPr>
          <a:lstStyle/>
          <a:p>
            <a:pPr algn="just"/>
            <a:endParaRPr lang="en-US" sz="1600" dirty="0" smtClean="0">
              <a:ea typeface="Comic Sans MS" charset="0"/>
              <a:cs typeface="Comic Sans MS" charset="0"/>
            </a:endParaRPr>
          </a:p>
          <a:p>
            <a:pPr algn="just"/>
            <a:endParaRPr lang="en-US" sz="1600" dirty="0">
              <a:ea typeface="Comic Sans MS" charset="0"/>
              <a:cs typeface="Comic Sans MS" charset="0"/>
            </a:endParaRPr>
          </a:p>
          <a:p>
            <a:pPr algn="just"/>
            <a:r>
              <a:rPr lang="en-US" sz="1600" dirty="0" smtClean="0">
                <a:ea typeface="Comic Sans MS" charset="0"/>
                <a:cs typeface="Comic Sans MS" charset="0"/>
              </a:rPr>
              <a:t>'G</a:t>
            </a:r>
            <a:r>
              <a:rPr lang="en-US" sz="1600" dirty="0">
                <a:ea typeface="Comic Sans MS" charset="0"/>
                <a:cs typeface="Comic Sans MS" charset="0"/>
              </a:rPr>
              <a:t>' stands for </a:t>
            </a:r>
            <a:r>
              <a:rPr lang="en-US" sz="1600" dirty="0" smtClean="0">
                <a:ea typeface="Comic Sans MS" charset="0"/>
                <a:cs typeface="Comic Sans MS" charset="0"/>
              </a:rPr>
              <a:t>Generation , which </a:t>
            </a:r>
            <a:r>
              <a:rPr lang="en-US" sz="1600" dirty="0">
                <a:ea typeface="Comic Sans MS" charset="0"/>
                <a:cs typeface="Comic Sans MS" charset="0"/>
              </a:rPr>
              <a:t>means the networking has been improving with every generation</a:t>
            </a:r>
            <a:r>
              <a:rPr lang="en-US" sz="1600" dirty="0" smtClean="0">
                <a:ea typeface="Comic Sans MS" charset="0"/>
                <a:cs typeface="Comic Sans MS" charset="0"/>
              </a:rPr>
              <a:t>.</a:t>
            </a:r>
          </a:p>
          <a:p>
            <a:pPr algn="just"/>
            <a:endParaRPr lang="en-US" sz="1600" dirty="0">
              <a:ea typeface="Comic Sans MS" charset="0"/>
              <a:cs typeface="Comic Sans MS" charset="0"/>
            </a:endParaRPr>
          </a:p>
          <a:p>
            <a:pPr algn="just"/>
            <a:endParaRPr lang="en-US" sz="1600" dirty="0" smtClean="0">
              <a:ea typeface="Comic Sans MS" charset="0"/>
              <a:cs typeface="Comic Sans MS" charset="0"/>
            </a:endParaRPr>
          </a:p>
          <a:p>
            <a:pPr algn="just"/>
            <a:r>
              <a:rPr lang="en-US" sz="1600" dirty="0">
                <a:ea typeface="Comic Sans MS" charset="0"/>
                <a:cs typeface="Comic Sans MS" charset="0"/>
              </a:rPr>
              <a:t>While many parts of the world have yet to experience 4G, governments, industry associations, mobile operators and equipment vendors globally are all working to create the foundations for 5G</a:t>
            </a:r>
            <a:r>
              <a:rPr lang="en-US" sz="1600" dirty="0" smtClean="0">
                <a:ea typeface="Comic Sans MS" charset="0"/>
                <a:cs typeface="Comic Sans MS" charset="0"/>
              </a:rPr>
              <a:t>.</a:t>
            </a:r>
            <a:endParaRPr lang="en-US" sz="1600" dirty="0">
              <a:ea typeface="Comic Sans MS" charset="0"/>
              <a:cs typeface="Comic Sans MS" charset="0"/>
            </a:endParaRPr>
          </a:p>
        </p:txBody>
      </p:sp>
      <p:sp>
        <p:nvSpPr>
          <p:cNvPr id="4" name="Slide Number Placeholder 3"/>
          <p:cNvSpPr>
            <a:spLocks noGrp="1"/>
          </p:cNvSpPr>
          <p:nvPr>
            <p:ph type="sldNum" sz="quarter" idx="12"/>
          </p:nvPr>
        </p:nvSpPr>
        <p:spPr/>
        <p:txBody>
          <a:bodyPr/>
          <a:lstStyle/>
          <a:p>
            <a:fld id="{4DA84F0F-C733-EE46-8745-F605107F1688}" type="slidenum">
              <a:rPr lang="en-US" smtClean="0"/>
              <a:t>3</a:t>
            </a:fld>
            <a:endParaRPr lang="en-US"/>
          </a:p>
        </p:txBody>
      </p:sp>
      <p:pic>
        <p:nvPicPr>
          <p:cNvPr id="7" name="Content Placeholder 6"/>
          <p:cNvPicPr>
            <a:picLocks noGrp="1" noChangeAspect="1"/>
          </p:cNvPicPr>
          <p:nvPr>
            <p:ph sz="half" idx="2"/>
          </p:nvPr>
        </p:nvPicPr>
        <p:blipFill>
          <a:blip r:embed="rId3"/>
          <a:stretch>
            <a:fillRect/>
          </a:stretch>
        </p:blipFill>
        <p:spPr>
          <a:xfrm>
            <a:off x="7069271" y="2596176"/>
            <a:ext cx="4395788" cy="2690222"/>
          </a:xfrm>
          <a:prstGeom prst="rect">
            <a:avLst/>
          </a:prstGeom>
        </p:spPr>
      </p:pic>
    </p:spTree>
    <p:extLst>
      <p:ext uri="{BB962C8B-B14F-4D97-AF65-F5344CB8AC3E}">
        <p14:creationId xmlns:p14="http://schemas.microsoft.com/office/powerpoint/2010/main" val="615927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DA84F0F-C733-EE46-8745-F605107F1688}" type="slidenum">
              <a:rPr lang="en-US" smtClean="0"/>
              <a:t>4</a:t>
            </a:fld>
            <a:endParaRPr lang="en-US"/>
          </a:p>
        </p:txBody>
      </p:sp>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97895" y="520490"/>
            <a:ext cx="9740333" cy="6067446"/>
          </a:xfrm>
        </p:spPr>
      </p:pic>
    </p:spTree>
    <p:extLst>
      <p:ext uri="{BB962C8B-B14F-4D97-AF65-F5344CB8AC3E}">
        <p14:creationId xmlns:p14="http://schemas.microsoft.com/office/powerpoint/2010/main" val="593595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5G?</a:t>
            </a:r>
            <a:endParaRPr lang="en-US" dirty="0"/>
          </a:p>
        </p:txBody>
      </p:sp>
      <p:sp>
        <p:nvSpPr>
          <p:cNvPr id="3" name="Content Placeholder 2"/>
          <p:cNvSpPr>
            <a:spLocks noGrp="1"/>
          </p:cNvSpPr>
          <p:nvPr>
            <p:ph sz="half" idx="2"/>
          </p:nvPr>
        </p:nvSpPr>
        <p:spPr/>
        <p:txBody>
          <a:bodyPr/>
          <a:lstStyle/>
          <a:p>
            <a:pPr marL="285750" indent="-285750" algn="just">
              <a:buFont typeface="Wingdings" charset="2"/>
              <a:buChar char="Ø"/>
            </a:pPr>
            <a:r>
              <a:rPr lang="en-US" dirty="0"/>
              <a:t>5G is the fifth generation of mobile networks. </a:t>
            </a:r>
          </a:p>
          <a:p>
            <a:pPr marL="285750" indent="-285750" algn="just">
              <a:buFont typeface="Wingdings" charset="2"/>
              <a:buChar char="Ø"/>
            </a:pPr>
            <a:r>
              <a:rPr lang="en-US" dirty="0"/>
              <a:t>Despite the huge interest, 5G development is in the very early stages and there are as yet no standards or specifications. Until standards are formalized, any attempt to come up with a definition of 5G would be meaningless.</a:t>
            </a:r>
          </a:p>
          <a:p>
            <a:pPr algn="just"/>
            <a:endParaRPr lang="en-US" dirty="0"/>
          </a:p>
        </p:txBody>
      </p:sp>
      <p:sp>
        <p:nvSpPr>
          <p:cNvPr id="5" name="Slide Number Placeholder 4"/>
          <p:cNvSpPr>
            <a:spLocks noGrp="1"/>
          </p:cNvSpPr>
          <p:nvPr>
            <p:ph type="sldNum" sz="quarter" idx="12"/>
          </p:nvPr>
        </p:nvSpPr>
        <p:spPr/>
        <p:txBody>
          <a:bodyPr/>
          <a:lstStyle/>
          <a:p>
            <a:fld id="{4DA84F0F-C733-EE46-8745-F605107F1688}" type="slidenum">
              <a:rPr lang="en-US" smtClean="0"/>
              <a:t>5</a:t>
            </a:fld>
            <a:endParaRPr lang="en-US"/>
          </a:p>
        </p:txBody>
      </p:sp>
      <p:pic>
        <p:nvPicPr>
          <p:cNvPr id="6" name="Picture 5"/>
          <p:cNvPicPr>
            <a:picLocks noChangeAspect="1"/>
          </p:cNvPicPr>
          <p:nvPr/>
        </p:nvPicPr>
        <p:blipFill>
          <a:blip r:embed="rId3"/>
          <a:stretch>
            <a:fillRect/>
          </a:stretch>
        </p:blipFill>
        <p:spPr>
          <a:xfrm>
            <a:off x="5624470" y="2841764"/>
            <a:ext cx="4456387" cy="2331721"/>
          </a:xfrm>
          <a:prstGeom prst="rect">
            <a:avLst/>
          </a:prstGeom>
        </p:spPr>
      </p:pic>
    </p:spTree>
    <p:extLst>
      <p:ext uri="{BB962C8B-B14F-4D97-AF65-F5344CB8AC3E}">
        <p14:creationId xmlns:p14="http://schemas.microsoft.com/office/powerpoint/2010/main" val="864104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46111" y="452717"/>
            <a:ext cx="9404723" cy="5648045"/>
          </a:xfrm>
        </p:spPr>
        <p:txBody>
          <a:bodyPr/>
          <a:lstStyle/>
          <a:p>
            <a:r>
              <a:rPr lang="en-US" dirty="0" smtClean="0"/>
              <a:t>Cont.</a:t>
            </a:r>
            <a:endParaRPr lang="en-US" dirty="0"/>
          </a:p>
        </p:txBody>
      </p:sp>
      <p:sp>
        <p:nvSpPr>
          <p:cNvPr id="11" name="Text Placeholder 10"/>
          <p:cNvSpPr>
            <a:spLocks noGrp="1"/>
          </p:cNvSpPr>
          <p:nvPr>
            <p:ph type="body" idx="1"/>
          </p:nvPr>
        </p:nvSpPr>
        <p:spPr>
          <a:xfrm>
            <a:off x="1103312" y="1905000"/>
            <a:ext cx="8764587" cy="576262"/>
          </a:xfrm>
        </p:spPr>
        <p:txBody>
          <a:bodyPr/>
          <a:lstStyle/>
          <a:p>
            <a:r>
              <a:rPr lang="en-US" dirty="0"/>
              <a:t>In December 2014 the GSMA </a:t>
            </a:r>
            <a:r>
              <a:rPr lang="en-US" dirty="0" smtClean="0"/>
              <a:t>outlined five criteria </a:t>
            </a:r>
            <a:r>
              <a:rPr lang="en-US" dirty="0"/>
              <a:t>for 5G. A network connection should meet a majority of the </a:t>
            </a:r>
            <a:r>
              <a:rPr lang="en-US" dirty="0" smtClean="0"/>
              <a:t>five</a:t>
            </a:r>
            <a:r>
              <a:rPr lang="en-US" dirty="0" smtClean="0"/>
              <a:t> </a:t>
            </a:r>
            <a:r>
              <a:rPr lang="en-US" dirty="0"/>
              <a:t>in order to qualify as 5G</a:t>
            </a:r>
            <a:r>
              <a:rPr lang="en-US" dirty="0" smtClean="0"/>
              <a:t>:</a:t>
            </a:r>
            <a:endParaRPr lang="en-US" dirty="0"/>
          </a:p>
        </p:txBody>
      </p:sp>
      <p:sp>
        <p:nvSpPr>
          <p:cNvPr id="9" name="Content Placeholder 8"/>
          <p:cNvSpPr>
            <a:spLocks noGrp="1"/>
          </p:cNvSpPr>
          <p:nvPr>
            <p:ph sz="half" idx="2"/>
          </p:nvPr>
        </p:nvSpPr>
        <p:spPr>
          <a:xfrm>
            <a:off x="1103312" y="2514600"/>
            <a:ext cx="8497888" cy="3741738"/>
          </a:xfrm>
        </p:spPr>
        <p:txBody>
          <a:bodyPr>
            <a:normAutofit/>
          </a:bodyPr>
          <a:lstStyle/>
          <a:p>
            <a:pPr algn="just"/>
            <a:r>
              <a:rPr lang="en-US" dirty="0"/>
              <a:t>1-10Gbps connections to end points in the field (i.e. not theoretical maximum</a:t>
            </a:r>
            <a:r>
              <a:rPr lang="en-US" dirty="0" smtClean="0"/>
              <a:t>)</a:t>
            </a:r>
            <a:endParaRPr lang="en-US" dirty="0"/>
          </a:p>
          <a:p>
            <a:pPr algn="just"/>
            <a:r>
              <a:rPr lang="en-US" dirty="0"/>
              <a:t>1 millisecond end-to-end round trip delay (latency</a:t>
            </a:r>
            <a:r>
              <a:rPr lang="en-US" dirty="0" smtClean="0"/>
              <a:t>)</a:t>
            </a:r>
            <a:endParaRPr lang="en-US" dirty="0"/>
          </a:p>
          <a:p>
            <a:pPr algn="just"/>
            <a:r>
              <a:rPr lang="en-US" dirty="0" smtClean="0"/>
              <a:t>10-100x </a:t>
            </a:r>
            <a:r>
              <a:rPr lang="en-US" dirty="0"/>
              <a:t>number of connected </a:t>
            </a:r>
            <a:r>
              <a:rPr lang="en-US" dirty="0" smtClean="0"/>
              <a:t>devices</a:t>
            </a:r>
            <a:endParaRPr lang="en-US" dirty="0"/>
          </a:p>
          <a:p>
            <a:pPr algn="just"/>
            <a:r>
              <a:rPr lang="en-US" dirty="0" smtClean="0"/>
              <a:t>90</a:t>
            </a:r>
            <a:r>
              <a:rPr lang="en-US" dirty="0"/>
              <a:t>% reduction in network energy </a:t>
            </a:r>
            <a:r>
              <a:rPr lang="en-US" dirty="0" smtClean="0"/>
              <a:t>usage</a:t>
            </a:r>
            <a:endParaRPr lang="en-US" dirty="0"/>
          </a:p>
          <a:p>
            <a:pPr algn="just"/>
            <a:r>
              <a:rPr lang="en-US" dirty="0"/>
              <a:t>Up to 10 year battery life for low power, machine-type </a:t>
            </a:r>
            <a:r>
              <a:rPr lang="en-US" dirty="0" smtClean="0"/>
              <a:t>devices</a:t>
            </a:r>
            <a:endParaRPr lang="en-US" dirty="0"/>
          </a:p>
        </p:txBody>
      </p:sp>
      <p:sp>
        <p:nvSpPr>
          <p:cNvPr id="7" name="Slide Number Placeholder 6"/>
          <p:cNvSpPr>
            <a:spLocks noGrp="1"/>
          </p:cNvSpPr>
          <p:nvPr>
            <p:ph type="sldNum" sz="quarter" idx="12"/>
          </p:nvPr>
        </p:nvSpPr>
        <p:spPr/>
        <p:txBody>
          <a:bodyPr/>
          <a:lstStyle/>
          <a:p>
            <a:fld id="{4DA84F0F-C733-EE46-8745-F605107F1688}" type="slidenum">
              <a:rPr lang="en-US" smtClean="0"/>
              <a:t>6</a:t>
            </a:fld>
            <a:endParaRPr lang="en-US"/>
          </a:p>
        </p:txBody>
      </p:sp>
    </p:spTree>
    <p:extLst>
      <p:ext uri="{BB962C8B-B14F-4D97-AF65-F5344CB8AC3E}">
        <p14:creationId xmlns:p14="http://schemas.microsoft.com/office/powerpoint/2010/main" val="3997347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t>
            </a:r>
            <a:r>
              <a:rPr lang="en-US" dirty="0" smtClean="0"/>
              <a:t>What do </a:t>
            </a:r>
            <a:r>
              <a:rPr lang="en-US" dirty="0"/>
              <a:t>all these numbers mean?</a:t>
            </a:r>
          </a:p>
        </p:txBody>
      </p:sp>
      <p:sp>
        <p:nvSpPr>
          <p:cNvPr id="8" name="Content Placeholder 7"/>
          <p:cNvSpPr>
            <a:spLocks noGrp="1"/>
          </p:cNvSpPr>
          <p:nvPr>
            <p:ph sz="half" idx="1"/>
          </p:nvPr>
        </p:nvSpPr>
        <p:spPr/>
        <p:txBody>
          <a:bodyPr>
            <a:normAutofit fontScale="92500" lnSpcReduction="10000"/>
          </a:bodyPr>
          <a:lstStyle/>
          <a:p>
            <a:pPr algn="just"/>
            <a:r>
              <a:rPr lang="en-US" sz="1900" dirty="0">
                <a:solidFill>
                  <a:schemeClr val="accent1"/>
                </a:solidFill>
              </a:rPr>
              <a:t>Speed</a:t>
            </a:r>
            <a:r>
              <a:rPr lang="en-US" dirty="0" smtClean="0"/>
              <a:t>: 5G </a:t>
            </a:r>
            <a:r>
              <a:rPr lang="en-US" dirty="0"/>
              <a:t>will be much, much faster than previous generations. A full HD movie will be able to be downloaded in under 10 seconds, compared with a similar number of minutes over </a:t>
            </a:r>
            <a:r>
              <a:rPr lang="en-US" dirty="0" smtClean="0"/>
              <a:t>4G.</a:t>
            </a:r>
            <a:endParaRPr lang="en-US" dirty="0"/>
          </a:p>
          <a:p>
            <a:pPr algn="just"/>
            <a:r>
              <a:rPr lang="en-US" sz="1900" dirty="0">
                <a:solidFill>
                  <a:schemeClr val="accent1"/>
                </a:solidFill>
              </a:rPr>
              <a:t>Latency</a:t>
            </a:r>
            <a:r>
              <a:rPr lang="en-US" b="1" dirty="0"/>
              <a:t>: </a:t>
            </a:r>
            <a:r>
              <a:rPr lang="en-US" dirty="0" smtClean="0"/>
              <a:t>The </a:t>
            </a:r>
            <a:r>
              <a:rPr lang="en-US" dirty="0"/>
              <a:t>response time will be significantly better, at 1 millisecond compared with the current rate of around 50 with 4G. </a:t>
            </a:r>
            <a:endParaRPr lang="en-US" dirty="0" smtClean="0"/>
          </a:p>
          <a:p>
            <a:pPr algn="just"/>
            <a:r>
              <a:rPr lang="en-US" sz="1900" dirty="0" smtClean="0">
                <a:solidFill>
                  <a:schemeClr val="accent1"/>
                </a:solidFill>
              </a:rPr>
              <a:t>User</a:t>
            </a:r>
            <a:r>
              <a:rPr lang="en-US" b="1" dirty="0" smtClean="0"/>
              <a:t> </a:t>
            </a:r>
            <a:r>
              <a:rPr lang="en-US" sz="1900" dirty="0">
                <a:solidFill>
                  <a:schemeClr val="accent1"/>
                </a:solidFill>
              </a:rPr>
              <a:t>experience</a:t>
            </a:r>
            <a:r>
              <a:rPr lang="en-US" dirty="0"/>
              <a:t>: </a:t>
            </a:r>
            <a:r>
              <a:rPr lang="en-US" dirty="0" smtClean="0"/>
              <a:t>Because </a:t>
            </a:r>
            <a:r>
              <a:rPr lang="en-US" dirty="0"/>
              <a:t>of the substantial improvements to speed and latency, the user will have the </a:t>
            </a:r>
            <a:r>
              <a:rPr lang="en-US" dirty="0" smtClean="0"/>
              <a:t>perception of limitless </a:t>
            </a:r>
            <a:r>
              <a:rPr lang="en-US" dirty="0"/>
              <a:t>bandwidth and continuous availability, wherever they are</a:t>
            </a:r>
            <a:r>
              <a:rPr lang="en-US" dirty="0" smtClean="0"/>
              <a:t>.</a:t>
            </a:r>
            <a:endParaRPr lang="en-US" dirty="0"/>
          </a:p>
        </p:txBody>
      </p:sp>
      <p:sp>
        <p:nvSpPr>
          <p:cNvPr id="9" name="Content Placeholder 8"/>
          <p:cNvSpPr>
            <a:spLocks noGrp="1"/>
          </p:cNvSpPr>
          <p:nvPr>
            <p:ph sz="half" idx="2"/>
          </p:nvPr>
        </p:nvSpPr>
        <p:spPr/>
        <p:txBody>
          <a:bodyPr>
            <a:normAutofit fontScale="92500" lnSpcReduction="10000"/>
          </a:bodyPr>
          <a:lstStyle/>
          <a:p>
            <a:pPr algn="just"/>
            <a:r>
              <a:rPr lang="en-US" sz="1900" dirty="0" smtClean="0">
                <a:solidFill>
                  <a:schemeClr val="accent1"/>
                </a:solidFill>
              </a:rPr>
              <a:t>Capacity</a:t>
            </a:r>
            <a:r>
              <a:rPr lang="en-US" dirty="0" smtClean="0"/>
              <a:t>: 5G </a:t>
            </a:r>
            <a:r>
              <a:rPr lang="en-US" dirty="0"/>
              <a:t>will provide the bandwidth that will be needed to enable the billions of devices that will be connected to the internet to communicate with each other.</a:t>
            </a:r>
          </a:p>
          <a:p>
            <a:pPr algn="just"/>
            <a:r>
              <a:rPr lang="en-US" sz="1900" dirty="0" smtClean="0">
                <a:solidFill>
                  <a:schemeClr val="accent1"/>
                </a:solidFill>
              </a:rPr>
              <a:t>Energy</a:t>
            </a:r>
            <a:r>
              <a:rPr lang="en-US" dirty="0" smtClean="0"/>
              <a:t>: 5G </a:t>
            </a:r>
            <a:r>
              <a:rPr lang="en-US" dirty="0"/>
              <a:t>will need to be cost effective for users and operators, hence the need to achieve significant reductions in energy usage. </a:t>
            </a:r>
          </a:p>
        </p:txBody>
      </p:sp>
      <p:sp>
        <p:nvSpPr>
          <p:cNvPr id="7" name="Slide Number Placeholder 6"/>
          <p:cNvSpPr>
            <a:spLocks noGrp="1"/>
          </p:cNvSpPr>
          <p:nvPr>
            <p:ph type="sldNum" sz="quarter" idx="12"/>
          </p:nvPr>
        </p:nvSpPr>
        <p:spPr/>
        <p:txBody>
          <a:bodyPr/>
          <a:lstStyle/>
          <a:p>
            <a:fld id="{4DA84F0F-C733-EE46-8745-F605107F1688}" type="slidenum">
              <a:rPr lang="en-US" smtClean="0"/>
              <a:t>7</a:t>
            </a:fld>
            <a:endParaRPr lang="en-US"/>
          </a:p>
        </p:txBody>
      </p:sp>
    </p:spTree>
    <p:extLst>
      <p:ext uri="{BB962C8B-B14F-4D97-AF65-F5344CB8AC3E}">
        <p14:creationId xmlns:p14="http://schemas.microsoft.com/office/powerpoint/2010/main" val="3108845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 is 5G?</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p>
            <a:pPr marL="285750" indent="-285750" algn="just">
              <a:buFont typeface="Wingdings" charset="2"/>
              <a:buChar char="Ø"/>
            </a:pPr>
            <a:r>
              <a:rPr lang="en-US" dirty="0"/>
              <a:t>5G is set to transform the mobile landscape with blazing fast speeds, but just how fast are we talking</a:t>
            </a:r>
            <a:r>
              <a:rPr lang="en-US" dirty="0" smtClean="0"/>
              <a:t>?</a:t>
            </a:r>
            <a:endParaRPr lang="en-US" dirty="0"/>
          </a:p>
          <a:p>
            <a:pPr marL="285750" indent="-285750" algn="just">
              <a:buFont typeface="Wingdings" charset="2"/>
              <a:buChar char="Ø"/>
            </a:pPr>
            <a:r>
              <a:rPr lang="en-US" dirty="0"/>
              <a:t>The exact speeds are yet to be </a:t>
            </a:r>
            <a:r>
              <a:rPr lang="en-US" dirty="0" smtClean="0"/>
              <a:t>finalized, </a:t>
            </a:r>
            <a:r>
              <a:rPr lang="en-US" dirty="0"/>
              <a:t>but early tests are already achieving remarkable speeds and these give us a good idea of what we can expect when 5G finally </a:t>
            </a:r>
            <a:r>
              <a:rPr lang="en-US" dirty="0" smtClean="0"/>
              <a:t>launches</a:t>
            </a:r>
            <a:r>
              <a:rPr lang="en-US" dirty="0"/>
              <a:t>.</a:t>
            </a:r>
          </a:p>
        </p:txBody>
      </p:sp>
      <p:sp>
        <p:nvSpPr>
          <p:cNvPr id="5" name="Slide Number Placeholder 4"/>
          <p:cNvSpPr>
            <a:spLocks noGrp="1"/>
          </p:cNvSpPr>
          <p:nvPr>
            <p:ph type="sldNum" sz="quarter" idx="12"/>
          </p:nvPr>
        </p:nvSpPr>
        <p:spPr/>
        <p:txBody>
          <a:bodyPr/>
          <a:lstStyle/>
          <a:p>
            <a:fld id="{4DA84F0F-C733-EE46-8745-F605107F1688}" type="slidenum">
              <a:rPr lang="en-US" smtClean="0"/>
              <a:t>8</a:t>
            </a:fld>
            <a:endParaRPr lang="en-US"/>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9300" y="2060575"/>
            <a:ext cx="4058363" cy="3387380"/>
          </a:xfrm>
        </p:spPr>
      </p:pic>
    </p:spTree>
    <p:extLst>
      <p:ext uri="{BB962C8B-B14F-4D97-AF65-F5344CB8AC3E}">
        <p14:creationId xmlns:p14="http://schemas.microsoft.com/office/powerpoint/2010/main" val="1138049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half" idx="1"/>
          </p:nvPr>
        </p:nvSpPr>
        <p:spPr/>
        <p:txBody>
          <a:bodyPr>
            <a:normAutofit fontScale="77500" lnSpcReduction="20000"/>
          </a:bodyPr>
          <a:lstStyle/>
          <a:p>
            <a:pPr marL="0" indent="0" algn="just">
              <a:buNone/>
            </a:pPr>
            <a:r>
              <a:rPr lang="en-US" sz="1900" dirty="0">
                <a:solidFill>
                  <a:schemeClr val="accent1"/>
                </a:solidFill>
              </a:rPr>
              <a:t>DOWNLOAD</a:t>
            </a:r>
            <a:r>
              <a:rPr lang="en-US" b="1" cap="all" dirty="0" smtClean="0"/>
              <a:t> </a:t>
            </a:r>
            <a:r>
              <a:rPr lang="en-US" sz="1900" dirty="0">
                <a:solidFill>
                  <a:schemeClr val="accent1"/>
                </a:solidFill>
              </a:rPr>
              <a:t>SPEEDS</a:t>
            </a:r>
          </a:p>
          <a:p>
            <a:pPr marL="285750" indent="-285750" algn="just">
              <a:buFont typeface="Wingdings" charset="2"/>
              <a:buChar char="Ø"/>
            </a:pPr>
            <a:r>
              <a:rPr lang="en-US" dirty="0"/>
              <a:t>Some sources, such as The Korea Times, even reckon 5G will networks be capable of transmitting data at up to 20Gbps</a:t>
            </a:r>
            <a:r>
              <a:rPr lang="en-US" dirty="0" smtClean="0"/>
              <a:t>.</a:t>
            </a:r>
          </a:p>
          <a:p>
            <a:pPr marL="285750" indent="-285750" algn="just">
              <a:buFont typeface="Wingdings" charset="2"/>
              <a:buChar char="Ø"/>
            </a:pPr>
            <a:endParaRPr lang="en-US" b="1" cap="all" dirty="0"/>
          </a:p>
          <a:p>
            <a:pPr marL="285750" indent="-285750" algn="just">
              <a:buFont typeface="Wingdings" charset="2"/>
              <a:buChar char="Ø"/>
            </a:pPr>
            <a:r>
              <a:rPr lang="en-US" dirty="0"/>
              <a:t>Already 5G trials are taking place, with Verizon in the US for example showing that its technology can achieve download speeds of 30-50 times faster than 4G. That would enable you to download a full movie in around 15 seconds, versus around 6 minutes on 4G</a:t>
            </a:r>
            <a:r>
              <a:rPr lang="en-US" dirty="0" smtClean="0"/>
              <a:t>.</a:t>
            </a:r>
          </a:p>
          <a:p>
            <a:pPr marL="285750" indent="-285750" algn="just">
              <a:buFont typeface="Wingdings" charset="2"/>
              <a:buChar char="Ø"/>
            </a:pPr>
            <a:endParaRPr lang="en-US" b="1" cap="all" dirty="0"/>
          </a:p>
          <a:p>
            <a:pPr marL="0" indent="0" algn="just">
              <a:buNone/>
            </a:pPr>
            <a:r>
              <a:rPr lang="en-US" sz="1900" dirty="0">
                <a:solidFill>
                  <a:schemeClr val="accent1"/>
                </a:solidFill>
              </a:rPr>
              <a:t>UPLOAD</a:t>
            </a:r>
            <a:r>
              <a:rPr lang="en-US" b="1" cap="all" dirty="0"/>
              <a:t> </a:t>
            </a:r>
            <a:r>
              <a:rPr lang="en-US" sz="1900" dirty="0">
                <a:solidFill>
                  <a:schemeClr val="accent1"/>
                </a:solidFill>
              </a:rPr>
              <a:t>SPEEDS</a:t>
            </a:r>
          </a:p>
          <a:p>
            <a:pPr algn="just">
              <a:buFont typeface="Wingdings" charset="2"/>
              <a:buChar char="Ø"/>
            </a:pPr>
            <a:r>
              <a:rPr lang="en-US" dirty="0"/>
              <a:t>Estimates of upload speeds are so far vaguer than those for 5G download speeds, but the consensus is that you’ll be able to upload data at many gigabits per second, possibly up to 10Gbps.</a:t>
            </a:r>
            <a:endParaRPr lang="en-US" b="1" cap="all" dirty="0"/>
          </a:p>
          <a:p>
            <a:pPr marL="285750" indent="-285750" algn="just">
              <a:buFont typeface="Wingdings" charset="2"/>
              <a:buChar char="Ø"/>
            </a:pPr>
            <a:endParaRPr lang="en-US" b="1" cap="all" dirty="0"/>
          </a:p>
        </p:txBody>
      </p:sp>
      <p:sp>
        <p:nvSpPr>
          <p:cNvPr id="5" name="Slide Number Placeholder 4"/>
          <p:cNvSpPr>
            <a:spLocks noGrp="1"/>
          </p:cNvSpPr>
          <p:nvPr>
            <p:ph type="sldNum" sz="quarter" idx="12"/>
          </p:nvPr>
        </p:nvSpPr>
        <p:spPr/>
        <p:txBody>
          <a:bodyPr/>
          <a:lstStyle/>
          <a:p>
            <a:fld id="{4DA84F0F-C733-EE46-8745-F605107F1688}" type="slidenum">
              <a:rPr lang="en-US" smtClean="0"/>
              <a:t>9</a:t>
            </a:fld>
            <a:endParaRPr lang="en-US"/>
          </a:p>
        </p:txBody>
      </p:sp>
    </p:spTree>
    <p:extLst>
      <p:ext uri="{BB962C8B-B14F-4D97-AF65-F5344CB8AC3E}">
        <p14:creationId xmlns:p14="http://schemas.microsoft.com/office/powerpoint/2010/main" val="1953321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886</TotalTime>
  <Words>938</Words>
  <Application>Microsoft Macintosh PowerPoint</Application>
  <PresentationFormat>Widescreen</PresentationFormat>
  <Paragraphs>93</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Century Gothic</vt:lpstr>
      <vt:lpstr>Comic Sans MS</vt:lpstr>
      <vt:lpstr>Wingdings</vt:lpstr>
      <vt:lpstr>Wingdings 3</vt:lpstr>
      <vt:lpstr>Arial</vt:lpstr>
      <vt:lpstr>Ion</vt:lpstr>
      <vt:lpstr>5G  What made us thinking of achieving it?</vt:lpstr>
      <vt:lpstr>Contents</vt:lpstr>
      <vt:lpstr> What does G stand for ? </vt:lpstr>
      <vt:lpstr>PowerPoint Presentation</vt:lpstr>
      <vt:lpstr>What is 5G?</vt:lpstr>
      <vt:lpstr>Cont.</vt:lpstr>
      <vt:lpstr>So, What do all these numbers mean?</vt:lpstr>
      <vt:lpstr>How fast is 5G?</vt:lpstr>
      <vt:lpstr>Cont.</vt:lpstr>
      <vt:lpstr>What are the challenges?</vt:lpstr>
      <vt:lpstr>What will 5G enable?</vt:lpstr>
      <vt:lpstr>Who’s in the game?</vt:lpstr>
      <vt:lpstr>THE FUTURE IS 5G </vt:lpstr>
      <vt:lpstr>Conclusion</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What made us thinking of achieving it?</dc:title>
  <dc:creator>Poduri, Sai Srinivasa Bharath</dc:creator>
  <cp:lastModifiedBy>Poduri, Sai Srinivasa Bharath</cp:lastModifiedBy>
  <cp:revision>42</cp:revision>
  <dcterms:created xsi:type="dcterms:W3CDTF">2016-04-15T06:17:43Z</dcterms:created>
  <dcterms:modified xsi:type="dcterms:W3CDTF">2016-04-21T03:49:19Z</dcterms:modified>
</cp:coreProperties>
</file>