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90" r:id="rId2"/>
    <p:sldId id="491" r:id="rId3"/>
    <p:sldId id="492" r:id="rId4"/>
    <p:sldId id="493" r:id="rId5"/>
    <p:sldId id="494" r:id="rId6"/>
    <p:sldId id="495" r:id="rId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DDDDDD"/>
    <a:srgbClr val="FFCCFF"/>
    <a:srgbClr val="FF99CC"/>
    <a:srgbClr val="CCFFFF"/>
    <a:srgbClr val="33CC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86391" autoAdjust="0"/>
  </p:normalViewPr>
  <p:slideViewPr>
    <p:cSldViewPr snapToGrid="0">
      <p:cViewPr varScale="1">
        <p:scale>
          <a:sx n="85" d="100"/>
          <a:sy n="85" d="100"/>
        </p:scale>
        <p:origin x="-3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0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ClrTx/>
              <a:buSzTx/>
              <a:buFontTx/>
              <a:buNone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ClrTx/>
              <a:buSzTx/>
              <a:buFontTx/>
              <a:buNone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ClrTx/>
              <a:buSzTx/>
              <a:buFontTx/>
              <a:buNone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ClrTx/>
              <a:buSzTx/>
              <a:buFontTx/>
              <a:buNone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332A0BB-111E-440E-99C3-B1DF895B2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11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ClrTx/>
              <a:buSzTx/>
              <a:buFontTx/>
              <a:buNone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ClrTx/>
              <a:buSzTx/>
              <a:buFontTx/>
              <a:buNone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ClrTx/>
              <a:buSzTx/>
              <a:buFontTx/>
              <a:buNone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ClrTx/>
              <a:buSzTx/>
              <a:buFontTx/>
              <a:buNone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65B5AF1-4E42-45FB-8419-8BBD86873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21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54901-B406-4AA3-B538-237915C1F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D7121-FB54-4564-9210-48C47F905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90748-6096-4572-A6E4-54E1B2F4A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00913-8217-4B62-A994-DB2BCBEE3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D7452-0FE9-4C41-9A2A-A7A4F72BB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10BEC-508C-4368-B86E-4B2E31C21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D1B45-7B26-434E-8F8E-AE17B70DE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63449-6262-4D75-9142-AE9983774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93090-BB1E-4577-B28E-509600688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F9CF3-966A-41EF-A656-E483F0936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7378C-9877-434F-AF83-2F75727D3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A9413-D3A1-4AF3-8DD7-3635D5070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9EBD7-DAE3-4AA8-9DEE-CD979B7FF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44DFA-EF20-4A7B-8F0D-80A5E1B5C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92392-1354-462F-8376-9156B0CBC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 smtClean="0"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9014693C-4FC6-4D93-88FC-53A708D13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  <p:sldLayoutId id="2147483650" r:id="rId14"/>
    <p:sldLayoutId id="2147483649" r:id="rId1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ZapfDingbats" pitchFamily="82" charset="2"/>
        <a:buChar char="r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Arab Spring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 shutdowns in Egypt originally attributed to govt. shutdown/redirection via DNS</a:t>
            </a:r>
          </a:p>
          <a:p>
            <a:r>
              <a:rPr lang="en-US" dirty="0" smtClean="0"/>
              <a:t>Later reported to be a more brute-force approach</a:t>
            </a:r>
          </a:p>
          <a:p>
            <a:pPr lvl="1"/>
            <a:r>
              <a:rPr lang="en-US" dirty="0" smtClean="0"/>
              <a:t>Powered down the routers at major ISPs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63449-6262-4D75-9142-AE998377472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3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u="sng" dirty="0" smtClean="0">
                <a:solidFill>
                  <a:schemeClr val="accent2"/>
                </a:solidFill>
                <a:effectLst/>
                <a:latin typeface="+mj-lt"/>
                <a:ea typeface="+mj-ea"/>
                <a:cs typeface="+mj-cs"/>
              </a:rPr>
              <a:t>Operation “In Our Sights II”</a:t>
            </a:r>
            <a:endParaRPr lang="en-US" sz="4000" dirty="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buChar char="r"/>
              <a:tabLst/>
              <a:defRPr/>
            </a:pPr>
            <a:r>
              <a:rPr lang="en-US" dirty="0" smtClean="0"/>
              <a:t>US </a:t>
            </a:r>
            <a:r>
              <a:rPr lang="en-US" dirty="0" err="1" smtClean="0"/>
              <a:t>Dept</a:t>
            </a:r>
            <a:r>
              <a:rPr lang="en-US" dirty="0" smtClean="0"/>
              <a:t> of Justice targets “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sale and distribution of counterfeit goods and illegally copyrighted works.”</a:t>
            </a:r>
            <a:endParaRPr lang="en-US" dirty="0" smtClean="0"/>
          </a:p>
          <a:p>
            <a:r>
              <a:rPr lang="en-US" dirty="0" smtClean="0"/>
              <a:t> Criminal Division, the Department of Homeland Security, and nine U.S. Attorneys’ Offices </a:t>
            </a:r>
          </a:p>
          <a:p>
            <a:r>
              <a:rPr lang="en-US" dirty="0" smtClean="0"/>
              <a:t>“Seized” 82 domain names of websites </a:t>
            </a:r>
          </a:p>
          <a:p>
            <a:pPr lvl="1"/>
            <a:r>
              <a:rPr lang="en-US" dirty="0" smtClean="0"/>
              <a:t>By requiring</a:t>
            </a:r>
            <a:r>
              <a:rPr lang="en-US" baseline="0" dirty="0" smtClean="0"/>
              <a:t> U.S. DNS servers to hide/redirect those domains </a:t>
            </a:r>
          </a:p>
          <a:p>
            <a:pPr lvl="0"/>
            <a:r>
              <a:rPr lang="en-US" dirty="0" smtClean="0"/>
              <a:t>Most</a:t>
            </a:r>
            <a:r>
              <a:rPr lang="en-US" baseline="0" dirty="0" smtClean="0"/>
              <a:t> recent high-profile case (</a:t>
            </a:r>
            <a:r>
              <a:rPr lang="en-US" baseline="0" dirty="0" err="1" smtClean="0"/>
              <a:t>NinjaVideo</a:t>
            </a:r>
            <a:r>
              <a:rPr lang="en-US" baseline="0" dirty="0" smtClean="0"/>
              <a:t>) pled guilty in mid-Sept, 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63449-6262-4D75-9142-AE998377472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9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833284"/>
          </a:xfrm>
        </p:spPr>
        <p:txBody>
          <a:bodyPr/>
          <a:lstStyle/>
          <a:p>
            <a:r>
              <a:rPr lang="en-US" sz="3200" dirty="0" smtClean="0"/>
              <a:t>Operation “Protect Our Children”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06129"/>
            <a:ext cx="7772400" cy="5142271"/>
          </a:xfrm>
        </p:spPr>
        <p:txBody>
          <a:bodyPr/>
          <a:lstStyle/>
          <a:p>
            <a:r>
              <a:rPr lang="en-US" dirty="0" smtClean="0"/>
              <a:t>US Immigrations and Customs Enforcement (ICE) aimed at child pornography sites (2010-2011)</a:t>
            </a:r>
            <a:endParaRPr lang="en-US" baseline="0" dirty="0" smtClean="0"/>
          </a:p>
          <a:p>
            <a:r>
              <a:rPr lang="en-US" baseline="0" dirty="0" smtClean="0"/>
              <a:t>DSN records redirected seized sites to an ICE banner</a:t>
            </a:r>
          </a:p>
          <a:p>
            <a:pPr lvl="1"/>
            <a:r>
              <a:rPr lang="en-US" baseline="0" dirty="0" smtClean="0"/>
              <a:t>Proclaimed that the site had been seized for trafficking in child pornography</a:t>
            </a:r>
          </a:p>
          <a:p>
            <a:pPr lvl="1"/>
            <a:r>
              <a:rPr lang="en-US" baseline="0" dirty="0" smtClean="0"/>
              <a:t>Sites seized with minimal judicial involvement</a:t>
            </a:r>
          </a:p>
          <a:p>
            <a:pPr lvl="0"/>
            <a:r>
              <a:rPr lang="en-US" dirty="0" smtClean="0"/>
              <a:t>Spectacularly failed by</a:t>
            </a:r>
            <a:r>
              <a:rPr lang="en-US" baseline="0" dirty="0" smtClean="0"/>
              <a:t> seizing overly-broad domains</a:t>
            </a:r>
          </a:p>
          <a:p>
            <a:pPr lvl="1"/>
            <a:r>
              <a:rPr lang="en-US" dirty="0" smtClean="0"/>
              <a:t>E.g., Popular</a:t>
            </a:r>
            <a:r>
              <a:rPr lang="en-US" baseline="0" dirty="0" smtClean="0"/>
              <a:t> domain</a:t>
            </a:r>
            <a:r>
              <a:rPr lang="en-US" dirty="0" smtClean="0"/>
              <a:t> mooo.com seized,</a:t>
            </a:r>
            <a:r>
              <a:rPr lang="en-US" baseline="0" dirty="0" smtClean="0"/>
              <a:t> thus flagging over 84,000 sites as pornographers</a:t>
            </a:r>
          </a:p>
          <a:p>
            <a:pPr lvl="1"/>
            <a:r>
              <a:rPr lang="en-US" baseline="0" dirty="0" smtClean="0"/>
              <a:t>Embarrassing congressional hearings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63449-6262-4D75-9142-AE998377472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4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</a:t>
            </a:r>
            <a:r>
              <a:rPr lang="en-US" baseline="0" dirty="0" smtClean="0"/>
              <a:t> IP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Legislation currently (9/2011) before Congress</a:t>
            </a:r>
          </a:p>
          <a:p>
            <a:pPr lvl="1"/>
            <a:r>
              <a:rPr lang="en-US" dirty="0" smtClean="0"/>
              <a:t>“IP” = Intellectual Property</a:t>
            </a:r>
          </a:p>
          <a:p>
            <a:r>
              <a:rPr lang="en-US" dirty="0" smtClean="0"/>
              <a:t>Would codify the legal basis for “In Our Sights”</a:t>
            </a:r>
          </a:p>
          <a:p>
            <a:pPr lvl="1"/>
            <a:r>
              <a:rPr lang="en-US" dirty="0" smtClean="0"/>
              <a:t>Make it easy for law enforcement to request DNS “seizures” of sites violating copyrights</a:t>
            </a:r>
          </a:p>
          <a:p>
            <a:r>
              <a:rPr lang="en-US" dirty="0" smtClean="0"/>
              <a:t>Controversy: allows a “right of private action” whereby publishers can allege violation of their copyright and get a site seized with no judicial hearing.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63449-6262-4D75-9142-AE998377472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2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u="sng" dirty="0" smtClean="0">
                <a:solidFill>
                  <a:schemeClr val="accent2"/>
                </a:solidFill>
                <a:effectLst/>
                <a:latin typeface="+mj-lt"/>
                <a:ea typeface="+mj-ea"/>
                <a:cs typeface="+mj-cs"/>
              </a:rPr>
              <a:t>Should We “Uproot” DNS?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Arguably, the hierarchical</a:t>
            </a:r>
            <a:r>
              <a:rPr lang="en-US" baseline="0" dirty="0" smtClean="0"/>
              <a:t> structure of DNS concentrates too much power in the hands of a few </a:t>
            </a:r>
            <a:r>
              <a:rPr lang="en-US" baseline="0" dirty="0" err="1" smtClean="0"/>
              <a:t>govts</a:t>
            </a:r>
            <a:r>
              <a:rPr lang="en-US" baseline="0" dirty="0" smtClean="0"/>
              <a:t> and corporations</a:t>
            </a:r>
          </a:p>
          <a:p>
            <a:r>
              <a:rPr lang="en-US" baseline="0" dirty="0" smtClean="0"/>
              <a:t>Periodic attempts have been made at creating alternate DNS roots</a:t>
            </a:r>
          </a:p>
          <a:p>
            <a:pPr lvl="1"/>
            <a:r>
              <a:rPr lang="en-US" dirty="0" smtClean="0"/>
              <a:t>Except for a few supposed small “black nets”, unsuccessful</a:t>
            </a:r>
          </a:p>
          <a:p>
            <a:pPr lvl="0"/>
            <a:r>
              <a:rPr lang="en-US" dirty="0" smtClean="0"/>
              <a:t>Not to be confused with so-called Open DNS</a:t>
            </a:r>
          </a:p>
          <a:p>
            <a:pPr lvl="1"/>
            <a:r>
              <a:rPr lang="en-US" dirty="0" smtClean="0"/>
              <a:t>A commercial service providing faster DNS</a:t>
            </a:r>
            <a:r>
              <a:rPr lang="en-US" baseline="0" dirty="0" smtClean="0"/>
              <a:t> via massive caches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63449-6262-4D75-9142-AE998377472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3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DNS via P2P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 has been floated in academic papers since 1996</a:t>
            </a:r>
          </a:p>
          <a:p>
            <a:r>
              <a:rPr lang="en-US" dirty="0" smtClean="0"/>
              <a:t>Gaining momentum in 2011</a:t>
            </a:r>
          </a:p>
          <a:p>
            <a:pPr lvl="1"/>
            <a:r>
              <a:rPr lang="en-US" dirty="0" smtClean="0"/>
              <a:t>Project headed by co-founder of Pirate Bay</a:t>
            </a:r>
          </a:p>
          <a:p>
            <a:r>
              <a:rPr lang="en-US" dirty="0" smtClean="0"/>
              <a:t>Serious issues:</a:t>
            </a:r>
          </a:p>
          <a:p>
            <a:pPr lvl="1"/>
            <a:r>
              <a:rPr lang="en-US" dirty="0" smtClean="0"/>
              <a:t>Trust – if not by hierarchy, then by encryption</a:t>
            </a:r>
          </a:p>
          <a:p>
            <a:pPr lvl="2"/>
            <a:r>
              <a:rPr lang="en-US" dirty="0" smtClean="0"/>
              <a:t>2011 hacking of certificate issuer </a:t>
            </a:r>
            <a:r>
              <a:rPr lang="en-US" dirty="0" err="1" smtClean="0"/>
              <a:t>DigiNotar</a:t>
            </a:r>
            <a:r>
              <a:rPr lang="en-US" dirty="0" smtClean="0"/>
              <a:t> raises questions</a:t>
            </a:r>
          </a:p>
          <a:p>
            <a:pPr lvl="1"/>
            <a:r>
              <a:rPr lang="en-US" dirty="0" smtClean="0"/>
              <a:t>P2P networks over time concentrate traffic in the fastest, most reliable nodes</a:t>
            </a:r>
          </a:p>
          <a:p>
            <a:pPr lvl="2"/>
            <a:r>
              <a:rPr lang="en-US" dirty="0" smtClean="0"/>
              <a:t>Google or similar server farms could dominate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63449-6262-4D75-9142-AE998377472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1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7206</TotalTime>
  <Words>404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The Arab Spring</vt:lpstr>
      <vt:lpstr>Operation “In Our Sights II”</vt:lpstr>
      <vt:lpstr>Operation “Protect Our Children”</vt:lpstr>
      <vt:lpstr>PROTECT IP Act</vt:lpstr>
      <vt:lpstr>Should We “Uproot” DNS?</vt:lpstr>
      <vt:lpstr>DNS via P2P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Edition: Chapter 2</dc:title>
  <dc:creator>Jim Kurose and Keith Ross</dc:creator>
  <cp:lastModifiedBy>maly</cp:lastModifiedBy>
  <cp:revision>262</cp:revision>
  <dcterms:created xsi:type="dcterms:W3CDTF">1999-10-08T19:08:27Z</dcterms:created>
  <dcterms:modified xsi:type="dcterms:W3CDTF">2015-04-03T11:43:11Z</dcterms:modified>
</cp:coreProperties>
</file>