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82" r:id="rId5"/>
    <p:sldId id="283" r:id="rId6"/>
    <p:sldId id="273" r:id="rId7"/>
    <p:sldId id="258" r:id="rId8"/>
    <p:sldId id="260" r:id="rId9"/>
    <p:sldId id="259" r:id="rId10"/>
    <p:sldId id="278" r:id="rId11"/>
    <p:sldId id="279" r:id="rId12"/>
    <p:sldId id="280" r:id="rId13"/>
    <p:sldId id="261" r:id="rId14"/>
    <p:sldId id="262" r:id="rId15"/>
    <p:sldId id="281" r:id="rId16"/>
    <p:sldId id="284" r:id="rId17"/>
    <p:sldId id="263" r:id="rId18"/>
    <p:sldId id="264" r:id="rId19"/>
    <p:sldId id="265" r:id="rId20"/>
    <p:sldId id="266" r:id="rId21"/>
    <p:sldId id="268"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autoAdjust="0"/>
    <p:restoredTop sz="94660"/>
  </p:normalViewPr>
  <p:slideViewPr>
    <p:cSldViewPr>
      <p:cViewPr varScale="1">
        <p:scale>
          <a:sx n="107" d="100"/>
          <a:sy n="107" d="100"/>
        </p:scale>
        <p:origin x="-112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0F7581-61AD-4274-B2E5-DB7F9D3D636E}" type="datetimeFigureOut">
              <a:rPr lang="en-US" smtClean="0"/>
              <a:t>7/2/2014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3C00C1-859F-4023-96F1-4D0C8A575C75}" type="slidenum">
              <a:rPr lang="en-US" smtClean="0"/>
              <a:t>‹#›</a:t>
            </a:fld>
            <a:endParaRPr lang="en-US" dirty="0"/>
          </a:p>
        </p:txBody>
      </p:sp>
    </p:spTree>
    <p:extLst>
      <p:ext uri="{BB962C8B-B14F-4D97-AF65-F5344CB8AC3E}">
        <p14:creationId xmlns:p14="http://schemas.microsoft.com/office/powerpoint/2010/main" val="344121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0F7581-61AD-4274-B2E5-DB7F9D3D636E}" type="datetimeFigureOut">
              <a:rPr lang="en-US" smtClean="0"/>
              <a:t>7/2/2014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3C00C1-859F-4023-96F1-4D0C8A575C75}" type="slidenum">
              <a:rPr lang="en-US" smtClean="0"/>
              <a:t>‹#›</a:t>
            </a:fld>
            <a:endParaRPr lang="en-US" dirty="0"/>
          </a:p>
        </p:txBody>
      </p:sp>
    </p:spTree>
    <p:extLst>
      <p:ext uri="{BB962C8B-B14F-4D97-AF65-F5344CB8AC3E}">
        <p14:creationId xmlns:p14="http://schemas.microsoft.com/office/powerpoint/2010/main" val="1009066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0F7581-61AD-4274-B2E5-DB7F9D3D636E}" type="datetimeFigureOut">
              <a:rPr lang="en-US" smtClean="0"/>
              <a:t>7/2/2014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3C00C1-859F-4023-96F1-4D0C8A575C75}" type="slidenum">
              <a:rPr lang="en-US" smtClean="0"/>
              <a:t>‹#›</a:t>
            </a:fld>
            <a:endParaRPr lang="en-US" dirty="0"/>
          </a:p>
        </p:txBody>
      </p:sp>
    </p:spTree>
    <p:extLst>
      <p:ext uri="{BB962C8B-B14F-4D97-AF65-F5344CB8AC3E}">
        <p14:creationId xmlns:p14="http://schemas.microsoft.com/office/powerpoint/2010/main" val="3433334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0F7581-61AD-4274-B2E5-DB7F9D3D636E}" type="datetimeFigureOut">
              <a:rPr lang="en-US" smtClean="0"/>
              <a:t>7/2/2014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3C00C1-859F-4023-96F1-4D0C8A575C75}" type="slidenum">
              <a:rPr lang="en-US" smtClean="0"/>
              <a:t>‹#›</a:t>
            </a:fld>
            <a:endParaRPr lang="en-US" dirty="0"/>
          </a:p>
        </p:txBody>
      </p:sp>
    </p:spTree>
    <p:extLst>
      <p:ext uri="{BB962C8B-B14F-4D97-AF65-F5344CB8AC3E}">
        <p14:creationId xmlns:p14="http://schemas.microsoft.com/office/powerpoint/2010/main" val="872589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0F7581-61AD-4274-B2E5-DB7F9D3D636E}" type="datetimeFigureOut">
              <a:rPr lang="en-US" smtClean="0"/>
              <a:t>7/2/2014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93C00C1-859F-4023-96F1-4D0C8A575C75}" type="slidenum">
              <a:rPr lang="en-US" smtClean="0"/>
              <a:t>‹#›</a:t>
            </a:fld>
            <a:endParaRPr lang="en-US" dirty="0"/>
          </a:p>
        </p:txBody>
      </p:sp>
    </p:spTree>
    <p:extLst>
      <p:ext uri="{BB962C8B-B14F-4D97-AF65-F5344CB8AC3E}">
        <p14:creationId xmlns:p14="http://schemas.microsoft.com/office/powerpoint/2010/main" val="17898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0F7581-61AD-4274-B2E5-DB7F9D3D636E}" type="datetimeFigureOut">
              <a:rPr lang="en-US" smtClean="0"/>
              <a:t>7/2/2014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3C00C1-859F-4023-96F1-4D0C8A575C75}" type="slidenum">
              <a:rPr lang="en-US" smtClean="0"/>
              <a:t>‹#›</a:t>
            </a:fld>
            <a:endParaRPr lang="en-US" dirty="0"/>
          </a:p>
        </p:txBody>
      </p:sp>
    </p:spTree>
    <p:extLst>
      <p:ext uri="{BB962C8B-B14F-4D97-AF65-F5344CB8AC3E}">
        <p14:creationId xmlns:p14="http://schemas.microsoft.com/office/powerpoint/2010/main" val="3112354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0F7581-61AD-4274-B2E5-DB7F9D3D636E}" type="datetimeFigureOut">
              <a:rPr lang="en-US" smtClean="0"/>
              <a:t>7/2/2014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93C00C1-859F-4023-96F1-4D0C8A575C75}" type="slidenum">
              <a:rPr lang="en-US" smtClean="0"/>
              <a:t>‹#›</a:t>
            </a:fld>
            <a:endParaRPr lang="en-US" dirty="0"/>
          </a:p>
        </p:txBody>
      </p:sp>
    </p:spTree>
    <p:extLst>
      <p:ext uri="{BB962C8B-B14F-4D97-AF65-F5344CB8AC3E}">
        <p14:creationId xmlns:p14="http://schemas.microsoft.com/office/powerpoint/2010/main" val="3202673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0F7581-61AD-4274-B2E5-DB7F9D3D636E}" type="datetimeFigureOut">
              <a:rPr lang="en-US" smtClean="0"/>
              <a:t>7/2/2014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93C00C1-859F-4023-96F1-4D0C8A575C75}" type="slidenum">
              <a:rPr lang="en-US" smtClean="0"/>
              <a:t>‹#›</a:t>
            </a:fld>
            <a:endParaRPr lang="en-US" dirty="0"/>
          </a:p>
        </p:txBody>
      </p:sp>
    </p:spTree>
    <p:extLst>
      <p:ext uri="{BB962C8B-B14F-4D97-AF65-F5344CB8AC3E}">
        <p14:creationId xmlns:p14="http://schemas.microsoft.com/office/powerpoint/2010/main" val="3551136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0F7581-61AD-4274-B2E5-DB7F9D3D636E}" type="datetimeFigureOut">
              <a:rPr lang="en-US" smtClean="0"/>
              <a:t>7/2/2014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93C00C1-859F-4023-96F1-4D0C8A575C75}" type="slidenum">
              <a:rPr lang="en-US" smtClean="0"/>
              <a:t>‹#›</a:t>
            </a:fld>
            <a:endParaRPr lang="en-US" dirty="0"/>
          </a:p>
        </p:txBody>
      </p:sp>
    </p:spTree>
    <p:extLst>
      <p:ext uri="{BB962C8B-B14F-4D97-AF65-F5344CB8AC3E}">
        <p14:creationId xmlns:p14="http://schemas.microsoft.com/office/powerpoint/2010/main" val="615115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0F7581-61AD-4274-B2E5-DB7F9D3D636E}" type="datetimeFigureOut">
              <a:rPr lang="en-US" smtClean="0"/>
              <a:t>7/2/2014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3C00C1-859F-4023-96F1-4D0C8A575C75}" type="slidenum">
              <a:rPr lang="en-US" smtClean="0"/>
              <a:t>‹#›</a:t>
            </a:fld>
            <a:endParaRPr lang="en-US" dirty="0"/>
          </a:p>
        </p:txBody>
      </p:sp>
    </p:spTree>
    <p:extLst>
      <p:ext uri="{BB962C8B-B14F-4D97-AF65-F5344CB8AC3E}">
        <p14:creationId xmlns:p14="http://schemas.microsoft.com/office/powerpoint/2010/main" val="2226211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0F7581-61AD-4274-B2E5-DB7F9D3D636E}" type="datetimeFigureOut">
              <a:rPr lang="en-US" smtClean="0"/>
              <a:t>7/2/2014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93C00C1-859F-4023-96F1-4D0C8A575C75}" type="slidenum">
              <a:rPr lang="en-US" smtClean="0"/>
              <a:t>‹#›</a:t>
            </a:fld>
            <a:endParaRPr lang="en-US" dirty="0"/>
          </a:p>
        </p:txBody>
      </p:sp>
    </p:spTree>
    <p:extLst>
      <p:ext uri="{BB962C8B-B14F-4D97-AF65-F5344CB8AC3E}">
        <p14:creationId xmlns:p14="http://schemas.microsoft.com/office/powerpoint/2010/main" val="248789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0F7581-61AD-4274-B2E5-DB7F9D3D636E}" type="datetimeFigureOut">
              <a:rPr lang="en-US" smtClean="0"/>
              <a:t>7/2/2014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3C00C1-859F-4023-96F1-4D0C8A575C75}" type="slidenum">
              <a:rPr lang="en-US" smtClean="0"/>
              <a:t>‹#›</a:t>
            </a:fld>
            <a:endParaRPr lang="en-US" dirty="0"/>
          </a:p>
        </p:txBody>
      </p:sp>
    </p:spTree>
    <p:extLst>
      <p:ext uri="{BB962C8B-B14F-4D97-AF65-F5344CB8AC3E}">
        <p14:creationId xmlns:p14="http://schemas.microsoft.com/office/powerpoint/2010/main" val="1756102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darkreading.com/vulnerability/10-web-threats-that-could-harm-your-busi/24015031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implicable.com/new/the-big-list-of-information-security-vulnerabiliti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darkreading.com/vulnerability/10-web-threats-that-could-harm-your-busi/240150315" TargetMode="External"/><Relationship Id="rId2" Type="http://schemas.openxmlformats.org/officeDocument/2006/relationships/hyperlink" Target="http://simplicable.com/new/the-big-list-of-information-security-vulnerabilitie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csrc.nist.gov/groups/SMA/fisma/Risk-Management-Framework/rmf-training/index.html" TargetMode="External"/><Relationship Id="rId2" Type="http://schemas.openxmlformats.org/officeDocument/2006/relationships/hyperlink" Target="http://csrc.nist.gov/groups/SMA/fisma/rmf-training.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mplicable.com/photo/178/security-vulnerabilities.html" TargetMode="External"/><Relationship Id="rId2" Type="http://schemas.openxmlformats.org/officeDocument/2006/relationships/hyperlink" Target="http://simplicable.com/new/the-big-list-of-information-security-vulnerabilities" TargetMode="Externa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Threats, Vulnerabilities, and Risks</a:t>
            </a:r>
            <a:endParaRPr lang="en-US" dirty="0"/>
          </a:p>
        </p:txBody>
      </p:sp>
      <p:sp>
        <p:nvSpPr>
          <p:cNvPr id="3" name="Subtitle 2"/>
          <p:cNvSpPr>
            <a:spLocks noGrp="1"/>
          </p:cNvSpPr>
          <p:nvPr>
            <p:ph type="subTitle" idx="1"/>
          </p:nvPr>
        </p:nvSpPr>
        <p:spPr/>
        <p:txBody>
          <a:bodyPr/>
          <a:lstStyle/>
          <a:p>
            <a:endParaRPr lang="en-US" dirty="0" smtClean="0"/>
          </a:p>
          <a:p>
            <a:r>
              <a:rPr lang="en-US" dirty="0" smtClean="0"/>
              <a:t>CS </a:t>
            </a:r>
            <a:r>
              <a:rPr lang="en-US" dirty="0" smtClean="0"/>
              <a:t>795/895</a:t>
            </a:r>
            <a:endParaRPr lang="en-US" dirty="0"/>
          </a:p>
        </p:txBody>
      </p:sp>
    </p:spTree>
    <p:extLst>
      <p:ext uri="{BB962C8B-B14F-4D97-AF65-F5344CB8AC3E}">
        <p14:creationId xmlns:p14="http://schemas.microsoft.com/office/powerpoint/2010/main" val="1369549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dirty="0" smtClean="0"/>
              <a:t>Top ten Database Security Threats</a:t>
            </a:r>
            <a:r>
              <a:rPr lang="en-US" dirty="0" smtClean="0"/>
              <a:t/>
            </a:r>
            <a:br>
              <a:rPr lang="en-US" dirty="0" smtClean="0"/>
            </a:br>
            <a:r>
              <a:rPr lang="en-US" sz="2000" i="1" dirty="0"/>
              <a:t>www.schell.com/</a:t>
            </a:r>
            <a:r>
              <a:rPr lang="en-US" sz="2000" b="1" i="1" dirty="0"/>
              <a:t>Top</a:t>
            </a:r>
            <a:r>
              <a:rPr lang="en-US" sz="2000" i="1" dirty="0"/>
              <a:t>_</a:t>
            </a:r>
            <a:r>
              <a:rPr lang="en-US" sz="2000" b="1" i="1" dirty="0"/>
              <a:t>Ten</a:t>
            </a:r>
            <a:r>
              <a:rPr lang="en-US" sz="2000" i="1" dirty="0"/>
              <a:t>_</a:t>
            </a:r>
            <a:r>
              <a:rPr lang="en-US" sz="2000" b="1" i="1" dirty="0"/>
              <a:t>Database</a:t>
            </a:r>
            <a:r>
              <a:rPr lang="en-US" sz="2000" i="1" dirty="0"/>
              <a:t>_</a:t>
            </a:r>
            <a:r>
              <a:rPr lang="en-US" sz="2000" b="1" i="1" dirty="0"/>
              <a:t>Threats</a:t>
            </a:r>
            <a:r>
              <a:rPr lang="en-US" sz="2000" i="1" dirty="0"/>
              <a:t>.pdf</a:t>
            </a:r>
            <a:r>
              <a:rPr lang="en-US" sz="2000" dirty="0"/>
              <a:t>‎</a:t>
            </a:r>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pPr marL="0" indent="0">
              <a:buNone/>
            </a:pPr>
            <a:r>
              <a:rPr lang="en-US" sz="1800" dirty="0" smtClean="0">
                <a:latin typeface="Times New Roman" pitchFamily="18" charset="0"/>
                <a:cs typeface="Times New Roman" pitchFamily="18" charset="0"/>
              </a:rPr>
              <a:t>1</a:t>
            </a:r>
            <a:r>
              <a:rPr lang="en-US" sz="1800" dirty="0">
                <a:latin typeface="Times New Roman" pitchFamily="18" charset="0"/>
                <a:cs typeface="Times New Roman" pitchFamily="18" charset="0"/>
              </a:rPr>
              <a:t>. </a:t>
            </a:r>
            <a:r>
              <a:rPr lang="en-US" sz="1800" b="1" dirty="0" smtClean="0">
                <a:latin typeface="Times New Roman" pitchFamily="18" charset="0"/>
                <a:cs typeface="Times New Roman" pitchFamily="18" charset="0"/>
              </a:rPr>
              <a:t>Excessive Privilege Abuse-</a:t>
            </a:r>
            <a:r>
              <a:rPr lang="en-US" sz="1800" dirty="0" smtClean="0">
                <a:latin typeface="Times New Roman" pitchFamily="18" charset="0"/>
                <a:cs typeface="Times New Roman" pitchFamily="18" charset="0"/>
              </a:rPr>
              <a:t>--users are granted database access privileges that exceed the requirements of their job function; e.g., </a:t>
            </a:r>
            <a:r>
              <a:rPr lang="en-US" sz="1800" dirty="0">
                <a:latin typeface="Times New Roman" pitchFamily="18" charset="0"/>
                <a:cs typeface="Times New Roman" pitchFamily="18" charset="0"/>
              </a:rPr>
              <a:t>a university administrator whose job requires only the ability to change student contact information may take advantage of excessive database update privileges to change grades </a:t>
            </a:r>
          </a:p>
          <a:p>
            <a:pPr marL="0" indent="0">
              <a:buNone/>
            </a:pPr>
            <a:r>
              <a:rPr lang="en-US" sz="1800" dirty="0" smtClean="0">
                <a:latin typeface="Times New Roman" pitchFamily="18" charset="0"/>
                <a:cs typeface="Times New Roman" pitchFamily="18" charset="0"/>
              </a:rPr>
              <a:t>2</a:t>
            </a:r>
            <a:r>
              <a:rPr lang="en-US" sz="1800" dirty="0">
                <a:latin typeface="Times New Roman" pitchFamily="18" charset="0"/>
                <a:cs typeface="Times New Roman" pitchFamily="18" charset="0"/>
              </a:rPr>
              <a:t>. </a:t>
            </a:r>
            <a:r>
              <a:rPr lang="en-US" sz="1800" b="1" dirty="0">
                <a:latin typeface="Times New Roman" pitchFamily="18" charset="0"/>
                <a:cs typeface="Times New Roman" pitchFamily="18" charset="0"/>
              </a:rPr>
              <a:t>Legitimate Privilege Abuse </a:t>
            </a:r>
            <a:r>
              <a:rPr lang="en-US" sz="1800" dirty="0" smtClean="0">
                <a:latin typeface="Times New Roman" pitchFamily="18" charset="0"/>
                <a:cs typeface="Times New Roman" pitchFamily="18" charset="0"/>
              </a:rPr>
              <a:t>----</a:t>
            </a:r>
            <a:r>
              <a:rPr lang="en-US" sz="1800" dirty="0">
                <a:latin typeface="Times New Roman" pitchFamily="18" charset="0"/>
                <a:cs typeface="Times New Roman" pitchFamily="18" charset="0"/>
              </a:rPr>
              <a:t> Users may </a:t>
            </a:r>
            <a:r>
              <a:rPr lang="en-US" sz="1800" dirty="0" smtClean="0">
                <a:latin typeface="Times New Roman" pitchFamily="18" charset="0"/>
                <a:cs typeface="Times New Roman" pitchFamily="18" charset="0"/>
              </a:rPr>
              <a:t>abuse </a:t>
            </a:r>
            <a:r>
              <a:rPr lang="en-US" sz="1800" dirty="0">
                <a:latin typeface="Times New Roman" pitchFamily="18" charset="0"/>
                <a:cs typeface="Times New Roman" pitchFamily="18" charset="0"/>
              </a:rPr>
              <a:t>legitimate database privileges for unauthorized </a:t>
            </a:r>
            <a:r>
              <a:rPr lang="en-US" sz="1800" dirty="0" smtClean="0">
                <a:latin typeface="Times New Roman" pitchFamily="18" charset="0"/>
                <a:cs typeface="Times New Roman" pitchFamily="18" charset="0"/>
              </a:rPr>
              <a:t>purposes; e.g. a rogue health worker </a:t>
            </a:r>
            <a:r>
              <a:rPr lang="en-US" sz="1800" dirty="0">
                <a:latin typeface="Times New Roman" pitchFamily="18" charset="0"/>
                <a:cs typeface="Times New Roman" pitchFamily="18" charset="0"/>
              </a:rPr>
              <a:t>who is willing to trade patient records for money </a:t>
            </a:r>
          </a:p>
          <a:p>
            <a:pPr marL="0" indent="0">
              <a:buNone/>
            </a:pPr>
            <a:r>
              <a:rPr lang="en-US" sz="1800" dirty="0" smtClean="0">
                <a:latin typeface="Times New Roman" pitchFamily="18" charset="0"/>
                <a:cs typeface="Times New Roman" pitchFamily="18" charset="0"/>
              </a:rPr>
              <a:t>3. </a:t>
            </a:r>
            <a:r>
              <a:rPr lang="en-US" sz="1800" b="1" dirty="0" smtClean="0">
                <a:latin typeface="Times New Roman" pitchFamily="18" charset="0"/>
                <a:cs typeface="Times New Roman" pitchFamily="18" charset="0"/>
              </a:rPr>
              <a:t>Privilege Elevation-</a:t>
            </a:r>
            <a:r>
              <a:rPr lang="en-US" sz="1800" dirty="0" smtClean="0">
                <a:latin typeface="Times New Roman" pitchFamily="18" charset="0"/>
                <a:cs typeface="Times New Roman" pitchFamily="18" charset="0"/>
              </a:rPr>
              <a:t>--Attackers </a:t>
            </a:r>
            <a:r>
              <a:rPr lang="en-US" sz="1800" dirty="0">
                <a:latin typeface="Times New Roman" pitchFamily="18" charset="0"/>
                <a:cs typeface="Times New Roman" pitchFamily="18" charset="0"/>
              </a:rPr>
              <a:t>may take advantage of database platform software vulnerabilities to convert access privileges from those of an ordinary user to those of an administrator. Vulnerabilities may be found in stored procedures, built-in functions, protocol implementations, and even SQL statements </a:t>
            </a:r>
          </a:p>
          <a:p>
            <a:pPr marL="0" indent="0">
              <a:buNone/>
            </a:pPr>
            <a:r>
              <a:rPr lang="en-US" sz="1800" dirty="0">
                <a:latin typeface="Times New Roman" pitchFamily="18" charset="0"/>
                <a:cs typeface="Times New Roman" pitchFamily="18" charset="0"/>
              </a:rPr>
              <a:t>4. </a:t>
            </a:r>
            <a:r>
              <a:rPr lang="en-US" sz="1800" b="1" dirty="0">
                <a:latin typeface="Times New Roman" pitchFamily="18" charset="0"/>
                <a:cs typeface="Times New Roman" pitchFamily="18" charset="0"/>
              </a:rPr>
              <a:t>Database Platform </a:t>
            </a:r>
            <a:r>
              <a:rPr lang="en-US" sz="1800" b="1" dirty="0" smtClean="0">
                <a:latin typeface="Times New Roman" pitchFamily="18" charset="0"/>
                <a:cs typeface="Times New Roman" pitchFamily="18" charset="0"/>
              </a:rPr>
              <a:t>Vulnerabilities-</a:t>
            </a:r>
            <a:r>
              <a:rPr lang="en-US" sz="1800" dirty="0" smtClean="0">
                <a:latin typeface="Times New Roman" pitchFamily="18" charset="0"/>
                <a:cs typeface="Times New Roman" pitchFamily="18" charset="0"/>
              </a:rPr>
              <a:t>--</a:t>
            </a:r>
            <a:r>
              <a:rPr lang="en-US" sz="1800" dirty="0">
                <a:latin typeface="Times New Roman" pitchFamily="18" charset="0"/>
                <a:cs typeface="Times New Roman" pitchFamily="18" charset="0"/>
              </a:rPr>
              <a:t> Vulnerabilities in underlying operating systems (Windows 2000, UNIX, etc.) and additional services installed on a database server may lead to unauthorized access, data corruption, or denial of service.</a:t>
            </a:r>
            <a:r>
              <a:rPr lang="en-US"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a:p>
            <a:pPr marL="0" indent="0">
              <a:buNone/>
            </a:pPr>
            <a:r>
              <a:rPr lang="en-US" sz="1800" dirty="0">
                <a:latin typeface="Times New Roman" pitchFamily="18" charset="0"/>
                <a:cs typeface="Times New Roman" pitchFamily="18" charset="0"/>
              </a:rPr>
              <a:t>5. </a:t>
            </a:r>
            <a:r>
              <a:rPr lang="en-US" sz="1800" b="1" dirty="0">
                <a:latin typeface="Times New Roman" pitchFamily="18" charset="0"/>
                <a:cs typeface="Times New Roman" pitchFamily="18" charset="0"/>
              </a:rPr>
              <a:t>SQL </a:t>
            </a:r>
            <a:r>
              <a:rPr lang="en-US" sz="1800" b="1" dirty="0" smtClean="0">
                <a:latin typeface="Times New Roman" pitchFamily="18" charset="0"/>
                <a:cs typeface="Times New Roman" pitchFamily="18" charset="0"/>
              </a:rPr>
              <a:t>Injection-</a:t>
            </a:r>
            <a:r>
              <a:rPr lang="en-US" sz="1800" dirty="0" smtClean="0">
                <a:latin typeface="Times New Roman" pitchFamily="18" charset="0"/>
                <a:cs typeface="Times New Roman" pitchFamily="18" charset="0"/>
              </a:rPr>
              <a:t>--</a:t>
            </a:r>
            <a:r>
              <a:rPr lang="en-US" sz="1800" dirty="0">
                <a:latin typeface="Times New Roman" pitchFamily="18" charset="0"/>
                <a:cs typeface="Times New Roman" pitchFamily="18" charset="0"/>
              </a:rPr>
              <a:t> a perpetrator typically inserts (or “injects”) unauthorized database statements into a vulnerable SQL data channel. </a:t>
            </a:r>
            <a:r>
              <a:rPr lang="en-US" sz="1800" dirty="0" smtClean="0">
                <a:latin typeface="Times New Roman" pitchFamily="18" charset="0"/>
                <a:cs typeface="Times New Roman" pitchFamily="18" charset="0"/>
              </a:rPr>
              <a:t>Using </a:t>
            </a:r>
            <a:r>
              <a:rPr lang="en-US" sz="1800" dirty="0">
                <a:latin typeface="Times New Roman" pitchFamily="18" charset="0"/>
                <a:cs typeface="Times New Roman" pitchFamily="18" charset="0"/>
              </a:rPr>
              <a:t>SQL injection, attackers may gain unrestricted access to an entire database</a:t>
            </a:r>
            <a:r>
              <a:rPr lang="en-US"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a:p>
            <a:pPr marL="0" indent="0">
              <a:buNone/>
            </a:pPr>
            <a:r>
              <a:rPr lang="en-US" sz="1800" dirty="0">
                <a:latin typeface="Times New Roman" pitchFamily="18" charset="0"/>
                <a:cs typeface="Times New Roman" pitchFamily="18" charset="0"/>
              </a:rPr>
              <a:t>6. </a:t>
            </a:r>
            <a:r>
              <a:rPr lang="en-US" sz="1800" b="1" dirty="0">
                <a:latin typeface="Times New Roman" pitchFamily="18" charset="0"/>
                <a:cs typeface="Times New Roman" pitchFamily="18" charset="0"/>
              </a:rPr>
              <a:t>Weak Audit </a:t>
            </a:r>
            <a:r>
              <a:rPr lang="en-US" sz="1800" b="1" dirty="0" smtClean="0">
                <a:latin typeface="Times New Roman" pitchFamily="18" charset="0"/>
                <a:cs typeface="Times New Roman" pitchFamily="18" charset="0"/>
              </a:rPr>
              <a:t>Trail-</a:t>
            </a:r>
            <a:r>
              <a:rPr lang="en-US" sz="1800" dirty="0" smtClean="0">
                <a:latin typeface="Times New Roman" pitchFamily="18" charset="0"/>
                <a:cs typeface="Times New Roman" pitchFamily="18" charset="0"/>
              </a:rPr>
              <a:t>--</a:t>
            </a:r>
            <a:r>
              <a:rPr lang="en-US" sz="1800" dirty="0">
                <a:latin typeface="Times New Roman" pitchFamily="18" charset="0"/>
                <a:cs typeface="Times New Roman" pitchFamily="18" charset="0"/>
              </a:rPr>
              <a:t> Weak database audit policy represents a serious organizational risk on many levels</a:t>
            </a:r>
            <a:r>
              <a:rPr lang="en-US" sz="1800" dirty="0" smtClean="0">
                <a:latin typeface="Times New Roman" pitchFamily="18" charset="0"/>
                <a:cs typeface="Times New Roman" pitchFamily="18" charset="0"/>
              </a:rPr>
              <a:t>.---regulatory risk, deterrence, and detection and recovery</a:t>
            </a:r>
            <a:endParaRPr lang="en-US" sz="1800" dirty="0">
              <a:latin typeface="Times New Roman" pitchFamily="18" charset="0"/>
              <a:cs typeface="Times New Roman" pitchFamily="18" charset="0"/>
            </a:endParaRPr>
          </a:p>
          <a:p>
            <a:pPr marL="0" indent="0">
              <a:buNone/>
            </a:pPr>
            <a:r>
              <a:rPr lang="en-US" sz="1800" dirty="0">
                <a:latin typeface="Times New Roman" pitchFamily="18" charset="0"/>
                <a:cs typeface="Times New Roman" pitchFamily="18" charset="0"/>
              </a:rPr>
              <a:t>7. </a:t>
            </a:r>
            <a:r>
              <a:rPr lang="en-US" sz="1800" b="1" dirty="0">
                <a:latin typeface="Times New Roman" pitchFamily="18" charset="0"/>
                <a:cs typeface="Times New Roman" pitchFamily="18" charset="0"/>
              </a:rPr>
              <a:t>Denial of </a:t>
            </a:r>
            <a:r>
              <a:rPr lang="en-US" sz="1800" b="1" dirty="0" smtClean="0">
                <a:latin typeface="Times New Roman" pitchFamily="18" charset="0"/>
                <a:cs typeface="Times New Roman" pitchFamily="18" charset="0"/>
              </a:rPr>
              <a:t>Service (</a:t>
            </a:r>
            <a:r>
              <a:rPr lang="en-US" sz="1800" b="1" dirty="0" err="1" smtClean="0">
                <a:latin typeface="Times New Roman" pitchFamily="18" charset="0"/>
                <a:cs typeface="Times New Roman" pitchFamily="18" charset="0"/>
              </a:rPr>
              <a:t>DoS</a:t>
            </a:r>
            <a:r>
              <a:rPr lang="en-US" sz="1800" b="1"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access to network applications or data is denied to intended users</a:t>
            </a:r>
            <a:r>
              <a:rPr lang="en-US"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a:p>
            <a:pPr marL="0" indent="0">
              <a:buNone/>
            </a:pPr>
            <a:r>
              <a:rPr lang="it-IT" sz="1800" dirty="0">
                <a:latin typeface="Times New Roman" pitchFamily="18" charset="0"/>
                <a:cs typeface="Times New Roman" pitchFamily="18" charset="0"/>
              </a:rPr>
              <a:t>8. </a:t>
            </a:r>
            <a:r>
              <a:rPr lang="it-IT" sz="1800" b="1" dirty="0">
                <a:latin typeface="Times New Roman" pitchFamily="18" charset="0"/>
                <a:cs typeface="Times New Roman" pitchFamily="18" charset="0"/>
              </a:rPr>
              <a:t>Database Communication Protocol </a:t>
            </a:r>
            <a:r>
              <a:rPr lang="it-IT" sz="1800" b="1" dirty="0" smtClean="0">
                <a:latin typeface="Times New Roman" pitchFamily="18" charset="0"/>
                <a:cs typeface="Times New Roman" pitchFamily="18" charset="0"/>
              </a:rPr>
              <a:t>Vulnerabilities--- </a:t>
            </a:r>
            <a:r>
              <a:rPr lang="it-IT" sz="1800" dirty="0" smtClean="0">
                <a:latin typeface="Times New Roman" pitchFamily="18" charset="0"/>
                <a:cs typeface="Times New Roman" pitchFamily="18" charset="0"/>
              </a:rPr>
              <a:t>e.g., </a:t>
            </a:r>
            <a:r>
              <a:rPr lang="en-US" sz="1800" dirty="0">
                <a:latin typeface="Times New Roman" pitchFamily="18" charset="0"/>
                <a:cs typeface="Times New Roman" pitchFamily="18" charset="0"/>
              </a:rPr>
              <a:t>Four out of seven security fixes in the two most recent IBM DB2 </a:t>
            </a:r>
            <a:r>
              <a:rPr lang="en-US" sz="1800" dirty="0" err="1">
                <a:latin typeface="Times New Roman" pitchFamily="18" charset="0"/>
                <a:cs typeface="Times New Roman" pitchFamily="18" charset="0"/>
              </a:rPr>
              <a:t>FixPacks</a:t>
            </a:r>
            <a:r>
              <a:rPr lang="en-US" sz="1800" dirty="0">
                <a:latin typeface="Times New Roman" pitchFamily="18" charset="0"/>
                <a:cs typeface="Times New Roman" pitchFamily="18" charset="0"/>
              </a:rPr>
              <a:t> address protocol </a:t>
            </a:r>
            <a:r>
              <a:rPr lang="en-US" sz="1800" dirty="0" smtClean="0">
                <a:latin typeface="Times New Roman" pitchFamily="18" charset="0"/>
                <a:cs typeface="Times New Roman" pitchFamily="18" charset="0"/>
              </a:rPr>
              <a:t>vulnerabilities; similarly</a:t>
            </a:r>
            <a:r>
              <a:rPr lang="en-US" sz="1800" dirty="0">
                <a:latin typeface="Times New Roman" pitchFamily="18" charset="0"/>
                <a:cs typeface="Times New Roman" pitchFamily="18" charset="0"/>
              </a:rPr>
              <a:t>, 11 out of 23 database vulnerabilities fixed in the most recent Oracle quarterly patch relate to protocols </a:t>
            </a:r>
            <a:endParaRPr lang="it-IT" sz="1800" dirty="0">
              <a:latin typeface="Times New Roman" pitchFamily="18" charset="0"/>
              <a:cs typeface="Times New Roman" pitchFamily="18" charset="0"/>
            </a:endParaRPr>
          </a:p>
          <a:p>
            <a:pPr marL="0" indent="0">
              <a:buNone/>
            </a:pPr>
            <a:r>
              <a:rPr lang="en-US" sz="1800" dirty="0">
                <a:latin typeface="Times New Roman" pitchFamily="18" charset="0"/>
                <a:cs typeface="Times New Roman" pitchFamily="18" charset="0"/>
              </a:rPr>
              <a:t>9. </a:t>
            </a:r>
            <a:r>
              <a:rPr lang="en-US" sz="1800" b="1" dirty="0">
                <a:latin typeface="Times New Roman" pitchFamily="18" charset="0"/>
                <a:cs typeface="Times New Roman" pitchFamily="18" charset="0"/>
              </a:rPr>
              <a:t>Weak </a:t>
            </a:r>
            <a:r>
              <a:rPr lang="en-US" sz="1800" b="1" dirty="0" smtClean="0">
                <a:latin typeface="Times New Roman" pitchFamily="18" charset="0"/>
                <a:cs typeface="Times New Roman" pitchFamily="18" charset="0"/>
              </a:rPr>
              <a:t>Authentication-</a:t>
            </a:r>
            <a:r>
              <a:rPr lang="en-US" sz="1800" dirty="0" smtClean="0">
                <a:latin typeface="Times New Roman" pitchFamily="18" charset="0"/>
                <a:cs typeface="Times New Roman" pitchFamily="18" charset="0"/>
              </a:rPr>
              <a:t>--</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allowing </a:t>
            </a:r>
            <a:r>
              <a:rPr lang="en-US" sz="1800" dirty="0">
                <a:latin typeface="Times New Roman" pitchFamily="18" charset="0"/>
                <a:cs typeface="Times New Roman" pitchFamily="18" charset="0"/>
              </a:rPr>
              <a:t>attackers to assume the identity of legitimate database users by stealing or otherwise obtaining login credentials </a:t>
            </a:r>
          </a:p>
          <a:p>
            <a:pPr marL="0" indent="0">
              <a:buNone/>
            </a:pPr>
            <a:r>
              <a:rPr lang="en-US" sz="1800" dirty="0">
                <a:latin typeface="Times New Roman" pitchFamily="18" charset="0"/>
                <a:cs typeface="Times New Roman" pitchFamily="18" charset="0"/>
              </a:rPr>
              <a:t>10. </a:t>
            </a:r>
            <a:r>
              <a:rPr lang="en-US" sz="1800" b="1" dirty="0">
                <a:latin typeface="Times New Roman" pitchFamily="18" charset="0"/>
                <a:cs typeface="Times New Roman" pitchFamily="18" charset="0"/>
              </a:rPr>
              <a:t>Backup Data </a:t>
            </a:r>
            <a:r>
              <a:rPr lang="en-US" sz="1800" b="1" dirty="0" smtClean="0">
                <a:latin typeface="Times New Roman" pitchFamily="18" charset="0"/>
                <a:cs typeface="Times New Roman" pitchFamily="18" charset="0"/>
              </a:rPr>
              <a:t>Exposure-</a:t>
            </a:r>
            <a:r>
              <a:rPr lang="en-US" sz="1800" dirty="0" smtClean="0">
                <a:latin typeface="Times New Roman" pitchFamily="18" charset="0"/>
                <a:cs typeface="Times New Roman" pitchFamily="18" charset="0"/>
              </a:rPr>
              <a:t>--</a:t>
            </a:r>
            <a:r>
              <a:rPr lang="en-US" sz="1800" dirty="0">
                <a:latin typeface="Times New Roman" pitchFamily="18" charset="0"/>
                <a:cs typeface="Times New Roman" pitchFamily="18" charset="0"/>
              </a:rPr>
              <a:t> Backup database storage media is often completely unprotected from attack. As a result, several high profile security breaches have involved theft of database backup tapes and hard disks.</a:t>
            </a:r>
            <a:r>
              <a:rPr lang="en-US"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4210979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dirty="0" smtClean="0"/>
              <a:t>Ten web threats</a:t>
            </a:r>
            <a:r>
              <a:rPr lang="en-US" sz="3200" dirty="0">
                <a:hlinkClick r:id="rId2"/>
              </a:rPr>
              <a:t> </a:t>
            </a:r>
            <a:r>
              <a:rPr lang="en-US" dirty="0" smtClean="0">
                <a:hlinkClick r:id="rId2"/>
              </a:rPr>
              <a:t/>
            </a:r>
            <a:br>
              <a:rPr lang="en-US" dirty="0" smtClean="0">
                <a:hlinkClick r:id="rId2"/>
              </a:rPr>
            </a:br>
            <a:r>
              <a:rPr lang="en-US" sz="1300" dirty="0" smtClean="0">
                <a:hlinkClick r:id="rId2"/>
              </a:rPr>
              <a:t>http</a:t>
            </a:r>
            <a:r>
              <a:rPr lang="en-US" sz="1300" dirty="0">
                <a:hlinkClick r:id="rId2"/>
              </a:rPr>
              <a:t>://www.darkreading.com/vulnerability/10-web-threats-that-could-harm-your-busi/240150315</a:t>
            </a:r>
            <a:r>
              <a:rPr lang="en-US" sz="1300" dirty="0"/>
              <a:t> </a:t>
            </a:r>
          </a:p>
        </p:txBody>
      </p:sp>
      <p:sp>
        <p:nvSpPr>
          <p:cNvPr id="3" name="Content Placeholder 2"/>
          <p:cNvSpPr>
            <a:spLocks noGrp="1"/>
          </p:cNvSpPr>
          <p:nvPr>
            <p:ph idx="1"/>
          </p:nvPr>
        </p:nvSpPr>
        <p:spPr>
          <a:xfrm>
            <a:off x="457200" y="1295400"/>
            <a:ext cx="8229600" cy="4830763"/>
          </a:xfrm>
        </p:spPr>
        <p:txBody>
          <a:bodyPr>
            <a:normAutofit fontScale="47500" lnSpcReduction="20000"/>
          </a:bodyPr>
          <a:lstStyle/>
          <a:p>
            <a:pPr marL="0" indent="0">
              <a:buNone/>
            </a:pPr>
            <a:r>
              <a:rPr lang="en-US" dirty="0" smtClean="0">
                <a:latin typeface="Times New Roman" pitchFamily="18" charset="0"/>
                <a:cs typeface="Times New Roman" pitchFamily="18" charset="0"/>
              </a:rPr>
              <a:t>1. </a:t>
            </a:r>
            <a:r>
              <a:rPr lang="en-US" b="1" dirty="0" smtClean="0">
                <a:latin typeface="Times New Roman" pitchFamily="18" charset="0"/>
                <a:cs typeface="Times New Roman" pitchFamily="18" charset="0"/>
              </a:rPr>
              <a:t>Bigger</a:t>
            </a:r>
            <a:r>
              <a:rPr lang="en-US" b="1" dirty="0">
                <a:latin typeface="Times New Roman" pitchFamily="18" charset="0"/>
                <a:cs typeface="Times New Roman" pitchFamily="18" charset="0"/>
              </a:rPr>
              <a:t>, Subtler </a:t>
            </a:r>
            <a:r>
              <a:rPr lang="en-US" b="1" dirty="0" err="1">
                <a:latin typeface="Times New Roman" pitchFamily="18" charset="0"/>
                <a:cs typeface="Times New Roman" pitchFamily="18" charset="0"/>
              </a:rPr>
              <a:t>DDoS</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Attacks-</a:t>
            </a:r>
            <a:r>
              <a:rPr lang="en-US" dirty="0" smtClean="0">
                <a:latin typeface="Times New Roman" pitchFamily="18" charset="0"/>
                <a:cs typeface="Times New Roman" pitchFamily="18" charset="0"/>
              </a:rPr>
              <a:t>--Distributed Denial of Service Attacks</a:t>
            </a:r>
          </a:p>
          <a:p>
            <a:pPr marL="0" indent="0">
              <a:buNone/>
            </a:pPr>
            <a:r>
              <a:rPr lang="en-US" dirty="0">
                <a:latin typeface="Times New Roman" pitchFamily="18" charset="0"/>
                <a:cs typeface="Times New Roman" pitchFamily="18" charset="0"/>
              </a:rPr>
              <a:t>2. </a:t>
            </a:r>
            <a:r>
              <a:rPr lang="en-US" b="1" dirty="0">
                <a:latin typeface="Times New Roman" pitchFamily="18" charset="0"/>
                <a:cs typeface="Times New Roman" pitchFamily="18" charset="0"/>
              </a:rPr>
              <a:t>Old Browsers, Vulnerable </a:t>
            </a:r>
            <a:r>
              <a:rPr lang="en-US" b="1" dirty="0" smtClean="0">
                <a:latin typeface="Times New Roman" pitchFamily="18" charset="0"/>
                <a:cs typeface="Times New Roman" pitchFamily="18" charset="0"/>
              </a:rPr>
              <a:t>Plug-Ins-</a:t>
            </a:r>
            <a:r>
              <a:rPr lang="en-US" dirty="0" smtClean="0">
                <a:latin typeface="Times New Roman" pitchFamily="18" charset="0"/>
                <a:cs typeface="Times New Roman" pitchFamily="18" charset="0"/>
              </a:rPr>
              <a:t>--e.g., </a:t>
            </a:r>
            <a:r>
              <a:rPr lang="en-US" dirty="0">
                <a:latin typeface="Times New Roman" pitchFamily="18" charset="0"/>
                <a:cs typeface="Times New Roman" pitchFamily="18" charset="0"/>
              </a:rPr>
              <a:t>browser vulnerabilities and, more frequently, the browser plug-ins that handle Oracle's Java and Adobe's Flash and Reader. </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3</a:t>
            </a: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Good Sites Hosting Bad </a:t>
            </a:r>
            <a:r>
              <a:rPr lang="en-US" b="1" dirty="0" smtClean="0">
                <a:latin typeface="Times New Roman" pitchFamily="18" charset="0"/>
                <a:cs typeface="Times New Roman" pitchFamily="18" charset="0"/>
              </a:rPr>
              <a:t>Content</a:t>
            </a: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VOHO watering hole </a:t>
            </a:r>
            <a:r>
              <a:rPr lang="en-US" dirty="0" smtClean="0">
                <a:latin typeface="Times New Roman" pitchFamily="18" charset="0"/>
                <a:cs typeface="Times New Roman" pitchFamily="18" charset="0"/>
              </a:rPr>
              <a:t>attack, </a:t>
            </a:r>
            <a:r>
              <a:rPr lang="en-US" dirty="0">
                <a:latin typeface="Times New Roman" pitchFamily="18" charset="0"/>
                <a:cs typeface="Times New Roman" pitchFamily="18" charset="0"/>
              </a:rPr>
              <a:t>attackers infected legitimate financial and tech industry websites in Massachusetts and Washington, D.C., commonly accessed by their intended </a:t>
            </a:r>
            <a:r>
              <a:rPr lang="en-US" dirty="0" smtClean="0">
                <a:latin typeface="Times New Roman" pitchFamily="18" charset="0"/>
                <a:cs typeface="Times New Roman" pitchFamily="18" charset="0"/>
              </a:rPr>
              <a:t>victims</a:t>
            </a:r>
            <a:endParaRPr lang="en-US"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4. </a:t>
            </a:r>
            <a:r>
              <a:rPr lang="en-US" b="1" dirty="0">
                <a:latin typeface="Times New Roman" pitchFamily="18" charset="0"/>
                <a:cs typeface="Times New Roman" pitchFamily="18" charset="0"/>
              </a:rPr>
              <a:t>Mobile Apps And The Unsecured </a:t>
            </a:r>
            <a:r>
              <a:rPr lang="en-US" b="1" dirty="0" smtClean="0">
                <a:latin typeface="Times New Roman" pitchFamily="18" charset="0"/>
                <a:cs typeface="Times New Roman" pitchFamily="18" charset="0"/>
              </a:rPr>
              <a:t>Web-</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bring-your-own-device movement has led to a surge in consumer-owned devices inside corporate firewalls</a:t>
            </a:r>
          </a:p>
          <a:p>
            <a:pPr marL="0" indent="0">
              <a:buNone/>
            </a:pPr>
            <a:r>
              <a:rPr lang="en-US" dirty="0">
                <a:latin typeface="Times New Roman" pitchFamily="18" charset="0"/>
                <a:cs typeface="Times New Roman" pitchFamily="18" charset="0"/>
              </a:rPr>
              <a:t>5. </a:t>
            </a:r>
            <a:r>
              <a:rPr lang="en-US" b="1" dirty="0">
                <a:latin typeface="Times New Roman" pitchFamily="18" charset="0"/>
                <a:cs typeface="Times New Roman" pitchFamily="18" charset="0"/>
              </a:rPr>
              <a:t>Failing To Clean Up Bad </a:t>
            </a:r>
            <a:r>
              <a:rPr lang="en-US" b="1" dirty="0" smtClean="0">
                <a:latin typeface="Times New Roman" pitchFamily="18" charset="0"/>
                <a:cs typeface="Times New Roman" pitchFamily="18" charset="0"/>
              </a:rPr>
              <a:t>Input-</a:t>
            </a:r>
            <a:r>
              <a:rPr lang="en-US" dirty="0" smtClean="0">
                <a:latin typeface="Times New Roman" pitchFamily="18" charset="0"/>
                <a:cs typeface="Times New Roman" pitchFamily="18" charset="0"/>
              </a:rPr>
              <a:t>--e.g., </a:t>
            </a:r>
            <a:r>
              <a:rPr lang="en-US" dirty="0">
                <a:latin typeface="Times New Roman" pitchFamily="18" charset="0"/>
                <a:cs typeface="Times New Roman" pitchFamily="18" charset="0"/>
              </a:rPr>
              <a:t>Since 2010, SQL injection has held the top spot on the Open Web Application Security Project's list of top 10 security vulnerabilities</a:t>
            </a:r>
          </a:p>
          <a:p>
            <a:pPr marL="0" indent="0">
              <a:buNone/>
            </a:pPr>
            <a:r>
              <a:rPr lang="en-US" dirty="0">
                <a:latin typeface="Times New Roman" pitchFamily="18" charset="0"/>
                <a:cs typeface="Times New Roman" pitchFamily="18" charset="0"/>
              </a:rPr>
              <a:t>6. </a:t>
            </a:r>
            <a:r>
              <a:rPr lang="en-US" b="1" dirty="0">
                <a:latin typeface="Times New Roman" pitchFamily="18" charset="0"/>
                <a:cs typeface="Times New Roman" pitchFamily="18" charset="0"/>
              </a:rPr>
              <a:t>The Hazards Of </a:t>
            </a:r>
            <a:r>
              <a:rPr lang="en-US" b="1" dirty="0" smtClean="0">
                <a:latin typeface="Times New Roman" pitchFamily="18" charset="0"/>
                <a:cs typeface="Times New Roman" pitchFamily="18" charset="0"/>
              </a:rPr>
              <a:t>Digital Certificates-</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series of hacks against certificate authorities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gave attackers the tools they needed to issue fraudulent SSL certificates that could disguise a malicious website as a legitimate</a:t>
            </a:r>
            <a:endParaRPr lang="en-US"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7. </a:t>
            </a:r>
            <a:r>
              <a:rPr lang="en-US" b="1" dirty="0">
                <a:latin typeface="Times New Roman" pitchFamily="18" charset="0"/>
                <a:cs typeface="Times New Roman" pitchFamily="18" charset="0"/>
              </a:rPr>
              <a:t>The Cross-Site Scripting </a:t>
            </a:r>
            <a:r>
              <a:rPr lang="en-US" b="1" dirty="0" smtClean="0">
                <a:latin typeface="Times New Roman" pitchFamily="18" charset="0"/>
                <a:cs typeface="Times New Roman" pitchFamily="18" charset="0"/>
              </a:rPr>
              <a:t>Problem-</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An attacker going after a banking site with a cross-site scripting vulnerability could run a script for a login box on the bank's page and steal users' credentials. </a:t>
            </a:r>
            <a:endParaRPr lang="en-US"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8. </a:t>
            </a:r>
            <a:r>
              <a:rPr lang="en-US" b="1" dirty="0">
                <a:latin typeface="Times New Roman" pitchFamily="18" charset="0"/>
                <a:cs typeface="Times New Roman" pitchFamily="18" charset="0"/>
              </a:rPr>
              <a:t>The Insecure 'Internet Of </a:t>
            </a:r>
            <a:r>
              <a:rPr lang="en-US" b="1" dirty="0" smtClean="0">
                <a:latin typeface="Times New Roman" pitchFamily="18" charset="0"/>
                <a:cs typeface="Times New Roman" pitchFamily="18" charset="0"/>
              </a:rPr>
              <a:t>Things</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Routers and printers, videoconferencing systems, door locks and other devices are now networked via Internet protocols and even have embedded Web servers. In many cases, the software on these devices is an older version of an open source library that's difficult</a:t>
            </a:r>
            <a:endParaRPr lang="en-US"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9. </a:t>
            </a:r>
            <a:r>
              <a:rPr lang="en-US" b="1" dirty="0">
                <a:latin typeface="Times New Roman" pitchFamily="18" charset="0"/>
                <a:cs typeface="Times New Roman" pitchFamily="18" charset="0"/>
              </a:rPr>
              <a:t>Getting In The Front </a:t>
            </a:r>
            <a:r>
              <a:rPr lang="en-US" b="1" dirty="0" smtClean="0">
                <a:latin typeface="Times New Roman" pitchFamily="18" charset="0"/>
                <a:cs typeface="Times New Roman" pitchFamily="18" charset="0"/>
              </a:rPr>
              <a:t>Door-</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Automated Web bots scrape from Web pages information that can give a competitor better intelligence on your business. </a:t>
            </a:r>
          </a:p>
          <a:p>
            <a:pPr marL="0" indent="0">
              <a:buNone/>
            </a:pPr>
            <a:r>
              <a:rPr lang="en-US" dirty="0">
                <a:latin typeface="Times New Roman" pitchFamily="18" charset="0"/>
                <a:cs typeface="Times New Roman" pitchFamily="18" charset="0"/>
              </a:rPr>
              <a:t>10. </a:t>
            </a:r>
            <a:r>
              <a:rPr lang="en-US" b="1" dirty="0">
                <a:latin typeface="Times New Roman" pitchFamily="18" charset="0"/>
                <a:cs typeface="Times New Roman" pitchFamily="18" charset="0"/>
              </a:rPr>
              <a:t>New Technology, Same </a:t>
            </a:r>
            <a:r>
              <a:rPr lang="en-US" b="1" dirty="0" smtClean="0">
                <a:latin typeface="Times New Roman" pitchFamily="18" charset="0"/>
                <a:cs typeface="Times New Roman" pitchFamily="18" charset="0"/>
              </a:rPr>
              <a:t>Problems-</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People click links all day long -- people are pretty trained to think that clicking a link on the Web is safe. </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253152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700" dirty="0" smtClean="0"/>
              <a:t>Major Security Threats on Information Systems</a:t>
            </a:r>
            <a:r>
              <a:rPr lang="en-US" dirty="0" smtClean="0"/>
              <a:t/>
            </a:r>
            <a:br>
              <a:rPr lang="en-US" dirty="0" smtClean="0"/>
            </a:br>
            <a:r>
              <a:rPr lang="en-US" sz="2700" dirty="0"/>
              <a:t>http://ubiquity.acm.org/article.cfm?id=1117695</a:t>
            </a:r>
          </a:p>
        </p:txBody>
      </p:sp>
      <p:sp>
        <p:nvSpPr>
          <p:cNvPr id="3" name="Content Placeholder 2"/>
          <p:cNvSpPr>
            <a:spLocks noGrp="1"/>
          </p:cNvSpPr>
          <p:nvPr>
            <p:ph idx="1"/>
          </p:nvPr>
        </p:nvSpPr>
        <p:spPr>
          <a:xfrm>
            <a:off x="457200" y="1219200"/>
            <a:ext cx="8229600" cy="4906963"/>
          </a:xfrm>
        </p:spPr>
        <p:txBody>
          <a:bodyPr>
            <a:normAutofit fontScale="62500" lnSpcReduction="20000"/>
          </a:bodyPr>
          <a:lstStyle/>
          <a:p>
            <a:pPr marL="0" indent="0">
              <a:buNone/>
            </a:pPr>
            <a:r>
              <a:rPr lang="en-US" sz="2000" dirty="0" smtClean="0"/>
              <a:t>1</a:t>
            </a:r>
            <a:r>
              <a:rPr lang="en-US" sz="2900" dirty="0" smtClean="0"/>
              <a:t>. Intrusion </a:t>
            </a:r>
            <a:r>
              <a:rPr lang="en-US" sz="2900" dirty="0"/>
              <a:t>or Hacking-</a:t>
            </a:r>
            <a:r>
              <a:rPr lang="en-US" sz="2900" dirty="0" smtClean="0"/>
              <a:t>--gaining </a:t>
            </a:r>
            <a:r>
              <a:rPr lang="en-US" sz="2900" dirty="0"/>
              <a:t>access to a computer system without the knowledge of its owner---Tools: . Poor Implementation of Shopping </a:t>
            </a:r>
            <a:r>
              <a:rPr lang="en-US" sz="2900" dirty="0" smtClean="0"/>
              <a:t>Carts, Hidden </a:t>
            </a:r>
            <a:r>
              <a:rPr lang="en-US" sz="2900" dirty="0"/>
              <a:t>fields in the html </a:t>
            </a:r>
            <a:r>
              <a:rPr lang="en-US" sz="2900" dirty="0" smtClean="0"/>
              <a:t>forms, Client-side </a:t>
            </a:r>
            <a:r>
              <a:rPr lang="en-US" sz="2900" dirty="0"/>
              <a:t>validation </a:t>
            </a:r>
            <a:r>
              <a:rPr lang="en-US" sz="2900" dirty="0" smtClean="0"/>
              <a:t>scripts, Direct </a:t>
            </a:r>
            <a:r>
              <a:rPr lang="en-US" sz="2900" dirty="0"/>
              <a:t>SQL </a:t>
            </a:r>
            <a:r>
              <a:rPr lang="en-US" sz="2900" dirty="0" smtClean="0"/>
              <a:t>attack, Session Hijacking, Buffer </a:t>
            </a:r>
            <a:r>
              <a:rPr lang="en-US" sz="2900" dirty="0"/>
              <a:t>Overflow </a:t>
            </a:r>
            <a:r>
              <a:rPr lang="en-US" sz="2900" dirty="0" smtClean="0"/>
              <a:t>Forms, Port Scan</a:t>
            </a:r>
            <a:r>
              <a:rPr lang="en-US" sz="2900" dirty="0"/>
              <a:t/>
            </a:r>
            <a:br>
              <a:rPr lang="en-US" sz="2900" dirty="0"/>
            </a:br>
            <a:r>
              <a:rPr lang="en-US" sz="2900" dirty="0"/>
              <a:t>2. Viruses and Worms--- programs that make computer systems not to work properly--- Polymorphic Virus, Stealth Virus, Tunneling Virus, Virus Droppers, Cavity </a:t>
            </a:r>
            <a:r>
              <a:rPr lang="en-US" sz="2900" dirty="0" smtClean="0"/>
              <a:t>Virus </a:t>
            </a:r>
            <a:r>
              <a:rPr lang="en-US" sz="2900" dirty="0"/>
              <a:t/>
            </a:r>
            <a:br>
              <a:rPr lang="en-US" sz="2900" dirty="0"/>
            </a:br>
            <a:r>
              <a:rPr lang="en-US" sz="2900" dirty="0"/>
              <a:t>3. Trojan Horse--- These programs are having two components; one runs as a server and another one runs as a </a:t>
            </a:r>
            <a:r>
              <a:rPr lang="en-US" sz="2900" dirty="0" smtClean="0"/>
              <a:t>client; data </a:t>
            </a:r>
            <a:r>
              <a:rPr lang="en-US" sz="2900" dirty="0"/>
              <a:t>integrity attack, steal private information </a:t>
            </a:r>
            <a:r>
              <a:rPr lang="en-US" sz="2900" dirty="0" smtClean="0"/>
              <a:t>on </a:t>
            </a:r>
            <a:r>
              <a:rPr lang="en-US" sz="2900" dirty="0"/>
              <a:t>the target </a:t>
            </a:r>
            <a:r>
              <a:rPr lang="en-US" sz="2900" dirty="0" smtClean="0"/>
              <a:t>system,</a:t>
            </a:r>
            <a:r>
              <a:rPr lang="en-US" sz="2900" dirty="0"/>
              <a:t> store key strokes and make it viewable for hackers, sending </a:t>
            </a:r>
            <a:r>
              <a:rPr lang="en-US" sz="2900" dirty="0" smtClean="0"/>
              <a:t>private local </a:t>
            </a:r>
            <a:r>
              <a:rPr lang="en-US" sz="2900" dirty="0"/>
              <a:t>as an email attachment</a:t>
            </a:r>
            <a:r>
              <a:rPr lang="en-US" sz="2900" dirty="0" smtClean="0"/>
              <a:t>.</a:t>
            </a:r>
            <a:r>
              <a:rPr lang="en-US" sz="2900" dirty="0"/>
              <a:t/>
            </a:r>
            <a:br>
              <a:rPr lang="en-US" sz="2900" dirty="0"/>
            </a:br>
            <a:r>
              <a:rPr lang="en-US" sz="2900" dirty="0"/>
              <a:t>4. Spoofing---fooling other computer users to think that the source of their information is coming from a legitimate user---IP </a:t>
            </a:r>
            <a:r>
              <a:rPr lang="en-US" sz="2900" dirty="0" smtClean="0"/>
              <a:t>Spoofing, DNS Spoofing, ARP Spoofing</a:t>
            </a:r>
            <a:r>
              <a:rPr lang="en-US" sz="2900" dirty="0"/>
              <a:t/>
            </a:r>
            <a:br>
              <a:rPr lang="en-US" sz="2900" dirty="0"/>
            </a:br>
            <a:r>
              <a:rPr lang="en-US" sz="2900" dirty="0"/>
              <a:t>5. Sniffing---used by hackers for scanning </a:t>
            </a:r>
            <a:r>
              <a:rPr lang="en-US" sz="2900" dirty="0" err="1"/>
              <a:t>login_ids</a:t>
            </a:r>
            <a:r>
              <a:rPr lang="en-US" sz="2900" dirty="0"/>
              <a:t> and passwords over the wires. </a:t>
            </a:r>
            <a:r>
              <a:rPr lang="en-US" sz="2900" dirty="0" err="1"/>
              <a:t>TCPDUmp</a:t>
            </a:r>
            <a:r>
              <a:rPr lang="en-US" sz="2900" dirty="0"/>
              <a:t> and Snoop are better examples for sniffing tools. </a:t>
            </a:r>
            <a:br>
              <a:rPr lang="en-US" sz="2900" dirty="0"/>
            </a:br>
            <a:r>
              <a:rPr lang="en-US" sz="2900" dirty="0"/>
              <a:t>6. Denial of Service---The main aim of this attack is to bring down the targeted network and make it to deny the service for legitimate users. In order to do </a:t>
            </a:r>
            <a:r>
              <a:rPr lang="en-US" sz="2900" dirty="0" err="1"/>
              <a:t>DoS</a:t>
            </a:r>
            <a:r>
              <a:rPr lang="en-US" sz="2900" dirty="0"/>
              <a:t> attacks, people do not need to be an expert. They can do this attack with simple ping command</a:t>
            </a:r>
            <a:br>
              <a:rPr lang="en-US" sz="2900" dirty="0"/>
            </a:br>
            <a:endParaRPr lang="en-US" sz="2900" dirty="0"/>
          </a:p>
        </p:txBody>
      </p:sp>
    </p:spTree>
    <p:extLst>
      <p:ext uri="{BB962C8B-B14F-4D97-AF65-F5344CB8AC3E}">
        <p14:creationId xmlns:p14="http://schemas.microsoft.com/office/powerpoint/2010/main" val="2120445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Vulnerabilities</a:t>
            </a:r>
            <a:endParaRPr lang="en-US" dirty="0"/>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r>
              <a:rPr lang="en-US" dirty="0" smtClean="0"/>
              <a:t>“Some weakness of a system that could allow security to be allowed.”</a:t>
            </a:r>
          </a:p>
          <a:p>
            <a:r>
              <a:rPr lang="en-US" dirty="0" smtClean="0"/>
              <a:t>Types of vulnerabilities</a:t>
            </a:r>
          </a:p>
          <a:p>
            <a:pPr lvl="1"/>
            <a:r>
              <a:rPr lang="en-US" dirty="0" smtClean="0"/>
              <a:t>Physical vulnerabilities</a:t>
            </a:r>
          </a:p>
          <a:p>
            <a:pPr lvl="1"/>
            <a:r>
              <a:rPr lang="en-US" dirty="0" smtClean="0"/>
              <a:t>Natural vulnerabilities</a:t>
            </a:r>
          </a:p>
          <a:p>
            <a:pPr lvl="1"/>
            <a:r>
              <a:rPr lang="en-US" dirty="0" smtClean="0"/>
              <a:t>Hardware/software vulnerabilities</a:t>
            </a:r>
          </a:p>
          <a:p>
            <a:pPr lvl="1"/>
            <a:r>
              <a:rPr lang="en-US" dirty="0" smtClean="0"/>
              <a:t>Media vulnerabilities (e.g., stolen/damaged disk/tapes)</a:t>
            </a:r>
          </a:p>
          <a:p>
            <a:pPr lvl="1"/>
            <a:r>
              <a:rPr lang="en-US" dirty="0" smtClean="0"/>
              <a:t>Emanation vulnerabilities---due to radiation</a:t>
            </a:r>
          </a:p>
          <a:p>
            <a:pPr lvl="1"/>
            <a:r>
              <a:rPr lang="en-US" dirty="0" smtClean="0"/>
              <a:t>Communication vulnerabilities</a:t>
            </a:r>
          </a:p>
          <a:p>
            <a:pPr lvl="1"/>
            <a:r>
              <a:rPr lang="en-US" dirty="0" smtClean="0"/>
              <a:t>Human vulnerabilities</a:t>
            </a:r>
            <a:endParaRPr lang="en-US" dirty="0"/>
          </a:p>
          <a:p>
            <a:pPr lvl="1"/>
            <a:endParaRPr lang="en-US" dirty="0"/>
          </a:p>
        </p:txBody>
      </p:sp>
    </p:spTree>
    <p:extLst>
      <p:ext uri="{BB962C8B-B14F-4D97-AF65-F5344CB8AC3E}">
        <p14:creationId xmlns:p14="http://schemas.microsoft.com/office/powerpoint/2010/main" val="3848746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smtClean="0"/>
              <a:t>How do the vulnerabilities manifest?</a:t>
            </a:r>
            <a:endParaRPr lang="en-US" dirty="0"/>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r>
              <a:rPr lang="en-US" dirty="0" smtClean="0"/>
              <a:t>The different types of vulnerabilities manifest themselves via several misuses: </a:t>
            </a:r>
          </a:p>
          <a:p>
            <a:pPr lvl="1"/>
            <a:r>
              <a:rPr lang="en-US" dirty="0" smtClean="0"/>
              <a:t>External misuse---visual spying, misrepresenting, physical scavenging</a:t>
            </a:r>
          </a:p>
          <a:p>
            <a:pPr lvl="1"/>
            <a:r>
              <a:rPr lang="en-US" dirty="0" smtClean="0"/>
              <a:t>Hardware misuse---logical scavenging, eavesdropping, interference, physical attack, physical removal</a:t>
            </a:r>
          </a:p>
          <a:p>
            <a:pPr lvl="1"/>
            <a:r>
              <a:rPr lang="en-US" dirty="0" smtClean="0"/>
              <a:t>Masquerading---impersonation, piggybacking attack, spoofing attacks, network weaving</a:t>
            </a:r>
          </a:p>
          <a:p>
            <a:pPr lvl="1"/>
            <a:r>
              <a:rPr lang="en-US" dirty="0" smtClean="0"/>
              <a:t>Pest programs---</a:t>
            </a:r>
            <a:r>
              <a:rPr lang="en-US" dirty="0"/>
              <a:t>T</a:t>
            </a:r>
            <a:r>
              <a:rPr lang="en-US" dirty="0" smtClean="0"/>
              <a:t>rojan horse attacks, logic bombs, malevolent worms, virus attacks</a:t>
            </a:r>
          </a:p>
          <a:p>
            <a:pPr lvl="1"/>
            <a:r>
              <a:rPr lang="en-US" dirty="0" smtClean="0"/>
              <a:t>Bypasses---Trapdoor attacks, authorization attacks (e.g., password cracking)</a:t>
            </a:r>
          </a:p>
          <a:p>
            <a:pPr lvl="1"/>
            <a:r>
              <a:rPr lang="en-US" dirty="0" smtClean="0"/>
              <a:t>Active misuse---basic active attack, incremental attack, denial of service</a:t>
            </a:r>
          </a:p>
          <a:p>
            <a:pPr lvl="1"/>
            <a:r>
              <a:rPr lang="en-US" dirty="0" smtClean="0"/>
              <a:t>Passive misuse---browsing, interference, aggregation, covert channels</a:t>
            </a:r>
            <a:endParaRPr lang="en-US" dirty="0"/>
          </a:p>
        </p:txBody>
      </p:sp>
    </p:spTree>
    <p:extLst>
      <p:ext uri="{BB962C8B-B14F-4D97-AF65-F5344CB8AC3E}">
        <p14:creationId xmlns:p14="http://schemas.microsoft.com/office/powerpoint/2010/main" val="2747766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dirty="0" smtClean="0"/>
              <a:t>Examples of Information Security Vulnerabilities</a:t>
            </a:r>
            <a:endParaRPr lang="en-US" sz="2800" dirty="0"/>
          </a:p>
        </p:txBody>
      </p:sp>
      <p:sp>
        <p:nvSpPr>
          <p:cNvPr id="3" name="Content Placeholder 2"/>
          <p:cNvSpPr>
            <a:spLocks noGrp="1"/>
          </p:cNvSpPr>
          <p:nvPr>
            <p:ph idx="1"/>
          </p:nvPr>
        </p:nvSpPr>
        <p:spPr>
          <a:xfrm>
            <a:off x="457200" y="914400"/>
            <a:ext cx="8229600" cy="5211763"/>
          </a:xfrm>
        </p:spPr>
        <p:txBody>
          <a:bodyPr>
            <a:normAutofit lnSpcReduction="10000"/>
          </a:bodyPr>
          <a:lstStyle/>
          <a:p>
            <a:r>
              <a:rPr lang="en-US" sz="1800" dirty="0" smtClean="0">
                <a:latin typeface="Times New Roman" pitchFamily="18" charset="0"/>
                <a:cs typeface="Times New Roman" pitchFamily="18" charset="0"/>
              </a:rPr>
              <a:t>Ref: </a:t>
            </a:r>
            <a:r>
              <a:rPr lang="en-US" sz="1800" dirty="0">
                <a:latin typeface="Times New Roman" pitchFamily="18" charset="0"/>
                <a:cs typeface="Times New Roman" pitchFamily="18" charset="0"/>
                <a:hlinkClick r:id="rId2"/>
              </a:rPr>
              <a:t>http://</a:t>
            </a:r>
            <a:r>
              <a:rPr lang="en-US" sz="1800" dirty="0" smtClean="0">
                <a:latin typeface="Times New Roman" pitchFamily="18" charset="0"/>
                <a:cs typeface="Times New Roman" pitchFamily="18" charset="0"/>
                <a:hlinkClick r:id="rId2"/>
              </a:rPr>
              <a:t>simplicable.com/new/the-big-list-of-information-security-vulnerabilities</a:t>
            </a:r>
            <a:endParaRPr lang="en-US" sz="1800" dirty="0" smtClean="0">
              <a:latin typeface="Times New Roman" pitchFamily="18" charset="0"/>
              <a:cs typeface="Times New Roman" pitchFamily="18" charset="0"/>
            </a:endParaRPr>
          </a:p>
          <a:p>
            <a:r>
              <a:rPr lang="en-US" sz="1800" dirty="0">
                <a:latin typeface="Times New Roman" pitchFamily="18" charset="0"/>
                <a:cs typeface="Times New Roman" pitchFamily="18" charset="0"/>
              </a:rPr>
              <a:t>Information security vulnerabilities are weaknesses that expose an organization to risk. </a:t>
            </a:r>
            <a:endParaRPr lang="en-US" sz="1800" dirty="0" smtClean="0">
              <a:latin typeface="Times New Roman" pitchFamily="18" charset="0"/>
              <a:cs typeface="Times New Roman" pitchFamily="18" charset="0"/>
            </a:endParaRPr>
          </a:p>
          <a:p>
            <a:r>
              <a:rPr lang="en-US" sz="1800" b="1" dirty="0" smtClean="0">
                <a:latin typeface="Times New Roman" pitchFamily="18" charset="0"/>
                <a:cs typeface="Times New Roman" pitchFamily="18" charset="0"/>
              </a:rPr>
              <a:t>Through employees</a:t>
            </a:r>
            <a:r>
              <a:rPr lang="en-US" sz="1800" dirty="0" smtClean="0">
                <a:latin typeface="Times New Roman" pitchFamily="18" charset="0"/>
                <a:cs typeface="Times New Roman" pitchFamily="18" charset="0"/>
              </a:rPr>
              <a:t>: Social interaction, Customer interaction, Discussing </a:t>
            </a:r>
            <a:r>
              <a:rPr lang="en-US" sz="1800" dirty="0">
                <a:latin typeface="Times New Roman" pitchFamily="18" charset="0"/>
                <a:cs typeface="Times New Roman" pitchFamily="18" charset="0"/>
              </a:rPr>
              <a:t>work in public </a:t>
            </a:r>
            <a:r>
              <a:rPr lang="en-US" sz="1800" dirty="0" smtClean="0">
                <a:latin typeface="Times New Roman" pitchFamily="18" charset="0"/>
                <a:cs typeface="Times New Roman" pitchFamily="18" charset="0"/>
              </a:rPr>
              <a:t>locations, Taking </a:t>
            </a:r>
            <a:r>
              <a:rPr lang="en-US" sz="1800" dirty="0">
                <a:latin typeface="Times New Roman" pitchFamily="18" charset="0"/>
                <a:cs typeface="Times New Roman" pitchFamily="18" charset="0"/>
              </a:rPr>
              <a:t>data out of the office (paper, mobile phones, </a:t>
            </a:r>
            <a:r>
              <a:rPr lang="en-US" sz="1800" dirty="0" smtClean="0">
                <a:latin typeface="Times New Roman" pitchFamily="18" charset="0"/>
                <a:cs typeface="Times New Roman" pitchFamily="18" charset="0"/>
              </a:rPr>
              <a:t>laptops), Emailing </a:t>
            </a:r>
            <a:r>
              <a:rPr lang="en-US" sz="1800" dirty="0">
                <a:latin typeface="Times New Roman" pitchFamily="18" charset="0"/>
                <a:cs typeface="Times New Roman" pitchFamily="18" charset="0"/>
              </a:rPr>
              <a:t>documents and </a:t>
            </a:r>
            <a:r>
              <a:rPr lang="en-US" sz="1800" dirty="0" smtClean="0">
                <a:latin typeface="Times New Roman" pitchFamily="18" charset="0"/>
                <a:cs typeface="Times New Roman" pitchFamily="18" charset="0"/>
              </a:rPr>
              <a:t>data, Mailing </a:t>
            </a:r>
            <a:r>
              <a:rPr lang="en-US" sz="1800" dirty="0">
                <a:latin typeface="Times New Roman" pitchFamily="18" charset="0"/>
                <a:cs typeface="Times New Roman" pitchFamily="18" charset="0"/>
              </a:rPr>
              <a:t>and faxing </a:t>
            </a:r>
            <a:r>
              <a:rPr lang="en-US" sz="1800" dirty="0" smtClean="0">
                <a:latin typeface="Times New Roman" pitchFamily="18" charset="0"/>
                <a:cs typeface="Times New Roman" pitchFamily="18" charset="0"/>
              </a:rPr>
              <a:t>documents, Installing </a:t>
            </a:r>
            <a:r>
              <a:rPr lang="en-US" sz="1800" dirty="0">
                <a:latin typeface="Times New Roman" pitchFamily="18" charset="0"/>
                <a:cs typeface="Times New Roman" pitchFamily="18" charset="0"/>
              </a:rPr>
              <a:t>unauthorized software and </a:t>
            </a:r>
            <a:r>
              <a:rPr lang="en-US" sz="1800" dirty="0" smtClean="0">
                <a:latin typeface="Times New Roman" pitchFamily="18" charset="0"/>
                <a:cs typeface="Times New Roman" pitchFamily="18" charset="0"/>
              </a:rPr>
              <a:t>apps, Removing </a:t>
            </a:r>
            <a:r>
              <a:rPr lang="en-US" sz="1800" dirty="0">
                <a:latin typeface="Times New Roman" pitchFamily="18" charset="0"/>
                <a:cs typeface="Times New Roman" pitchFamily="18" charset="0"/>
              </a:rPr>
              <a:t>or disabling security </a:t>
            </a:r>
            <a:r>
              <a:rPr lang="en-US" sz="1800" dirty="0" smtClean="0">
                <a:latin typeface="Times New Roman" pitchFamily="18" charset="0"/>
                <a:cs typeface="Times New Roman" pitchFamily="18" charset="0"/>
              </a:rPr>
              <a:t>tools, Letting </a:t>
            </a:r>
            <a:r>
              <a:rPr lang="en-US" sz="1800" dirty="0">
                <a:latin typeface="Times New Roman" pitchFamily="18" charset="0"/>
                <a:cs typeface="Times New Roman" pitchFamily="18" charset="0"/>
              </a:rPr>
              <a:t>unauthorized persons into the office (tailgating) </a:t>
            </a:r>
            <a:r>
              <a:rPr lang="en-US" sz="1800" dirty="0" smtClean="0">
                <a:latin typeface="Times New Roman" pitchFamily="18" charset="0"/>
                <a:cs typeface="Times New Roman" pitchFamily="18" charset="0"/>
              </a:rPr>
              <a:t>, Opening </a:t>
            </a:r>
            <a:r>
              <a:rPr lang="en-US" sz="1800" dirty="0">
                <a:latin typeface="Times New Roman" pitchFamily="18" charset="0"/>
                <a:cs typeface="Times New Roman" pitchFamily="18" charset="0"/>
              </a:rPr>
              <a:t>spam </a:t>
            </a:r>
            <a:r>
              <a:rPr lang="en-US" sz="1800" dirty="0" smtClean="0">
                <a:latin typeface="Times New Roman" pitchFamily="18" charset="0"/>
                <a:cs typeface="Times New Roman" pitchFamily="18" charset="0"/>
              </a:rPr>
              <a:t>emails, Connecting </a:t>
            </a:r>
            <a:r>
              <a:rPr lang="en-US" sz="1800" dirty="0">
                <a:latin typeface="Times New Roman" pitchFamily="18" charset="0"/>
                <a:cs typeface="Times New Roman" pitchFamily="18" charset="0"/>
              </a:rPr>
              <a:t>personal devices to company </a:t>
            </a:r>
            <a:r>
              <a:rPr lang="en-US" sz="1800" dirty="0" smtClean="0">
                <a:latin typeface="Times New Roman" pitchFamily="18" charset="0"/>
                <a:cs typeface="Times New Roman" pitchFamily="18" charset="0"/>
              </a:rPr>
              <a:t>networks, Writing </a:t>
            </a:r>
            <a:r>
              <a:rPr lang="en-US" sz="1800" dirty="0">
                <a:latin typeface="Times New Roman" pitchFamily="18" charset="0"/>
                <a:cs typeface="Times New Roman" pitchFamily="18" charset="0"/>
              </a:rPr>
              <a:t>down passwords and sensitive </a:t>
            </a:r>
            <a:r>
              <a:rPr lang="en-US" sz="1800" dirty="0" smtClean="0">
                <a:latin typeface="Times New Roman" pitchFamily="18" charset="0"/>
                <a:cs typeface="Times New Roman" pitchFamily="18" charset="0"/>
              </a:rPr>
              <a:t>data, Losing </a:t>
            </a:r>
            <a:r>
              <a:rPr lang="en-US" sz="1800" dirty="0">
                <a:latin typeface="Times New Roman" pitchFamily="18" charset="0"/>
                <a:cs typeface="Times New Roman" pitchFamily="18" charset="0"/>
              </a:rPr>
              <a:t>security devices such as id </a:t>
            </a:r>
            <a:r>
              <a:rPr lang="en-US" sz="1800" dirty="0" smtClean="0">
                <a:latin typeface="Times New Roman" pitchFamily="18" charset="0"/>
                <a:cs typeface="Times New Roman" pitchFamily="18" charset="0"/>
              </a:rPr>
              <a:t>cards, Lack </a:t>
            </a:r>
            <a:r>
              <a:rPr lang="en-US" sz="1800" dirty="0">
                <a:latin typeface="Times New Roman" pitchFamily="18" charset="0"/>
                <a:cs typeface="Times New Roman" pitchFamily="18" charset="0"/>
              </a:rPr>
              <a:t>of information security </a:t>
            </a:r>
            <a:r>
              <a:rPr lang="en-US" sz="1800" dirty="0" smtClean="0">
                <a:latin typeface="Times New Roman" pitchFamily="18" charset="0"/>
                <a:cs typeface="Times New Roman" pitchFamily="18" charset="0"/>
              </a:rPr>
              <a:t>awareness, Keying </a:t>
            </a:r>
            <a:r>
              <a:rPr lang="en-US" sz="1800" dirty="0">
                <a:latin typeface="Times New Roman" pitchFamily="18" charset="0"/>
                <a:cs typeface="Times New Roman" pitchFamily="18" charset="0"/>
              </a:rPr>
              <a:t>data</a:t>
            </a:r>
          </a:p>
          <a:p>
            <a:r>
              <a:rPr lang="en-US" sz="1800" dirty="0" smtClean="0">
                <a:latin typeface="Times New Roman" pitchFamily="18" charset="0"/>
                <a:cs typeface="Times New Roman" pitchFamily="18" charset="0"/>
              </a:rPr>
              <a:t>Through former employees---Former </a:t>
            </a:r>
            <a:r>
              <a:rPr lang="en-US" sz="1800" dirty="0">
                <a:latin typeface="Times New Roman" pitchFamily="18" charset="0"/>
                <a:cs typeface="Times New Roman" pitchFamily="18" charset="0"/>
              </a:rPr>
              <a:t>employees working for </a:t>
            </a:r>
            <a:r>
              <a:rPr lang="en-US" sz="1800" dirty="0" smtClean="0">
                <a:latin typeface="Times New Roman" pitchFamily="18" charset="0"/>
                <a:cs typeface="Times New Roman" pitchFamily="18" charset="0"/>
              </a:rPr>
              <a:t>competitors, Former </a:t>
            </a:r>
            <a:r>
              <a:rPr lang="en-US" sz="1800" dirty="0">
                <a:latin typeface="Times New Roman" pitchFamily="18" charset="0"/>
                <a:cs typeface="Times New Roman" pitchFamily="18" charset="0"/>
              </a:rPr>
              <a:t>employees retaining company </a:t>
            </a:r>
            <a:r>
              <a:rPr lang="en-US" sz="1800" dirty="0" smtClean="0">
                <a:latin typeface="Times New Roman" pitchFamily="18" charset="0"/>
                <a:cs typeface="Times New Roman" pitchFamily="18" charset="0"/>
              </a:rPr>
              <a:t>data, Former </a:t>
            </a:r>
            <a:r>
              <a:rPr lang="en-US" sz="1800" dirty="0">
                <a:latin typeface="Times New Roman" pitchFamily="18" charset="0"/>
                <a:cs typeface="Times New Roman" pitchFamily="18" charset="0"/>
              </a:rPr>
              <a:t>employees discussing company matters </a:t>
            </a: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Though Technology---</a:t>
            </a:r>
            <a:r>
              <a:rPr lang="en-US" sz="1800" dirty="0">
                <a:latin typeface="Times New Roman" pitchFamily="18" charset="0"/>
                <a:cs typeface="Times New Roman" pitchFamily="18" charset="0"/>
              </a:rPr>
              <a:t>Social </a:t>
            </a:r>
            <a:r>
              <a:rPr lang="en-US" sz="1800" dirty="0" smtClean="0">
                <a:latin typeface="Times New Roman" pitchFamily="18" charset="0"/>
                <a:cs typeface="Times New Roman" pitchFamily="18" charset="0"/>
              </a:rPr>
              <a:t>networking, File sharing, Rapid </a:t>
            </a:r>
            <a:r>
              <a:rPr lang="en-US" sz="1800" dirty="0">
                <a:latin typeface="Times New Roman" pitchFamily="18" charset="0"/>
                <a:cs typeface="Times New Roman" pitchFamily="18" charset="0"/>
              </a:rPr>
              <a:t>technological </a:t>
            </a:r>
            <a:r>
              <a:rPr lang="en-US" sz="1800" dirty="0" smtClean="0">
                <a:latin typeface="Times New Roman" pitchFamily="18" charset="0"/>
                <a:cs typeface="Times New Roman" pitchFamily="18" charset="0"/>
              </a:rPr>
              <a:t>changes, Legacy systems, Storing </a:t>
            </a:r>
            <a:r>
              <a:rPr lang="en-US" sz="1800" dirty="0">
                <a:latin typeface="Times New Roman" pitchFamily="18" charset="0"/>
                <a:cs typeface="Times New Roman" pitchFamily="18" charset="0"/>
              </a:rPr>
              <a:t>data on mobile devices such as mobile </a:t>
            </a:r>
            <a:r>
              <a:rPr lang="en-US" sz="1800" dirty="0" smtClean="0">
                <a:latin typeface="Times New Roman" pitchFamily="18" charset="0"/>
                <a:cs typeface="Times New Roman" pitchFamily="18" charset="0"/>
              </a:rPr>
              <a:t>phones, Internet browsers</a:t>
            </a:r>
          </a:p>
          <a:p>
            <a:r>
              <a:rPr lang="en-US" sz="1800" dirty="0" smtClean="0">
                <a:latin typeface="Times New Roman" pitchFamily="18" charset="0"/>
                <a:cs typeface="Times New Roman" pitchFamily="18" charset="0"/>
              </a:rPr>
              <a:t>Through hardware---</a:t>
            </a:r>
            <a:r>
              <a:rPr lang="en-US" sz="1800" dirty="0">
                <a:latin typeface="Times New Roman" pitchFamily="18" charset="0"/>
                <a:cs typeface="Times New Roman" pitchFamily="18" charset="0"/>
              </a:rPr>
              <a:t>. Susceptibility to dust, heat and </a:t>
            </a:r>
            <a:r>
              <a:rPr lang="en-US" sz="1800" dirty="0" smtClean="0">
                <a:latin typeface="Times New Roman" pitchFamily="18" charset="0"/>
                <a:cs typeface="Times New Roman" pitchFamily="18" charset="0"/>
              </a:rPr>
              <a:t>humidity, Hardware </a:t>
            </a:r>
            <a:r>
              <a:rPr lang="en-US" sz="1800" dirty="0">
                <a:latin typeface="Times New Roman" pitchFamily="18" charset="0"/>
                <a:cs typeface="Times New Roman" pitchFamily="18" charset="0"/>
              </a:rPr>
              <a:t>design </a:t>
            </a:r>
            <a:r>
              <a:rPr lang="en-US" sz="1800" dirty="0" smtClean="0">
                <a:latin typeface="Times New Roman" pitchFamily="18" charset="0"/>
                <a:cs typeface="Times New Roman" pitchFamily="18" charset="0"/>
              </a:rPr>
              <a:t>flaws, Out </a:t>
            </a:r>
            <a:r>
              <a:rPr lang="en-US" sz="1800" dirty="0">
                <a:latin typeface="Times New Roman" pitchFamily="18" charset="0"/>
                <a:cs typeface="Times New Roman" pitchFamily="18" charset="0"/>
              </a:rPr>
              <a:t>of date </a:t>
            </a:r>
            <a:r>
              <a:rPr lang="en-US" sz="1800" dirty="0" smtClean="0">
                <a:latin typeface="Times New Roman" pitchFamily="18" charset="0"/>
                <a:cs typeface="Times New Roman" pitchFamily="18" charset="0"/>
              </a:rPr>
              <a:t>hardware, Misconfiguration </a:t>
            </a:r>
            <a:r>
              <a:rPr lang="en-US" sz="1800" dirty="0">
                <a:latin typeface="Times New Roman" pitchFamily="18" charset="0"/>
                <a:cs typeface="Times New Roman" pitchFamily="18" charset="0"/>
              </a:rPr>
              <a:t>of </a:t>
            </a:r>
            <a:r>
              <a:rPr lang="en-US" sz="1800" dirty="0" smtClean="0">
                <a:latin typeface="Times New Roman" pitchFamily="18" charset="0"/>
                <a:cs typeface="Times New Roman" pitchFamily="18" charset="0"/>
              </a:rPr>
              <a:t>hardware</a:t>
            </a:r>
          </a:p>
          <a:p>
            <a:endParaRPr lang="en-US" sz="2000" dirty="0"/>
          </a:p>
          <a:p>
            <a:endParaRPr lang="en-US" sz="2000" dirty="0"/>
          </a:p>
          <a:p>
            <a:endParaRPr lang="en-US" sz="2000" dirty="0"/>
          </a:p>
          <a:p>
            <a:endParaRPr lang="en-US" sz="2000" dirty="0"/>
          </a:p>
        </p:txBody>
      </p:sp>
    </p:spTree>
    <p:extLst>
      <p:ext uri="{BB962C8B-B14F-4D97-AF65-F5344CB8AC3E}">
        <p14:creationId xmlns:p14="http://schemas.microsoft.com/office/powerpoint/2010/main" val="4241411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dirty="0" smtClean="0"/>
              <a:t>Examples of Information Security </a:t>
            </a:r>
            <a:r>
              <a:rPr lang="en-US" sz="2800" dirty="0" smtClean="0"/>
              <a:t>Vulnerabilities (Cont.)</a:t>
            </a:r>
            <a:endParaRPr lang="en-US" sz="2800" dirty="0"/>
          </a:p>
        </p:txBody>
      </p:sp>
      <p:sp>
        <p:nvSpPr>
          <p:cNvPr id="3" name="Content Placeholder 2"/>
          <p:cNvSpPr>
            <a:spLocks noGrp="1"/>
          </p:cNvSpPr>
          <p:nvPr>
            <p:ph idx="1"/>
          </p:nvPr>
        </p:nvSpPr>
        <p:spPr>
          <a:xfrm>
            <a:off x="457200" y="914400"/>
            <a:ext cx="8229600" cy="5211763"/>
          </a:xfrm>
        </p:spPr>
        <p:txBody>
          <a:bodyPr>
            <a:normAutofit/>
          </a:bodyPr>
          <a:lstStyle/>
          <a:p>
            <a:r>
              <a:rPr lang="en-US" sz="1800" dirty="0" smtClean="0">
                <a:latin typeface="Times New Roman" pitchFamily="18" charset="0"/>
                <a:cs typeface="Times New Roman" pitchFamily="18" charset="0"/>
              </a:rPr>
              <a:t>Through </a:t>
            </a:r>
            <a:r>
              <a:rPr lang="en-US" sz="1800" dirty="0" smtClean="0">
                <a:latin typeface="Times New Roman" pitchFamily="18" charset="0"/>
                <a:cs typeface="Times New Roman" pitchFamily="18" charset="0"/>
              </a:rPr>
              <a:t>software---</a:t>
            </a:r>
            <a:r>
              <a:rPr lang="en-US" sz="1800" dirty="0">
                <a:latin typeface="Times New Roman" pitchFamily="18" charset="0"/>
                <a:cs typeface="Times New Roman" pitchFamily="18" charset="0"/>
              </a:rPr>
              <a:t>Insufficient </a:t>
            </a:r>
            <a:r>
              <a:rPr lang="en-US" sz="1800" dirty="0" smtClean="0">
                <a:latin typeface="Times New Roman" pitchFamily="18" charset="0"/>
                <a:cs typeface="Times New Roman" pitchFamily="18" charset="0"/>
              </a:rPr>
              <a:t>testing, Lack </a:t>
            </a:r>
            <a:r>
              <a:rPr lang="en-US" sz="1800" dirty="0">
                <a:latin typeface="Times New Roman" pitchFamily="18" charset="0"/>
                <a:cs typeface="Times New Roman" pitchFamily="18" charset="0"/>
              </a:rPr>
              <a:t>of audit </a:t>
            </a:r>
            <a:r>
              <a:rPr lang="en-US" sz="1800" dirty="0" smtClean="0">
                <a:latin typeface="Times New Roman" pitchFamily="18" charset="0"/>
                <a:cs typeface="Times New Roman" pitchFamily="18" charset="0"/>
              </a:rPr>
              <a:t>trail, Software </a:t>
            </a:r>
            <a:r>
              <a:rPr lang="en-US" sz="1800" dirty="0">
                <a:latin typeface="Times New Roman" pitchFamily="18" charset="0"/>
                <a:cs typeface="Times New Roman" pitchFamily="18" charset="0"/>
              </a:rPr>
              <a:t>bugs and design </a:t>
            </a:r>
            <a:r>
              <a:rPr lang="en-US" sz="1800" dirty="0" smtClean="0">
                <a:latin typeface="Times New Roman" pitchFamily="18" charset="0"/>
                <a:cs typeface="Times New Roman" pitchFamily="18" charset="0"/>
              </a:rPr>
              <a:t>faults, Unchecked </a:t>
            </a:r>
            <a:r>
              <a:rPr lang="en-US" sz="1800" dirty="0">
                <a:latin typeface="Times New Roman" pitchFamily="18" charset="0"/>
                <a:cs typeface="Times New Roman" pitchFamily="18" charset="0"/>
              </a:rPr>
              <a:t>user </a:t>
            </a:r>
            <a:r>
              <a:rPr lang="en-US" sz="1800" dirty="0" smtClean="0">
                <a:latin typeface="Times New Roman" pitchFamily="18" charset="0"/>
                <a:cs typeface="Times New Roman" pitchFamily="18" charset="0"/>
              </a:rPr>
              <a:t>input, Software </a:t>
            </a:r>
            <a:r>
              <a:rPr lang="en-US" sz="1800" dirty="0">
                <a:latin typeface="Times New Roman" pitchFamily="18" charset="0"/>
                <a:cs typeface="Times New Roman" pitchFamily="18" charset="0"/>
              </a:rPr>
              <a:t>that fails to consider human </a:t>
            </a:r>
            <a:r>
              <a:rPr lang="en-US" sz="1800" dirty="0" smtClean="0">
                <a:latin typeface="Times New Roman" pitchFamily="18" charset="0"/>
                <a:cs typeface="Times New Roman" pitchFamily="18" charset="0"/>
              </a:rPr>
              <a:t>factors, Software </a:t>
            </a:r>
            <a:r>
              <a:rPr lang="en-US" sz="1800" dirty="0">
                <a:latin typeface="Times New Roman" pitchFamily="18" charset="0"/>
                <a:cs typeface="Times New Roman" pitchFamily="18" charset="0"/>
              </a:rPr>
              <a:t>complexity (</a:t>
            </a:r>
            <a:r>
              <a:rPr lang="en-US" sz="1800" dirty="0" err="1" smtClean="0">
                <a:latin typeface="Times New Roman" pitchFamily="18" charset="0"/>
                <a:cs typeface="Times New Roman" pitchFamily="18" charset="0"/>
              </a:rPr>
              <a:t>bloatware</a:t>
            </a:r>
            <a:r>
              <a:rPr lang="en-US" sz="1800" dirty="0" smtClean="0">
                <a:latin typeface="Times New Roman" pitchFamily="18" charset="0"/>
                <a:cs typeface="Times New Roman" pitchFamily="18" charset="0"/>
              </a:rPr>
              <a:t>), Software </a:t>
            </a:r>
            <a:r>
              <a:rPr lang="en-US" sz="1800" dirty="0">
                <a:latin typeface="Times New Roman" pitchFamily="18" charset="0"/>
                <a:cs typeface="Times New Roman" pitchFamily="18" charset="0"/>
              </a:rPr>
              <a:t>as a service (relinquishing control of </a:t>
            </a:r>
            <a:r>
              <a:rPr lang="en-US" sz="1800" dirty="0" smtClean="0">
                <a:latin typeface="Times New Roman" pitchFamily="18" charset="0"/>
                <a:cs typeface="Times New Roman" pitchFamily="18" charset="0"/>
              </a:rPr>
              <a:t>data), Software </a:t>
            </a:r>
            <a:r>
              <a:rPr lang="en-US" sz="1800" dirty="0">
                <a:latin typeface="Times New Roman" pitchFamily="18" charset="0"/>
                <a:cs typeface="Times New Roman" pitchFamily="18" charset="0"/>
              </a:rPr>
              <a:t>vendors that go out of business or change </a:t>
            </a:r>
            <a:r>
              <a:rPr lang="en-US" sz="1800" dirty="0" smtClean="0">
                <a:latin typeface="Times New Roman" pitchFamily="18" charset="0"/>
                <a:cs typeface="Times New Roman" pitchFamily="18" charset="0"/>
              </a:rPr>
              <a:t>ownership</a:t>
            </a:r>
          </a:p>
          <a:p>
            <a:r>
              <a:rPr lang="en-US" sz="1800" dirty="0" smtClean="0">
                <a:latin typeface="Times New Roman" pitchFamily="18" charset="0"/>
                <a:cs typeface="Times New Roman" pitchFamily="18" charset="0"/>
              </a:rPr>
              <a:t>Through Network---</a:t>
            </a:r>
            <a:r>
              <a:rPr lang="en-US" sz="1800" dirty="0">
                <a:latin typeface="Times New Roman" pitchFamily="18" charset="0"/>
                <a:cs typeface="Times New Roman" pitchFamily="18" charset="0"/>
              </a:rPr>
              <a:t>Unprotected network </a:t>
            </a:r>
            <a:r>
              <a:rPr lang="en-US" sz="1800" dirty="0" smtClean="0">
                <a:latin typeface="Times New Roman" pitchFamily="18" charset="0"/>
                <a:cs typeface="Times New Roman" pitchFamily="18" charset="0"/>
              </a:rPr>
              <a:t>communications, Open </a:t>
            </a:r>
            <a:r>
              <a:rPr lang="en-US" sz="1800" dirty="0">
                <a:latin typeface="Times New Roman" pitchFamily="18" charset="0"/>
                <a:cs typeface="Times New Roman" pitchFamily="18" charset="0"/>
              </a:rPr>
              <a:t>physical connections, IPs and </a:t>
            </a:r>
            <a:r>
              <a:rPr lang="en-US" sz="1800" dirty="0" smtClean="0">
                <a:latin typeface="Times New Roman" pitchFamily="18" charset="0"/>
                <a:cs typeface="Times New Roman" pitchFamily="18" charset="0"/>
              </a:rPr>
              <a:t>ports, Insecure </a:t>
            </a:r>
            <a:r>
              <a:rPr lang="en-US" sz="1800" dirty="0">
                <a:latin typeface="Times New Roman" pitchFamily="18" charset="0"/>
                <a:cs typeface="Times New Roman" pitchFamily="18" charset="0"/>
              </a:rPr>
              <a:t>network </a:t>
            </a:r>
            <a:r>
              <a:rPr lang="en-US" sz="1800" dirty="0" smtClean="0">
                <a:latin typeface="Times New Roman" pitchFamily="18" charset="0"/>
                <a:cs typeface="Times New Roman" pitchFamily="18" charset="0"/>
              </a:rPr>
              <a:t>architecture, Unused </a:t>
            </a:r>
            <a:r>
              <a:rPr lang="en-US" sz="1800" dirty="0">
                <a:latin typeface="Times New Roman" pitchFamily="18" charset="0"/>
                <a:cs typeface="Times New Roman" pitchFamily="18" charset="0"/>
              </a:rPr>
              <a:t>user </a:t>
            </a:r>
            <a:r>
              <a:rPr lang="en-US" sz="1800" dirty="0" smtClean="0">
                <a:latin typeface="Times New Roman" pitchFamily="18" charset="0"/>
                <a:cs typeface="Times New Roman" pitchFamily="18" charset="0"/>
              </a:rPr>
              <a:t>ids, Excessive privileges, Unnecessary </a:t>
            </a:r>
            <a:r>
              <a:rPr lang="en-US" sz="1800" dirty="0">
                <a:latin typeface="Times New Roman" pitchFamily="18" charset="0"/>
                <a:cs typeface="Times New Roman" pitchFamily="18" charset="0"/>
              </a:rPr>
              <a:t>jobs and scripts executing </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Wifi</a:t>
            </a:r>
            <a:r>
              <a:rPr lang="en-US" sz="1800" dirty="0" smtClean="0">
                <a:latin typeface="Times New Roman" pitchFamily="18" charset="0"/>
                <a:cs typeface="Times New Roman" pitchFamily="18" charset="0"/>
              </a:rPr>
              <a:t> networks</a:t>
            </a:r>
          </a:p>
          <a:p>
            <a:r>
              <a:rPr lang="en-US" sz="1800" dirty="0" smtClean="0">
                <a:latin typeface="Times New Roman" pitchFamily="18" charset="0"/>
                <a:cs typeface="Times New Roman" pitchFamily="18" charset="0"/>
              </a:rPr>
              <a:t>Through IT Management---Insufficient </a:t>
            </a:r>
            <a:r>
              <a:rPr lang="en-US" sz="1800" dirty="0">
                <a:latin typeface="Times New Roman" pitchFamily="18" charset="0"/>
                <a:cs typeface="Times New Roman" pitchFamily="18" charset="0"/>
              </a:rPr>
              <a:t>IT capacity ,</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Missed security </a:t>
            </a:r>
            <a:r>
              <a:rPr lang="en-US" sz="1800" dirty="0" smtClean="0">
                <a:latin typeface="Times New Roman" pitchFamily="18" charset="0"/>
                <a:cs typeface="Times New Roman" pitchFamily="18" charset="0"/>
              </a:rPr>
              <a:t>patches, Insufficient </a:t>
            </a:r>
            <a:r>
              <a:rPr lang="en-US" sz="1800" dirty="0">
                <a:latin typeface="Times New Roman" pitchFamily="18" charset="0"/>
                <a:cs typeface="Times New Roman" pitchFamily="18" charset="0"/>
              </a:rPr>
              <a:t>incident and problem </a:t>
            </a:r>
            <a:r>
              <a:rPr lang="en-US" sz="1800" dirty="0" smtClean="0">
                <a:latin typeface="Times New Roman" pitchFamily="18" charset="0"/>
                <a:cs typeface="Times New Roman" pitchFamily="18" charset="0"/>
              </a:rPr>
              <a:t>management, Configuration </a:t>
            </a:r>
            <a:r>
              <a:rPr lang="en-US" sz="1800" dirty="0">
                <a:latin typeface="Times New Roman" pitchFamily="18" charset="0"/>
                <a:cs typeface="Times New Roman" pitchFamily="18" charset="0"/>
              </a:rPr>
              <a:t>errors and missed security notices </a:t>
            </a:r>
            <a:r>
              <a:rPr lang="en-US" sz="1800" dirty="0" smtClean="0">
                <a:latin typeface="Times New Roman" pitchFamily="18" charset="0"/>
                <a:cs typeface="Times New Roman" pitchFamily="18" charset="0"/>
              </a:rPr>
              <a:t>, System </a:t>
            </a:r>
            <a:r>
              <a:rPr lang="en-US" sz="1800" dirty="0">
                <a:latin typeface="Times New Roman" pitchFamily="18" charset="0"/>
                <a:cs typeface="Times New Roman" pitchFamily="18" charset="0"/>
              </a:rPr>
              <a:t>operation </a:t>
            </a:r>
            <a:r>
              <a:rPr lang="en-US" sz="1800" dirty="0" smtClean="0">
                <a:latin typeface="Times New Roman" pitchFamily="18" charset="0"/>
                <a:cs typeface="Times New Roman" pitchFamily="18" charset="0"/>
              </a:rPr>
              <a:t>errors, Lack </a:t>
            </a:r>
            <a:r>
              <a:rPr lang="en-US" sz="1800" dirty="0">
                <a:latin typeface="Times New Roman" pitchFamily="18" charset="0"/>
                <a:cs typeface="Times New Roman" pitchFamily="18" charset="0"/>
              </a:rPr>
              <a:t>of regular </a:t>
            </a:r>
            <a:r>
              <a:rPr lang="en-US" sz="1800" dirty="0" smtClean="0">
                <a:latin typeface="Times New Roman" pitchFamily="18" charset="0"/>
                <a:cs typeface="Times New Roman" pitchFamily="18" charset="0"/>
              </a:rPr>
              <a:t>audits, Improper </a:t>
            </a:r>
            <a:r>
              <a:rPr lang="en-US" sz="1800" dirty="0">
                <a:latin typeface="Times New Roman" pitchFamily="18" charset="0"/>
                <a:cs typeface="Times New Roman" pitchFamily="18" charset="0"/>
              </a:rPr>
              <a:t>waste </a:t>
            </a:r>
            <a:r>
              <a:rPr lang="en-US" sz="1800" dirty="0" smtClean="0">
                <a:latin typeface="Times New Roman" pitchFamily="18" charset="0"/>
                <a:cs typeface="Times New Roman" pitchFamily="18" charset="0"/>
              </a:rPr>
              <a:t>disposal, Insufficient </a:t>
            </a:r>
            <a:r>
              <a:rPr lang="en-US" sz="1800" dirty="0">
                <a:latin typeface="Times New Roman" pitchFamily="18" charset="0"/>
                <a:cs typeface="Times New Roman" pitchFamily="18" charset="0"/>
              </a:rPr>
              <a:t>change </a:t>
            </a:r>
            <a:r>
              <a:rPr lang="en-US" sz="1800" dirty="0" smtClean="0">
                <a:latin typeface="Times New Roman" pitchFamily="18" charset="0"/>
                <a:cs typeface="Times New Roman" pitchFamily="18" charset="0"/>
              </a:rPr>
              <a:t>management, Business </a:t>
            </a:r>
            <a:r>
              <a:rPr lang="en-US" sz="1800" dirty="0">
                <a:latin typeface="Times New Roman" pitchFamily="18" charset="0"/>
                <a:cs typeface="Times New Roman" pitchFamily="18" charset="0"/>
              </a:rPr>
              <a:t>process </a:t>
            </a:r>
            <a:r>
              <a:rPr lang="en-US" sz="1800" dirty="0" smtClean="0">
                <a:latin typeface="Times New Roman" pitchFamily="18" charset="0"/>
                <a:cs typeface="Times New Roman" pitchFamily="18" charset="0"/>
              </a:rPr>
              <a:t>flaws, Inadequate </a:t>
            </a:r>
            <a:r>
              <a:rPr lang="en-US" sz="1800" dirty="0">
                <a:latin typeface="Times New Roman" pitchFamily="18" charset="0"/>
                <a:cs typeface="Times New Roman" pitchFamily="18" charset="0"/>
              </a:rPr>
              <a:t>business </a:t>
            </a:r>
            <a:r>
              <a:rPr lang="en-US" sz="1800" dirty="0" smtClean="0">
                <a:latin typeface="Times New Roman" pitchFamily="18" charset="0"/>
                <a:cs typeface="Times New Roman" pitchFamily="18" charset="0"/>
              </a:rPr>
              <a:t>rules, Inadequate </a:t>
            </a:r>
            <a:r>
              <a:rPr lang="en-US" sz="1800" dirty="0">
                <a:latin typeface="Times New Roman" pitchFamily="18" charset="0"/>
                <a:cs typeface="Times New Roman" pitchFamily="18" charset="0"/>
              </a:rPr>
              <a:t>business </a:t>
            </a:r>
            <a:r>
              <a:rPr lang="en-US" sz="1800" dirty="0" smtClean="0">
                <a:latin typeface="Times New Roman" pitchFamily="18" charset="0"/>
                <a:cs typeface="Times New Roman" pitchFamily="18" charset="0"/>
              </a:rPr>
              <a:t>controls, Processes </a:t>
            </a:r>
            <a:r>
              <a:rPr lang="en-US" sz="1800" dirty="0">
                <a:latin typeface="Times New Roman" pitchFamily="18" charset="0"/>
                <a:cs typeface="Times New Roman" pitchFamily="18" charset="0"/>
              </a:rPr>
              <a:t>that fail to consider human </a:t>
            </a:r>
            <a:r>
              <a:rPr lang="en-US" sz="1800" dirty="0" smtClean="0">
                <a:latin typeface="Times New Roman" pitchFamily="18" charset="0"/>
                <a:cs typeface="Times New Roman" pitchFamily="18" charset="0"/>
              </a:rPr>
              <a:t>factors, Overconfidence </a:t>
            </a:r>
            <a:r>
              <a:rPr lang="en-US" sz="1800" dirty="0">
                <a:latin typeface="Times New Roman" pitchFamily="18" charset="0"/>
                <a:cs typeface="Times New Roman" pitchFamily="18" charset="0"/>
              </a:rPr>
              <a:t>in security </a:t>
            </a:r>
            <a:r>
              <a:rPr lang="en-US" sz="1800" dirty="0" smtClean="0">
                <a:latin typeface="Times New Roman" pitchFamily="18" charset="0"/>
                <a:cs typeface="Times New Roman" pitchFamily="18" charset="0"/>
              </a:rPr>
              <a:t>audits, Lack </a:t>
            </a:r>
            <a:r>
              <a:rPr lang="en-US" sz="1800" dirty="0">
                <a:latin typeface="Times New Roman" pitchFamily="18" charset="0"/>
                <a:cs typeface="Times New Roman" pitchFamily="18" charset="0"/>
              </a:rPr>
              <a:t>of risk </a:t>
            </a:r>
            <a:r>
              <a:rPr lang="en-US" sz="1800" dirty="0" smtClean="0">
                <a:latin typeface="Times New Roman" pitchFamily="18" charset="0"/>
                <a:cs typeface="Times New Roman" pitchFamily="18" charset="0"/>
              </a:rPr>
              <a:t>analysis, Rapid </a:t>
            </a:r>
            <a:r>
              <a:rPr lang="en-US" sz="1800" dirty="0">
                <a:latin typeface="Times New Roman" pitchFamily="18" charset="0"/>
                <a:cs typeface="Times New Roman" pitchFamily="18" charset="0"/>
              </a:rPr>
              <a:t>business </a:t>
            </a:r>
            <a:r>
              <a:rPr lang="en-US" sz="1800" dirty="0" smtClean="0">
                <a:latin typeface="Times New Roman" pitchFamily="18" charset="0"/>
                <a:cs typeface="Times New Roman" pitchFamily="18" charset="0"/>
              </a:rPr>
              <a:t>change, Inadequate </a:t>
            </a:r>
            <a:r>
              <a:rPr lang="en-US" sz="1800" dirty="0">
                <a:latin typeface="Times New Roman" pitchFamily="18" charset="0"/>
                <a:cs typeface="Times New Roman" pitchFamily="18" charset="0"/>
              </a:rPr>
              <a:t>continuity </a:t>
            </a:r>
            <a:r>
              <a:rPr lang="en-US" sz="1800" dirty="0" smtClean="0">
                <a:latin typeface="Times New Roman" pitchFamily="18" charset="0"/>
                <a:cs typeface="Times New Roman" pitchFamily="18" charset="0"/>
              </a:rPr>
              <a:t>planning</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Lax </a:t>
            </a:r>
            <a:r>
              <a:rPr lang="en-US" sz="1800" dirty="0">
                <a:latin typeface="Times New Roman" pitchFamily="18" charset="0"/>
                <a:cs typeface="Times New Roman" pitchFamily="18" charset="0"/>
              </a:rPr>
              <a:t>recruiting processes</a:t>
            </a:r>
          </a:p>
          <a:p>
            <a:r>
              <a:rPr lang="en-US" sz="1800" dirty="0" smtClean="0">
                <a:latin typeface="Times New Roman" pitchFamily="18" charset="0"/>
                <a:cs typeface="Times New Roman" pitchFamily="18" charset="0"/>
              </a:rPr>
              <a:t>Partners and suppliers---</a:t>
            </a:r>
            <a:r>
              <a:rPr lang="en-US" sz="1800" dirty="0">
                <a:latin typeface="Times New Roman" pitchFamily="18" charset="0"/>
                <a:cs typeface="Times New Roman" pitchFamily="18" charset="0"/>
              </a:rPr>
              <a:t>Disruption of telecom </a:t>
            </a:r>
            <a:r>
              <a:rPr lang="en-US" sz="1800" dirty="0" smtClean="0">
                <a:latin typeface="Times New Roman" pitchFamily="18" charset="0"/>
                <a:cs typeface="Times New Roman" pitchFamily="18" charset="0"/>
              </a:rPr>
              <a:t>services, Disruption </a:t>
            </a:r>
            <a:r>
              <a:rPr lang="en-US" sz="1800" dirty="0">
                <a:latin typeface="Times New Roman" pitchFamily="18" charset="0"/>
                <a:cs typeface="Times New Roman" pitchFamily="18" charset="0"/>
              </a:rPr>
              <a:t>of utility services such as electric, gas, </a:t>
            </a:r>
            <a:r>
              <a:rPr lang="en-US" sz="1800" dirty="0" smtClean="0">
                <a:latin typeface="Times New Roman" pitchFamily="18" charset="0"/>
                <a:cs typeface="Times New Roman" pitchFamily="18" charset="0"/>
              </a:rPr>
              <a:t>water, Hardware failure, Software failure, Lost </a:t>
            </a:r>
            <a:r>
              <a:rPr lang="en-US" sz="1800" dirty="0">
                <a:latin typeface="Times New Roman" pitchFamily="18" charset="0"/>
                <a:cs typeface="Times New Roman" pitchFamily="18" charset="0"/>
              </a:rPr>
              <a:t>mail and courier </a:t>
            </a:r>
            <a:r>
              <a:rPr lang="en-US" sz="1800" dirty="0" smtClean="0">
                <a:latin typeface="Times New Roman" pitchFamily="18" charset="0"/>
                <a:cs typeface="Times New Roman" pitchFamily="18" charset="0"/>
              </a:rPr>
              <a:t>packages, Supply disruptions, Sharing </a:t>
            </a:r>
            <a:r>
              <a:rPr lang="en-US" sz="1800" dirty="0">
                <a:latin typeface="Times New Roman" pitchFamily="18" charset="0"/>
                <a:cs typeface="Times New Roman" pitchFamily="18" charset="0"/>
              </a:rPr>
              <a:t>confidential data with partners and suppliers</a:t>
            </a:r>
          </a:p>
          <a:p>
            <a:endParaRPr lang="en-US" sz="1600" dirty="0"/>
          </a:p>
          <a:p>
            <a:endParaRPr lang="en-US" sz="1800" dirty="0"/>
          </a:p>
          <a:p>
            <a:endParaRPr lang="en-US" sz="2000" dirty="0"/>
          </a:p>
          <a:p>
            <a:endParaRPr lang="en-US" sz="2000" dirty="0"/>
          </a:p>
          <a:p>
            <a:endParaRPr lang="en-US" sz="2000" dirty="0"/>
          </a:p>
          <a:p>
            <a:endParaRPr lang="en-US" sz="2000" dirty="0"/>
          </a:p>
        </p:txBody>
      </p:sp>
    </p:spTree>
    <p:extLst>
      <p:ext uri="{BB962C8B-B14F-4D97-AF65-F5344CB8AC3E}">
        <p14:creationId xmlns:p14="http://schemas.microsoft.com/office/powerpoint/2010/main" val="2499835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and Risk management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Risk is the potential that a given threat will exploit vulnerabilities of an asset or group of assets and thereby cause harm to the organization</a:t>
            </a:r>
          </a:p>
          <a:p>
            <a:r>
              <a:rPr lang="en-US" dirty="0" smtClean="0"/>
              <a:t>Risk management--- “Process of identifying, controlling and minimizing or eliminating security risks that may affect information systems, for an acceptable cost.” --- assessment of risk and the implementation of procedures and practices designed to control the level of risk</a:t>
            </a:r>
          </a:p>
          <a:p>
            <a:r>
              <a:rPr lang="en-US" dirty="0" smtClean="0"/>
              <a:t>Risk assessment--- “ assessment of threats to, impact on and vulnerabilities of information and information processing facilities and the likelihood of their occurrence.”---identification of the risk, analysis of the risk in terms of performance, cost, and other quality factors; risk prioritization in terms of exposure and leverage</a:t>
            </a:r>
          </a:p>
          <a:p>
            <a:endParaRPr lang="en-US" dirty="0"/>
          </a:p>
        </p:txBody>
      </p:sp>
    </p:spTree>
    <p:extLst>
      <p:ext uri="{BB962C8B-B14F-4D97-AF65-F5344CB8AC3E}">
        <p14:creationId xmlns:p14="http://schemas.microsoft.com/office/powerpoint/2010/main" val="1829398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Risk management</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r>
              <a:rPr lang="en-US" dirty="0" smtClean="0"/>
              <a:t>Risk management</a:t>
            </a:r>
          </a:p>
          <a:p>
            <a:pPr lvl="1"/>
            <a:r>
              <a:rPr lang="en-US" dirty="0" smtClean="0"/>
              <a:t>Risk assessment</a:t>
            </a:r>
          </a:p>
          <a:p>
            <a:pPr lvl="2"/>
            <a:r>
              <a:rPr lang="en-US" dirty="0" smtClean="0"/>
              <a:t>Risk identification---decision driver analysis, assumption analysis, decomposition</a:t>
            </a:r>
          </a:p>
          <a:p>
            <a:pPr lvl="2"/>
            <a:r>
              <a:rPr lang="en-US" dirty="0" smtClean="0"/>
              <a:t>Risk analysis---cost models, network analysis, decision analysis, quality factor analysis</a:t>
            </a:r>
          </a:p>
          <a:p>
            <a:pPr lvl="2"/>
            <a:r>
              <a:rPr lang="en-US" dirty="0" smtClean="0"/>
              <a:t>Risk prioritization---risk leverage, component risk reduction</a:t>
            </a:r>
          </a:p>
          <a:p>
            <a:pPr lvl="1"/>
            <a:r>
              <a:rPr lang="en-US" dirty="0" smtClean="0"/>
              <a:t>Risk control</a:t>
            </a:r>
          </a:p>
          <a:p>
            <a:pPr lvl="2"/>
            <a:r>
              <a:rPr lang="en-US" dirty="0" smtClean="0"/>
              <a:t>Risk management planning---risk avoidance, transfer, reduction, element planning, plan integration</a:t>
            </a:r>
          </a:p>
          <a:p>
            <a:pPr lvl="2"/>
            <a:r>
              <a:rPr lang="en-US" dirty="0" smtClean="0"/>
              <a:t>Risk resolution---Simulations, benchmarks, analysis, staffing</a:t>
            </a:r>
          </a:p>
          <a:p>
            <a:pPr lvl="2"/>
            <a:r>
              <a:rPr lang="en-US" dirty="0" smtClean="0"/>
              <a:t>Risk monitoring---Top 10 tracking, risk assessment, corrective action</a:t>
            </a:r>
          </a:p>
          <a:p>
            <a:pPr lvl="2"/>
            <a:endParaRPr lang="en-US" dirty="0"/>
          </a:p>
        </p:txBody>
      </p:sp>
    </p:spTree>
    <p:extLst>
      <p:ext uri="{BB962C8B-B14F-4D97-AF65-F5344CB8AC3E}">
        <p14:creationId xmlns:p14="http://schemas.microsoft.com/office/powerpoint/2010/main" val="410757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 Matrix</a:t>
            </a:r>
            <a:endParaRPr lang="en-US" dirty="0"/>
          </a:p>
        </p:txBody>
      </p:sp>
      <p:sp>
        <p:nvSpPr>
          <p:cNvPr id="3" name="Content Placeholder 2"/>
          <p:cNvSpPr>
            <a:spLocks noGrp="1"/>
          </p:cNvSpPr>
          <p:nvPr>
            <p:ph idx="1"/>
          </p:nvPr>
        </p:nvSpPr>
        <p:spPr/>
        <p:txBody>
          <a:bodyPr>
            <a:normAutofit fontScale="92500"/>
          </a:bodyPr>
          <a:lstStyle/>
          <a:p>
            <a:r>
              <a:rPr lang="en-US" dirty="0" smtClean="0"/>
              <a:t>Capabilities of a threat versus type of vulnerabilities</a:t>
            </a:r>
          </a:p>
          <a:p>
            <a:r>
              <a:rPr lang="en-US" dirty="0" smtClean="0"/>
              <a:t>Similar to risk assessment or risk analysis matrix</a:t>
            </a:r>
          </a:p>
          <a:p>
            <a:r>
              <a:rPr lang="en-US" dirty="0" err="1" smtClean="0"/>
              <a:t>Goel</a:t>
            </a:r>
            <a:r>
              <a:rPr lang="en-US" dirty="0" smtClean="0"/>
              <a:t> and Chen use examples to illustrate a vulnerability matrix and a threat matrix (</a:t>
            </a:r>
            <a:r>
              <a:rPr lang="en-US" i="1" dirty="0"/>
              <a:t>www.albany.edu/~</a:t>
            </a:r>
            <a:r>
              <a:rPr lang="en-US" b="1" i="1" dirty="0" err="1"/>
              <a:t>goel</a:t>
            </a:r>
            <a:r>
              <a:rPr lang="en-US" i="1" dirty="0"/>
              <a:t>/publications/</a:t>
            </a:r>
            <a:r>
              <a:rPr lang="en-US" b="1" i="1" dirty="0"/>
              <a:t>goelchen</a:t>
            </a:r>
            <a:r>
              <a:rPr lang="en-US" i="1" dirty="0"/>
              <a:t>2005.pdf</a:t>
            </a:r>
            <a:r>
              <a:rPr lang="en-US" dirty="0" smtClean="0"/>
              <a:t>‎)</a:t>
            </a:r>
          </a:p>
          <a:p>
            <a:r>
              <a:rPr lang="en-US" dirty="0" smtClean="0"/>
              <a:t> Duggan et al illustrate a threat profile matrix. (Sandia Report, SAND2007-5791)</a:t>
            </a:r>
          </a:p>
          <a:p>
            <a:endParaRPr lang="en-US" dirty="0"/>
          </a:p>
        </p:txBody>
      </p:sp>
    </p:spTree>
    <p:extLst>
      <p:ext uri="{BB962C8B-B14F-4D97-AF65-F5344CB8AC3E}">
        <p14:creationId xmlns:p14="http://schemas.microsoft.com/office/powerpoint/2010/main" val="3337639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 </a:t>
            </a:r>
            <a:endParaRPr lang="en-US" sz="2000" dirty="0" smtClean="0"/>
          </a:p>
          <a:p>
            <a:r>
              <a:rPr lang="en-US" sz="2000" dirty="0" smtClean="0"/>
              <a:t>Reference 1. Big List of Information Security  Vulnerabilities, John </a:t>
            </a:r>
            <a:r>
              <a:rPr lang="en-US" sz="2000" dirty="0"/>
              <a:t>Spacey, 2011 </a:t>
            </a:r>
            <a:r>
              <a:rPr lang="en-US" sz="2000" dirty="0">
                <a:hlinkClick r:id="rId2"/>
              </a:rPr>
              <a:t>http://</a:t>
            </a:r>
            <a:r>
              <a:rPr lang="en-US" sz="2000" dirty="0" smtClean="0">
                <a:hlinkClick r:id="rId2"/>
              </a:rPr>
              <a:t>simplicable.com/new/the-big-list-of-information-security-vulnerabilities</a:t>
            </a:r>
            <a:endParaRPr lang="en-US" sz="2000" dirty="0" smtClean="0"/>
          </a:p>
          <a:p>
            <a:r>
              <a:rPr lang="en-US" sz="2000" dirty="0" smtClean="0"/>
              <a:t>Reference 2. Top Ten Database Security Threats, </a:t>
            </a:r>
            <a:r>
              <a:rPr lang="en-US" sz="2000" dirty="0" err="1" smtClean="0"/>
              <a:t>Amichai</a:t>
            </a:r>
            <a:r>
              <a:rPr lang="en-US" sz="2000" dirty="0" smtClean="0"/>
              <a:t> Shulman, </a:t>
            </a:r>
            <a:r>
              <a:rPr lang="en-US" sz="2000" i="1" dirty="0"/>
              <a:t>www.schell.com/</a:t>
            </a:r>
            <a:r>
              <a:rPr lang="en-US" sz="2000" b="1" i="1" dirty="0"/>
              <a:t>Top</a:t>
            </a:r>
            <a:r>
              <a:rPr lang="en-US" sz="2000" i="1" dirty="0"/>
              <a:t>_</a:t>
            </a:r>
            <a:r>
              <a:rPr lang="en-US" sz="2000" b="1" i="1" dirty="0"/>
              <a:t>Ten</a:t>
            </a:r>
            <a:r>
              <a:rPr lang="en-US" sz="2000" i="1" dirty="0"/>
              <a:t>_</a:t>
            </a:r>
            <a:r>
              <a:rPr lang="en-US" sz="2000" b="1" i="1" dirty="0"/>
              <a:t>Database</a:t>
            </a:r>
            <a:r>
              <a:rPr lang="en-US" sz="2000" i="1" dirty="0"/>
              <a:t>_</a:t>
            </a:r>
            <a:r>
              <a:rPr lang="en-US" sz="2000" b="1" i="1" dirty="0"/>
              <a:t>Threats</a:t>
            </a:r>
            <a:r>
              <a:rPr lang="en-US" sz="2000" i="1" dirty="0"/>
              <a:t>.pdf</a:t>
            </a:r>
            <a:r>
              <a:rPr lang="en-US" sz="2000" dirty="0"/>
              <a:t>‎ </a:t>
            </a:r>
          </a:p>
          <a:p>
            <a:r>
              <a:rPr lang="en-US" sz="2000" dirty="0" smtClean="0"/>
              <a:t>Reference 3. 10 Web Threats that could harm your business, Robert </a:t>
            </a:r>
            <a:r>
              <a:rPr lang="en-US" sz="2000" dirty="0" err="1" smtClean="0"/>
              <a:t>Lemos</a:t>
            </a:r>
            <a:r>
              <a:rPr lang="en-US" sz="2000" dirty="0" smtClean="0"/>
              <a:t>, 2013, </a:t>
            </a:r>
            <a:r>
              <a:rPr lang="en-US" sz="2000" dirty="0" smtClean="0">
                <a:hlinkClick r:id="rId3"/>
              </a:rPr>
              <a:t>http</a:t>
            </a:r>
            <a:r>
              <a:rPr lang="en-US" sz="2000" dirty="0">
                <a:hlinkClick r:id="rId3"/>
              </a:rPr>
              <a:t>://www.darkreading.com/vulnerability/10-web-threats-that-could-harm-your-busi/240150315</a:t>
            </a:r>
            <a:r>
              <a:rPr lang="en-US" sz="2000" dirty="0"/>
              <a:t> </a:t>
            </a:r>
            <a:endParaRPr lang="en-US" sz="2000" dirty="0" smtClean="0"/>
          </a:p>
          <a:p>
            <a:r>
              <a:rPr lang="en-US" sz="2000" dirty="0" smtClean="0"/>
              <a:t>Reference 4. Information Security, John Peter </a:t>
            </a:r>
            <a:r>
              <a:rPr lang="en-US" sz="2000" dirty="0" err="1" smtClean="0"/>
              <a:t>Jesan</a:t>
            </a:r>
            <a:r>
              <a:rPr lang="en-US" sz="2000" dirty="0"/>
              <a:t>, 2006. http://ubiquity.acm.org/article.cfm?id=1117695</a:t>
            </a:r>
            <a:endParaRPr lang="en-US" sz="2000" dirty="0" smtClean="0"/>
          </a:p>
          <a:p>
            <a:endParaRPr lang="en-US" sz="1400" dirty="0"/>
          </a:p>
        </p:txBody>
      </p:sp>
    </p:spTree>
    <p:extLst>
      <p:ext uri="{BB962C8B-B14F-4D97-AF65-F5344CB8AC3E}">
        <p14:creationId xmlns:p14="http://schemas.microsoft.com/office/powerpoint/2010/main" val="3920397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Risk management</a:t>
            </a:r>
            <a:endParaRPr lang="en-US" dirty="0"/>
          </a:p>
        </p:txBody>
      </p:sp>
      <p:sp>
        <p:nvSpPr>
          <p:cNvPr id="3" name="Content Placeholder 2"/>
          <p:cNvSpPr>
            <a:spLocks noGrp="1"/>
          </p:cNvSpPr>
          <p:nvPr>
            <p:ph idx="1"/>
          </p:nvPr>
        </p:nvSpPr>
        <p:spPr>
          <a:xfrm>
            <a:off x="457200" y="990600"/>
            <a:ext cx="8229600" cy="5135563"/>
          </a:xfrm>
        </p:spPr>
        <p:txBody>
          <a:bodyPr>
            <a:noAutofit/>
          </a:bodyPr>
          <a:lstStyle/>
          <a:p>
            <a:r>
              <a:rPr lang="en-US" sz="1200" dirty="0" smtClean="0">
                <a:latin typeface="Times New Roman" pitchFamily="18" charset="0"/>
                <a:cs typeface="Times New Roman" pitchFamily="18" charset="0"/>
              </a:rPr>
              <a:t>Process of: assessing risk, taking steps to reduce it to an acceptable level, and maintaining that level of risk</a:t>
            </a:r>
          </a:p>
          <a:p>
            <a:r>
              <a:rPr lang="en-US" sz="1200" dirty="0" smtClean="0">
                <a:latin typeface="Times New Roman" pitchFamily="18" charset="0"/>
                <a:cs typeface="Times New Roman" pitchFamily="18" charset="0"/>
              </a:rPr>
              <a:t>Five principle:</a:t>
            </a:r>
          </a:p>
          <a:p>
            <a:pPr lvl="1"/>
            <a:r>
              <a:rPr lang="en-US" sz="1200" b="1" dirty="0" smtClean="0">
                <a:latin typeface="Times New Roman" pitchFamily="18" charset="0"/>
                <a:cs typeface="Times New Roman" pitchFamily="18" charset="0"/>
              </a:rPr>
              <a:t>I. Assess risk </a:t>
            </a:r>
            <a:r>
              <a:rPr lang="en-US" sz="1200" b="1" dirty="0">
                <a:latin typeface="Times New Roman" pitchFamily="18" charset="0"/>
                <a:cs typeface="Times New Roman" pitchFamily="18" charset="0"/>
              </a:rPr>
              <a:t>a</a:t>
            </a:r>
            <a:r>
              <a:rPr lang="en-US" sz="1200" b="1" dirty="0" smtClean="0">
                <a:latin typeface="Times New Roman" pitchFamily="18" charset="0"/>
                <a:cs typeface="Times New Roman" pitchFamily="18" charset="0"/>
              </a:rPr>
              <a:t>nd determine needs</a:t>
            </a:r>
          </a:p>
          <a:p>
            <a:pPr lvl="2"/>
            <a:r>
              <a:rPr lang="en-US" sz="1200" dirty="0" smtClean="0">
                <a:latin typeface="Times New Roman" pitchFamily="18" charset="0"/>
                <a:cs typeface="Times New Roman" pitchFamily="18" charset="0"/>
              </a:rPr>
              <a:t>Recognize the importance of protecting information resource assets</a:t>
            </a:r>
          </a:p>
          <a:p>
            <a:pPr lvl="2"/>
            <a:r>
              <a:rPr lang="en-US" sz="1200" dirty="0" smtClean="0">
                <a:latin typeface="Times New Roman" pitchFamily="18" charset="0"/>
                <a:cs typeface="Times New Roman" pitchFamily="18" charset="0"/>
              </a:rPr>
              <a:t>Develop risk assessment procedures that link IA to business needs</a:t>
            </a:r>
          </a:p>
          <a:p>
            <a:pPr lvl="2"/>
            <a:r>
              <a:rPr lang="en-US" sz="1200" dirty="0" smtClean="0">
                <a:latin typeface="Times New Roman" pitchFamily="18" charset="0"/>
                <a:cs typeface="Times New Roman" pitchFamily="18" charset="0"/>
              </a:rPr>
              <a:t>Hold programs and managers accountable</a:t>
            </a:r>
          </a:p>
          <a:p>
            <a:pPr lvl="2"/>
            <a:r>
              <a:rPr lang="en-US" sz="1200" dirty="0" smtClean="0">
                <a:latin typeface="Times New Roman" pitchFamily="18" charset="0"/>
                <a:cs typeface="Times New Roman" pitchFamily="18" charset="0"/>
              </a:rPr>
              <a:t>Manage risk on a continuing basis</a:t>
            </a:r>
          </a:p>
          <a:p>
            <a:pPr lvl="1"/>
            <a:r>
              <a:rPr lang="en-US" sz="1200" b="1" dirty="0" smtClean="0">
                <a:latin typeface="Times New Roman" pitchFamily="18" charset="0"/>
                <a:cs typeface="Times New Roman" pitchFamily="18" charset="0"/>
              </a:rPr>
              <a:t>II. Establish a central management focus</a:t>
            </a:r>
          </a:p>
          <a:p>
            <a:pPr lvl="2"/>
            <a:r>
              <a:rPr lang="en-US" sz="1200" dirty="0" smtClean="0">
                <a:latin typeface="Times New Roman" pitchFamily="18" charset="0"/>
                <a:cs typeface="Times New Roman" pitchFamily="18" charset="0"/>
              </a:rPr>
              <a:t>Designate a central group for key activities</a:t>
            </a:r>
          </a:p>
          <a:p>
            <a:pPr lvl="2"/>
            <a:r>
              <a:rPr lang="en-US" sz="1200" dirty="0" smtClean="0">
                <a:latin typeface="Times New Roman" pitchFamily="18" charset="0"/>
                <a:cs typeface="Times New Roman" pitchFamily="18" charset="0"/>
              </a:rPr>
              <a:t>Provide independent access to senior executives to the group</a:t>
            </a:r>
          </a:p>
          <a:p>
            <a:pPr lvl="2"/>
            <a:r>
              <a:rPr lang="en-US" sz="1200" dirty="0" smtClean="0">
                <a:latin typeface="Times New Roman" pitchFamily="18" charset="0"/>
                <a:cs typeface="Times New Roman" pitchFamily="18" charset="0"/>
              </a:rPr>
              <a:t>Designate dedicated funding and staff</a:t>
            </a:r>
          </a:p>
          <a:p>
            <a:pPr lvl="2"/>
            <a:r>
              <a:rPr lang="en-US" sz="1200" dirty="0" smtClean="0">
                <a:latin typeface="Times New Roman" pitchFamily="18" charset="0"/>
                <a:cs typeface="Times New Roman" pitchFamily="18" charset="0"/>
              </a:rPr>
              <a:t>Periodically, enhance staff technical skills</a:t>
            </a:r>
          </a:p>
          <a:p>
            <a:pPr lvl="1"/>
            <a:r>
              <a:rPr lang="en-US" sz="1200" dirty="0">
                <a:latin typeface="Times New Roman" pitchFamily="18" charset="0"/>
                <a:cs typeface="Times New Roman" pitchFamily="18" charset="0"/>
              </a:rPr>
              <a:t>III. </a:t>
            </a:r>
            <a:r>
              <a:rPr lang="en-US" sz="1200" b="1" dirty="0">
                <a:latin typeface="Times New Roman" pitchFamily="18" charset="0"/>
                <a:cs typeface="Times New Roman" pitchFamily="18" charset="0"/>
              </a:rPr>
              <a:t>Implement appropriate policies and related controls</a:t>
            </a:r>
          </a:p>
          <a:p>
            <a:pPr lvl="3"/>
            <a:r>
              <a:rPr lang="en-US" sz="1200" dirty="0">
                <a:latin typeface="Times New Roman" pitchFamily="18" charset="0"/>
                <a:cs typeface="Times New Roman" pitchFamily="18" charset="0"/>
              </a:rPr>
              <a:t>Link policies to business risks</a:t>
            </a:r>
          </a:p>
          <a:p>
            <a:pPr lvl="3"/>
            <a:r>
              <a:rPr lang="en-US" sz="1200" dirty="0">
                <a:latin typeface="Times New Roman" pitchFamily="18" charset="0"/>
                <a:cs typeface="Times New Roman" pitchFamily="18" charset="0"/>
              </a:rPr>
              <a:t>Differentiate policies and guidelines</a:t>
            </a:r>
          </a:p>
          <a:p>
            <a:pPr lvl="3"/>
            <a:r>
              <a:rPr lang="en-US" sz="1200" dirty="0">
                <a:latin typeface="Times New Roman" pitchFamily="18" charset="0"/>
                <a:cs typeface="Times New Roman" pitchFamily="18" charset="0"/>
              </a:rPr>
              <a:t>Support polices via the central IA group</a:t>
            </a:r>
          </a:p>
          <a:p>
            <a:pPr lvl="1"/>
            <a:r>
              <a:rPr lang="en-US" sz="1200" b="1" dirty="0">
                <a:latin typeface="Times New Roman" pitchFamily="18" charset="0"/>
                <a:cs typeface="Times New Roman" pitchFamily="18" charset="0"/>
              </a:rPr>
              <a:t>IV Promote awareness</a:t>
            </a:r>
          </a:p>
          <a:p>
            <a:pPr lvl="2"/>
            <a:r>
              <a:rPr lang="en-US" sz="1200" dirty="0">
                <a:latin typeface="Times New Roman" pitchFamily="18" charset="0"/>
                <a:cs typeface="Times New Roman" pitchFamily="18" charset="0"/>
              </a:rPr>
              <a:t>Educate user and others on risks and related policies</a:t>
            </a:r>
          </a:p>
          <a:p>
            <a:pPr lvl="2"/>
            <a:r>
              <a:rPr lang="en-US" sz="1200" dirty="0">
                <a:latin typeface="Times New Roman" pitchFamily="18" charset="0"/>
                <a:cs typeface="Times New Roman" pitchFamily="18" charset="0"/>
              </a:rPr>
              <a:t>Use attention-getting and user-friendly techniques</a:t>
            </a:r>
          </a:p>
          <a:p>
            <a:pPr lvl="1"/>
            <a:r>
              <a:rPr lang="en-US" sz="1200" b="1" dirty="0">
                <a:latin typeface="Times New Roman" pitchFamily="18" charset="0"/>
                <a:cs typeface="Times New Roman" pitchFamily="18" charset="0"/>
              </a:rPr>
              <a:t>V Monitor and evaluate policy and control effectiveness</a:t>
            </a:r>
          </a:p>
          <a:p>
            <a:pPr lvl="2"/>
            <a:r>
              <a:rPr lang="en-US" sz="1200" dirty="0">
                <a:latin typeface="Times New Roman" pitchFamily="18" charset="0"/>
                <a:cs typeface="Times New Roman" pitchFamily="18" charset="0"/>
              </a:rPr>
              <a:t>Monitor factor that affect risk and indicate IA effectiveness</a:t>
            </a:r>
          </a:p>
          <a:p>
            <a:pPr lvl="2"/>
            <a:r>
              <a:rPr lang="en-US" sz="1200" dirty="0">
                <a:latin typeface="Times New Roman" pitchFamily="18" charset="0"/>
                <a:cs typeface="Times New Roman" pitchFamily="18" charset="0"/>
              </a:rPr>
              <a:t>Use results to direct future efforts and hold managers accountable</a:t>
            </a:r>
          </a:p>
          <a:p>
            <a:pPr lvl="2"/>
            <a:r>
              <a:rPr lang="en-US" sz="1200" dirty="0">
                <a:latin typeface="Times New Roman" pitchFamily="18" charset="0"/>
                <a:cs typeface="Times New Roman" pitchFamily="18" charset="0"/>
              </a:rPr>
              <a:t>Be on the lookout for new monitoring tools and </a:t>
            </a:r>
            <a:r>
              <a:rPr lang="en-US" sz="1200" dirty="0" smtClean="0">
                <a:latin typeface="Times New Roman" pitchFamily="18" charset="0"/>
                <a:cs typeface="Times New Roman" pitchFamily="18" charset="0"/>
              </a:rPr>
              <a:t>techniques</a:t>
            </a:r>
            <a:endParaRPr lang="en-US" sz="1200" dirty="0">
              <a:latin typeface="Times New Roman" pitchFamily="18" charset="0"/>
              <a:cs typeface="Times New Roman" pitchFamily="18" charset="0"/>
            </a:endParaRPr>
          </a:p>
        </p:txBody>
      </p:sp>
    </p:spTree>
    <p:extLst>
      <p:ext uri="{BB962C8B-B14F-4D97-AF65-F5344CB8AC3E}">
        <p14:creationId xmlns:p14="http://schemas.microsoft.com/office/powerpoint/2010/main" val="3360997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 System Risk Management Framework</a:t>
            </a:r>
            <a:endParaRPr lang="en-US" dirty="0"/>
          </a:p>
        </p:txBody>
      </p:sp>
      <p:sp>
        <p:nvSpPr>
          <p:cNvPr id="3" name="Content Placeholder 2"/>
          <p:cNvSpPr>
            <a:spLocks noGrp="1"/>
          </p:cNvSpPr>
          <p:nvPr>
            <p:ph idx="1"/>
          </p:nvPr>
        </p:nvSpPr>
        <p:spPr/>
        <p:txBody>
          <a:bodyPr>
            <a:normAutofit/>
          </a:bodyPr>
          <a:lstStyle/>
          <a:p>
            <a:r>
              <a:rPr lang="en-US" dirty="0" smtClean="0"/>
              <a:t>The National Institute of Standards and Technology has made available guidelines for applying risk management to Federal Information Systems. </a:t>
            </a:r>
            <a:r>
              <a:rPr lang="en-US" dirty="0"/>
              <a:t>Refer to </a:t>
            </a:r>
            <a:r>
              <a:rPr lang="en-US" dirty="0">
                <a:hlinkClick r:id="rId2"/>
              </a:rPr>
              <a:t>http://</a:t>
            </a:r>
            <a:r>
              <a:rPr lang="en-US" dirty="0" smtClean="0">
                <a:hlinkClick r:id="rId2"/>
              </a:rPr>
              <a:t>csrc.nist.gov/groups/SMA/fisma/rmf-training.html</a:t>
            </a:r>
            <a:r>
              <a:rPr lang="en-US" dirty="0" smtClean="0"/>
              <a:t> </a:t>
            </a:r>
          </a:p>
          <a:p>
            <a:r>
              <a:rPr lang="en-US" dirty="0" smtClean="0"/>
              <a:t>Go through </a:t>
            </a:r>
            <a:r>
              <a:rPr lang="en-US" dirty="0"/>
              <a:t>the course at </a:t>
            </a:r>
            <a:r>
              <a:rPr lang="en-US" sz="2200" dirty="0">
                <a:hlinkClick r:id="rId3"/>
              </a:rPr>
              <a:t>http://</a:t>
            </a:r>
            <a:r>
              <a:rPr lang="en-US" sz="2200" dirty="0" smtClean="0">
                <a:hlinkClick r:id="rId3"/>
              </a:rPr>
              <a:t>csrc.nist.gov/groups/SMA/fisma/Risk-Management-Framework/rmf-training/index.html</a:t>
            </a:r>
            <a:r>
              <a:rPr lang="en-US" sz="2200" dirty="0" smtClean="0"/>
              <a:t>  (Audio </a:t>
            </a:r>
            <a:r>
              <a:rPr lang="en-US" sz="2200" smtClean="0"/>
              <a:t>+ slides</a:t>
            </a:r>
            <a:r>
              <a:rPr lang="en-US" sz="2200" dirty="0" smtClean="0"/>
              <a:t>)</a:t>
            </a:r>
            <a:endParaRPr lang="en-US" sz="2200" dirty="0"/>
          </a:p>
        </p:txBody>
      </p:sp>
    </p:spTree>
    <p:extLst>
      <p:ext uri="{BB962C8B-B14F-4D97-AF65-F5344CB8AC3E}">
        <p14:creationId xmlns:p14="http://schemas.microsoft.com/office/powerpoint/2010/main" val="2706746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US" dirty="0" smtClean="0"/>
              <a:t>Threat, Vulnerability, and Risk are defined</a:t>
            </a:r>
          </a:p>
          <a:p>
            <a:r>
              <a:rPr lang="en-US" dirty="0" smtClean="0"/>
              <a:t>The enemies of information systems and their motives are briefly discussed</a:t>
            </a:r>
          </a:p>
          <a:p>
            <a:r>
              <a:rPr lang="en-US" dirty="0" smtClean="0"/>
              <a:t>Types of damage are classified</a:t>
            </a:r>
          </a:p>
          <a:p>
            <a:r>
              <a:rPr lang="en-US" dirty="0" smtClean="0"/>
              <a:t>Risk management is discussed</a:t>
            </a:r>
          </a:p>
          <a:p>
            <a:r>
              <a:rPr lang="en-US" dirty="0" smtClean="0"/>
              <a:t>Different types of threats with examples are discussed</a:t>
            </a:r>
          </a:p>
          <a:p>
            <a:r>
              <a:rPr lang="en-US" dirty="0" smtClean="0"/>
              <a:t>Different vulnerabilities and threats are described at depth</a:t>
            </a:r>
          </a:p>
          <a:p>
            <a:endParaRPr lang="en-US" dirty="0" smtClean="0"/>
          </a:p>
          <a:p>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2956572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Threat---a potential cause of an incident that may result in harm to a system or organization</a:t>
            </a:r>
          </a:p>
          <a:p>
            <a:r>
              <a:rPr lang="en-US" dirty="0" smtClean="0"/>
              <a:t>Vulnerability---a </a:t>
            </a:r>
            <a:r>
              <a:rPr lang="en-US" b="1" dirty="0" smtClean="0"/>
              <a:t>weakness of an asset </a:t>
            </a:r>
            <a:r>
              <a:rPr lang="en-US" dirty="0" smtClean="0"/>
              <a:t>(resource) or a group of assets that can be exploited by one or more threats</a:t>
            </a:r>
          </a:p>
          <a:p>
            <a:r>
              <a:rPr lang="en-US" dirty="0" smtClean="0"/>
              <a:t>Risk---potential for loss, damage, or destruction of an asset as a result of a threat exploiting a vulnerability</a:t>
            </a:r>
          </a:p>
          <a:p>
            <a:r>
              <a:rPr lang="en-US" b="1" dirty="0" smtClean="0"/>
              <a:t>Example</a:t>
            </a:r>
            <a:r>
              <a:rPr lang="en-US" dirty="0" smtClean="0"/>
              <a:t>: In a system that allows weak passwords,</a:t>
            </a:r>
          </a:p>
          <a:p>
            <a:pPr lvl="1"/>
            <a:r>
              <a:rPr lang="en-US" dirty="0" smtClean="0"/>
              <a:t>Vulnerability---password is vulnerable for dictionary or exhaustive key attacks</a:t>
            </a:r>
          </a:p>
          <a:p>
            <a:pPr lvl="1"/>
            <a:r>
              <a:rPr lang="en-US" dirty="0" smtClean="0"/>
              <a:t>Threat---An intruder can exploit the password weakness to break into the system</a:t>
            </a:r>
          </a:p>
          <a:p>
            <a:pPr lvl="1"/>
            <a:r>
              <a:rPr lang="en-US" dirty="0" smtClean="0"/>
              <a:t>Risk---the resources within the system are prone for illegal access/modify/damage by the intruder.</a:t>
            </a:r>
          </a:p>
          <a:p>
            <a:r>
              <a:rPr lang="en-US" dirty="0" smtClean="0"/>
              <a:t>Threat agent---entities that would knowingly seek to manifest a threat</a:t>
            </a:r>
          </a:p>
          <a:p>
            <a:endParaRPr lang="en-US" dirty="0"/>
          </a:p>
        </p:txBody>
      </p:sp>
    </p:spTree>
    <p:extLst>
      <p:ext uri="{BB962C8B-B14F-4D97-AF65-F5344CB8AC3E}">
        <p14:creationId xmlns:p14="http://schemas.microsoft.com/office/powerpoint/2010/main" val="3031571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is the enemy? Why do they do it?</a:t>
            </a:r>
            <a:endParaRPr lang="en-US" dirty="0"/>
          </a:p>
        </p:txBody>
      </p:sp>
      <p:sp>
        <p:nvSpPr>
          <p:cNvPr id="3" name="Content Placeholder 2"/>
          <p:cNvSpPr>
            <a:spLocks noGrp="1"/>
          </p:cNvSpPr>
          <p:nvPr>
            <p:ph idx="1"/>
          </p:nvPr>
        </p:nvSpPr>
        <p:spPr/>
        <p:txBody>
          <a:bodyPr>
            <a:normAutofit/>
          </a:bodyPr>
          <a:lstStyle/>
          <a:p>
            <a:r>
              <a:rPr lang="en-US" dirty="0" smtClean="0"/>
              <a:t>Offenders</a:t>
            </a:r>
            <a:endParaRPr lang="en-US" dirty="0" smtClean="0"/>
          </a:p>
          <a:p>
            <a:pPr lvl="1"/>
            <a:r>
              <a:rPr lang="en-US" dirty="0" smtClean="0"/>
              <a:t>Crackers---mostly teenagers doing as intellectual challenge</a:t>
            </a:r>
          </a:p>
          <a:p>
            <a:pPr lvl="1"/>
            <a:r>
              <a:rPr lang="en-US" dirty="0" smtClean="0"/>
              <a:t>Information system’s criminals---Espionage and/or Fraud/abuse---for a nation/company to gain a competitive advantage over its rivals</a:t>
            </a:r>
          </a:p>
          <a:p>
            <a:pPr lvl="1"/>
            <a:r>
              <a:rPr lang="en-US" dirty="0" smtClean="0"/>
              <a:t>Vandals---authorized</a:t>
            </a:r>
            <a:r>
              <a:rPr lang="en-US" dirty="0"/>
              <a:t> </a:t>
            </a:r>
            <a:r>
              <a:rPr lang="en-US" dirty="0" smtClean="0"/>
              <a:t>users and strangers (cracker or a criminal)---motivated by anger directed at an individual/organization/life in general</a:t>
            </a:r>
          </a:p>
          <a:p>
            <a:endParaRPr lang="en-US" dirty="0"/>
          </a:p>
        </p:txBody>
      </p:sp>
    </p:spTree>
    <p:extLst>
      <p:ext uri="{BB962C8B-B14F-4D97-AF65-F5344CB8AC3E}">
        <p14:creationId xmlns:p14="http://schemas.microsoft.com/office/powerpoint/2010/main" val="3339882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Motives of Cyber Criminal</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Power assurance---to restore criminal’s self-confidence or self-worth through </a:t>
            </a:r>
            <a:r>
              <a:rPr lang="en-US" b="1" dirty="0" smtClean="0"/>
              <a:t>low-aggression means</a:t>
            </a:r>
            <a:r>
              <a:rPr lang="en-US" dirty="0" smtClean="0"/>
              <a:t>;---e.g. cyber stalking</a:t>
            </a:r>
          </a:p>
          <a:p>
            <a:r>
              <a:rPr lang="en-US" dirty="0" smtClean="0"/>
              <a:t>Power assertive---</a:t>
            </a:r>
            <a:r>
              <a:rPr lang="en-US" dirty="0"/>
              <a:t>to restore criminal’s self-confidence or self-worth through </a:t>
            </a:r>
            <a:r>
              <a:rPr lang="en-US" b="1" dirty="0" smtClean="0"/>
              <a:t>moderate- to high-aggression means---</a:t>
            </a:r>
            <a:r>
              <a:rPr lang="en-US" dirty="0" smtClean="0"/>
              <a:t>not to harm the victim but to get control of the victim;</a:t>
            </a:r>
          </a:p>
          <a:p>
            <a:r>
              <a:rPr lang="en-US" dirty="0" smtClean="0"/>
              <a:t>Anger (retaliatory)---rage towards a person, group, institution, or a symbol---the offender may believe that they are correcting some injustice</a:t>
            </a:r>
          </a:p>
          <a:p>
            <a:r>
              <a:rPr lang="en-US" dirty="0" smtClean="0"/>
              <a:t>Sadistic---derive gratification from the pain/suffering of others</a:t>
            </a:r>
          </a:p>
          <a:p>
            <a:r>
              <a:rPr lang="en-US" dirty="0" smtClean="0"/>
              <a:t>Profit-oriented---material or personal gain</a:t>
            </a:r>
            <a:endParaRPr lang="en-US" dirty="0"/>
          </a:p>
        </p:txBody>
      </p:sp>
    </p:spTree>
    <p:extLst>
      <p:ext uri="{BB962C8B-B14F-4D97-AF65-F5344CB8AC3E}">
        <p14:creationId xmlns:p14="http://schemas.microsoft.com/office/powerpoint/2010/main" val="4203062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t>Risk = Threats x Vulnerabilities</a:t>
            </a:r>
            <a:br>
              <a:rPr lang="en-US" dirty="0" smtClean="0"/>
            </a:br>
            <a:r>
              <a:rPr lang="en-US" sz="1800" dirty="0" smtClean="0"/>
              <a:t>Ref: </a:t>
            </a:r>
            <a:r>
              <a:rPr lang="en-US" sz="1800" dirty="0" smtClean="0">
                <a:hlinkClick r:id="rId2"/>
              </a:rPr>
              <a:t>http</a:t>
            </a:r>
            <a:r>
              <a:rPr lang="en-US" sz="1800" dirty="0">
                <a:hlinkClick r:id="rId2"/>
              </a:rPr>
              <a:t>://simplicable.com/new/the-big-list-of-information-security-vulnerabilities</a:t>
            </a:r>
            <a:r>
              <a:rPr lang="en-US" dirty="0"/>
              <a:t/>
            </a:r>
            <a:br>
              <a:rPr lang="en-US" dirty="0"/>
            </a:br>
            <a:endParaRPr lang="en-US" dirty="0"/>
          </a:p>
        </p:txBody>
      </p:sp>
      <p:pic>
        <p:nvPicPr>
          <p:cNvPr id="4" name="Content Placeholder 3" descr="security vulnerabilities">
            <a:hlinkClick r:id="rId3"/>
          </p:cNvPr>
          <p:cNvPicPr>
            <a:picLocks noGrp="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752600" y="1752600"/>
            <a:ext cx="5715000" cy="2409825"/>
          </a:xfrm>
          <a:prstGeom prst="rect">
            <a:avLst/>
          </a:prstGeom>
          <a:noFill/>
          <a:ln>
            <a:noFill/>
          </a:ln>
        </p:spPr>
      </p:pic>
    </p:spTree>
    <p:extLst>
      <p:ext uri="{BB962C8B-B14F-4D97-AF65-F5344CB8AC3E}">
        <p14:creationId xmlns:p14="http://schemas.microsoft.com/office/powerpoint/2010/main" val="474645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Damage </a:t>
            </a:r>
            <a:endParaRPr lang="en-US" dirty="0"/>
          </a:p>
        </p:txBody>
      </p:sp>
      <p:sp>
        <p:nvSpPr>
          <p:cNvPr id="3" name="Content Placeholder 2"/>
          <p:cNvSpPr>
            <a:spLocks noGrp="1"/>
          </p:cNvSpPr>
          <p:nvPr>
            <p:ph idx="1"/>
          </p:nvPr>
        </p:nvSpPr>
        <p:spPr/>
        <p:txBody>
          <a:bodyPr>
            <a:normAutofit/>
          </a:bodyPr>
          <a:lstStyle/>
          <a:p>
            <a:r>
              <a:rPr lang="en-US" dirty="0" smtClean="0"/>
              <a:t>Interruption---destroyed/unavailable services/resources</a:t>
            </a:r>
          </a:p>
          <a:p>
            <a:r>
              <a:rPr lang="en-US" dirty="0" smtClean="0"/>
              <a:t>Interception---unauthorized party snooping or getting access to a resource</a:t>
            </a:r>
          </a:p>
          <a:p>
            <a:r>
              <a:rPr lang="en-US" dirty="0"/>
              <a:t>Modification--- unauthorized party </a:t>
            </a:r>
            <a:r>
              <a:rPr lang="en-US" dirty="0" smtClean="0"/>
              <a:t>modifying a </a:t>
            </a:r>
            <a:r>
              <a:rPr lang="en-US" dirty="0"/>
              <a:t>resource</a:t>
            </a:r>
            <a:endParaRPr lang="en-US" dirty="0" smtClean="0"/>
          </a:p>
          <a:p>
            <a:r>
              <a:rPr lang="en-US" dirty="0"/>
              <a:t>Fabrication---unauthorized party </a:t>
            </a:r>
            <a:r>
              <a:rPr lang="en-US" dirty="0" smtClean="0"/>
              <a:t>inserts a fake asset/resource</a:t>
            </a:r>
            <a:endParaRPr lang="en-US" dirty="0"/>
          </a:p>
        </p:txBody>
      </p:sp>
    </p:spTree>
    <p:extLst>
      <p:ext uri="{BB962C8B-B14F-4D97-AF65-F5344CB8AC3E}">
        <p14:creationId xmlns:p14="http://schemas.microsoft.com/office/powerpoint/2010/main" val="2852343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 Threat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Components</a:t>
            </a:r>
          </a:p>
          <a:p>
            <a:pPr lvl="1"/>
            <a:r>
              <a:rPr lang="en-US" dirty="0" smtClean="0"/>
              <a:t>Threat agents---criminals, terrorists, subversive or secret groups, state sponsored, disgruntled employees,, hackers, pressure groups, commercial groups</a:t>
            </a:r>
          </a:p>
          <a:p>
            <a:pPr lvl="1"/>
            <a:r>
              <a:rPr lang="en-US" dirty="0" smtClean="0"/>
              <a:t>Capability---software, technology, facilities, education and training, methods, books and manuals</a:t>
            </a:r>
          </a:p>
          <a:p>
            <a:pPr lvl="1"/>
            <a:r>
              <a:rPr lang="en-US" dirty="0" smtClean="0"/>
              <a:t>Threat inhibitors---fear of capture, fear of failure, level of technical difficulty, cost of participation, sensitivity to public perception, law enforcement activity, target vulnerability, target profile, public perception, peer perception</a:t>
            </a:r>
          </a:p>
          <a:p>
            <a:pPr lvl="1"/>
            <a:r>
              <a:rPr lang="en-US" dirty="0" smtClean="0"/>
              <a:t>Threat amplifiers---peer pressure, fame, access to information, changing high technology, deskilling through scripting, skills and education levels, </a:t>
            </a:r>
            <a:r>
              <a:rPr lang="en-US" dirty="0"/>
              <a:t>law enforcement activity, target vulnerability, target profile, public perception, peer </a:t>
            </a:r>
            <a:r>
              <a:rPr lang="en-US" dirty="0" smtClean="0"/>
              <a:t>perception</a:t>
            </a:r>
          </a:p>
          <a:p>
            <a:pPr lvl="1"/>
            <a:r>
              <a:rPr lang="en-US" dirty="0" smtClean="0"/>
              <a:t>Threat catalysts---events, technology changes, personal circumstances</a:t>
            </a:r>
          </a:p>
          <a:p>
            <a:pPr lvl="1"/>
            <a:r>
              <a:rPr lang="en-US" dirty="0" smtClean="0"/>
              <a:t>Threat agent motivators---political, secular, personal gain, religion, power, terrorism, curiosity</a:t>
            </a:r>
            <a:endParaRPr lang="en-US" dirty="0"/>
          </a:p>
          <a:p>
            <a:pPr lvl="1"/>
            <a:endParaRPr lang="en-US" dirty="0"/>
          </a:p>
        </p:txBody>
      </p:sp>
    </p:spTree>
    <p:extLst>
      <p:ext uri="{BB962C8B-B14F-4D97-AF65-F5344CB8AC3E}">
        <p14:creationId xmlns:p14="http://schemas.microsoft.com/office/powerpoint/2010/main" val="896121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 Agents </a:t>
            </a:r>
            <a:endParaRPr lang="en-US" dirty="0"/>
          </a:p>
        </p:txBody>
      </p:sp>
      <p:sp>
        <p:nvSpPr>
          <p:cNvPr id="3" name="Content Placeholder 2"/>
          <p:cNvSpPr>
            <a:spLocks noGrp="1"/>
          </p:cNvSpPr>
          <p:nvPr>
            <p:ph idx="1"/>
          </p:nvPr>
        </p:nvSpPr>
        <p:spPr/>
        <p:txBody>
          <a:bodyPr>
            <a:normAutofit lnSpcReduction="10000"/>
          </a:bodyPr>
          <a:lstStyle/>
          <a:p>
            <a:r>
              <a:rPr lang="en-US" dirty="0" smtClean="0"/>
              <a:t>Types</a:t>
            </a:r>
            <a:endParaRPr lang="en-US" dirty="0" smtClean="0"/>
          </a:p>
          <a:p>
            <a:pPr lvl="1"/>
            <a:r>
              <a:rPr lang="en-US" dirty="0" smtClean="0"/>
              <a:t>Natural---fire, floods, power failure, earth quakes, etc.</a:t>
            </a:r>
          </a:p>
          <a:p>
            <a:pPr lvl="1"/>
            <a:r>
              <a:rPr lang="en-US" dirty="0" smtClean="0"/>
              <a:t>Unintentional---insider, outsider---primarily non-hostile</a:t>
            </a:r>
          </a:p>
          <a:p>
            <a:pPr lvl="1"/>
            <a:r>
              <a:rPr lang="en-US" dirty="0" smtClean="0"/>
              <a:t>Intentional---Insider, outsider---hostile or non-hostile (curious)</a:t>
            </a:r>
          </a:p>
          <a:p>
            <a:pPr lvl="2"/>
            <a:r>
              <a:rPr lang="en-US" dirty="0" smtClean="0"/>
              <a:t>Foreign agents, industrial espionage, terrorists, organized crime, hackers and crackers, insiders, political dissidents, vendors and suppliers</a:t>
            </a:r>
            <a:endParaRPr lang="en-US" dirty="0"/>
          </a:p>
        </p:txBody>
      </p:sp>
    </p:spTree>
    <p:extLst>
      <p:ext uri="{BB962C8B-B14F-4D97-AF65-F5344CB8AC3E}">
        <p14:creationId xmlns:p14="http://schemas.microsoft.com/office/powerpoint/2010/main" val="182880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970</TotalTime>
  <Words>2432</Words>
  <Application>Microsoft Office PowerPoint</Application>
  <PresentationFormat>On-screen Show (4:3)</PresentationFormat>
  <Paragraphs>166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Threats, Vulnerabilities, and Risks</vt:lpstr>
      <vt:lpstr>References</vt:lpstr>
      <vt:lpstr>Terminology</vt:lpstr>
      <vt:lpstr>Who is the enemy? Why do they do it?</vt:lpstr>
      <vt:lpstr>Motives of Cyber Criminal</vt:lpstr>
      <vt:lpstr>Risk = Threats x Vulnerabilities Ref: http://simplicable.com/new/the-big-list-of-information-security-vulnerabilities </vt:lpstr>
      <vt:lpstr>Types of Damage </vt:lpstr>
      <vt:lpstr>Components of  a Threat</vt:lpstr>
      <vt:lpstr>Threat Agents </vt:lpstr>
      <vt:lpstr>Top ten Database Security Threats www.schell.com/Top_Ten_Database_Threats.pdf‎</vt:lpstr>
      <vt:lpstr>Ten web threats  http://www.darkreading.com/vulnerability/10-web-threats-that-could-harm-your-busi/240150315 </vt:lpstr>
      <vt:lpstr>Major Security Threats on Information Systems http://ubiquity.acm.org/article.cfm?id=1117695</vt:lpstr>
      <vt:lpstr>Vulnerabilities</vt:lpstr>
      <vt:lpstr>How do the vulnerabilities manifest?</vt:lpstr>
      <vt:lpstr>Examples of Information Security Vulnerabilities</vt:lpstr>
      <vt:lpstr>Examples of Information Security Vulnerabilities (Cont.)</vt:lpstr>
      <vt:lpstr>Risk and Risk management</vt:lpstr>
      <vt:lpstr>Risk management</vt:lpstr>
      <vt:lpstr>Threat Matrix</vt:lpstr>
      <vt:lpstr>Risk management</vt:lpstr>
      <vt:lpstr>Federal System Risk Management Framework</vt:lpstr>
      <vt:lpstr>Summary</vt:lpstr>
    </vt:vector>
  </TitlesOfParts>
  <Company>ODU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Threats, Vulnerabilities, and Risks</dc:title>
  <dc:creator>mukka</dc:creator>
  <cp:lastModifiedBy>mukka</cp:lastModifiedBy>
  <cp:revision>41</cp:revision>
  <dcterms:created xsi:type="dcterms:W3CDTF">2013-07-25T18:15:02Z</dcterms:created>
  <dcterms:modified xsi:type="dcterms:W3CDTF">2014-07-02T14:53:38Z</dcterms:modified>
</cp:coreProperties>
</file>