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8" r:id="rId1"/>
  </p:sldMasterIdLst>
  <p:notesMasterIdLst>
    <p:notesMasterId r:id="rId49"/>
  </p:notesMasterIdLst>
  <p:handoutMasterIdLst>
    <p:handoutMasterId r:id="rId50"/>
  </p:handoutMasterIdLst>
  <p:sldIdLst>
    <p:sldId id="256" r:id="rId2"/>
    <p:sldId id="404" r:id="rId3"/>
    <p:sldId id="405" r:id="rId4"/>
    <p:sldId id="406" r:id="rId5"/>
    <p:sldId id="409" r:id="rId6"/>
    <p:sldId id="411" r:id="rId7"/>
    <p:sldId id="413" r:id="rId8"/>
    <p:sldId id="414" r:id="rId9"/>
    <p:sldId id="416" r:id="rId10"/>
    <p:sldId id="417" r:id="rId11"/>
    <p:sldId id="419" r:id="rId12"/>
    <p:sldId id="420" r:id="rId13"/>
    <p:sldId id="384" r:id="rId14"/>
    <p:sldId id="450" r:id="rId15"/>
    <p:sldId id="421" r:id="rId16"/>
    <p:sldId id="434" r:id="rId17"/>
    <p:sldId id="436" r:id="rId18"/>
    <p:sldId id="429" r:id="rId19"/>
    <p:sldId id="430" r:id="rId20"/>
    <p:sldId id="422" r:id="rId21"/>
    <p:sldId id="423" r:id="rId22"/>
    <p:sldId id="424" r:id="rId23"/>
    <p:sldId id="426" r:id="rId24"/>
    <p:sldId id="380" r:id="rId25"/>
    <p:sldId id="451" r:id="rId26"/>
    <p:sldId id="452" r:id="rId27"/>
    <p:sldId id="382" r:id="rId28"/>
    <p:sldId id="427" r:id="rId29"/>
    <p:sldId id="428" r:id="rId30"/>
    <p:sldId id="432" r:id="rId31"/>
    <p:sldId id="397" r:id="rId32"/>
    <p:sldId id="401" r:id="rId33"/>
    <p:sldId id="437" r:id="rId34"/>
    <p:sldId id="438" r:id="rId35"/>
    <p:sldId id="439" r:id="rId36"/>
    <p:sldId id="440" r:id="rId37"/>
    <p:sldId id="386" r:id="rId38"/>
    <p:sldId id="441" r:id="rId39"/>
    <p:sldId id="442" r:id="rId40"/>
    <p:sldId id="443" r:id="rId41"/>
    <p:sldId id="444" r:id="rId42"/>
    <p:sldId id="445" r:id="rId43"/>
    <p:sldId id="446" r:id="rId44"/>
    <p:sldId id="447" r:id="rId45"/>
    <p:sldId id="448" r:id="rId46"/>
    <p:sldId id="449" r:id="rId47"/>
    <p:sldId id="403" r:id="rId4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472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71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1143000" y="3031503"/>
            <a:ext cx="6858000" cy="1203617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 2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Variables, Types, Operators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0384" y="5380725"/>
            <a:ext cx="6867330" cy="1156214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Sampath Jayarathna</a:t>
            </a:r>
          </a:p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 Poly Pomona</a:t>
            </a:r>
          </a:p>
          <a:p>
            <a:r>
              <a:rPr lang="en-US" sz="1400" dirty="0"/>
              <a:t>Based on slides created by Bjarne </a:t>
            </a:r>
            <a:r>
              <a:rPr lang="en-US" sz="1400" dirty="0" err="1"/>
              <a:t>Stroustrup</a:t>
            </a:r>
            <a:r>
              <a:rPr lang="en-US" sz="1400" dirty="0"/>
              <a:t> &amp; Tony Gaddis</a:t>
            </a: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3000" y="485192"/>
            <a:ext cx="63588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 128</a:t>
            </a:r>
          </a:p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C++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Integer Literal in Program 2-9</a:t>
            </a: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38" y="1709738"/>
            <a:ext cx="7908925" cy="408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2590800" y="3276600"/>
            <a:ext cx="4292600" cy="990600"/>
            <a:chOff x="2590800" y="3276600"/>
            <a:chExt cx="4292600" cy="990600"/>
          </a:xfrm>
        </p:grpSpPr>
        <p:sp>
          <p:nvSpPr>
            <p:cNvPr id="22532" name="Text Box 3"/>
            <p:cNvSpPr txBox="1">
              <a:spLocks noChangeArrowheads="1"/>
            </p:cNvSpPr>
            <p:nvPr/>
          </p:nvSpPr>
          <p:spPr bwMode="auto">
            <a:xfrm>
              <a:off x="4267200" y="3276600"/>
              <a:ext cx="2616200" cy="312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lnSpc>
                  <a:spcPct val="7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2000" dirty="0">
                  <a:solidFill>
                    <a:srgbClr val="FA8218"/>
                  </a:solidFill>
                </a:rPr>
                <a:t>20 is an integer literal</a:t>
              </a:r>
            </a:p>
          </p:txBody>
        </p:sp>
        <p:sp>
          <p:nvSpPr>
            <p:cNvPr id="22533" name="Line 5"/>
            <p:cNvSpPr>
              <a:spLocks noChangeShapeType="1"/>
            </p:cNvSpPr>
            <p:nvPr/>
          </p:nvSpPr>
          <p:spPr bwMode="auto">
            <a:xfrm flipH="1">
              <a:off x="3048000" y="3429000"/>
              <a:ext cx="1143000" cy="609600"/>
            </a:xfrm>
            <a:prstGeom prst="line">
              <a:avLst/>
            </a:prstGeom>
            <a:noFill/>
            <a:ln w="25400">
              <a:solidFill>
                <a:srgbClr val="FA8218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590800" y="3962400"/>
              <a:ext cx="457200" cy="304800"/>
            </a:xfrm>
            <a:prstGeom prst="ellipse">
              <a:avLst/>
            </a:prstGeom>
            <a:noFill/>
            <a:ln w="25400">
              <a:solidFill>
                <a:srgbClr val="FA821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46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String Literals  </a:t>
            </a: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38" y="1709738"/>
            <a:ext cx="7908925" cy="408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3733800" y="2971800"/>
            <a:ext cx="30480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A8218"/>
                </a:solidFill>
              </a:rPr>
              <a:t>These are string literals</a:t>
            </a:r>
          </a:p>
        </p:txBody>
      </p:sp>
      <p:sp>
        <p:nvSpPr>
          <p:cNvPr id="23557" name="Oval 4"/>
          <p:cNvSpPr>
            <a:spLocks noChangeArrowheads="1"/>
          </p:cNvSpPr>
          <p:nvPr/>
        </p:nvSpPr>
        <p:spPr bwMode="auto">
          <a:xfrm>
            <a:off x="2514600" y="4076700"/>
            <a:ext cx="1828800" cy="519113"/>
          </a:xfrm>
          <a:prstGeom prst="ellipse">
            <a:avLst/>
          </a:prstGeom>
          <a:noFill/>
          <a:ln w="38100">
            <a:solidFill>
              <a:srgbClr val="FA821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58" name="Line 5"/>
          <p:cNvSpPr>
            <a:spLocks noChangeShapeType="1"/>
          </p:cNvSpPr>
          <p:nvPr/>
        </p:nvSpPr>
        <p:spPr bwMode="auto">
          <a:xfrm flipH="1">
            <a:off x="4114800" y="3352800"/>
            <a:ext cx="609600" cy="762000"/>
          </a:xfrm>
          <a:prstGeom prst="line">
            <a:avLst/>
          </a:prstGeom>
          <a:noFill/>
          <a:ln w="28575">
            <a:solidFill>
              <a:srgbClr val="FA821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559" name="Oval 4"/>
          <p:cNvSpPr>
            <a:spLocks noChangeArrowheads="1"/>
          </p:cNvSpPr>
          <p:nvPr/>
        </p:nvSpPr>
        <p:spPr bwMode="auto">
          <a:xfrm>
            <a:off x="5791200" y="4079875"/>
            <a:ext cx="2590800" cy="519113"/>
          </a:xfrm>
          <a:prstGeom prst="ellipse">
            <a:avLst/>
          </a:prstGeom>
          <a:noFill/>
          <a:ln w="38100">
            <a:solidFill>
              <a:srgbClr val="FA821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60" name="Line 5"/>
          <p:cNvSpPr>
            <a:spLocks noChangeShapeType="1"/>
          </p:cNvSpPr>
          <p:nvPr/>
        </p:nvSpPr>
        <p:spPr bwMode="auto">
          <a:xfrm>
            <a:off x="5410200" y="3352800"/>
            <a:ext cx="762000" cy="685800"/>
          </a:xfrm>
          <a:prstGeom prst="line">
            <a:avLst/>
          </a:prstGeom>
          <a:noFill/>
          <a:ln w="28575">
            <a:solidFill>
              <a:srgbClr val="FA821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9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Identifiers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An identifier is a programmer-defined name for some part of a program: variables, functions, etc. </a:t>
            </a:r>
          </a:p>
          <a:p>
            <a:r>
              <a:rPr lang="en-US" altLang="en-US" dirty="0"/>
              <a:t>A variable name should represent the purpose of the variable. For example:</a:t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                </a:t>
            </a:r>
            <a:r>
              <a:rPr lang="en-US" altLang="en-US" b="1" dirty="0" err="1">
                <a:solidFill>
                  <a:srgbClr val="FA8218"/>
                </a:solidFill>
                <a:latin typeface="Courier New" pitchFamily="49" charset="0"/>
              </a:rPr>
              <a:t>itemsOrdered</a:t>
            </a:r>
            <a:r>
              <a:rPr lang="en-US" altLang="en-US" b="1" dirty="0">
                <a:latin typeface="Courier New" pitchFamily="49" charset="0"/>
              </a:rPr>
              <a:t/>
            </a:r>
            <a:br>
              <a:rPr lang="en-US" altLang="en-US" b="1" dirty="0">
                <a:latin typeface="Courier New" pitchFamily="49" charset="0"/>
              </a:rPr>
            </a:br>
            <a:r>
              <a:rPr lang="en-US" altLang="en-US" b="1" dirty="0">
                <a:latin typeface="Courier New" pitchFamily="49" charset="0"/>
              </a:rPr>
              <a:t/>
            </a:r>
            <a:br>
              <a:rPr lang="en-US" altLang="en-US" b="1" dirty="0">
                <a:latin typeface="Courier New" pitchFamily="49" charset="0"/>
              </a:rPr>
            </a:br>
            <a:r>
              <a:rPr lang="en-US" altLang="en-US" dirty="0"/>
              <a:t>The purpose of this variable is to hold the number of items ordered.</a:t>
            </a:r>
            <a:endParaRPr lang="en-US" altLang="en-US" b="1" dirty="0">
              <a:latin typeface="Courier New" pitchFamily="49" charset="0"/>
            </a:endParaRP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94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64176" y="365126"/>
            <a:ext cx="78867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Variable Names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594026"/>
            <a:ext cx="8161123" cy="483325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A name in a C++ program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>
                <a:ea typeface="Times New Roman" pitchFamily="18" charset="0"/>
              </a:rPr>
              <a:t>Starts with a letter, contains letters, digits, and underscores (only)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b="1" dirty="0" smtClean="0">
                <a:ea typeface="Times New Roman" pitchFamily="18" charset="0"/>
              </a:rPr>
              <a:t>x, </a:t>
            </a:r>
            <a:r>
              <a:rPr lang="en-US" sz="2000" b="1" dirty="0" err="1" smtClean="0">
                <a:ea typeface="Times New Roman" pitchFamily="18" charset="0"/>
              </a:rPr>
              <a:t>number_of_elements</a:t>
            </a:r>
            <a:r>
              <a:rPr lang="en-US" sz="2000" b="1" dirty="0" smtClean="0">
                <a:ea typeface="Times New Roman" pitchFamily="18" charset="0"/>
              </a:rPr>
              <a:t>, </a:t>
            </a:r>
            <a:r>
              <a:rPr lang="en-US" sz="2000" b="1" dirty="0" err="1" smtClean="0">
                <a:ea typeface="Times New Roman" pitchFamily="18" charset="0"/>
              </a:rPr>
              <a:t>Fourier_transform</a:t>
            </a:r>
            <a:r>
              <a:rPr lang="en-US" sz="2000" b="1" dirty="0" smtClean="0">
                <a:ea typeface="Times New Roman" pitchFamily="18" charset="0"/>
              </a:rPr>
              <a:t>, z2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 smtClean="0">
                <a:ea typeface="Times New Roman" pitchFamily="18" charset="0"/>
              </a:rPr>
              <a:t>Not names:</a:t>
            </a:r>
            <a:endParaRPr lang="en-US" sz="2000" b="1" dirty="0" smtClean="0">
              <a:ea typeface="Times New Roman" pitchFamily="18" charset="0"/>
            </a:endParaRP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b="1" dirty="0" smtClean="0">
                <a:ea typeface="Times New Roman" pitchFamily="18" charset="0"/>
              </a:rPr>
              <a:t>12x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b="1" dirty="0" smtClean="0">
                <a:ea typeface="Times New Roman" pitchFamily="18" charset="0"/>
              </a:rPr>
              <a:t> </a:t>
            </a:r>
            <a:r>
              <a:rPr lang="en-US" b="1" dirty="0" err="1" smtClean="0">
                <a:ea typeface="Times New Roman" pitchFamily="18" charset="0"/>
              </a:rPr>
              <a:t>time$to$market</a:t>
            </a:r>
            <a:endParaRPr lang="en-US" b="1" dirty="0" smtClean="0">
              <a:ea typeface="Times New Roman" pitchFamily="18" charset="0"/>
            </a:endParaRP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b="1" dirty="0" smtClean="0">
                <a:ea typeface="Times New Roman" pitchFamily="18" charset="0"/>
              </a:rPr>
              <a:t>main line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 smtClean="0">
                <a:ea typeface="Times New Roman" pitchFamily="18" charset="0"/>
              </a:rPr>
              <a:t>Do not start names with underscores: </a:t>
            </a:r>
            <a:r>
              <a:rPr lang="en-US" sz="2000" b="1" dirty="0" smtClean="0">
                <a:ea typeface="Times New Roman" pitchFamily="18" charset="0"/>
              </a:rPr>
              <a:t>_foo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sz="1800" dirty="0" smtClean="0">
                <a:ea typeface="Times New Roman" pitchFamily="18" charset="0"/>
              </a:rPr>
              <a:t>those are reserved for implementation and systems entities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>
                <a:ea typeface="Times New Roman" pitchFamily="18" charset="0"/>
              </a:rPr>
              <a:t>Users can't define names that are taken as keywords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 smtClean="0">
                <a:ea typeface="Times New Roman" pitchFamily="18" charset="0"/>
              </a:rPr>
              <a:t>E.g.: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b="1" dirty="0" err="1" smtClean="0">
                <a:ea typeface="Times New Roman" pitchFamily="18" charset="0"/>
              </a:rPr>
              <a:t>int</a:t>
            </a:r>
            <a:endParaRPr lang="en-US" dirty="0" smtClean="0">
              <a:ea typeface="Times New Roman" pitchFamily="18" charset="0"/>
            </a:endParaRP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b="1" dirty="0" smtClean="0">
                <a:ea typeface="Times New Roman" pitchFamily="18" charset="0"/>
              </a:rPr>
              <a:t>if</a:t>
            </a:r>
            <a:endParaRPr lang="en-US" dirty="0" smtClean="0">
              <a:ea typeface="Times New Roman" pitchFamily="18" charset="0"/>
            </a:endParaRP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b="1" dirty="0" smtClean="0">
                <a:ea typeface="Times New Roman" pitchFamily="18" charset="0"/>
              </a:rPr>
              <a:t>while</a:t>
            </a:r>
            <a:endParaRPr lang="en-US" dirty="0" smtClean="0">
              <a:ea typeface="Times New Roman" pitchFamily="18" charset="0"/>
            </a:endParaRP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b="1" dirty="0" smtClean="0">
                <a:ea typeface="Times New Roman" pitchFamily="18" charset="0"/>
              </a:rPr>
              <a:t>double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19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Names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447800"/>
            <a:ext cx="7395677" cy="470107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Choose meaningful names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>
                <a:ea typeface="Times New Roman" pitchFamily="18" charset="0"/>
              </a:rPr>
              <a:t>Abbreviations and acronyms can confuse people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b="1" dirty="0" err="1" smtClean="0">
                <a:ea typeface="Times New Roman" pitchFamily="18" charset="0"/>
              </a:rPr>
              <a:t>mtbf</a:t>
            </a:r>
            <a:r>
              <a:rPr lang="en-US" sz="2000" b="1" dirty="0" smtClean="0">
                <a:ea typeface="Times New Roman" pitchFamily="18" charset="0"/>
              </a:rPr>
              <a:t>, TLA, </a:t>
            </a:r>
            <a:r>
              <a:rPr lang="en-US" sz="2000" b="1" dirty="0" err="1" smtClean="0">
                <a:ea typeface="Times New Roman" pitchFamily="18" charset="0"/>
              </a:rPr>
              <a:t>myw</a:t>
            </a:r>
            <a:r>
              <a:rPr lang="en-US" sz="2000" b="1" dirty="0" smtClean="0">
                <a:ea typeface="Times New Roman" pitchFamily="18" charset="0"/>
              </a:rPr>
              <a:t>, </a:t>
            </a:r>
            <a:r>
              <a:rPr lang="en-US" sz="2000" b="1" dirty="0" err="1" smtClean="0">
                <a:ea typeface="Times New Roman" pitchFamily="18" charset="0"/>
              </a:rPr>
              <a:t>nbv</a:t>
            </a:r>
            <a:endParaRPr lang="en-US" sz="2000" b="1" dirty="0" smtClean="0">
              <a:ea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>
                <a:ea typeface="Times New Roman" pitchFamily="18" charset="0"/>
              </a:rPr>
              <a:t>Short names can be meaningful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 smtClean="0">
                <a:ea typeface="Times New Roman" pitchFamily="18" charset="0"/>
              </a:rPr>
              <a:t>(only) when used conventionally: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b="1" dirty="0" smtClean="0">
                <a:ea typeface="Times New Roman" pitchFamily="18" charset="0"/>
              </a:rPr>
              <a:t>x</a:t>
            </a:r>
            <a:r>
              <a:rPr lang="en-US" dirty="0" smtClean="0">
                <a:ea typeface="Times New Roman" pitchFamily="18" charset="0"/>
              </a:rPr>
              <a:t> is a local variable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b="1" dirty="0" err="1" smtClean="0">
                <a:ea typeface="Times New Roman" pitchFamily="18" charset="0"/>
              </a:rPr>
              <a:t>i</a:t>
            </a:r>
            <a:r>
              <a:rPr lang="en-US" dirty="0" smtClean="0">
                <a:ea typeface="Times New Roman" pitchFamily="18" charset="0"/>
              </a:rPr>
              <a:t> is a loop index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>
                <a:ea typeface="Times New Roman" pitchFamily="18" charset="0"/>
              </a:rPr>
              <a:t>Don't use overly long names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 smtClean="0">
                <a:ea typeface="Times New Roman" pitchFamily="18" charset="0"/>
              </a:rPr>
              <a:t>Ok: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b="1" dirty="0" err="1" smtClean="0">
                <a:ea typeface="Times New Roman" pitchFamily="18" charset="0"/>
              </a:rPr>
              <a:t>partial_sum</a:t>
            </a:r>
            <a:r>
              <a:rPr lang="en-US" b="1" dirty="0" smtClean="0">
                <a:ea typeface="Times New Roman" pitchFamily="18" charset="0"/>
              </a:rPr>
              <a:t/>
            </a:r>
            <a:br>
              <a:rPr lang="en-US" b="1" dirty="0" smtClean="0">
                <a:ea typeface="Times New Roman" pitchFamily="18" charset="0"/>
              </a:rPr>
            </a:br>
            <a:r>
              <a:rPr lang="en-US" b="1" dirty="0" err="1" smtClean="0">
                <a:ea typeface="Times New Roman" pitchFamily="18" charset="0"/>
              </a:rPr>
              <a:t>element_count</a:t>
            </a:r>
            <a:r>
              <a:rPr lang="en-US" b="1" dirty="0" smtClean="0">
                <a:ea typeface="Times New Roman" pitchFamily="18" charset="0"/>
              </a:rPr>
              <a:t/>
            </a:r>
            <a:br>
              <a:rPr lang="en-US" b="1" dirty="0" smtClean="0">
                <a:ea typeface="Times New Roman" pitchFamily="18" charset="0"/>
              </a:rPr>
            </a:br>
            <a:r>
              <a:rPr lang="en-US" b="1" dirty="0" err="1" smtClean="0">
                <a:ea typeface="Times New Roman" pitchFamily="18" charset="0"/>
              </a:rPr>
              <a:t>staple_partition</a:t>
            </a:r>
            <a:endParaRPr lang="en-US" b="1" dirty="0" smtClean="0">
              <a:ea typeface="Times New Roman" pitchFamily="18" charset="0"/>
            </a:endParaRP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 smtClean="0">
                <a:ea typeface="Times New Roman" pitchFamily="18" charset="0"/>
              </a:rPr>
              <a:t>Too long: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b="1" dirty="0" err="1" smtClean="0">
                <a:ea typeface="Times New Roman" pitchFamily="18" charset="0"/>
              </a:rPr>
              <a:t>the_number_of_elements</a:t>
            </a:r>
            <a:r>
              <a:rPr lang="en-US" b="1" dirty="0" smtClean="0">
                <a:ea typeface="Times New Roman" pitchFamily="18" charset="0"/>
              </a:rPr>
              <a:t/>
            </a:r>
            <a:br>
              <a:rPr lang="en-US" b="1" dirty="0" smtClean="0">
                <a:ea typeface="Times New Roman" pitchFamily="18" charset="0"/>
              </a:rPr>
            </a:br>
            <a:r>
              <a:rPr lang="en-US" b="1" dirty="0" err="1" smtClean="0">
                <a:ea typeface="Times New Roman" pitchFamily="18" charset="0"/>
              </a:rPr>
              <a:t>remaining_free_slots_in_the_symbol_table</a:t>
            </a:r>
            <a:endParaRPr lang="en-US" b="1" dirty="0" smtClean="0">
              <a:ea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5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C++ Key Words</a:t>
            </a:r>
          </a:p>
        </p:txBody>
      </p:sp>
      <p:pic>
        <p:nvPicPr>
          <p:cNvPr id="26627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394" y="1502355"/>
            <a:ext cx="6804540" cy="4506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02508" y="6113463"/>
            <a:ext cx="8435545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en-US" sz="1600" i="1" dirty="0">
                <a:solidFill>
                  <a:srgbClr val="FA8218"/>
                </a:solidFill>
              </a:rPr>
              <a:t>You cannot use any of the C++ key words as an identifier. These words have reserved meaning.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92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smtClean="0"/>
              <a:t>Variable Assignments and Initialization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An assignment statement uses the </a:t>
            </a:r>
            <a:r>
              <a:rPr lang="en-US" altLang="en-US" dirty="0" smtClean="0">
                <a:latin typeface="Courier New" pitchFamily="49" charset="0"/>
              </a:rPr>
              <a:t>=</a:t>
            </a:r>
            <a:r>
              <a:rPr lang="en-US" altLang="en-US" dirty="0" smtClean="0"/>
              <a:t> operator to store a value in a variable.</a:t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>
                <a:latin typeface="Courier New" pitchFamily="49" charset="0"/>
              </a:rPr>
              <a:t>item = 12;</a:t>
            </a:r>
          </a:p>
          <a:p>
            <a:pPr>
              <a:lnSpc>
                <a:spcPct val="90000"/>
              </a:lnSpc>
            </a:pPr>
            <a:endParaRPr lang="en-US" altLang="en-US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dirty="0" smtClean="0"/>
              <a:t>This statement assigns the value 12 to the </a:t>
            </a:r>
            <a:r>
              <a:rPr lang="en-US" altLang="en-US" dirty="0" smtClean="0">
                <a:latin typeface="Courier New" pitchFamily="49" charset="0"/>
              </a:rPr>
              <a:t>item</a:t>
            </a:r>
            <a:r>
              <a:rPr lang="en-US" altLang="en-US" dirty="0" smtClean="0"/>
              <a:t> variable.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r>
              <a:rPr lang="en-US" altLang="en-US" dirty="0"/>
              <a:t>The variable receiving the value must appear on the left side of the = operator.</a:t>
            </a:r>
          </a:p>
          <a:p>
            <a:r>
              <a:rPr lang="en-US" altLang="en-US" dirty="0"/>
              <a:t>This will NOT work:</a:t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  </a:t>
            </a:r>
            <a:r>
              <a:rPr lang="en-US" altLang="en-US" dirty="0">
                <a:latin typeface="Courier New" pitchFamily="49" charset="0"/>
              </a:rPr>
              <a:t>// ERROR!</a:t>
            </a:r>
            <a:br>
              <a:rPr lang="en-US" altLang="en-US" dirty="0">
                <a:latin typeface="Courier New" pitchFamily="49" charset="0"/>
              </a:rPr>
            </a:br>
            <a:r>
              <a:rPr lang="en-US" altLang="en-US" dirty="0">
                <a:latin typeface="Courier New" pitchFamily="49" charset="0"/>
              </a:rPr>
              <a:t> 12 = item;</a:t>
            </a:r>
          </a:p>
          <a:p>
            <a:pPr>
              <a:lnSpc>
                <a:spcPct val="90000"/>
              </a:lnSpc>
            </a:pPr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025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Variable Initialization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To initialize a variable means to assign it a value when it is defined:</a:t>
            </a:r>
            <a:br>
              <a:rPr lang="en-US" altLang="en-US" smtClean="0"/>
            </a:br>
            <a:endParaRPr lang="en-US" altLang="en-US" smtClean="0"/>
          </a:p>
          <a:p>
            <a:pPr lvl="1">
              <a:buFontTx/>
              <a:buNone/>
            </a:pPr>
            <a:r>
              <a:rPr lang="en-US" altLang="en-US" smtClean="0"/>
              <a:t>	</a:t>
            </a:r>
            <a:r>
              <a:rPr lang="en-US" altLang="en-US" smtClean="0">
                <a:latin typeface="Courier New" pitchFamily="49" charset="0"/>
              </a:rPr>
              <a:t>int length = 12;</a:t>
            </a:r>
            <a:br>
              <a:rPr lang="en-US" altLang="en-US" smtClean="0">
                <a:latin typeface="Courier New" pitchFamily="49" charset="0"/>
              </a:rPr>
            </a:br>
            <a:endParaRPr lang="en-US" altLang="en-US" smtClean="0"/>
          </a:p>
          <a:p>
            <a:r>
              <a:rPr lang="en-US" altLang="en-US" smtClean="0"/>
              <a:t>Can initialize some or all variables:</a:t>
            </a:r>
          </a:p>
          <a:p>
            <a:pPr lvl="1">
              <a:buClr>
                <a:schemeClr val="tx1"/>
              </a:buClr>
              <a:buFontTx/>
              <a:buNone/>
            </a:pPr>
            <a:r>
              <a:rPr lang="en-US" altLang="en-US" smtClean="0"/>
              <a:t>	</a:t>
            </a:r>
            <a:r>
              <a:rPr lang="en-US" altLang="en-US" smtClean="0">
                <a:latin typeface="Courier New" pitchFamily="49" charset="0"/>
              </a:rPr>
              <a:t>int length = 12, width = 5, area;</a:t>
            </a:r>
            <a:endParaRPr lang="en-US" altLang="en-US" u="sng" smtClean="0"/>
          </a:p>
          <a:p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301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Types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5344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C++ provides a set of types</a:t>
            </a:r>
          </a:p>
          <a:p>
            <a:pPr lvl="1" eaLnBrk="1" hangingPunct="1">
              <a:defRPr/>
            </a:pPr>
            <a:r>
              <a:rPr lang="en-US" sz="2400" dirty="0" smtClean="0">
                <a:ea typeface="Times New Roman" pitchFamily="18" charset="0"/>
              </a:rPr>
              <a:t>E.g. </a:t>
            </a:r>
            <a:r>
              <a:rPr lang="en-US" sz="2000" b="1" dirty="0" err="1" smtClean="0">
                <a:ea typeface="Times New Roman" pitchFamily="18" charset="0"/>
              </a:rPr>
              <a:t>bool</a:t>
            </a:r>
            <a:r>
              <a:rPr lang="en-US" sz="2000" dirty="0" smtClean="0">
                <a:ea typeface="Times New Roman" pitchFamily="18" charset="0"/>
              </a:rPr>
              <a:t>,</a:t>
            </a:r>
            <a:r>
              <a:rPr lang="en-US" sz="2000" b="1" dirty="0" smtClean="0">
                <a:ea typeface="Times New Roman" pitchFamily="18" charset="0"/>
              </a:rPr>
              <a:t> char</a:t>
            </a:r>
            <a:r>
              <a:rPr lang="en-US" sz="2400" b="1" dirty="0" smtClean="0">
                <a:ea typeface="Times New Roman" pitchFamily="18" charset="0"/>
              </a:rPr>
              <a:t>, </a:t>
            </a:r>
            <a:r>
              <a:rPr lang="en-US" sz="2000" b="1" dirty="0" smtClean="0">
                <a:ea typeface="Times New Roman" pitchFamily="18" charset="0"/>
              </a:rPr>
              <a:t>int</a:t>
            </a:r>
            <a:r>
              <a:rPr lang="en-US" sz="2400" b="1" dirty="0" smtClean="0">
                <a:ea typeface="Times New Roman" pitchFamily="18" charset="0"/>
              </a:rPr>
              <a:t>, </a:t>
            </a:r>
            <a:r>
              <a:rPr lang="en-US" sz="2000" b="1" dirty="0" smtClean="0">
                <a:ea typeface="Times New Roman" pitchFamily="18" charset="0"/>
              </a:rPr>
              <a:t>double</a:t>
            </a:r>
          </a:p>
          <a:p>
            <a:pPr lvl="1" eaLnBrk="1" hangingPunct="1">
              <a:defRPr/>
            </a:pPr>
            <a:r>
              <a:rPr lang="en-US" sz="2000" b="1" dirty="0" smtClean="0">
                <a:ea typeface="Times New Roman" pitchFamily="18" charset="0"/>
              </a:rPr>
              <a:t>Called </a:t>
            </a:r>
            <a:r>
              <a:rPr lang="en-US" altLang="ja-JP" sz="2000" b="1" dirty="0" smtClean="0">
                <a:ea typeface="MS PGothic" pitchFamily="34" charset="-128"/>
              </a:rPr>
              <a:t>“built-in types”</a:t>
            </a:r>
          </a:p>
          <a:p>
            <a:pPr eaLnBrk="1" hangingPunct="1">
              <a:defRPr/>
            </a:pPr>
            <a:r>
              <a:rPr lang="en-US" sz="2800" dirty="0" smtClean="0"/>
              <a:t>C++ programmers can define new types</a:t>
            </a:r>
          </a:p>
          <a:p>
            <a:pPr lvl="1" eaLnBrk="1" hangingPunct="1">
              <a:defRPr/>
            </a:pPr>
            <a:r>
              <a:rPr lang="en-US" sz="2400" dirty="0" smtClean="0">
                <a:ea typeface="Times New Roman" pitchFamily="18" charset="0"/>
              </a:rPr>
              <a:t>Called </a:t>
            </a:r>
            <a:r>
              <a:rPr lang="en-US" altLang="ja-JP" sz="2400" dirty="0" smtClean="0">
                <a:ea typeface="MS PGothic" pitchFamily="34" charset="-128"/>
              </a:rPr>
              <a:t>“user-defined types”</a:t>
            </a:r>
          </a:p>
          <a:p>
            <a:pPr lvl="1" eaLnBrk="1" hangingPunct="1">
              <a:defRPr/>
            </a:pPr>
            <a:r>
              <a:rPr lang="en-US" sz="2400" dirty="0" smtClean="0">
                <a:ea typeface="Times New Roman" pitchFamily="18" charset="0"/>
              </a:rPr>
              <a:t>We'll get to that eventually</a:t>
            </a:r>
          </a:p>
          <a:p>
            <a:pPr eaLnBrk="1" hangingPunct="1">
              <a:defRPr/>
            </a:pPr>
            <a:r>
              <a:rPr lang="en-US" sz="2800" dirty="0" smtClean="0"/>
              <a:t>The C++ standard library provides a set of types</a:t>
            </a:r>
          </a:p>
          <a:p>
            <a:pPr lvl="1" eaLnBrk="1" hangingPunct="1">
              <a:defRPr/>
            </a:pPr>
            <a:r>
              <a:rPr lang="en-US" sz="2400" dirty="0" smtClean="0">
                <a:ea typeface="Times New Roman" pitchFamily="18" charset="0"/>
              </a:rPr>
              <a:t>E.g. </a:t>
            </a:r>
            <a:r>
              <a:rPr lang="en-US" sz="2000" b="1" dirty="0" smtClean="0">
                <a:ea typeface="Times New Roman" pitchFamily="18" charset="0"/>
              </a:rPr>
              <a:t>string</a:t>
            </a:r>
            <a:r>
              <a:rPr lang="en-US" sz="2000" dirty="0" smtClean="0">
                <a:ea typeface="Times New Roman" pitchFamily="18" charset="0"/>
              </a:rPr>
              <a:t>,</a:t>
            </a:r>
            <a:r>
              <a:rPr lang="en-US" sz="2000" b="1" dirty="0" smtClean="0">
                <a:ea typeface="Times New Roman" pitchFamily="18" charset="0"/>
              </a:rPr>
              <a:t> vector</a:t>
            </a:r>
            <a:r>
              <a:rPr lang="en-US" sz="2000" dirty="0" smtClean="0">
                <a:ea typeface="Times New Roman" pitchFamily="18" charset="0"/>
              </a:rPr>
              <a:t>,</a:t>
            </a:r>
            <a:r>
              <a:rPr lang="en-US" sz="2000" b="1" dirty="0" smtClean="0">
                <a:ea typeface="Times New Roman" pitchFamily="18" charset="0"/>
              </a:rPr>
              <a:t> complex</a:t>
            </a:r>
          </a:p>
          <a:p>
            <a:pPr lvl="1" eaLnBrk="1" hangingPunct="1">
              <a:defRPr/>
            </a:pPr>
            <a:r>
              <a:rPr lang="en-US" sz="2400" dirty="0" smtClean="0">
                <a:ea typeface="Times New Roman" pitchFamily="18" charset="0"/>
              </a:rPr>
              <a:t>Technically, these are user-defined types</a:t>
            </a:r>
          </a:p>
          <a:p>
            <a:pPr lvl="2" eaLnBrk="1" hangingPunct="1">
              <a:defRPr/>
            </a:pPr>
            <a:r>
              <a:rPr lang="en-US" sz="2000" dirty="0" smtClean="0">
                <a:ea typeface="Times New Roman" pitchFamily="18" charset="0"/>
              </a:rPr>
              <a:t> they are built using only facilities available to every user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44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Declaration and initialization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3581400" cy="4495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smtClean="0">
                <a:ea typeface="+mn-ea"/>
              </a:rPr>
              <a:t>int a = 7;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000" b="1" smtClean="0">
              <a:ea typeface="+mn-ea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smtClean="0">
                <a:ea typeface="+mn-ea"/>
              </a:rPr>
              <a:t>int b = 9;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000" b="1" smtClean="0">
              <a:ea typeface="+mn-ea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smtClean="0">
                <a:ea typeface="+mn-ea"/>
              </a:rPr>
              <a:t>char c = 'a';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000" b="1" smtClean="0">
              <a:ea typeface="+mn-ea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smtClean="0">
                <a:ea typeface="+mn-ea"/>
              </a:rPr>
              <a:t>double x = 1.2;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000" b="1" smtClean="0">
              <a:ea typeface="+mn-ea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smtClean="0">
                <a:ea typeface="+mn-ea"/>
              </a:rPr>
              <a:t>string s1 = "Hello, world";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000" b="1" smtClean="0">
              <a:ea typeface="+mn-ea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smtClean="0">
                <a:ea typeface="+mn-ea"/>
              </a:rPr>
              <a:t>string s2 = "1.2";</a:t>
            </a:r>
          </a:p>
          <a:p>
            <a:pPr eaLnBrk="1" hangingPunct="1">
              <a:defRPr/>
            </a:pPr>
            <a:endParaRPr lang="en-US" smtClean="0">
              <a:ea typeface="+mn-ea"/>
            </a:endParaRP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6477000" y="1676400"/>
            <a:ext cx="1143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6477000" y="2438400"/>
            <a:ext cx="1219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20487" name="Rectangle 6"/>
          <p:cNvSpPr>
            <a:spLocks noChangeArrowheads="1"/>
          </p:cNvSpPr>
          <p:nvPr/>
        </p:nvSpPr>
        <p:spPr bwMode="auto">
          <a:xfrm>
            <a:off x="7239000" y="32004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'a'</a:t>
            </a:r>
          </a:p>
        </p:txBody>
      </p:sp>
      <p:sp>
        <p:nvSpPr>
          <p:cNvPr id="20488" name="Rectangle 7"/>
          <p:cNvSpPr>
            <a:spLocks noChangeArrowheads="1"/>
          </p:cNvSpPr>
          <p:nvPr/>
        </p:nvSpPr>
        <p:spPr bwMode="auto">
          <a:xfrm>
            <a:off x="5486400" y="3886200"/>
            <a:ext cx="2209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1.2</a:t>
            </a:r>
          </a:p>
        </p:txBody>
      </p:sp>
      <p:sp>
        <p:nvSpPr>
          <p:cNvPr id="20489" name="Rectangle 8"/>
          <p:cNvSpPr>
            <a:spLocks noChangeArrowheads="1"/>
          </p:cNvSpPr>
          <p:nvPr/>
        </p:nvSpPr>
        <p:spPr bwMode="auto">
          <a:xfrm>
            <a:off x="4953000" y="4572000"/>
            <a:ext cx="3657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12     |            "Hello, world"</a:t>
            </a:r>
          </a:p>
        </p:txBody>
      </p:sp>
      <p:sp>
        <p:nvSpPr>
          <p:cNvPr id="20490" name="Rectangle 9"/>
          <p:cNvSpPr>
            <a:spLocks noChangeArrowheads="1"/>
          </p:cNvSpPr>
          <p:nvPr/>
        </p:nvSpPr>
        <p:spPr bwMode="auto">
          <a:xfrm>
            <a:off x="4953000" y="5257800"/>
            <a:ext cx="2895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3     |               "1.2"</a:t>
            </a:r>
          </a:p>
        </p:txBody>
      </p:sp>
      <p:sp>
        <p:nvSpPr>
          <p:cNvPr id="20491" name="Text Box 10"/>
          <p:cNvSpPr txBox="1">
            <a:spLocks noChangeArrowheads="1"/>
          </p:cNvSpPr>
          <p:nvPr/>
        </p:nvSpPr>
        <p:spPr bwMode="auto">
          <a:xfrm>
            <a:off x="5562600" y="17526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a:</a:t>
            </a:r>
          </a:p>
        </p:txBody>
      </p:sp>
      <p:sp>
        <p:nvSpPr>
          <p:cNvPr id="20492" name="Text Box 11"/>
          <p:cNvSpPr txBox="1">
            <a:spLocks noChangeArrowheads="1"/>
          </p:cNvSpPr>
          <p:nvPr/>
        </p:nvSpPr>
        <p:spPr bwMode="auto">
          <a:xfrm>
            <a:off x="5562600" y="25146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b:</a:t>
            </a:r>
          </a:p>
        </p:txBody>
      </p:sp>
      <p:sp>
        <p:nvSpPr>
          <p:cNvPr id="20493" name="Text Box 12"/>
          <p:cNvSpPr txBox="1">
            <a:spLocks noChangeArrowheads="1"/>
          </p:cNvSpPr>
          <p:nvPr/>
        </p:nvSpPr>
        <p:spPr bwMode="auto">
          <a:xfrm>
            <a:off x="6477000" y="32004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c:</a:t>
            </a:r>
          </a:p>
        </p:txBody>
      </p:sp>
      <p:sp>
        <p:nvSpPr>
          <p:cNvPr id="20494" name="Text Box 13"/>
          <p:cNvSpPr txBox="1">
            <a:spLocks noChangeArrowheads="1"/>
          </p:cNvSpPr>
          <p:nvPr/>
        </p:nvSpPr>
        <p:spPr bwMode="auto">
          <a:xfrm>
            <a:off x="4876800" y="38862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x:</a:t>
            </a:r>
          </a:p>
        </p:txBody>
      </p:sp>
      <p:sp>
        <p:nvSpPr>
          <p:cNvPr id="20495" name="Text Box 14"/>
          <p:cNvSpPr txBox="1">
            <a:spLocks noChangeArrowheads="1"/>
          </p:cNvSpPr>
          <p:nvPr/>
        </p:nvSpPr>
        <p:spPr bwMode="auto">
          <a:xfrm>
            <a:off x="4191000" y="45720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s1:</a:t>
            </a:r>
          </a:p>
        </p:txBody>
      </p:sp>
      <p:sp>
        <p:nvSpPr>
          <p:cNvPr id="20496" name="Text Box 15"/>
          <p:cNvSpPr txBox="1">
            <a:spLocks noChangeArrowheads="1"/>
          </p:cNvSpPr>
          <p:nvPr/>
        </p:nvSpPr>
        <p:spPr bwMode="auto">
          <a:xfrm>
            <a:off x="4191000" y="52578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s2: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95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Parts of a C++ Program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556" y="1707165"/>
            <a:ext cx="7658615" cy="4665662"/>
          </a:xfrm>
        </p:spPr>
        <p:txBody>
          <a:bodyPr/>
          <a:lstStyle/>
          <a:p>
            <a:pPr eaLnBrk="1" hangingPunct="1">
              <a:buFont typeface="Times" pitchFamily="-16" charset="0"/>
              <a:buNone/>
            </a:pPr>
            <a:r>
              <a:rPr lang="en-US" altLang="en-US" sz="2800" dirty="0" smtClean="0">
                <a:latin typeface="Courier New" pitchFamily="49" charset="0"/>
              </a:rPr>
              <a:t>// sample C++ program</a:t>
            </a:r>
          </a:p>
          <a:p>
            <a:pPr eaLnBrk="1" hangingPunct="1">
              <a:buFont typeface="Times" pitchFamily="-16" charset="0"/>
              <a:buNone/>
            </a:pPr>
            <a:r>
              <a:rPr lang="en-US" altLang="en-US" sz="2800" dirty="0" smtClean="0">
                <a:latin typeface="Courier New" pitchFamily="49" charset="0"/>
              </a:rPr>
              <a:t>#include &lt;</a:t>
            </a:r>
            <a:r>
              <a:rPr lang="en-US" altLang="en-US" sz="2800" dirty="0" err="1" smtClean="0">
                <a:latin typeface="Courier New" pitchFamily="49" charset="0"/>
              </a:rPr>
              <a:t>iostream</a:t>
            </a:r>
            <a:r>
              <a:rPr lang="en-US" altLang="en-US" sz="2800" dirty="0" smtClean="0">
                <a:latin typeface="Courier New" pitchFamily="49" charset="0"/>
              </a:rPr>
              <a:t>&gt;</a:t>
            </a:r>
          </a:p>
          <a:p>
            <a:pPr eaLnBrk="1" hangingPunct="1">
              <a:buFont typeface="Times" pitchFamily="-16" charset="0"/>
              <a:buNone/>
            </a:pPr>
            <a:r>
              <a:rPr lang="en-US" altLang="en-US" sz="2800" dirty="0" smtClean="0">
                <a:latin typeface="Courier New" pitchFamily="49" charset="0"/>
              </a:rPr>
              <a:t>using namespace </a:t>
            </a:r>
            <a:r>
              <a:rPr lang="en-US" altLang="en-US" sz="2800" dirty="0" err="1" smtClean="0">
                <a:latin typeface="Courier New" pitchFamily="49" charset="0"/>
              </a:rPr>
              <a:t>std</a:t>
            </a:r>
            <a:r>
              <a:rPr lang="en-US" altLang="en-US" sz="2800" dirty="0" smtClean="0">
                <a:latin typeface="Courier New" pitchFamily="49" charset="0"/>
              </a:rPr>
              <a:t>;</a:t>
            </a:r>
          </a:p>
          <a:p>
            <a:pPr eaLnBrk="1" hangingPunct="1">
              <a:buFont typeface="Times" pitchFamily="-16" charset="0"/>
              <a:buNone/>
            </a:pPr>
            <a:r>
              <a:rPr lang="en-US" altLang="en-US" sz="2800" dirty="0" err="1" smtClean="0">
                <a:latin typeface="Courier New" pitchFamily="49" charset="0"/>
              </a:rPr>
              <a:t>int</a:t>
            </a:r>
            <a:r>
              <a:rPr lang="en-US" altLang="en-US" sz="2800" dirty="0" smtClean="0">
                <a:latin typeface="Courier New" pitchFamily="49" charset="0"/>
              </a:rPr>
              <a:t> main() </a:t>
            </a:r>
          </a:p>
          <a:p>
            <a:pPr eaLnBrk="1" hangingPunct="1">
              <a:buFont typeface="Times" pitchFamily="-16" charset="0"/>
              <a:buNone/>
            </a:pPr>
            <a:r>
              <a:rPr lang="en-US" altLang="en-US" sz="2800" dirty="0" smtClean="0">
                <a:latin typeface="Courier New" pitchFamily="49" charset="0"/>
              </a:rPr>
              <a:t>{</a:t>
            </a:r>
          </a:p>
          <a:p>
            <a:pPr eaLnBrk="1" hangingPunct="1">
              <a:buFont typeface="Times" pitchFamily="-16" charset="0"/>
              <a:buNone/>
            </a:pPr>
            <a:r>
              <a:rPr lang="en-US" altLang="en-US" sz="2800" dirty="0" smtClean="0">
                <a:latin typeface="Courier New" pitchFamily="49" charset="0"/>
              </a:rPr>
              <a:t>		</a:t>
            </a:r>
            <a:r>
              <a:rPr lang="en-US" altLang="en-US" sz="2800" dirty="0" err="1" smtClean="0">
                <a:latin typeface="Courier New" pitchFamily="49" charset="0"/>
              </a:rPr>
              <a:t>cout</a:t>
            </a:r>
            <a:r>
              <a:rPr lang="en-US" altLang="en-US" sz="2800" dirty="0" smtClean="0">
                <a:latin typeface="Courier New" pitchFamily="49" charset="0"/>
              </a:rPr>
              <a:t> &lt;&lt; "Hello, there!";</a:t>
            </a:r>
          </a:p>
          <a:p>
            <a:pPr eaLnBrk="1" hangingPunct="1">
              <a:buFont typeface="Times" pitchFamily="-16" charset="0"/>
              <a:buNone/>
            </a:pPr>
            <a:r>
              <a:rPr lang="en-US" altLang="en-US" sz="2800" dirty="0" smtClean="0">
                <a:latin typeface="Courier New" pitchFamily="49" charset="0"/>
              </a:rPr>
              <a:t>		return 0;</a:t>
            </a:r>
          </a:p>
          <a:p>
            <a:pPr eaLnBrk="1" hangingPunct="1">
              <a:buFont typeface="Times" pitchFamily="-16" charset="0"/>
              <a:buNone/>
            </a:pPr>
            <a:r>
              <a:rPr lang="en-US" altLang="en-US" sz="2800" dirty="0" smtClean="0">
                <a:latin typeface="Courier New" pitchFamily="49" charset="0"/>
              </a:rPr>
              <a:t>}</a:t>
            </a:r>
          </a:p>
          <a:p>
            <a:pPr eaLnBrk="1" hangingPunct="1"/>
            <a:endParaRPr lang="en-US" altLang="en-US" dirty="0" smtClean="0"/>
          </a:p>
        </p:txBody>
      </p:sp>
      <p:grpSp>
        <p:nvGrpSpPr>
          <p:cNvPr id="3" name="Group 2"/>
          <p:cNvGrpSpPr/>
          <p:nvPr/>
        </p:nvGrpSpPr>
        <p:grpSpPr>
          <a:xfrm>
            <a:off x="5181600" y="1660525"/>
            <a:ext cx="2819400" cy="396875"/>
            <a:chOff x="5181600" y="1660525"/>
            <a:chExt cx="2819400" cy="396875"/>
          </a:xfrm>
        </p:grpSpPr>
        <p:sp>
          <p:nvSpPr>
            <p:cNvPr id="5124" name="Line 4"/>
            <p:cNvSpPr>
              <a:spLocks noChangeShapeType="1"/>
            </p:cNvSpPr>
            <p:nvPr/>
          </p:nvSpPr>
          <p:spPr bwMode="auto">
            <a:xfrm flipH="1">
              <a:off x="5181600" y="1889125"/>
              <a:ext cx="914400" cy="0"/>
            </a:xfrm>
            <a:prstGeom prst="line">
              <a:avLst/>
            </a:prstGeom>
            <a:noFill/>
            <a:ln w="25400">
              <a:solidFill>
                <a:srgbClr val="FA8218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5" name="Text Box 5"/>
            <p:cNvSpPr txBox="1">
              <a:spLocks noChangeArrowheads="1"/>
            </p:cNvSpPr>
            <p:nvPr/>
          </p:nvSpPr>
          <p:spPr bwMode="auto">
            <a:xfrm>
              <a:off x="6172200" y="1660525"/>
              <a:ext cx="18288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dirty="0">
                  <a:solidFill>
                    <a:srgbClr val="FA8218"/>
                  </a:solidFill>
                </a:rPr>
                <a:t>comment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683125" y="2181225"/>
            <a:ext cx="3851275" cy="400050"/>
            <a:chOff x="4683125" y="2181225"/>
            <a:chExt cx="3851275" cy="400050"/>
          </a:xfrm>
        </p:grpSpPr>
        <p:sp>
          <p:nvSpPr>
            <p:cNvPr id="5126" name="Line 4"/>
            <p:cNvSpPr>
              <a:spLocks noChangeShapeType="1"/>
            </p:cNvSpPr>
            <p:nvPr/>
          </p:nvSpPr>
          <p:spPr bwMode="auto">
            <a:xfrm flipH="1">
              <a:off x="4683125" y="2409825"/>
              <a:ext cx="914400" cy="0"/>
            </a:xfrm>
            <a:prstGeom prst="line">
              <a:avLst/>
            </a:prstGeom>
            <a:noFill/>
            <a:ln w="25400">
              <a:solidFill>
                <a:srgbClr val="FA8218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Text Box 5"/>
            <p:cNvSpPr txBox="1">
              <a:spLocks noChangeArrowheads="1"/>
            </p:cNvSpPr>
            <p:nvPr/>
          </p:nvSpPr>
          <p:spPr bwMode="auto">
            <a:xfrm>
              <a:off x="5673725" y="2181225"/>
              <a:ext cx="28606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FA8218"/>
                  </a:solidFill>
                </a:rPr>
                <a:t>preprocessor directive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800600" y="2667000"/>
            <a:ext cx="4114800" cy="400050"/>
            <a:chOff x="4800600" y="2667000"/>
            <a:chExt cx="4114800" cy="400050"/>
          </a:xfrm>
        </p:grpSpPr>
        <p:sp>
          <p:nvSpPr>
            <p:cNvPr id="5128" name="Line 4"/>
            <p:cNvSpPr>
              <a:spLocks noChangeShapeType="1"/>
            </p:cNvSpPr>
            <p:nvPr/>
          </p:nvSpPr>
          <p:spPr bwMode="auto">
            <a:xfrm flipH="1">
              <a:off x="4800600" y="2895600"/>
              <a:ext cx="914400" cy="0"/>
            </a:xfrm>
            <a:prstGeom prst="line">
              <a:avLst/>
            </a:prstGeom>
            <a:noFill/>
            <a:ln w="25400">
              <a:solidFill>
                <a:srgbClr val="FA8218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Text Box 5"/>
            <p:cNvSpPr txBox="1">
              <a:spLocks noChangeArrowheads="1"/>
            </p:cNvSpPr>
            <p:nvPr/>
          </p:nvSpPr>
          <p:spPr bwMode="auto">
            <a:xfrm>
              <a:off x="5791200" y="2667000"/>
              <a:ext cx="31242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FA8218"/>
                  </a:solidFill>
                </a:rPr>
                <a:t>which namespace to use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743200" y="3228975"/>
            <a:ext cx="5192713" cy="400050"/>
            <a:chOff x="2743200" y="3228975"/>
            <a:chExt cx="5192713" cy="400050"/>
          </a:xfrm>
        </p:grpSpPr>
        <p:sp>
          <p:nvSpPr>
            <p:cNvPr id="5130" name="Line 4"/>
            <p:cNvSpPr>
              <a:spLocks noChangeShapeType="1"/>
            </p:cNvSpPr>
            <p:nvPr/>
          </p:nvSpPr>
          <p:spPr bwMode="auto">
            <a:xfrm flipH="1">
              <a:off x="2743200" y="3429000"/>
              <a:ext cx="914400" cy="0"/>
            </a:xfrm>
            <a:prstGeom prst="line">
              <a:avLst/>
            </a:prstGeom>
            <a:noFill/>
            <a:ln w="25400">
              <a:solidFill>
                <a:srgbClr val="FA8218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Text Box 5"/>
            <p:cNvSpPr txBox="1">
              <a:spLocks noChangeArrowheads="1"/>
            </p:cNvSpPr>
            <p:nvPr/>
          </p:nvSpPr>
          <p:spPr bwMode="auto">
            <a:xfrm>
              <a:off x="3744913" y="3228975"/>
              <a:ext cx="41910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FA8218"/>
                  </a:solidFill>
                </a:rPr>
                <a:t>beginning of function named </a:t>
              </a:r>
              <a:r>
                <a:rPr lang="en-US" altLang="en-US" sz="2000">
                  <a:solidFill>
                    <a:srgbClr val="FA8218"/>
                  </a:solidFill>
                  <a:latin typeface="Courier New" pitchFamily="49" charset="0"/>
                  <a:cs typeface="Courier New" pitchFamily="49" charset="0"/>
                </a:rPr>
                <a:t>main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800100" y="3686175"/>
            <a:ext cx="5192713" cy="400050"/>
            <a:chOff x="800100" y="3686175"/>
            <a:chExt cx="5192713" cy="400050"/>
          </a:xfrm>
        </p:grpSpPr>
        <p:sp>
          <p:nvSpPr>
            <p:cNvPr id="5132" name="Line 4"/>
            <p:cNvSpPr>
              <a:spLocks noChangeShapeType="1"/>
            </p:cNvSpPr>
            <p:nvPr/>
          </p:nvSpPr>
          <p:spPr bwMode="auto">
            <a:xfrm flipH="1">
              <a:off x="800100" y="3886200"/>
              <a:ext cx="914400" cy="0"/>
            </a:xfrm>
            <a:prstGeom prst="line">
              <a:avLst/>
            </a:prstGeom>
            <a:noFill/>
            <a:ln w="25400">
              <a:solidFill>
                <a:srgbClr val="FA8218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Text Box 5"/>
            <p:cNvSpPr txBox="1">
              <a:spLocks noChangeArrowheads="1"/>
            </p:cNvSpPr>
            <p:nvPr/>
          </p:nvSpPr>
          <p:spPr bwMode="auto">
            <a:xfrm>
              <a:off x="1801813" y="3686175"/>
              <a:ext cx="41910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FA8218"/>
                  </a:solidFill>
                </a:rPr>
                <a:t>beginning of block for </a:t>
              </a:r>
              <a:r>
                <a:rPr lang="en-US" altLang="en-US" sz="2000">
                  <a:solidFill>
                    <a:srgbClr val="FA8218"/>
                  </a:solidFill>
                  <a:latin typeface="Courier New" pitchFamily="49" charset="0"/>
                  <a:cs typeface="Courier New" pitchFamily="49" charset="0"/>
                </a:rPr>
                <a:t>main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542088" y="4224338"/>
            <a:ext cx="4468812" cy="400050"/>
            <a:chOff x="6542088" y="4224338"/>
            <a:chExt cx="4468812" cy="400050"/>
          </a:xfrm>
        </p:grpSpPr>
        <p:sp>
          <p:nvSpPr>
            <p:cNvPr id="5134" name="Line 4"/>
            <p:cNvSpPr>
              <a:spLocks noChangeShapeType="1"/>
            </p:cNvSpPr>
            <p:nvPr/>
          </p:nvSpPr>
          <p:spPr bwMode="auto">
            <a:xfrm flipH="1" flipV="1">
              <a:off x="6542088" y="4414838"/>
              <a:ext cx="228600" cy="0"/>
            </a:xfrm>
            <a:prstGeom prst="line">
              <a:avLst/>
            </a:prstGeom>
            <a:noFill/>
            <a:ln w="25400">
              <a:solidFill>
                <a:srgbClr val="FA8218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Text Box 5"/>
            <p:cNvSpPr txBox="1">
              <a:spLocks noChangeArrowheads="1"/>
            </p:cNvSpPr>
            <p:nvPr/>
          </p:nvSpPr>
          <p:spPr bwMode="auto">
            <a:xfrm>
              <a:off x="6819900" y="4224338"/>
              <a:ext cx="41910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dirty="0">
                  <a:solidFill>
                    <a:srgbClr val="FA8218"/>
                  </a:solidFill>
                </a:rPr>
                <a:t>output statement</a:t>
              </a:r>
              <a:endParaRPr lang="en-US" altLang="en-US" sz="2000" dirty="0">
                <a:solidFill>
                  <a:srgbClr val="FA8218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5136" name="Line 4"/>
          <p:cNvSpPr>
            <a:spLocks noChangeShapeType="1"/>
          </p:cNvSpPr>
          <p:nvPr/>
        </p:nvSpPr>
        <p:spPr bwMode="auto">
          <a:xfrm flipH="1">
            <a:off x="3341688" y="5000625"/>
            <a:ext cx="914400" cy="0"/>
          </a:xfrm>
          <a:prstGeom prst="line">
            <a:avLst/>
          </a:prstGeom>
          <a:noFill/>
          <a:ln w="25400">
            <a:solidFill>
              <a:srgbClr val="FA821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7" name="Text Box 5"/>
          <p:cNvSpPr txBox="1">
            <a:spLocks noChangeArrowheads="1"/>
          </p:cNvSpPr>
          <p:nvPr/>
        </p:nvSpPr>
        <p:spPr bwMode="auto">
          <a:xfrm>
            <a:off x="4343400" y="4800600"/>
            <a:ext cx="419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A8218"/>
                </a:solidFill>
              </a:rPr>
              <a:t>Send </a:t>
            </a:r>
            <a:r>
              <a:rPr lang="en-US" altLang="en-US" sz="2000">
                <a:solidFill>
                  <a:srgbClr val="FA8218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altLang="en-US" sz="2000">
                <a:solidFill>
                  <a:srgbClr val="FA8218"/>
                </a:solidFill>
              </a:rPr>
              <a:t> to operating system</a:t>
            </a:r>
            <a:endParaRPr lang="en-US" altLang="en-US" sz="2000">
              <a:solidFill>
                <a:srgbClr val="FA8218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38" name="Line 4"/>
          <p:cNvSpPr>
            <a:spLocks noChangeShapeType="1"/>
          </p:cNvSpPr>
          <p:nvPr/>
        </p:nvSpPr>
        <p:spPr bwMode="auto">
          <a:xfrm flipH="1">
            <a:off x="800100" y="5486400"/>
            <a:ext cx="914400" cy="0"/>
          </a:xfrm>
          <a:prstGeom prst="line">
            <a:avLst/>
          </a:prstGeom>
          <a:noFill/>
          <a:ln w="25400">
            <a:solidFill>
              <a:srgbClr val="FA821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Text Box 5"/>
          <p:cNvSpPr txBox="1">
            <a:spLocks noChangeArrowheads="1"/>
          </p:cNvSpPr>
          <p:nvPr/>
        </p:nvSpPr>
        <p:spPr bwMode="auto">
          <a:xfrm>
            <a:off x="1801813" y="5286375"/>
            <a:ext cx="26177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A8218"/>
                </a:solidFill>
              </a:rPr>
              <a:t>end of block for </a:t>
            </a:r>
            <a:r>
              <a:rPr lang="en-US" altLang="en-US" sz="2000">
                <a:solidFill>
                  <a:srgbClr val="FA8218"/>
                </a:solidFill>
                <a:latin typeface="Courier New" pitchFamily="49" charset="0"/>
                <a:cs typeface="Courier New" pitchFamily="49" charset="0"/>
              </a:rPr>
              <a:t>main</a:t>
            </a:r>
          </a:p>
        </p:txBody>
      </p:sp>
      <p:grpSp>
        <p:nvGrpSpPr>
          <p:cNvPr id="5140" name="Group 28"/>
          <p:cNvGrpSpPr>
            <a:grpSpLocks/>
          </p:cNvGrpSpPr>
          <p:nvPr/>
        </p:nvGrpSpPr>
        <p:grpSpPr bwMode="auto">
          <a:xfrm>
            <a:off x="4621213" y="4616450"/>
            <a:ext cx="2949575" cy="312738"/>
            <a:chOff x="3216" y="2928"/>
            <a:chExt cx="1858" cy="197"/>
          </a:xfrm>
        </p:grpSpPr>
        <p:sp>
          <p:nvSpPr>
            <p:cNvPr id="5142" name="Line 16"/>
            <p:cNvSpPr>
              <a:spLocks noChangeShapeType="1"/>
            </p:cNvSpPr>
            <p:nvPr/>
          </p:nvSpPr>
          <p:spPr bwMode="auto">
            <a:xfrm flipH="1" flipV="1">
              <a:off x="3216" y="3024"/>
              <a:ext cx="912" cy="0"/>
            </a:xfrm>
            <a:prstGeom prst="line">
              <a:avLst/>
            </a:prstGeom>
            <a:noFill/>
            <a:ln w="25400">
              <a:solidFill>
                <a:srgbClr val="FA821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Text Box 17"/>
            <p:cNvSpPr txBox="1">
              <a:spLocks noChangeArrowheads="1"/>
            </p:cNvSpPr>
            <p:nvPr/>
          </p:nvSpPr>
          <p:spPr bwMode="auto">
            <a:xfrm>
              <a:off x="4080" y="2928"/>
              <a:ext cx="99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FA8218"/>
                  </a:solidFill>
                </a:rPr>
                <a:t>string literal</a:t>
              </a:r>
            </a:p>
          </p:txBody>
        </p:sp>
      </p:grpSp>
      <p:sp>
        <p:nvSpPr>
          <p:cNvPr id="5141" name="Line 16"/>
          <p:cNvSpPr>
            <a:spLocks noChangeShapeType="1"/>
          </p:cNvSpPr>
          <p:nvPr/>
        </p:nvSpPr>
        <p:spPr bwMode="auto">
          <a:xfrm flipH="1" flipV="1">
            <a:off x="4621213" y="4548188"/>
            <a:ext cx="0" cy="228600"/>
          </a:xfrm>
          <a:prstGeom prst="line">
            <a:avLst/>
          </a:prstGeom>
          <a:noFill/>
          <a:ln w="25400">
            <a:solidFill>
              <a:srgbClr val="FA821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71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Integer Data Types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305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/>
            </a:pPr>
            <a:r>
              <a:rPr lang="en-US" sz="2800" kern="0" dirty="0">
                <a:latin typeface="+mn-lt"/>
                <a:cs typeface="+mn-cs"/>
              </a:rPr>
              <a:t>Integer variables can hold whole numbers such as 12, 7, and -99.</a:t>
            </a:r>
            <a:br>
              <a:rPr lang="en-US" sz="2800" kern="0" dirty="0">
                <a:latin typeface="+mn-lt"/>
                <a:cs typeface="+mn-cs"/>
              </a:rPr>
            </a:br>
            <a:endParaRPr lang="en-US" sz="2800" kern="0" dirty="0">
              <a:latin typeface="+mn-lt"/>
              <a:cs typeface="+mn-cs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800" kern="0" dirty="0">
              <a:latin typeface="+mn-lt"/>
              <a:cs typeface="+mn-cs"/>
            </a:endParaRPr>
          </a:p>
        </p:txBody>
      </p:sp>
      <p:pic>
        <p:nvPicPr>
          <p:cNvPr id="3174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2667000"/>
            <a:ext cx="8048625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38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Defining Variables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Variables of the same type can be defined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 smtClean="0"/>
              <a:t>- On  separate lines: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 smtClean="0"/>
              <a:t>	</a:t>
            </a:r>
            <a:r>
              <a:rPr lang="en-US" altLang="en-US" sz="2000" smtClean="0">
                <a:latin typeface="Courier New" pitchFamily="49" charset="0"/>
              </a:rPr>
              <a:t>int length;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itchFamily="49" charset="0"/>
              </a:rPr>
              <a:t>	int width;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itchFamily="49" charset="0"/>
              </a:rPr>
              <a:t>	unsigned int area;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 smtClean="0"/>
              <a:t>- On the same line: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 smtClean="0"/>
              <a:t>	</a:t>
            </a:r>
            <a:r>
              <a:rPr lang="en-US" altLang="en-US" sz="2000" smtClean="0">
                <a:latin typeface="Courier New" pitchFamily="49" charset="0"/>
              </a:rPr>
              <a:t>int length, width;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itchFamily="49" charset="0"/>
              </a:rPr>
              <a:t>	unsigned int area;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Variables of different types must be in different definitions</a:t>
            </a:r>
          </a:p>
          <a:p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</a:t>
            </a:r>
            <a:r>
              <a:rPr lang="en-US" altLang="en-US" smtClean="0"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altLang="en-US" smtClean="0"/>
              <a:t> Data Type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Used to hold characters or very small integer values</a:t>
            </a:r>
          </a:p>
          <a:p>
            <a:r>
              <a:rPr lang="en-US" altLang="en-US" dirty="0" smtClean="0"/>
              <a:t>Usually 1 byte of memory</a:t>
            </a:r>
          </a:p>
          <a:p>
            <a:r>
              <a:rPr lang="en-US" altLang="en-US" dirty="0" smtClean="0"/>
              <a:t>Numeric value of character from the character set is stored in memory:</a:t>
            </a:r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r>
              <a:rPr lang="en-US" altLang="en-US" dirty="0"/>
              <a:t>Character literals must be enclosed in single quote marks. Example:</a:t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                          </a:t>
            </a:r>
            <a:r>
              <a:rPr lang="en-US" altLang="en-US" dirty="0">
                <a:latin typeface="Courier New" pitchFamily="-16" charset="0"/>
              </a:rPr>
              <a:t>'A'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990600" y="3471047"/>
            <a:ext cx="2590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CODE: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itchFamily="49" charset="0"/>
              </a:rPr>
              <a:t>char letter;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itchFamily="49" charset="0"/>
              </a:rPr>
              <a:t>letter = 'C';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4897438" y="3264216"/>
            <a:ext cx="16398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MEMORY: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itchFamily="49" charset="0"/>
              </a:rPr>
              <a:t>letter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5029200" y="3950016"/>
            <a:ext cx="533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itchFamily="49" charset="0"/>
              </a:rPr>
              <a:t>67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68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C++ </a:t>
            </a:r>
            <a:r>
              <a:rPr lang="en-US" altLang="en-US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altLang="en-US" smtClean="0"/>
              <a:t>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  <a:defRPr/>
            </a:pPr>
            <a:r>
              <a:rPr lang="en-US" altLang="en-US" sz="2800" dirty="0"/>
              <a:t>Special data type supports working with strings</a:t>
            </a:r>
          </a:p>
          <a:p>
            <a:pPr marL="0" indent="0">
              <a:lnSpc>
                <a:spcPct val="85000"/>
              </a:lnSpc>
              <a:buFontTx/>
              <a:buNone/>
              <a:defRPr/>
            </a:pPr>
            <a:r>
              <a:rPr lang="en-US" altLang="en-US" sz="2800" dirty="0" smtClean="0"/>
              <a:t>	</a:t>
            </a:r>
            <a:r>
              <a:rPr lang="en-US" altLang="en-US" sz="2800" dirty="0" smtClean="0">
                <a:latin typeface="Courier New" pitchFamily="-16" charset="0"/>
              </a:rPr>
              <a:t>#</a:t>
            </a:r>
            <a:r>
              <a:rPr lang="en-US" altLang="en-US" sz="2800" dirty="0">
                <a:latin typeface="Courier New" pitchFamily="-16" charset="0"/>
              </a:rPr>
              <a:t>include &lt;string&gt;</a:t>
            </a:r>
          </a:p>
          <a:p>
            <a:pPr>
              <a:lnSpc>
                <a:spcPct val="85000"/>
              </a:lnSpc>
              <a:defRPr/>
            </a:pPr>
            <a:r>
              <a:rPr lang="en-US" altLang="en-US" sz="2800" dirty="0"/>
              <a:t>Can define </a:t>
            </a:r>
            <a:r>
              <a:rPr lang="en-US" altLang="en-US" sz="2800" dirty="0">
                <a:latin typeface="Courier New" pitchFamily="-16" charset="0"/>
              </a:rPr>
              <a:t>string</a:t>
            </a:r>
            <a:r>
              <a:rPr lang="en-US" altLang="en-US" sz="2800" dirty="0"/>
              <a:t> variables in programs:</a:t>
            </a:r>
          </a:p>
          <a:p>
            <a:pPr lvl="1">
              <a:lnSpc>
                <a:spcPct val="85000"/>
              </a:lnSpc>
              <a:buClr>
                <a:srgbClr val="3333CC"/>
              </a:buClr>
              <a:buFontTx/>
              <a:buNone/>
              <a:defRPr/>
            </a:pPr>
            <a:r>
              <a:rPr lang="en-US" altLang="en-US" sz="2400" dirty="0" smtClean="0">
                <a:latin typeface="Courier New" pitchFamily="-16" charset="0"/>
              </a:rPr>
              <a:t>	string </a:t>
            </a:r>
            <a:r>
              <a:rPr lang="en-US" altLang="en-US" sz="2400" dirty="0" err="1">
                <a:latin typeface="Courier New" pitchFamily="-16" charset="0"/>
              </a:rPr>
              <a:t>firstName</a:t>
            </a:r>
            <a:r>
              <a:rPr lang="en-US" altLang="en-US" sz="2400" dirty="0">
                <a:latin typeface="Courier New" pitchFamily="-16" charset="0"/>
              </a:rPr>
              <a:t>, </a:t>
            </a:r>
            <a:r>
              <a:rPr lang="en-US" altLang="en-US" sz="2400" dirty="0" err="1">
                <a:latin typeface="Courier New" pitchFamily="-16" charset="0"/>
              </a:rPr>
              <a:t>lastName</a:t>
            </a:r>
            <a:r>
              <a:rPr lang="en-US" altLang="en-US" sz="2400" dirty="0">
                <a:latin typeface="Courier New" pitchFamily="-16" charset="0"/>
              </a:rPr>
              <a:t>;</a:t>
            </a:r>
          </a:p>
          <a:p>
            <a:pPr>
              <a:lnSpc>
                <a:spcPct val="85000"/>
              </a:lnSpc>
              <a:defRPr/>
            </a:pPr>
            <a:r>
              <a:rPr lang="en-US" altLang="en-US" sz="2800" dirty="0"/>
              <a:t>Can receive values with assignment operator:</a:t>
            </a:r>
          </a:p>
          <a:p>
            <a:pPr lvl="1">
              <a:lnSpc>
                <a:spcPct val="85000"/>
              </a:lnSpc>
              <a:buClr>
                <a:srgbClr val="3333CC"/>
              </a:buClr>
              <a:buFontTx/>
              <a:buNone/>
              <a:defRPr/>
            </a:pPr>
            <a:r>
              <a:rPr lang="en-US" altLang="en-US" sz="2400" dirty="0" smtClean="0">
                <a:latin typeface="Courier New" pitchFamily="-16" charset="0"/>
              </a:rPr>
              <a:t>	</a:t>
            </a:r>
            <a:r>
              <a:rPr lang="en-US" altLang="en-US" sz="2400" dirty="0" err="1" smtClean="0">
                <a:latin typeface="Courier New" pitchFamily="-16" charset="0"/>
              </a:rPr>
              <a:t>firstName</a:t>
            </a:r>
            <a:r>
              <a:rPr lang="en-US" altLang="en-US" sz="2400" dirty="0" smtClean="0">
                <a:latin typeface="Courier New" pitchFamily="-16" charset="0"/>
              </a:rPr>
              <a:t> </a:t>
            </a:r>
            <a:r>
              <a:rPr lang="en-US" altLang="en-US" sz="2400" dirty="0">
                <a:latin typeface="Courier New" pitchFamily="-16" charset="0"/>
              </a:rPr>
              <a:t>= "George";</a:t>
            </a:r>
          </a:p>
          <a:p>
            <a:pPr lvl="1">
              <a:lnSpc>
                <a:spcPct val="85000"/>
              </a:lnSpc>
              <a:buClr>
                <a:srgbClr val="3333CC"/>
              </a:buClr>
              <a:buFontTx/>
              <a:buNone/>
              <a:defRPr/>
            </a:pPr>
            <a:r>
              <a:rPr lang="en-US" altLang="en-US" sz="2400" dirty="0" smtClean="0">
                <a:latin typeface="Courier New" pitchFamily="-16" charset="0"/>
              </a:rPr>
              <a:t>	</a:t>
            </a:r>
            <a:r>
              <a:rPr lang="en-US" altLang="en-US" sz="2400" dirty="0" err="1" smtClean="0">
                <a:latin typeface="Courier New" pitchFamily="-16" charset="0"/>
              </a:rPr>
              <a:t>lastName</a:t>
            </a:r>
            <a:r>
              <a:rPr lang="en-US" altLang="en-US" sz="2400" dirty="0" smtClean="0">
                <a:latin typeface="Courier New" pitchFamily="-16" charset="0"/>
              </a:rPr>
              <a:t> </a:t>
            </a:r>
            <a:r>
              <a:rPr lang="en-US" altLang="en-US" sz="2400" dirty="0">
                <a:latin typeface="Courier New" pitchFamily="-16" charset="0"/>
              </a:rPr>
              <a:t>= "Washington";</a:t>
            </a:r>
          </a:p>
          <a:p>
            <a:pPr>
              <a:lnSpc>
                <a:spcPct val="85000"/>
              </a:lnSpc>
              <a:defRPr/>
            </a:pPr>
            <a:r>
              <a:rPr lang="en-US" altLang="en-US" sz="2800" dirty="0"/>
              <a:t>Can be displayed via </a:t>
            </a:r>
            <a:r>
              <a:rPr lang="en-US" altLang="en-US" sz="2800" dirty="0">
                <a:latin typeface="Courier New" pitchFamily="-16" charset="0"/>
              </a:rPr>
              <a:t>cout</a:t>
            </a:r>
          </a:p>
          <a:p>
            <a:pPr lvl="1">
              <a:lnSpc>
                <a:spcPct val="85000"/>
              </a:lnSpc>
              <a:buClr>
                <a:srgbClr val="3333CC"/>
              </a:buClr>
              <a:buFontTx/>
              <a:buNone/>
              <a:defRPr/>
            </a:pPr>
            <a:r>
              <a:rPr lang="en-US" altLang="en-US" sz="2400" dirty="0" smtClean="0">
                <a:latin typeface="Courier New" pitchFamily="-16" charset="0"/>
              </a:rPr>
              <a:t>	cout </a:t>
            </a:r>
            <a:r>
              <a:rPr lang="en-US" altLang="en-US" sz="2400" dirty="0">
                <a:latin typeface="Courier New" pitchFamily="-16" charset="0"/>
              </a:rPr>
              <a:t>&lt;&lt; </a:t>
            </a:r>
            <a:r>
              <a:rPr lang="en-US" altLang="en-US" sz="2400" dirty="0" err="1">
                <a:latin typeface="Courier New" pitchFamily="-16" charset="0"/>
              </a:rPr>
              <a:t>firstName</a:t>
            </a:r>
            <a:r>
              <a:rPr lang="en-US" altLang="en-US" sz="2400" dirty="0">
                <a:latin typeface="Courier New" pitchFamily="-16" charset="0"/>
              </a:rPr>
              <a:t> &lt;&lt; " " &lt;&lt; </a:t>
            </a:r>
            <a:r>
              <a:rPr lang="en-US" altLang="en-US" sz="2400" dirty="0" err="1">
                <a:latin typeface="Courier New" pitchFamily="-16" charset="0"/>
              </a:rPr>
              <a:t>lastName</a:t>
            </a:r>
            <a:r>
              <a:rPr lang="en-US" altLang="en-US" sz="2400" dirty="0">
                <a:latin typeface="Courier New" pitchFamily="-16" charset="0"/>
              </a:rPr>
              <a:t>;</a:t>
            </a:r>
            <a:endParaRPr lang="en-US" altLang="en-US" sz="2400" dirty="0"/>
          </a:p>
          <a:p>
            <a:pPr>
              <a:defRPr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16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Input and type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3058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We read into a variable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ea typeface="Times New Roman" pitchFamily="18" charset="0"/>
              </a:rPr>
              <a:t>Here, </a:t>
            </a:r>
            <a:r>
              <a:rPr lang="en-US" sz="2400" b="1" dirty="0" err="1" smtClean="0">
                <a:ea typeface="Times New Roman" pitchFamily="18" charset="0"/>
              </a:rPr>
              <a:t>first_name</a:t>
            </a:r>
            <a:endParaRPr lang="en-US" sz="2400" b="1" dirty="0" smtClean="0">
              <a:ea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A </a:t>
            </a:r>
            <a:r>
              <a:rPr lang="en-US" sz="2400" dirty="0" smtClean="0"/>
              <a:t>variable</a:t>
            </a:r>
            <a:r>
              <a:rPr lang="en-US" sz="2800" dirty="0" smtClean="0"/>
              <a:t> has a type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ea typeface="Times New Roman" pitchFamily="18" charset="0"/>
              </a:rPr>
              <a:t>Here, </a:t>
            </a:r>
            <a:r>
              <a:rPr lang="en-US" sz="2400" b="1" dirty="0" smtClean="0">
                <a:ea typeface="Times New Roman" pitchFamily="18" charset="0"/>
              </a:rPr>
              <a:t>string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The type of a variable determines what operations we can do on it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ea typeface="Times New Roman" pitchFamily="18" charset="0"/>
              </a:rPr>
              <a:t>Here, </a:t>
            </a:r>
            <a:r>
              <a:rPr lang="en-US" sz="2400" b="1" dirty="0" err="1" smtClean="0">
                <a:ea typeface="Times New Roman" pitchFamily="18" charset="0"/>
              </a:rPr>
              <a:t>cin</a:t>
            </a:r>
            <a:r>
              <a:rPr lang="en-US" sz="2400" b="1" dirty="0" smtClean="0">
                <a:ea typeface="Times New Roman" pitchFamily="18" charset="0"/>
              </a:rPr>
              <a:t>&gt;&gt;</a:t>
            </a:r>
            <a:r>
              <a:rPr lang="en-US" sz="2400" b="1" dirty="0" err="1" smtClean="0">
                <a:ea typeface="Times New Roman" pitchFamily="18" charset="0"/>
              </a:rPr>
              <a:t>first_name</a:t>
            </a:r>
            <a:r>
              <a:rPr lang="en-US" sz="2400" b="1" dirty="0" smtClean="0">
                <a:ea typeface="Times New Roman" pitchFamily="18" charset="0"/>
              </a:rPr>
              <a:t>;</a:t>
            </a:r>
            <a:r>
              <a:rPr lang="en-US" sz="2400" dirty="0" smtClean="0">
                <a:ea typeface="Times New Roman" pitchFamily="18" charset="0"/>
              </a:rPr>
              <a:t> reads characters until a whitespace character is seen (“a word”)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ea typeface="Times New Roman" pitchFamily="18" charset="0"/>
              </a:rPr>
              <a:t>White space: space, tab, newline, …</a:t>
            </a:r>
            <a:endParaRPr lang="en-US" dirty="0" smtClean="0">
              <a:ea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>
              <a:ea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Input and output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64906"/>
            <a:ext cx="8229600" cy="525657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// </a:t>
            </a:r>
            <a:r>
              <a:rPr lang="en-US" sz="2000" i="1" dirty="0" smtClean="0"/>
              <a:t>read first name: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#include &lt;</a:t>
            </a:r>
            <a:r>
              <a:rPr lang="en-US" sz="2000" b="1" dirty="0" err="1" smtClean="0"/>
              <a:t>iostream</a:t>
            </a:r>
            <a:r>
              <a:rPr lang="en-US" sz="2000" b="1" dirty="0" smtClean="0"/>
              <a:t>&gt;		// </a:t>
            </a:r>
            <a:r>
              <a:rPr lang="en-US" sz="2000" i="1" dirty="0" smtClean="0"/>
              <a:t>header for standard input output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2000" b="1" dirty="0"/>
              <a:t>#include </a:t>
            </a:r>
            <a:r>
              <a:rPr lang="en-US" sz="2000" b="1" dirty="0" smtClean="0"/>
              <a:t>&lt;string&gt;                          // </a:t>
            </a:r>
            <a:r>
              <a:rPr lang="en-US" sz="2000" i="1" dirty="0"/>
              <a:t>header for </a:t>
            </a:r>
            <a:r>
              <a:rPr lang="en-US" sz="2000" i="1" dirty="0" smtClean="0"/>
              <a:t>string</a:t>
            </a:r>
            <a:endParaRPr lang="en-US" sz="2000" b="1" dirty="0" smtClean="0"/>
          </a:p>
          <a:p>
            <a:pPr>
              <a:lnSpc>
                <a:spcPct val="80000"/>
              </a:lnSpc>
              <a:buNone/>
              <a:defRPr/>
            </a:pPr>
            <a:r>
              <a:rPr lang="en-US" sz="2000" b="1" dirty="0" smtClean="0"/>
              <a:t>using namespace </a:t>
            </a:r>
            <a:r>
              <a:rPr lang="en-US" sz="2000" b="1" dirty="0" err="1" smtClean="0"/>
              <a:t>std</a:t>
            </a:r>
            <a:r>
              <a:rPr lang="en-US" sz="2000" b="1" dirty="0" smtClean="0"/>
              <a:t>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err="1" smtClean="0"/>
              <a:t>int</a:t>
            </a:r>
            <a:r>
              <a:rPr lang="en-US" sz="2000" b="1" dirty="0" smtClean="0"/>
              <a:t> main()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	</a:t>
            </a:r>
            <a:r>
              <a:rPr lang="en-US" sz="2000" b="1" dirty="0" err="1" smtClean="0"/>
              <a:t>cout</a:t>
            </a:r>
            <a:r>
              <a:rPr lang="en-US" sz="2000" b="1" dirty="0" smtClean="0"/>
              <a:t> &lt;&lt; "Please enter your first name (followed " &lt;&lt; "by 'enter'):\n";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	string </a:t>
            </a:r>
            <a:r>
              <a:rPr lang="en-US" sz="2000" b="1" dirty="0" err="1" smtClean="0"/>
              <a:t>first_name</a:t>
            </a:r>
            <a:r>
              <a:rPr lang="en-US" sz="2000" b="1" dirty="0" smtClean="0"/>
              <a:t>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	</a:t>
            </a:r>
            <a:r>
              <a:rPr lang="en-US" sz="2000" b="1" dirty="0" err="1" smtClean="0"/>
              <a:t>cin</a:t>
            </a:r>
            <a:r>
              <a:rPr lang="en-US" sz="2000" b="1" dirty="0" smtClean="0"/>
              <a:t> &gt;&gt; </a:t>
            </a:r>
            <a:r>
              <a:rPr lang="en-US" sz="2000" b="1" dirty="0" err="1" smtClean="0"/>
              <a:t>first_name</a:t>
            </a:r>
            <a:r>
              <a:rPr lang="en-US" sz="2000" b="1" dirty="0" smtClean="0"/>
              <a:t>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	</a:t>
            </a:r>
            <a:r>
              <a:rPr lang="en-US" sz="2000" b="1" dirty="0" err="1" smtClean="0"/>
              <a:t>cout</a:t>
            </a:r>
            <a:r>
              <a:rPr lang="en-US" sz="2000" b="1" dirty="0" smtClean="0"/>
              <a:t> &lt;&lt; "Hello, " &lt;&lt; </a:t>
            </a:r>
            <a:r>
              <a:rPr lang="en-US" sz="2000" b="1" dirty="0" err="1" smtClean="0"/>
              <a:t>first_name</a:t>
            </a:r>
            <a:r>
              <a:rPr lang="en-US" sz="2000" b="1" dirty="0" smtClean="0"/>
              <a:t> &lt;&lt; '\n';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//</a:t>
            </a:r>
            <a:r>
              <a:rPr lang="en-US" sz="2000" dirty="0" smtClean="0"/>
              <a:t> </a:t>
            </a:r>
            <a:r>
              <a:rPr lang="en-US" sz="2000" i="1" dirty="0" smtClean="0"/>
              <a:t>note how several values can be output by a single statement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//</a:t>
            </a:r>
            <a:r>
              <a:rPr lang="en-US" sz="2000" i="1" dirty="0" smtClean="0"/>
              <a:t> a statement that introduces a variable is called a declaration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//</a:t>
            </a:r>
            <a:r>
              <a:rPr lang="en-US" sz="2000" i="1" dirty="0" smtClean="0"/>
              <a:t> a variable holds a value of a specified type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//</a:t>
            </a:r>
            <a:r>
              <a:rPr lang="en-US" sz="2000" i="1" dirty="0" smtClean="0"/>
              <a:t> the final </a:t>
            </a:r>
            <a:r>
              <a:rPr lang="en-US" sz="2000" b="1" i="1" dirty="0" smtClean="0"/>
              <a:t>return 0;</a:t>
            </a:r>
            <a:r>
              <a:rPr lang="en-US" sz="2000" i="1" dirty="0" smtClean="0"/>
              <a:t> is optional in </a:t>
            </a:r>
            <a:r>
              <a:rPr lang="en-US" sz="2000" b="1" i="1" dirty="0" smtClean="0"/>
              <a:t>main()</a:t>
            </a:r>
            <a:endParaRPr lang="en-US" sz="2000" i="1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//</a:t>
            </a:r>
            <a:r>
              <a:rPr lang="en-US" sz="2000" i="1" dirty="0" smtClean="0"/>
              <a:t> but you may need to include it to pacify your compiler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675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String input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// </a:t>
            </a:r>
            <a:r>
              <a:rPr lang="en-US" sz="2000" i="1" dirty="0" smtClean="0"/>
              <a:t>read first and second name:</a:t>
            </a:r>
            <a:endParaRPr lang="en-US" sz="2000" b="1" i="1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int main()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	</a:t>
            </a:r>
            <a:r>
              <a:rPr lang="en-US" sz="2000" b="1" dirty="0" err="1" smtClean="0"/>
              <a:t>cout</a:t>
            </a:r>
            <a:r>
              <a:rPr lang="en-US" sz="2000" b="1" dirty="0" smtClean="0"/>
              <a:t> &lt;&lt; "please enter your first and second names\n";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	string first;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	string second;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	</a:t>
            </a:r>
            <a:r>
              <a:rPr lang="en-US" sz="2000" b="1" dirty="0" err="1" smtClean="0"/>
              <a:t>cin</a:t>
            </a:r>
            <a:r>
              <a:rPr lang="en-US" sz="2000" b="1" dirty="0" smtClean="0"/>
              <a:t> &gt;&gt; first &gt;&gt; second;		// </a:t>
            </a:r>
            <a:r>
              <a:rPr lang="en-US" sz="2000" i="1" dirty="0" smtClean="0"/>
              <a:t>read two strings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	string name = first + ' ' + second;	// </a:t>
            </a:r>
            <a:r>
              <a:rPr lang="en-US" sz="2000" i="1" dirty="0" smtClean="0"/>
              <a:t>concatenate strings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 smtClean="0"/>
              <a:t>						           // </a:t>
            </a:r>
            <a:r>
              <a:rPr lang="en-US" sz="2000" i="1" dirty="0" smtClean="0"/>
              <a:t>separated by a space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	</a:t>
            </a:r>
            <a:r>
              <a:rPr lang="en-US" sz="2000" b="1" dirty="0" err="1" smtClean="0"/>
              <a:t>cout</a:t>
            </a:r>
            <a:r>
              <a:rPr lang="en-US" sz="2000" b="1" dirty="0" smtClean="0"/>
              <a:t> &lt;&lt; "Hello, "&lt;&lt; name &lt;&lt; '\n';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b="1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// </a:t>
            </a:r>
            <a:r>
              <a:rPr lang="en-US" sz="2000" i="1" dirty="0" smtClean="0"/>
              <a:t>I left out the</a:t>
            </a:r>
            <a:r>
              <a:rPr lang="en-US" sz="2000" b="1" i="1" dirty="0" smtClean="0"/>
              <a:t> #include ….</a:t>
            </a:r>
            <a:r>
              <a:rPr lang="en-US" sz="2000" i="1" dirty="0" smtClean="0"/>
              <a:t>to save space and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//</a:t>
            </a:r>
            <a:r>
              <a:rPr lang="en-US" sz="2000" dirty="0" smtClean="0"/>
              <a:t> </a:t>
            </a:r>
            <a:r>
              <a:rPr lang="en-US" sz="2000" i="1" dirty="0" smtClean="0"/>
              <a:t> reduce distraction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//</a:t>
            </a:r>
            <a:r>
              <a:rPr lang="en-US" sz="2000" b="1" i="1" dirty="0" smtClean="0"/>
              <a:t> </a:t>
            </a:r>
            <a:r>
              <a:rPr lang="en-US" sz="2000" i="1" dirty="0" smtClean="0"/>
              <a:t>Don’t forget it in real code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//</a:t>
            </a:r>
            <a:r>
              <a:rPr lang="en-US" sz="2000" i="1" dirty="0" smtClean="0"/>
              <a:t> Similarly, I left out the Windows-specific </a:t>
            </a:r>
            <a:r>
              <a:rPr lang="en-US" sz="2000" b="1" i="1" dirty="0" smtClean="0"/>
              <a:t>system(“pause”);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9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Integers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// </a:t>
            </a:r>
            <a:r>
              <a:rPr lang="en-US" sz="2000" i="1" smtClean="0"/>
              <a:t>read name and age: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000" b="1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int main()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{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cout &lt;&lt; "please enter your first name and age\n";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string first_name;		// </a:t>
            </a:r>
            <a:r>
              <a:rPr lang="en-US" sz="2000" i="1" smtClean="0"/>
              <a:t>string variable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int age;			// </a:t>
            </a:r>
            <a:r>
              <a:rPr lang="en-US" sz="2000" i="1" smtClean="0"/>
              <a:t>integer variable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cin &gt;&gt; first_name &gt;&gt; age;	// </a:t>
            </a:r>
            <a:r>
              <a:rPr lang="en-US" sz="2000" i="1" smtClean="0"/>
              <a:t>read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	cout &lt;&lt; "Hello, " &lt;&lt; first_name &lt;&lt; " age " &lt;&lt; age &lt;&lt; '\n';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 b="1" smtClean="0"/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043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Floating-Point Data Types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smtClean="0"/>
              <a:t>The floating-point data types are:</a:t>
            </a:r>
            <a:br>
              <a:rPr lang="en-US" altLang="en-US" sz="2400" smtClean="0"/>
            </a:br>
            <a:r>
              <a:rPr lang="en-US" altLang="en-US" sz="2400" b="1" smtClean="0">
                <a:solidFill>
                  <a:srgbClr val="FA8218"/>
                </a:solidFill>
                <a:latin typeface="Courier New" pitchFamily="49" charset="0"/>
              </a:rPr>
              <a:t>float</a:t>
            </a:r>
            <a:br>
              <a:rPr lang="en-US" altLang="en-US" sz="2400" b="1" smtClean="0">
                <a:solidFill>
                  <a:srgbClr val="FA8218"/>
                </a:solidFill>
                <a:latin typeface="Courier New" pitchFamily="49" charset="0"/>
              </a:rPr>
            </a:br>
            <a:r>
              <a:rPr lang="en-US" altLang="en-US" sz="2400" b="1" smtClean="0">
                <a:solidFill>
                  <a:srgbClr val="FA8218"/>
                </a:solidFill>
                <a:latin typeface="Courier New" pitchFamily="49" charset="0"/>
              </a:rPr>
              <a:t>double</a:t>
            </a:r>
            <a:br>
              <a:rPr lang="en-US" altLang="en-US" sz="2400" b="1" smtClean="0">
                <a:solidFill>
                  <a:srgbClr val="FA8218"/>
                </a:solidFill>
                <a:latin typeface="Courier New" pitchFamily="49" charset="0"/>
              </a:rPr>
            </a:br>
            <a:r>
              <a:rPr lang="en-US" altLang="en-US" sz="2400" b="1" smtClean="0">
                <a:solidFill>
                  <a:srgbClr val="FA8218"/>
                </a:solidFill>
                <a:latin typeface="Courier New" pitchFamily="49" charset="0"/>
              </a:rPr>
              <a:t>long double</a:t>
            </a:r>
            <a:r>
              <a:rPr lang="en-US" altLang="en-US" sz="2400" smtClean="0"/>
              <a:t/>
            </a:r>
            <a:br>
              <a:rPr lang="en-US" altLang="en-US" sz="2400" smtClean="0"/>
            </a:br>
            <a:endParaRPr lang="en-US" altLang="en-US" sz="2400" smtClean="0"/>
          </a:p>
          <a:p>
            <a:pPr>
              <a:lnSpc>
                <a:spcPct val="80000"/>
              </a:lnSpc>
            </a:pPr>
            <a:r>
              <a:rPr lang="en-US" altLang="en-US" sz="2400" smtClean="0"/>
              <a:t>They can hold real numbers such as: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smtClean="0"/>
              <a:t>	</a:t>
            </a:r>
            <a:r>
              <a:rPr lang="en-US" altLang="en-US" sz="2000" smtClean="0">
                <a:latin typeface="Courier New" pitchFamily="49" charset="0"/>
              </a:rPr>
              <a:t>12.45      -3.8</a:t>
            </a:r>
            <a:br>
              <a:rPr lang="en-US" altLang="en-US" sz="2000" smtClean="0">
                <a:latin typeface="Courier New" pitchFamily="49" charset="0"/>
              </a:rPr>
            </a:br>
            <a:endParaRPr lang="en-US" altLang="en-US" sz="2000" smtClean="0"/>
          </a:p>
          <a:p>
            <a:pPr>
              <a:lnSpc>
                <a:spcPct val="80000"/>
              </a:lnSpc>
            </a:pPr>
            <a:r>
              <a:rPr lang="en-US" altLang="en-US" sz="2400" smtClean="0"/>
              <a:t>Stored in a form similar to scientific notation</a:t>
            </a:r>
            <a:br>
              <a:rPr lang="en-US" altLang="en-US" sz="2400" smtClean="0"/>
            </a:br>
            <a:endParaRPr lang="en-US" altLang="en-US" sz="2400" smtClean="0"/>
          </a:p>
          <a:p>
            <a:pPr>
              <a:lnSpc>
                <a:spcPct val="80000"/>
              </a:lnSpc>
            </a:pPr>
            <a:r>
              <a:rPr lang="en-US" altLang="en-US" sz="2400" smtClean="0"/>
              <a:t>All floating-point numbers are signed</a:t>
            </a:r>
            <a:endParaRPr lang="en-US" altLang="en-US" sz="2400" smtClean="0">
              <a:latin typeface="Courier New" pitchFamily="49" charset="0"/>
            </a:endParaRPr>
          </a:p>
          <a:p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24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Floating-Point Data Types</a:t>
            </a:r>
          </a:p>
        </p:txBody>
      </p:sp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2362200"/>
            <a:ext cx="8499475" cy="160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22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Special Characters</a:t>
            </a:r>
          </a:p>
        </p:txBody>
      </p:sp>
      <p:graphicFrame>
        <p:nvGraphicFramePr>
          <p:cNvPr id="4" name="Group 3"/>
          <p:cNvGraphicFramePr>
            <a:graphicFrameLocks noGrp="1"/>
          </p:cNvGraphicFramePr>
          <p:nvPr/>
        </p:nvGraphicFramePr>
        <p:xfrm>
          <a:off x="723900" y="1371600"/>
          <a:ext cx="7696200" cy="468312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752600"/>
                <a:gridCol w="2514600"/>
                <a:gridCol w="3429000"/>
              </a:tblGrid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Character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Name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Meaning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//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6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Double slash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Beginning of a comment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#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6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Pound sign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Beginning of preprocessor directive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&lt; &gt;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6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Open/close brackets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Enclose filename in #include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( 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6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Open/close parentheses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Used when naming a function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{ }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6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Open/close brace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Encloses a group of statements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" "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6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Open/close quotation marks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Encloses string of characters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;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6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Semicolon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End of a programming statement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047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</a:t>
            </a:r>
            <a:r>
              <a:rPr lang="en-US" altLang="en-US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altLang="en-US" smtClean="0"/>
              <a:t> Data Type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mtClean="0"/>
              <a:t>Represents values that are </a:t>
            </a:r>
            <a:r>
              <a:rPr lang="en-US" altLang="en-US" smtClean="0">
                <a:latin typeface="Courier New" pitchFamily="49" charset="0"/>
              </a:rPr>
              <a:t>true</a:t>
            </a:r>
            <a:r>
              <a:rPr lang="en-US" altLang="en-US" smtClean="0"/>
              <a:t> or </a:t>
            </a:r>
            <a:r>
              <a:rPr lang="en-US" altLang="en-US" smtClean="0">
                <a:latin typeface="Courier New" pitchFamily="49" charset="0"/>
              </a:rPr>
              <a:t>false</a:t>
            </a:r>
          </a:p>
          <a:p>
            <a:pPr>
              <a:spcBef>
                <a:spcPct val="50000"/>
              </a:spcBef>
            </a:pPr>
            <a:r>
              <a:rPr lang="en-US" altLang="en-US" smtClean="0">
                <a:latin typeface="Courier New" pitchFamily="49" charset="0"/>
              </a:rPr>
              <a:t>bool</a:t>
            </a:r>
            <a:r>
              <a:rPr lang="en-US" altLang="en-US" smtClean="0"/>
              <a:t> variables are stored as small integers</a:t>
            </a:r>
            <a:endParaRPr lang="en-US" altLang="en-US" smtClean="0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altLang="en-US" smtClean="0">
                <a:latin typeface="Courier New" pitchFamily="49" charset="0"/>
              </a:rPr>
              <a:t>false </a:t>
            </a:r>
            <a:r>
              <a:rPr lang="en-US" altLang="en-US" smtClean="0"/>
              <a:t>is represented by 0, </a:t>
            </a:r>
            <a:r>
              <a:rPr lang="en-US" altLang="en-US" smtClean="0">
                <a:latin typeface="Courier New" pitchFamily="49" charset="0"/>
              </a:rPr>
              <a:t>true</a:t>
            </a:r>
            <a:r>
              <a:rPr lang="en-US" altLang="en-US" smtClean="0"/>
              <a:t> by 1:</a:t>
            </a:r>
          </a:p>
          <a:p>
            <a:pPr lvl="1">
              <a:spcBef>
                <a:spcPct val="50000"/>
              </a:spcBef>
              <a:buFontTx/>
              <a:buNone/>
            </a:pPr>
            <a:r>
              <a:rPr lang="en-US" altLang="en-US" smtClean="0"/>
              <a:t>	</a:t>
            </a:r>
            <a:r>
              <a:rPr lang="en-US" altLang="en-US" smtClean="0">
                <a:latin typeface="Courier New" pitchFamily="49" charset="0"/>
              </a:rPr>
              <a:t>bool allDone = true;</a:t>
            </a:r>
          </a:p>
          <a:p>
            <a:pPr lvl="1">
              <a:spcBef>
                <a:spcPct val="50000"/>
              </a:spcBef>
              <a:buFontTx/>
              <a:buNone/>
            </a:pPr>
            <a:r>
              <a:rPr lang="en-US" altLang="en-US" smtClean="0">
                <a:latin typeface="Courier New" pitchFamily="49" charset="0"/>
              </a:rPr>
              <a:t>	bool finished = false;</a:t>
            </a:r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6248400" y="5181600"/>
            <a:ext cx="8382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6019800" y="4876800"/>
            <a:ext cx="12509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allDone</a:t>
            </a:r>
          </a:p>
        </p:txBody>
      </p:sp>
      <p:sp>
        <p:nvSpPr>
          <p:cNvPr id="52230" name="Rectangle 8"/>
          <p:cNvSpPr>
            <a:spLocks noChangeArrowheads="1"/>
          </p:cNvSpPr>
          <p:nvPr/>
        </p:nvSpPr>
        <p:spPr bwMode="auto">
          <a:xfrm>
            <a:off x="7620000" y="5181600"/>
            <a:ext cx="762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2231" name="Text Box 10"/>
          <p:cNvSpPr txBox="1">
            <a:spLocks noChangeArrowheads="1"/>
          </p:cNvSpPr>
          <p:nvPr/>
        </p:nvSpPr>
        <p:spPr bwMode="auto">
          <a:xfrm>
            <a:off x="7315200" y="4876800"/>
            <a:ext cx="14033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finished</a:t>
            </a:r>
          </a:p>
        </p:txBody>
      </p:sp>
      <p:sp>
        <p:nvSpPr>
          <p:cNvPr id="52232" name="Text Box 6"/>
          <p:cNvSpPr txBox="1">
            <a:spLocks noChangeArrowheads="1"/>
          </p:cNvSpPr>
          <p:nvPr/>
        </p:nvSpPr>
        <p:spPr bwMode="auto">
          <a:xfrm>
            <a:off x="6477000" y="5410200"/>
            <a:ext cx="366713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1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7848600" y="5410200"/>
            <a:ext cx="366713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itchFamily="49" charset="0"/>
              </a:rPr>
              <a:t>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28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 technical detail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In memory, everything is just bits; type is what gives meaning to the bits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smtClean="0">
                <a:ea typeface="Times New Roman" pitchFamily="18" charset="0"/>
              </a:rPr>
              <a:t>(bits/binary) </a:t>
            </a:r>
            <a:r>
              <a:rPr lang="en-US" sz="2000" b="1" smtClean="0">
                <a:ea typeface="Times New Roman" pitchFamily="18" charset="0"/>
              </a:rPr>
              <a:t>01100001 </a:t>
            </a:r>
            <a:r>
              <a:rPr lang="en-US" sz="2000" smtClean="0">
                <a:ea typeface="Times New Roman" pitchFamily="18" charset="0"/>
              </a:rPr>
              <a:t>is the int</a:t>
            </a:r>
            <a:r>
              <a:rPr lang="en-US" sz="2000" b="1" smtClean="0">
                <a:ea typeface="Times New Roman" pitchFamily="18" charset="0"/>
              </a:rPr>
              <a:t>  97 </a:t>
            </a:r>
            <a:r>
              <a:rPr lang="en-US" sz="2000" smtClean="0">
                <a:ea typeface="Times New Roman" pitchFamily="18" charset="0"/>
              </a:rPr>
              <a:t>is the char</a:t>
            </a:r>
            <a:r>
              <a:rPr lang="en-US" sz="2000" b="1" smtClean="0">
                <a:ea typeface="Times New Roman" pitchFamily="18" charset="0"/>
              </a:rPr>
              <a:t> 'a'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smtClean="0">
                <a:ea typeface="Times New Roman" pitchFamily="18" charset="0"/>
              </a:rPr>
              <a:t>(bits/binary) </a:t>
            </a:r>
            <a:r>
              <a:rPr lang="en-US" sz="2000" b="1" smtClean="0">
                <a:ea typeface="Times New Roman" pitchFamily="18" charset="0"/>
              </a:rPr>
              <a:t>01000001 </a:t>
            </a:r>
            <a:r>
              <a:rPr lang="en-US" sz="2000" smtClean="0">
                <a:ea typeface="Times New Roman" pitchFamily="18" charset="0"/>
              </a:rPr>
              <a:t>is the int</a:t>
            </a:r>
            <a:r>
              <a:rPr lang="en-US" sz="2000" b="1" smtClean="0">
                <a:ea typeface="Times New Roman" pitchFamily="18" charset="0"/>
              </a:rPr>
              <a:t> 65 </a:t>
            </a:r>
            <a:r>
              <a:rPr lang="en-US" sz="2000" smtClean="0">
                <a:ea typeface="Times New Roman" pitchFamily="18" charset="0"/>
              </a:rPr>
              <a:t>is the char</a:t>
            </a:r>
            <a:r>
              <a:rPr lang="en-US" sz="2000" b="1" smtClean="0">
                <a:ea typeface="Times New Roman" pitchFamily="18" charset="0"/>
              </a:rPr>
              <a:t> 'A'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smtClean="0">
                <a:ea typeface="Times New Roman" pitchFamily="18" charset="0"/>
              </a:rPr>
              <a:t>(bits/binary) </a:t>
            </a:r>
            <a:r>
              <a:rPr lang="en-US" sz="2000" b="1" smtClean="0">
                <a:ea typeface="Times New Roman" pitchFamily="18" charset="0"/>
              </a:rPr>
              <a:t>00110000 </a:t>
            </a:r>
            <a:r>
              <a:rPr lang="en-US" sz="2000" smtClean="0">
                <a:ea typeface="Times New Roman" pitchFamily="18" charset="0"/>
              </a:rPr>
              <a:t>is the int</a:t>
            </a:r>
            <a:r>
              <a:rPr lang="en-US" sz="2000" b="1" smtClean="0">
                <a:ea typeface="Times New Roman" pitchFamily="18" charset="0"/>
              </a:rPr>
              <a:t> 48 </a:t>
            </a:r>
            <a:r>
              <a:rPr lang="en-US" sz="2000" smtClean="0">
                <a:ea typeface="Times New Roman" pitchFamily="18" charset="0"/>
              </a:rPr>
              <a:t>is the char</a:t>
            </a:r>
            <a:r>
              <a:rPr lang="en-US" sz="2000" b="1" smtClean="0">
                <a:ea typeface="Times New Roman" pitchFamily="18" charset="0"/>
              </a:rPr>
              <a:t> '0'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smtClean="0">
              <a:ea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>
                <a:ea typeface="Times New Roman" pitchFamily="18" charset="0"/>
              </a:rPr>
              <a:t>char c = 'a';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>
                <a:ea typeface="Times New Roman" pitchFamily="18" charset="0"/>
              </a:rPr>
              <a:t>cout &lt;&lt; c;	// </a:t>
            </a:r>
            <a:r>
              <a:rPr lang="en-US" sz="2000" i="1" smtClean="0">
                <a:ea typeface="Times New Roman" pitchFamily="18" charset="0"/>
              </a:rPr>
              <a:t>print the value of character </a:t>
            </a:r>
            <a:r>
              <a:rPr lang="en-US" sz="2000" b="1" i="1" smtClean="0">
                <a:ea typeface="Times New Roman" pitchFamily="18" charset="0"/>
              </a:rPr>
              <a:t>c</a:t>
            </a:r>
            <a:r>
              <a:rPr lang="en-US" sz="2000" i="1" smtClean="0">
                <a:ea typeface="Times New Roman" pitchFamily="18" charset="0"/>
              </a:rPr>
              <a:t>, which is </a:t>
            </a:r>
            <a:r>
              <a:rPr lang="en-US" sz="2000" b="1" i="1" smtClean="0">
                <a:ea typeface="Times New Roman" pitchFamily="18" charset="0"/>
              </a:rPr>
              <a:t>a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>
                <a:ea typeface="Times New Roman" pitchFamily="18" charset="0"/>
              </a:rPr>
              <a:t>int i = c;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smtClean="0">
                <a:ea typeface="Times New Roman" pitchFamily="18" charset="0"/>
              </a:rPr>
              <a:t>cout &lt;&lt; i;	// </a:t>
            </a:r>
            <a:r>
              <a:rPr lang="en-US" sz="2000" i="1" smtClean="0">
                <a:ea typeface="Times New Roman" pitchFamily="18" charset="0"/>
              </a:rPr>
              <a:t>print the integer value of the character</a:t>
            </a:r>
            <a:r>
              <a:rPr lang="en-US" sz="2000" b="1" i="1" smtClean="0">
                <a:ea typeface="Times New Roman" pitchFamily="18" charset="0"/>
              </a:rPr>
              <a:t> c, </a:t>
            </a:r>
            <a:r>
              <a:rPr lang="en-US" sz="2000" i="1" smtClean="0">
                <a:ea typeface="Times New Roman" pitchFamily="18" charset="0"/>
              </a:rPr>
              <a:t>which is </a:t>
            </a:r>
            <a:r>
              <a:rPr lang="en-US" sz="2000" b="1" i="1" smtClean="0">
                <a:ea typeface="Times New Roman" pitchFamily="18" charset="0"/>
              </a:rPr>
              <a:t>97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b="1" i="1" smtClean="0">
              <a:ea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This is just as in </a:t>
            </a:r>
            <a:r>
              <a:rPr lang="ja-JP" altLang="en-US" sz="2400" smtClean="0"/>
              <a:t>“</a:t>
            </a:r>
            <a:r>
              <a:rPr lang="en-US" altLang="ja-JP" sz="2400" smtClean="0"/>
              <a:t>the real world</a:t>
            </a:r>
            <a:r>
              <a:rPr lang="ja-JP" altLang="en-US" sz="2400" smtClean="0"/>
              <a:t>”</a:t>
            </a:r>
            <a:r>
              <a:rPr lang="en-US" altLang="ja-JP" sz="2400" smtClean="0"/>
              <a:t>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smtClean="0">
                <a:ea typeface="Times New Roman" pitchFamily="18" charset="0"/>
              </a:rPr>
              <a:t>What does </a:t>
            </a:r>
            <a:r>
              <a:rPr lang="ja-JP" altLang="en-US" sz="2000" smtClean="0">
                <a:ea typeface="MS PGothic" pitchFamily="34" charset="-128"/>
              </a:rPr>
              <a:t>“</a:t>
            </a:r>
            <a:r>
              <a:rPr lang="en-US" altLang="ja-JP" sz="2000" smtClean="0">
                <a:ea typeface="MS PGothic" pitchFamily="34" charset="-128"/>
              </a:rPr>
              <a:t>42</a:t>
            </a:r>
            <a:r>
              <a:rPr lang="ja-JP" altLang="en-US" sz="2000" smtClean="0">
                <a:ea typeface="MS PGothic" pitchFamily="34" charset="-128"/>
              </a:rPr>
              <a:t>”</a:t>
            </a:r>
            <a:r>
              <a:rPr lang="en-US" altLang="ja-JP" sz="2000" smtClean="0">
                <a:ea typeface="MS PGothic" pitchFamily="34" charset="-128"/>
              </a:rPr>
              <a:t> mean?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smtClean="0">
                <a:ea typeface="Times New Roman" pitchFamily="18" charset="0"/>
              </a:rPr>
              <a:t>You don</a:t>
            </a:r>
            <a:r>
              <a:rPr lang="ja-JP" altLang="en-US" sz="2000" smtClean="0">
                <a:ea typeface="MS PGothic" pitchFamily="34" charset="-128"/>
              </a:rPr>
              <a:t>’</a:t>
            </a:r>
            <a:r>
              <a:rPr lang="en-US" altLang="ja-JP" sz="2000" smtClean="0">
                <a:ea typeface="MS PGothic" pitchFamily="34" charset="-128"/>
              </a:rPr>
              <a:t>t</a:t>
            </a:r>
            <a:r>
              <a:rPr lang="en-US" altLang="ja-JP" sz="2000" i="1" smtClean="0">
                <a:ea typeface="MS PGothic" pitchFamily="34" charset="-128"/>
              </a:rPr>
              <a:t> </a:t>
            </a:r>
            <a:r>
              <a:rPr lang="en-US" altLang="ja-JP" sz="2000" smtClean="0">
                <a:ea typeface="MS PGothic" pitchFamily="34" charset="-128"/>
              </a:rPr>
              <a:t>know until you know the unit used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600" smtClean="0">
                <a:ea typeface="Times New Roman" pitchFamily="18" charset="0"/>
              </a:rPr>
              <a:t>Meters? Feet? Degrees Celsius? $s? a street number? Height in inches? …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400" b="1" smtClean="0">
              <a:ea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40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C++14 hint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/>
              <a:t>All language standards are updated occasionally</a:t>
            </a:r>
          </a:p>
          <a:p>
            <a:pPr lvl="1">
              <a:defRPr/>
            </a:pPr>
            <a:r>
              <a:rPr lang="en-US" sz="2000" dirty="0" smtClean="0"/>
              <a:t>Often every 5 or 10 years</a:t>
            </a:r>
          </a:p>
          <a:p>
            <a:pPr>
              <a:defRPr/>
            </a:pPr>
            <a:r>
              <a:rPr lang="en-US" sz="2400" dirty="0" smtClean="0"/>
              <a:t>The latest standard has the most and the nicest features</a:t>
            </a:r>
          </a:p>
          <a:p>
            <a:pPr lvl="1">
              <a:defRPr/>
            </a:pPr>
            <a:r>
              <a:rPr lang="en-US" sz="2000" dirty="0" smtClean="0"/>
              <a:t>Currently C++14</a:t>
            </a:r>
          </a:p>
          <a:p>
            <a:pPr>
              <a:defRPr/>
            </a:pPr>
            <a:r>
              <a:rPr lang="en-US" sz="2400" dirty="0" smtClean="0"/>
              <a:t>The latest standard is not 100% supported by all compilers</a:t>
            </a:r>
          </a:p>
          <a:p>
            <a:pPr lvl="1">
              <a:defRPr/>
            </a:pPr>
            <a:r>
              <a:rPr lang="en-US" sz="2000" dirty="0" smtClean="0"/>
              <a:t>GCC (Linux) and Clang (Mac) are fine</a:t>
            </a:r>
          </a:p>
          <a:p>
            <a:pPr lvl="1">
              <a:defRPr/>
            </a:pPr>
            <a:r>
              <a:rPr lang="en-US" sz="2000" dirty="0" smtClean="0"/>
              <a:t>Microsoft C++ is OK</a:t>
            </a:r>
          </a:p>
          <a:p>
            <a:pPr lvl="1">
              <a:defRPr/>
            </a:pPr>
            <a:r>
              <a:rPr lang="en-US" sz="2000" dirty="0" smtClean="0"/>
              <a:t>Other implementations (many) vary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44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Declaring Variables With the </a:t>
            </a:r>
            <a:r>
              <a:rPr lang="en-US" altLang="en-US" sz="2800" smtClean="0">
                <a:latin typeface="Courier New" pitchFamily="49" charset="0"/>
                <a:cs typeface="Courier New" pitchFamily="49" charset="0"/>
              </a:rPr>
              <a:t>auto</a:t>
            </a:r>
            <a:r>
              <a:rPr lang="en-US" altLang="en-US" sz="2800" smtClean="0"/>
              <a:t> Key 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C++ 11 introduces an alternative way to define variables, using the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auto</a:t>
            </a:r>
            <a:r>
              <a:rPr lang="en-US" sz="2400" dirty="0"/>
              <a:t> key word and </a:t>
            </a:r>
            <a:r>
              <a:rPr lang="en-US" sz="2400" dirty="0" smtClean="0"/>
              <a:t>an initialization </a:t>
            </a:r>
            <a:r>
              <a:rPr lang="en-US" sz="2400" dirty="0"/>
              <a:t>value. Here is an example:</a:t>
            </a:r>
          </a:p>
          <a:p>
            <a:pPr marL="0" indent="0">
              <a:buFontTx/>
              <a:buNone/>
              <a:defRPr/>
            </a:pPr>
            <a:r>
              <a:rPr lang="en-US" dirty="0" smtClean="0"/>
              <a:t>	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auto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amount = 100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defRPr/>
            </a:pPr>
            <a:r>
              <a:rPr lang="en-US" sz="2400" dirty="0"/>
              <a:t>The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auto</a:t>
            </a:r>
            <a:r>
              <a:rPr lang="en-US" sz="2400" dirty="0"/>
              <a:t> key </a:t>
            </a:r>
            <a:r>
              <a:rPr lang="en-US" sz="2400" dirty="0" smtClean="0"/>
              <a:t>word tells </a:t>
            </a:r>
            <a:r>
              <a:rPr lang="en-US" sz="2400" dirty="0"/>
              <a:t>the compiler to determine the variable’s data type from the initialization value</a:t>
            </a:r>
            <a:r>
              <a:rPr lang="en-US" sz="2400" dirty="0" smtClean="0"/>
              <a:t>.</a:t>
            </a:r>
          </a:p>
          <a:p>
            <a:pPr>
              <a:defRPr/>
            </a:pPr>
            <a:endParaRPr lang="en-US" sz="2400" dirty="0" smtClean="0"/>
          </a:p>
          <a:p>
            <a:pPr marL="0" indent="0">
              <a:buFontTx/>
              <a:buNone/>
              <a:defRPr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auto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interestRate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12.0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Tx/>
              <a:buNone/>
              <a:defRPr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auto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stockCode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sz="2400" dirty="0">
                <a:latin typeface="Courier New" pitchFamily="-16" charset="0"/>
              </a:rPr>
              <a:t>'</a:t>
            </a:r>
            <a:r>
              <a:rPr lang="en-US" altLang="en-US" sz="2400" dirty="0" smtClean="0">
                <a:latin typeface="Courier New" pitchFamily="-16" charset="0"/>
              </a:rPr>
              <a:t>D'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  <a:defRPr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auto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customerNum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459L;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6400800" y="2971800"/>
            <a:ext cx="24447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A8218"/>
                </a:solidFill>
                <a:latin typeface="Courier New" pitchFamily="49" charset="0"/>
                <a:cs typeface="Courier New" pitchFamily="49" charset="0"/>
              </a:rPr>
              <a:t>int</a:t>
            </a:r>
          </a:p>
        </p:txBody>
      </p:sp>
      <p:sp>
        <p:nvSpPr>
          <p:cNvPr id="61445" name="Line 5"/>
          <p:cNvSpPr>
            <a:spLocks noChangeShapeType="1"/>
          </p:cNvSpPr>
          <p:nvPr/>
        </p:nvSpPr>
        <p:spPr bwMode="auto">
          <a:xfrm flipH="1">
            <a:off x="5334000" y="3124200"/>
            <a:ext cx="1085850" cy="0"/>
          </a:xfrm>
          <a:prstGeom prst="line">
            <a:avLst/>
          </a:prstGeom>
          <a:noFill/>
          <a:ln w="25400">
            <a:solidFill>
              <a:srgbClr val="FA821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446" name="Text Box 4"/>
          <p:cNvSpPr txBox="1">
            <a:spLocks noChangeArrowheads="1"/>
          </p:cNvSpPr>
          <p:nvPr/>
        </p:nvSpPr>
        <p:spPr bwMode="auto">
          <a:xfrm>
            <a:off x="6934200" y="4648200"/>
            <a:ext cx="244475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A8218"/>
                </a:solidFill>
                <a:latin typeface="Courier New" pitchFamily="49" charset="0"/>
                <a:cs typeface="Courier New" pitchFamily="49" charset="0"/>
              </a:rPr>
              <a:t>double</a:t>
            </a:r>
          </a:p>
        </p:txBody>
      </p:sp>
      <p:sp>
        <p:nvSpPr>
          <p:cNvPr id="61447" name="Line 5"/>
          <p:cNvSpPr>
            <a:spLocks noChangeShapeType="1"/>
          </p:cNvSpPr>
          <p:nvPr/>
        </p:nvSpPr>
        <p:spPr bwMode="auto">
          <a:xfrm flipH="1">
            <a:off x="5867400" y="4800600"/>
            <a:ext cx="1085850" cy="0"/>
          </a:xfrm>
          <a:prstGeom prst="line">
            <a:avLst/>
          </a:prstGeom>
          <a:noFill/>
          <a:ln w="25400">
            <a:solidFill>
              <a:srgbClr val="FA821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448" name="Text Box 4"/>
          <p:cNvSpPr txBox="1">
            <a:spLocks noChangeArrowheads="1"/>
          </p:cNvSpPr>
          <p:nvPr/>
        </p:nvSpPr>
        <p:spPr bwMode="auto">
          <a:xfrm>
            <a:off x="6934200" y="5105400"/>
            <a:ext cx="244475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A8218"/>
                </a:solidFill>
                <a:latin typeface="Courier New" pitchFamily="49" charset="0"/>
                <a:cs typeface="Courier New" pitchFamily="49" charset="0"/>
              </a:rPr>
              <a:t>char</a:t>
            </a:r>
          </a:p>
        </p:txBody>
      </p:sp>
      <p:sp>
        <p:nvSpPr>
          <p:cNvPr id="61449" name="Line 5"/>
          <p:cNvSpPr>
            <a:spLocks noChangeShapeType="1"/>
          </p:cNvSpPr>
          <p:nvPr/>
        </p:nvSpPr>
        <p:spPr bwMode="auto">
          <a:xfrm flipH="1">
            <a:off x="5334000" y="5257800"/>
            <a:ext cx="1619250" cy="0"/>
          </a:xfrm>
          <a:prstGeom prst="line">
            <a:avLst/>
          </a:prstGeom>
          <a:noFill/>
          <a:ln w="25400">
            <a:solidFill>
              <a:srgbClr val="FA821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450" name="Text Box 4"/>
          <p:cNvSpPr txBox="1">
            <a:spLocks noChangeArrowheads="1"/>
          </p:cNvSpPr>
          <p:nvPr/>
        </p:nvSpPr>
        <p:spPr bwMode="auto">
          <a:xfrm>
            <a:off x="6953250" y="5511800"/>
            <a:ext cx="244475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A8218"/>
                </a:solidFill>
                <a:latin typeface="Courier New" pitchFamily="49" charset="0"/>
                <a:cs typeface="Courier New" pitchFamily="49" charset="0"/>
              </a:rPr>
              <a:t>long</a:t>
            </a:r>
          </a:p>
        </p:txBody>
      </p:sp>
      <p:sp>
        <p:nvSpPr>
          <p:cNvPr id="61451" name="Line 5"/>
          <p:cNvSpPr>
            <a:spLocks noChangeShapeType="1"/>
          </p:cNvSpPr>
          <p:nvPr/>
        </p:nvSpPr>
        <p:spPr bwMode="auto">
          <a:xfrm flipH="1">
            <a:off x="5886450" y="5664200"/>
            <a:ext cx="1085850" cy="0"/>
          </a:xfrm>
          <a:prstGeom prst="line">
            <a:avLst/>
          </a:prstGeom>
          <a:noFill/>
          <a:ln w="25400">
            <a:solidFill>
              <a:srgbClr val="FA821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6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Scope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mtClean="0"/>
              <a:t>The </a:t>
            </a:r>
            <a:r>
              <a:rPr lang="en-US" altLang="en-US" u="sng" smtClean="0"/>
              <a:t>scope</a:t>
            </a:r>
            <a:r>
              <a:rPr lang="en-US" altLang="en-US" smtClean="0"/>
              <a:t> of a variable: the part of the program in which the variable can be accessed</a:t>
            </a:r>
          </a:p>
          <a:p>
            <a:pPr>
              <a:spcBef>
                <a:spcPct val="50000"/>
              </a:spcBef>
            </a:pPr>
            <a:r>
              <a:rPr lang="en-US" altLang="en-US" smtClean="0"/>
              <a:t>A variable cannot be used before it is defined</a:t>
            </a:r>
          </a:p>
          <a:p>
            <a:endParaRPr lang="en-US" altLang="en-US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609" y="3127675"/>
            <a:ext cx="6802008" cy="351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039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Arithmetic Operators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30000"/>
              </a:spcBef>
            </a:pPr>
            <a:r>
              <a:rPr lang="en-US" altLang="en-US" dirty="0" smtClean="0"/>
              <a:t>Used for performing numeric calculations</a:t>
            </a:r>
          </a:p>
          <a:p>
            <a:pPr>
              <a:spcBef>
                <a:spcPct val="30000"/>
              </a:spcBef>
            </a:pPr>
            <a:r>
              <a:rPr lang="en-US" altLang="en-US" dirty="0" smtClean="0"/>
              <a:t>C++ has unary, binary, and ternary operators:</a:t>
            </a:r>
          </a:p>
          <a:p>
            <a:pPr lvl="1">
              <a:spcBef>
                <a:spcPct val="30000"/>
              </a:spcBef>
            </a:pPr>
            <a:r>
              <a:rPr lang="en-US" altLang="en-US" dirty="0" smtClean="0"/>
              <a:t>unary (1 operand)	      </a:t>
            </a:r>
            <a:r>
              <a:rPr lang="en-US" altLang="en-US" dirty="0" smtClean="0">
                <a:latin typeface="Courier New" pitchFamily="49" charset="0"/>
              </a:rPr>
              <a:t>-5</a:t>
            </a:r>
          </a:p>
          <a:p>
            <a:pPr lvl="1">
              <a:spcBef>
                <a:spcPct val="30000"/>
              </a:spcBef>
            </a:pPr>
            <a:r>
              <a:rPr lang="en-US" altLang="en-US" dirty="0" smtClean="0"/>
              <a:t>binary (2 operands)     </a:t>
            </a:r>
            <a:r>
              <a:rPr lang="en-US" altLang="en-US" dirty="0" smtClean="0">
                <a:latin typeface="Courier New" pitchFamily="49" charset="0"/>
              </a:rPr>
              <a:t>13 - 7</a:t>
            </a:r>
            <a:endParaRPr lang="en-US" altLang="en-US" dirty="0" smtClean="0"/>
          </a:p>
          <a:p>
            <a:pPr lvl="1">
              <a:spcBef>
                <a:spcPct val="30000"/>
              </a:spcBef>
            </a:pPr>
            <a:r>
              <a:rPr lang="en-US" altLang="en-US" dirty="0" smtClean="0"/>
              <a:t>ternary (3 operands) </a:t>
            </a:r>
            <a:r>
              <a:rPr lang="en-US" altLang="en-US" dirty="0" smtClean="0">
                <a:latin typeface="Courier New" pitchFamily="49" charset="0"/>
              </a:rPr>
              <a:t>exp1 ? exp2 : </a:t>
            </a:r>
            <a:r>
              <a:rPr lang="en-US" altLang="en-US" dirty="0" smtClean="0">
                <a:latin typeface="Courier New" pitchFamily="49" charset="0"/>
              </a:rPr>
              <a:t>exp3</a:t>
            </a:r>
            <a:br>
              <a:rPr lang="en-US" altLang="en-US" dirty="0" smtClean="0">
                <a:latin typeface="Courier New" pitchFamily="49" charset="0"/>
              </a:rPr>
            </a:br>
            <a:r>
              <a:rPr lang="en-US" altLang="en-US" dirty="0" smtClean="0">
                <a:latin typeface="Courier New" pitchFamily="49" charset="0"/>
              </a:rPr>
              <a:t>	(condition) ? (if true) : (if false)</a:t>
            </a:r>
          </a:p>
          <a:p>
            <a:pPr marL="685800" lvl="2" indent="0">
              <a:spcBef>
                <a:spcPct val="30000"/>
              </a:spcBef>
              <a:buNone/>
            </a:pP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smtClean="0">
                <a:latin typeface="Courier New" pitchFamily="49" charset="0"/>
              </a:rPr>
              <a:t>auto grade = 85;</a:t>
            </a:r>
          </a:p>
          <a:p>
            <a:pPr marL="685800" lvl="2" indent="0">
              <a:spcBef>
                <a:spcPct val="30000"/>
              </a:spcBef>
              <a:buNone/>
            </a:pP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smtClean="0">
                <a:latin typeface="Courier New" pitchFamily="49" charset="0"/>
              </a:rPr>
              <a:t>auto result = (grade&gt; 75)? “pass” : </a:t>
            </a:r>
            <a:r>
              <a:rPr lang="en-US" altLang="en-US" smtClean="0">
                <a:latin typeface="Courier New" pitchFamily="49" charset="0"/>
              </a:rPr>
              <a:t>“fail”; </a:t>
            </a:r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55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Binary Arithmetic Operators</a:t>
            </a:r>
          </a:p>
        </p:txBody>
      </p:sp>
      <p:graphicFrame>
        <p:nvGraphicFramePr>
          <p:cNvPr id="4" name="Group 3"/>
          <p:cNvGraphicFramePr>
            <a:graphicFrameLocks noGrp="1"/>
          </p:cNvGraphicFramePr>
          <p:nvPr/>
        </p:nvGraphicFramePr>
        <p:xfrm>
          <a:off x="381000" y="1752600"/>
          <a:ext cx="8305800" cy="434340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295400"/>
                <a:gridCol w="2286000"/>
                <a:gridCol w="2819400"/>
                <a:gridCol w="1905000"/>
              </a:tblGrid>
              <a:tr h="747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SYMBOL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OPERATION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EXAMPLE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VALUE OF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 W3" pitchFamily="-16" charset="-128"/>
                        <a:cs typeface="Courier New" panose="02070309020205020404" pitchFamily="49" charset="0"/>
                      </a:endParaRPr>
                    </a:p>
                  </a:txBody>
                  <a:tcPr horzOverflow="overflow"/>
                </a:tc>
              </a:tr>
              <a:tr h="717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 W3" pitchFamily="-16" charset="-128"/>
                        <a:cs typeface="Courier New" panose="02070309020205020404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addition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ans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7 + 3;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 W3" pitchFamily="-16" charset="-128"/>
                        <a:cs typeface="Courier New" panose="02070309020205020404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6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 W3" pitchFamily="-16" charset="-128"/>
                        <a:cs typeface="Courier New" panose="02070309020205020404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subtraction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ans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7 - 3;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 W3" pitchFamily="-16" charset="-128"/>
                        <a:cs typeface="Courier New" panose="02070309020205020404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6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 W3" pitchFamily="-16" charset="-128"/>
                        <a:cs typeface="Courier New" panose="02070309020205020404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multiplication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ans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7 * 3;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 W3" pitchFamily="-16" charset="-128"/>
                        <a:cs typeface="Courier New" panose="02070309020205020404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6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</a:tr>
              <a:tr h="717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 W3" pitchFamily="-16" charset="-128"/>
                        <a:cs typeface="Courier New" panose="02070309020205020404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division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ans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7 / 3;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 W3" pitchFamily="-16" charset="-128"/>
                        <a:cs typeface="Courier New" panose="02070309020205020404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6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 W3" pitchFamily="-16" charset="-128"/>
                        <a:cs typeface="Courier New" panose="02070309020205020404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modulus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ans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7 % 3;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ヒラギノ角ゴ Pro W3" pitchFamily="-16" charset="-128"/>
                        <a:cs typeface="Courier New" panose="02070309020205020404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6" charset="0"/>
                        <a:ea typeface="ヒラギノ角ゴ Pro W3" pitchFamily="-16" charset="-128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7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Simple arithmetic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3999"/>
            <a:ext cx="8458200" cy="4832351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i="1" dirty="0" smtClean="0"/>
              <a:t>// </a:t>
            </a:r>
            <a:r>
              <a:rPr lang="en-US" sz="2000" i="1" dirty="0" smtClean="0"/>
              <a:t>do a bit of very simple arithmetic: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1600" b="1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int main()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{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	</a:t>
            </a:r>
            <a:r>
              <a:rPr lang="en-US" sz="2000" b="1" dirty="0" err="1" smtClean="0"/>
              <a:t>cout</a:t>
            </a:r>
            <a:r>
              <a:rPr lang="en-US" sz="2000" b="1" dirty="0" smtClean="0"/>
              <a:t> &lt;&lt; "please enter a floating-point number: "; // </a:t>
            </a:r>
            <a:r>
              <a:rPr lang="en-US" sz="2000" i="1" dirty="0" smtClean="0"/>
              <a:t>prompt for a number</a:t>
            </a:r>
            <a:endParaRPr lang="en-US" sz="2000" b="1" i="1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	double n;					    // </a:t>
            </a:r>
            <a:r>
              <a:rPr lang="en-US" sz="2000" i="1" dirty="0" smtClean="0"/>
              <a:t>floating-point variable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	</a:t>
            </a:r>
            <a:r>
              <a:rPr lang="en-US" sz="2000" b="1" dirty="0" err="1" smtClean="0"/>
              <a:t>cin</a:t>
            </a:r>
            <a:r>
              <a:rPr lang="en-US" sz="2000" b="1" dirty="0" smtClean="0"/>
              <a:t> &gt;&gt; n;	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	</a:t>
            </a:r>
            <a:r>
              <a:rPr lang="en-US" sz="2000" b="1" dirty="0" err="1" smtClean="0"/>
              <a:t>cout</a:t>
            </a:r>
            <a:r>
              <a:rPr lang="en-US" sz="2000" b="1" dirty="0" smtClean="0"/>
              <a:t> &lt;&lt; "n == " &lt;&lt; 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		&lt;&lt; "\nn+1 == " &lt;&lt; n+1		             // </a:t>
            </a:r>
            <a:r>
              <a:rPr lang="en-US" sz="2000" i="1" dirty="0" smtClean="0"/>
              <a:t>'\n' means </a:t>
            </a:r>
            <a:r>
              <a:rPr lang="en-US" altLang="ja-JP" sz="2000" i="1" dirty="0" smtClean="0"/>
              <a:t>“a newline”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		&lt;&lt; "\</a:t>
            </a:r>
            <a:r>
              <a:rPr lang="en-US" sz="2000" b="1" dirty="0" err="1" smtClean="0"/>
              <a:t>nthree</a:t>
            </a:r>
            <a:r>
              <a:rPr lang="en-US" sz="2000" b="1" dirty="0" smtClean="0"/>
              <a:t> times n == " &lt;&lt; 3*n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		&lt;&lt; "\</a:t>
            </a:r>
            <a:r>
              <a:rPr lang="en-US" sz="2000" b="1" dirty="0" err="1" smtClean="0"/>
              <a:t>ntwice</a:t>
            </a:r>
            <a:r>
              <a:rPr lang="en-US" sz="2000" b="1" dirty="0" smtClean="0"/>
              <a:t> n == " &lt;&lt; </a:t>
            </a:r>
            <a:r>
              <a:rPr lang="en-US" sz="2000" b="1" dirty="0" err="1" smtClean="0"/>
              <a:t>n+n</a:t>
            </a:r>
            <a:endParaRPr lang="en-US" sz="2000" b="1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		&lt;&lt; "\</a:t>
            </a:r>
            <a:r>
              <a:rPr lang="en-US" sz="2000" b="1" dirty="0" err="1" smtClean="0"/>
              <a:t>nn</a:t>
            </a:r>
            <a:r>
              <a:rPr lang="en-US" sz="2000" b="1" dirty="0" smtClean="0"/>
              <a:t> squared == " &lt;&lt; n*n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		&lt;&lt; "\</a:t>
            </a:r>
            <a:r>
              <a:rPr lang="en-US" sz="2000" b="1" dirty="0" err="1" smtClean="0"/>
              <a:t>nhalf</a:t>
            </a:r>
            <a:r>
              <a:rPr lang="en-US" sz="2000" b="1" dirty="0" smtClean="0"/>
              <a:t> of n == " &lt;&lt; n/2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		&lt;&lt; "\</a:t>
            </a:r>
            <a:r>
              <a:rPr lang="en-US" sz="2000" b="1" dirty="0" err="1" smtClean="0"/>
              <a:t>nsquare</a:t>
            </a:r>
            <a:r>
              <a:rPr lang="en-US" sz="2000" b="1" dirty="0" smtClean="0"/>
              <a:t> root of n == " &lt;&lt; </a:t>
            </a:r>
            <a:r>
              <a:rPr lang="en-US" sz="2000" b="1" dirty="0" err="1" smtClean="0"/>
              <a:t>sqrt</a:t>
            </a:r>
            <a:r>
              <a:rPr lang="en-US" sz="2000" b="1" dirty="0" smtClean="0"/>
              <a:t>(n)    // </a:t>
            </a:r>
            <a:r>
              <a:rPr lang="en-US" sz="2000" i="1" dirty="0" smtClean="0"/>
              <a:t>need #include &lt;</a:t>
            </a:r>
            <a:r>
              <a:rPr lang="en-US" sz="2000" i="1" dirty="0" err="1" smtClean="0"/>
              <a:t>math.h</a:t>
            </a:r>
            <a:r>
              <a:rPr lang="en-US" sz="2000" i="1" dirty="0" smtClean="0"/>
              <a:t>&gt;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 smtClean="0"/>
              <a:t>		&lt;&lt; </a:t>
            </a:r>
            <a:r>
              <a:rPr lang="en-US" sz="2000" b="1" i="1" dirty="0"/>
              <a:t>'</a:t>
            </a:r>
            <a:r>
              <a:rPr lang="en-US" sz="2000" b="1" dirty="0" smtClean="0"/>
              <a:t>\n</a:t>
            </a:r>
            <a:r>
              <a:rPr lang="en-US" sz="2000" b="1" i="1" dirty="0" smtClean="0"/>
              <a:t>'</a:t>
            </a:r>
            <a:r>
              <a:rPr lang="en-US" sz="2000" b="1" dirty="0" smtClean="0"/>
              <a:t>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}</a:t>
            </a:r>
            <a:endParaRPr lang="en-US" sz="2000" b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404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Arithmetic Operators</a:t>
            </a:r>
          </a:p>
        </p:txBody>
      </p:sp>
      <p:pic>
        <p:nvPicPr>
          <p:cNvPr id="686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836" y="1468267"/>
            <a:ext cx="5469925" cy="520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94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 Closer Look at the 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en-US" smtClean="0"/>
              <a:t> Operator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>
                <a:latin typeface="Courier New" pitchFamily="49" charset="0"/>
              </a:rPr>
              <a:t>/</a:t>
            </a:r>
            <a:r>
              <a:rPr lang="en-US" altLang="en-US" smtClean="0"/>
              <a:t> (division) operator performs integer division if both operands are integers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Courier New" pitchFamily="49" charset="0"/>
              </a:rPr>
              <a:t>cout &lt;&lt; 13 / 5;    // displays 2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Courier New" pitchFamily="49" charset="0"/>
              </a:rPr>
              <a:t>cout &lt;&lt; 91 / 7;    // displays 13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If either operand is floating point, the result is floating point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Courier New" pitchFamily="49" charset="0"/>
              </a:rPr>
              <a:t>cout &lt;&lt; 13 / 5.0;  // displays 2.6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Courier New" pitchFamily="49" charset="0"/>
              </a:rPr>
              <a:t>cout &lt;&lt; 91.0 / 7;  // displays 13.0</a:t>
            </a:r>
          </a:p>
          <a:p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7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</a:t>
            </a:r>
            <a:r>
              <a:rPr lang="en-US" altLang="en-US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altLang="en-US" smtClean="0"/>
              <a:t> Object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74029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dirty="0"/>
              <a:t>Displays output on the computer </a:t>
            </a:r>
            <a:r>
              <a:rPr lang="en-US" altLang="en-US" dirty="0" smtClean="0"/>
              <a:t>screen. You use the stream insertion operator </a:t>
            </a:r>
            <a:r>
              <a:rPr lang="en-US" altLang="en-US" dirty="0" smtClean="0">
                <a:latin typeface="Courier New" pitchFamily="-16" charset="0"/>
              </a:rPr>
              <a:t>&lt;&lt;</a:t>
            </a:r>
            <a:r>
              <a:rPr lang="en-US" altLang="en-US" dirty="0" smtClean="0"/>
              <a:t> to send output to </a:t>
            </a:r>
            <a:r>
              <a:rPr lang="en-US" altLang="en-US" dirty="0" err="1" smtClean="0">
                <a:latin typeface="Courier New" pitchFamily="-16" charset="0"/>
              </a:rPr>
              <a:t>cout</a:t>
            </a:r>
            <a:r>
              <a:rPr lang="en-US" altLang="en-US" dirty="0" smtClean="0"/>
              <a:t>:</a:t>
            </a:r>
            <a:br>
              <a:rPr lang="en-US" altLang="en-US" dirty="0" smtClean="0"/>
            </a:br>
            <a:r>
              <a:rPr lang="en-US" altLang="en-US" dirty="0" smtClean="0">
                <a:latin typeface="Courier New" pitchFamily="-16" charset="0"/>
              </a:rPr>
              <a:t>	</a:t>
            </a:r>
            <a:r>
              <a:rPr lang="en-US" altLang="en-US" dirty="0" err="1" smtClean="0">
                <a:latin typeface="Courier New" pitchFamily="-16" charset="0"/>
              </a:rPr>
              <a:t>cout</a:t>
            </a:r>
            <a:r>
              <a:rPr lang="en-US" altLang="en-US" dirty="0" smtClean="0">
                <a:latin typeface="Courier New" pitchFamily="-16" charset="0"/>
              </a:rPr>
              <a:t> &lt;&lt; "Programming is fun!";</a:t>
            </a:r>
            <a:endParaRPr lang="en-US" altLang="en-US" dirty="0" smtClean="0"/>
          </a:p>
          <a:p>
            <a:r>
              <a:rPr lang="en-US" altLang="en-US" dirty="0" smtClean="0"/>
              <a:t>Can </a:t>
            </a:r>
            <a:r>
              <a:rPr lang="en-US" altLang="en-US" dirty="0"/>
              <a:t>be used to send more than one item to </a:t>
            </a:r>
            <a:r>
              <a:rPr lang="en-US" altLang="en-US" dirty="0" err="1"/>
              <a:t>cout</a:t>
            </a:r>
            <a:r>
              <a:rPr lang="en-US" altLang="en-US" dirty="0"/>
              <a:t>:</a:t>
            </a:r>
            <a:br>
              <a:rPr lang="en-US" altLang="en-US" dirty="0"/>
            </a:br>
            <a:r>
              <a:rPr lang="en-US" altLang="en-US" dirty="0">
                <a:latin typeface="Courier New" pitchFamily="49" charset="0"/>
              </a:rPr>
              <a:t>	</a:t>
            </a:r>
            <a:r>
              <a:rPr lang="en-US" altLang="en-US" dirty="0" err="1">
                <a:latin typeface="Courier New" pitchFamily="49" charset="0"/>
              </a:rPr>
              <a:t>cout</a:t>
            </a:r>
            <a:r>
              <a:rPr lang="en-US" altLang="en-US" dirty="0">
                <a:latin typeface="Courier New" pitchFamily="49" charset="0"/>
              </a:rPr>
              <a:t> &lt;&lt; "Hello " &lt;&lt; "there!";</a:t>
            </a:r>
          </a:p>
          <a:p>
            <a:pPr lvl="1">
              <a:buClr>
                <a:schemeClr val="tx1"/>
              </a:buClr>
              <a:buNone/>
            </a:pPr>
            <a:endParaRPr lang="en-US" altLang="en-US" dirty="0"/>
          </a:p>
          <a:p>
            <a:pPr lvl="1">
              <a:buClr>
                <a:schemeClr val="tx1"/>
              </a:buClr>
              <a:buNone/>
            </a:pPr>
            <a:r>
              <a:rPr lang="en-US" altLang="en-US" dirty="0"/>
              <a:t>Or</a:t>
            </a:r>
            <a:r>
              <a:rPr lang="en-US" altLang="en-US" dirty="0" smtClean="0"/>
              <a:t>:</a:t>
            </a:r>
            <a:endParaRPr lang="en-US" altLang="en-US" dirty="0"/>
          </a:p>
          <a:p>
            <a:pPr lvl="1">
              <a:buClr>
                <a:schemeClr val="tx1"/>
              </a:buClr>
              <a:buNone/>
            </a:pPr>
            <a:r>
              <a:rPr lang="en-US" altLang="en-US" sz="2400" dirty="0">
                <a:latin typeface="Courier New" pitchFamily="49" charset="0"/>
              </a:rPr>
              <a:t>	</a:t>
            </a:r>
            <a:r>
              <a:rPr lang="en-US" altLang="en-US" sz="2400" dirty="0" smtClean="0">
                <a:latin typeface="Courier New" pitchFamily="49" charset="0"/>
              </a:rPr>
              <a:t>	</a:t>
            </a:r>
            <a:r>
              <a:rPr lang="en-US" altLang="en-US" sz="2400" dirty="0" err="1" smtClean="0">
                <a:latin typeface="Courier New" pitchFamily="49" charset="0"/>
              </a:rPr>
              <a:t>cout</a:t>
            </a:r>
            <a:r>
              <a:rPr lang="en-US" altLang="en-US" sz="2400" dirty="0" smtClean="0">
                <a:latin typeface="Courier New" pitchFamily="49" charset="0"/>
              </a:rPr>
              <a:t> </a:t>
            </a:r>
            <a:r>
              <a:rPr lang="en-US" altLang="en-US" sz="2400" dirty="0">
                <a:latin typeface="Courier New" pitchFamily="49" charset="0"/>
              </a:rPr>
              <a:t>&lt;&lt; "Hello ";</a:t>
            </a:r>
          </a:p>
          <a:p>
            <a:pPr lvl="1">
              <a:buClr>
                <a:schemeClr val="tx1"/>
              </a:buClr>
              <a:buNone/>
            </a:pPr>
            <a:r>
              <a:rPr lang="en-US" altLang="en-US" sz="2400" dirty="0">
                <a:latin typeface="Courier New" pitchFamily="49" charset="0"/>
              </a:rPr>
              <a:t>	</a:t>
            </a:r>
            <a:r>
              <a:rPr lang="en-US" altLang="en-US" sz="2400" dirty="0" smtClean="0">
                <a:latin typeface="Courier New" pitchFamily="49" charset="0"/>
              </a:rPr>
              <a:t>	</a:t>
            </a:r>
            <a:r>
              <a:rPr lang="en-US" altLang="en-US" sz="2400" dirty="0" err="1" smtClean="0">
                <a:latin typeface="Courier New" pitchFamily="49" charset="0"/>
              </a:rPr>
              <a:t>cout</a:t>
            </a:r>
            <a:r>
              <a:rPr lang="en-US" altLang="en-US" sz="2400" dirty="0" smtClean="0">
                <a:latin typeface="Courier New" pitchFamily="49" charset="0"/>
              </a:rPr>
              <a:t> </a:t>
            </a:r>
            <a:r>
              <a:rPr lang="en-US" altLang="en-US" sz="2400" dirty="0">
                <a:latin typeface="Courier New" pitchFamily="49" charset="0"/>
              </a:rPr>
              <a:t>&lt;&lt; "there</a:t>
            </a:r>
            <a:r>
              <a:rPr lang="en-US" altLang="en-US" sz="2400" dirty="0" smtClean="0">
                <a:latin typeface="Courier New" pitchFamily="49" charset="0"/>
              </a:rPr>
              <a:t>!";</a:t>
            </a:r>
            <a:r>
              <a:rPr lang="en-US" altLang="en-US" dirty="0" smtClean="0">
                <a:latin typeface="Courier New" pitchFamily="49" charset="0"/>
              </a:rPr>
              <a:t>	</a:t>
            </a:r>
            <a:endParaRPr lang="en-US" altLang="en-US" dirty="0">
              <a:latin typeface="Courier New" pitchFamily="49" charset="0"/>
            </a:endParaRPr>
          </a:p>
          <a:p>
            <a:pPr marL="514350" indent="-514350">
              <a:defRPr/>
            </a:pPr>
            <a:r>
              <a:rPr lang="en-US" altLang="en-US" dirty="0"/>
              <a:t>This produces one line of output:</a:t>
            </a:r>
            <a:br>
              <a:rPr lang="en-US" altLang="en-US" dirty="0"/>
            </a:br>
            <a:r>
              <a:rPr lang="en-US" altLang="en-US" dirty="0" smtClean="0"/>
              <a:t>	</a:t>
            </a:r>
            <a:r>
              <a:rPr lang="en-US" altLang="en-US" dirty="0" err="1" smtClean="0">
                <a:latin typeface="Courier New" pitchFamily="49" charset="0"/>
              </a:rPr>
              <a:t>cout</a:t>
            </a:r>
            <a:r>
              <a:rPr lang="en-US" altLang="en-US" dirty="0" smtClean="0">
                <a:latin typeface="Courier New" pitchFamily="49" charset="0"/>
              </a:rPr>
              <a:t> </a:t>
            </a:r>
            <a:r>
              <a:rPr lang="en-US" altLang="en-US" dirty="0">
                <a:latin typeface="Courier New" pitchFamily="49" charset="0"/>
              </a:rPr>
              <a:t>&lt;&lt; "Programming is ";</a:t>
            </a:r>
            <a:br>
              <a:rPr lang="en-US" altLang="en-US" dirty="0">
                <a:latin typeface="Courier New" pitchFamily="49" charset="0"/>
              </a:rPr>
            </a:br>
            <a:r>
              <a:rPr lang="en-US" altLang="en-US" dirty="0" smtClean="0">
                <a:latin typeface="Courier New" pitchFamily="49" charset="0"/>
              </a:rPr>
              <a:t>	</a:t>
            </a:r>
            <a:r>
              <a:rPr lang="en-US" altLang="en-US" dirty="0" err="1" smtClean="0">
                <a:latin typeface="Courier New" pitchFamily="49" charset="0"/>
              </a:rPr>
              <a:t>cout</a:t>
            </a:r>
            <a:r>
              <a:rPr lang="en-US" altLang="en-US" dirty="0" smtClean="0">
                <a:latin typeface="Courier New" pitchFamily="49" charset="0"/>
              </a:rPr>
              <a:t> </a:t>
            </a:r>
            <a:r>
              <a:rPr lang="en-US" altLang="en-US" dirty="0">
                <a:latin typeface="Courier New" pitchFamily="49" charset="0"/>
              </a:rPr>
              <a:t>&lt;&lt; "fun!";</a:t>
            </a:r>
          </a:p>
          <a:p>
            <a:pPr marL="514350" indent="-514350" eaLnBrk="1" hangingPunct="1">
              <a:defRPr/>
            </a:pPr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697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 Closer Look at the 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altLang="en-US" smtClean="0"/>
              <a:t> Operator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40000"/>
              </a:spcBef>
            </a:pPr>
            <a:r>
              <a:rPr lang="en-US" altLang="en-US" smtClean="0">
                <a:latin typeface="Courier New" pitchFamily="49" charset="0"/>
              </a:rPr>
              <a:t>%</a:t>
            </a:r>
            <a:r>
              <a:rPr lang="en-US" altLang="en-US" smtClean="0"/>
              <a:t> (modulus) operator computes the remainder resulting from integer division</a:t>
            </a:r>
          </a:p>
          <a:p>
            <a:pPr lvl="1">
              <a:spcBef>
                <a:spcPct val="40000"/>
              </a:spcBef>
              <a:buFontTx/>
              <a:buNone/>
            </a:pPr>
            <a:r>
              <a:rPr lang="en-US" altLang="en-US" smtClean="0">
                <a:latin typeface="Courier New" pitchFamily="49" charset="0"/>
              </a:rPr>
              <a:t>cout &lt;&lt; 13 % 5;   // displays 3</a:t>
            </a:r>
          </a:p>
          <a:p>
            <a:pPr>
              <a:spcBef>
                <a:spcPct val="40000"/>
              </a:spcBef>
            </a:pPr>
            <a:r>
              <a:rPr lang="en-US" altLang="en-US" smtClean="0">
                <a:latin typeface="Courier New" pitchFamily="49" charset="0"/>
              </a:rPr>
              <a:t>%</a:t>
            </a:r>
            <a:r>
              <a:rPr lang="en-US" altLang="en-US" smtClean="0"/>
              <a:t> requires integers for both operands</a:t>
            </a:r>
          </a:p>
          <a:p>
            <a:pPr lvl="1">
              <a:spcBef>
                <a:spcPct val="40000"/>
              </a:spcBef>
              <a:buFontTx/>
              <a:buNone/>
            </a:pPr>
            <a:r>
              <a:rPr lang="en-US" altLang="en-US" smtClean="0">
                <a:latin typeface="Courier New" pitchFamily="49" charset="0"/>
              </a:rPr>
              <a:t>cout &lt;&lt; 13 % 5.0; // error</a:t>
            </a:r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098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Comments</a:t>
            </a:r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Used to document parts of the program</a:t>
            </a:r>
          </a:p>
          <a:p>
            <a:r>
              <a:rPr lang="en-US" altLang="en-US" smtClean="0"/>
              <a:t>Intended for persons reading the source code of the program:</a:t>
            </a:r>
          </a:p>
          <a:p>
            <a:pPr lvl="1"/>
            <a:r>
              <a:rPr lang="en-US" altLang="en-US" smtClean="0"/>
              <a:t>Indicate the purpose of the program</a:t>
            </a:r>
          </a:p>
          <a:p>
            <a:pPr lvl="1"/>
            <a:r>
              <a:rPr lang="en-US" altLang="en-US" smtClean="0"/>
              <a:t>Describe the use of variables</a:t>
            </a:r>
          </a:p>
          <a:p>
            <a:pPr lvl="1"/>
            <a:r>
              <a:rPr lang="en-US" altLang="en-US" smtClean="0"/>
              <a:t>Explain complex sections of code</a:t>
            </a:r>
          </a:p>
          <a:p>
            <a:r>
              <a:rPr lang="en-US" altLang="en-US" smtClean="0"/>
              <a:t>Are ignored by the compiler</a:t>
            </a:r>
          </a:p>
          <a:p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638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Single-Line Comments</a:t>
            </a:r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Begin with </a:t>
            </a:r>
            <a:r>
              <a:rPr lang="en-US" altLang="en-US" smtClean="0">
                <a:latin typeface="Courier New" pitchFamily="49" charset="0"/>
              </a:rPr>
              <a:t>//</a:t>
            </a:r>
            <a:r>
              <a:rPr lang="en-US" altLang="en-US" smtClean="0"/>
              <a:t> through to the end of line:</a:t>
            </a:r>
          </a:p>
          <a:p>
            <a:pPr lvl="1">
              <a:buFontTx/>
              <a:buNone/>
            </a:pPr>
            <a:r>
              <a:rPr lang="en-US" altLang="en-US" smtClean="0">
                <a:latin typeface="Courier New" pitchFamily="49" charset="0"/>
              </a:rPr>
              <a:t>int length = 12; // length in inches</a:t>
            </a:r>
          </a:p>
          <a:p>
            <a:pPr lvl="1">
              <a:buFontTx/>
              <a:buNone/>
            </a:pPr>
            <a:r>
              <a:rPr lang="en-US" altLang="en-US" smtClean="0">
                <a:latin typeface="Courier New" pitchFamily="49" charset="0"/>
              </a:rPr>
              <a:t>int width = 15;  // width in inches</a:t>
            </a:r>
          </a:p>
          <a:p>
            <a:pPr lvl="1">
              <a:buFontTx/>
              <a:buNone/>
            </a:pPr>
            <a:r>
              <a:rPr lang="en-US" altLang="en-US" smtClean="0">
                <a:latin typeface="Courier New" pitchFamily="49" charset="0"/>
              </a:rPr>
              <a:t>int area;        // calculated area</a:t>
            </a:r>
          </a:p>
          <a:p>
            <a:pPr lvl="1">
              <a:buFontTx/>
              <a:buNone/>
            </a:pPr>
            <a:endParaRPr lang="en-US" altLang="en-US" smtClean="0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altLang="en-US" smtClean="0">
                <a:latin typeface="Courier New" pitchFamily="49" charset="0"/>
              </a:rPr>
              <a:t>// calculate rectangle area</a:t>
            </a:r>
          </a:p>
          <a:p>
            <a:pPr lvl="1">
              <a:buFontTx/>
              <a:buNone/>
            </a:pPr>
            <a:r>
              <a:rPr lang="en-US" altLang="en-US" smtClean="0">
                <a:latin typeface="Courier New" pitchFamily="49" charset="0"/>
              </a:rPr>
              <a:t>area = length * width; </a:t>
            </a:r>
          </a:p>
          <a:p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0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Multi-Line Comments</a:t>
            </a:r>
          </a:p>
        </p:txBody>
      </p:sp>
      <p:sp>
        <p:nvSpPr>
          <p:cNvPr id="747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Begin with </a:t>
            </a:r>
            <a:r>
              <a:rPr lang="en-US" altLang="en-US" smtClean="0">
                <a:latin typeface="Courier New" pitchFamily="49" charset="0"/>
              </a:rPr>
              <a:t>/*</a:t>
            </a:r>
            <a:r>
              <a:rPr lang="en-US" altLang="en-US" smtClean="0"/>
              <a:t>, end with </a:t>
            </a:r>
            <a:r>
              <a:rPr lang="en-US" altLang="en-US" smtClean="0">
                <a:latin typeface="Courier New" pitchFamily="49" charset="0"/>
              </a:rPr>
              <a:t>*/</a:t>
            </a:r>
            <a:endParaRPr lang="en-US" altLang="en-US" smtClean="0"/>
          </a:p>
          <a:p>
            <a:r>
              <a:rPr lang="en-US" altLang="en-US" smtClean="0"/>
              <a:t>Can span multiple lines:</a:t>
            </a:r>
          </a:p>
          <a:p>
            <a:pPr lvl="1">
              <a:buClr>
                <a:srgbClr val="3333CC"/>
              </a:buClr>
              <a:buFontTx/>
              <a:buNone/>
            </a:pPr>
            <a:r>
              <a:rPr lang="en-US" altLang="en-US" smtClean="0">
                <a:latin typeface="Courier New" pitchFamily="49" charset="0"/>
              </a:rPr>
              <a:t>/* this is a multi-line</a:t>
            </a:r>
          </a:p>
          <a:p>
            <a:pPr lvl="1">
              <a:buClr>
                <a:srgbClr val="3333CC"/>
              </a:buClr>
              <a:buFontTx/>
              <a:buNone/>
            </a:pPr>
            <a:r>
              <a:rPr lang="en-US" altLang="en-US" smtClean="0">
                <a:latin typeface="Courier New" pitchFamily="49" charset="0"/>
              </a:rPr>
              <a:t>   comment</a:t>
            </a:r>
          </a:p>
          <a:p>
            <a:pPr lvl="1">
              <a:buClr>
                <a:srgbClr val="3333CC"/>
              </a:buClr>
              <a:buFontTx/>
              <a:buNone/>
            </a:pPr>
            <a:r>
              <a:rPr lang="en-US" altLang="en-US" smtClean="0">
                <a:latin typeface="Courier New" pitchFamily="49" charset="0"/>
              </a:rPr>
              <a:t>*/</a:t>
            </a:r>
            <a:endParaRPr lang="en-US" altLang="en-US" smtClean="0"/>
          </a:p>
          <a:p>
            <a:r>
              <a:rPr lang="en-US" altLang="en-US" smtClean="0"/>
              <a:t>Can begin and end on the same line:</a:t>
            </a:r>
          </a:p>
          <a:p>
            <a:pPr lvl="1">
              <a:buClr>
                <a:srgbClr val="3333CC"/>
              </a:buClr>
              <a:buFontTx/>
              <a:buNone/>
            </a:pPr>
            <a:r>
              <a:rPr lang="en-US" altLang="en-US" smtClean="0">
                <a:latin typeface="Courier New" pitchFamily="49" charset="0"/>
              </a:rPr>
              <a:t>int area;   /* calculated area */</a:t>
            </a:r>
          </a:p>
          <a:p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71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Named Constants</a:t>
            </a:r>
          </a:p>
        </p:txBody>
      </p:sp>
      <p:sp>
        <p:nvSpPr>
          <p:cNvPr id="768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u="sng" smtClean="0"/>
              <a:t>Named constant</a:t>
            </a:r>
            <a:r>
              <a:rPr lang="en-US" altLang="en-US" smtClean="0"/>
              <a:t> (</a:t>
            </a:r>
            <a:r>
              <a:rPr lang="en-US" altLang="en-US" u="sng" smtClean="0"/>
              <a:t>constant variable</a:t>
            </a:r>
            <a:r>
              <a:rPr lang="en-US" altLang="en-US" smtClean="0"/>
              <a:t>): variable whose content cannot be changed during program execution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Used for representing constant values with descriptive names: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mtClean="0"/>
              <a:t>	</a:t>
            </a:r>
            <a:r>
              <a:rPr lang="en-US" altLang="en-US" smtClean="0">
                <a:latin typeface="Courier New" pitchFamily="49" charset="0"/>
              </a:rPr>
              <a:t>const double TAX_RATE = 0.0675;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Courier New" pitchFamily="49" charset="0"/>
              </a:rPr>
              <a:t>	const int NUM_STATES = 50;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Often named in uppercase letters</a:t>
            </a:r>
          </a:p>
          <a:p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07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Named Constants in Program 2-28</a:t>
            </a:r>
          </a:p>
        </p:txBody>
      </p:sp>
      <p:pic>
        <p:nvPicPr>
          <p:cNvPr id="778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1517822"/>
            <a:ext cx="6324600" cy="500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162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Programming Style</a:t>
            </a:r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visual organization of the source code</a:t>
            </a:r>
          </a:p>
          <a:p>
            <a:r>
              <a:rPr lang="en-US" altLang="en-US" smtClean="0"/>
              <a:t>Includes the use of spaces, tabs, and blank lines</a:t>
            </a:r>
          </a:p>
          <a:p>
            <a:r>
              <a:rPr lang="en-US" altLang="en-US" smtClean="0"/>
              <a:t>Does not affect the syntax of the program</a:t>
            </a:r>
          </a:p>
          <a:p>
            <a:r>
              <a:rPr lang="en-US" altLang="en-US" smtClean="0"/>
              <a:t>Affects the readability of the source code</a:t>
            </a:r>
          </a:p>
          <a:p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7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next lecture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Will talk about expressions, statements, debugging, simple error handling, and simple rules for program construction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053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</a:t>
            </a:r>
            <a:r>
              <a:rPr lang="en-US" altLang="en-US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altLang="en-US" smtClean="0"/>
              <a:t> Manipulator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You can use the </a:t>
            </a:r>
            <a:r>
              <a:rPr lang="en-US" altLang="en-US" b="1" smtClean="0">
                <a:solidFill>
                  <a:srgbClr val="FA8218"/>
                </a:solidFill>
                <a:latin typeface="Courier New" pitchFamily="49" charset="0"/>
              </a:rPr>
              <a:t>endl</a:t>
            </a:r>
            <a:r>
              <a:rPr lang="en-US" altLang="en-US" smtClean="0"/>
              <a:t> manipulator to start a new line of output. This will produce two lines of output: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z="2800" smtClean="0">
                <a:latin typeface="Courier New" pitchFamily="49" charset="0"/>
              </a:rPr>
              <a:t>cout &lt;&lt; "Programming is" &lt;&lt; endl;</a:t>
            </a:r>
            <a:br>
              <a:rPr lang="en-US" altLang="en-US" sz="2800" smtClean="0">
                <a:latin typeface="Courier New" pitchFamily="49" charset="0"/>
              </a:rPr>
            </a:br>
            <a:r>
              <a:rPr lang="en-US" altLang="en-US" sz="2800" smtClean="0">
                <a:latin typeface="Courier New" pitchFamily="49" charset="0"/>
              </a:rPr>
              <a:t>cout &lt;&lt; "fun!";</a:t>
            </a:r>
          </a:p>
          <a:p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72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</a:t>
            </a:r>
            <a:r>
              <a:rPr lang="en-US" altLang="en-US" smtClean="0">
                <a:latin typeface="Courier New" pitchFamily="49" charset="0"/>
                <a:cs typeface="Courier New" pitchFamily="49" charset="0"/>
              </a:rPr>
              <a:t>\n </a:t>
            </a:r>
            <a:r>
              <a:rPr lang="en-US" altLang="en-US" smtClean="0"/>
              <a:t>Escape Sequence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You can also use the </a:t>
            </a:r>
            <a:r>
              <a:rPr lang="en-US" altLang="en-US" b="1" smtClean="0">
                <a:solidFill>
                  <a:srgbClr val="FA8218"/>
                </a:solidFill>
                <a:latin typeface="Courier New" pitchFamily="49" charset="0"/>
              </a:rPr>
              <a:t>\n</a:t>
            </a:r>
            <a:r>
              <a:rPr lang="en-US" altLang="en-US" smtClean="0"/>
              <a:t> escape sequence to start a new line of output. This will produce two lines of output: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z="2800" smtClean="0">
                <a:latin typeface="Courier New" pitchFamily="49" charset="0"/>
              </a:rPr>
              <a:t>cout &lt;&lt; "Programming is\n";</a:t>
            </a:r>
            <a:br>
              <a:rPr lang="en-US" altLang="en-US" sz="2800" smtClean="0">
                <a:latin typeface="Courier New" pitchFamily="49" charset="0"/>
              </a:rPr>
            </a:br>
            <a:r>
              <a:rPr lang="en-US" altLang="en-US" sz="2800" smtClean="0">
                <a:latin typeface="Courier New" pitchFamily="49" charset="0"/>
              </a:rPr>
              <a:t>cout &lt;&lt; "fun!";</a:t>
            </a:r>
          </a:p>
          <a:p>
            <a:pPr eaLnBrk="1" hangingPunct="1"/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657600" y="5334000"/>
            <a:ext cx="4125913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A8218"/>
                </a:solidFill>
              </a:rPr>
              <a:t>Notice that the </a:t>
            </a:r>
            <a:r>
              <a:rPr lang="en-US" altLang="en-US" sz="2400" b="1">
                <a:solidFill>
                  <a:srgbClr val="FA8218"/>
                </a:solidFill>
                <a:latin typeface="Courier New" pitchFamily="49" charset="0"/>
                <a:cs typeface="Courier New" pitchFamily="49" charset="0"/>
              </a:rPr>
              <a:t>\n</a:t>
            </a:r>
            <a:r>
              <a:rPr lang="en-US" altLang="en-US" sz="2400">
                <a:solidFill>
                  <a:srgbClr val="FA8218"/>
                </a:solidFill>
              </a:rPr>
              <a:t> is INSIDE 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A8218"/>
                </a:solidFill>
              </a:rPr>
              <a:t>the string.</a:t>
            </a:r>
          </a:p>
        </p:txBody>
      </p:sp>
      <p:sp>
        <p:nvSpPr>
          <p:cNvPr id="14341" name="Line 4"/>
          <p:cNvSpPr>
            <a:spLocks noChangeShapeType="1"/>
          </p:cNvSpPr>
          <p:nvPr/>
        </p:nvSpPr>
        <p:spPr bwMode="auto">
          <a:xfrm flipH="1" flipV="1">
            <a:off x="6096000" y="4495800"/>
            <a:ext cx="0" cy="838200"/>
          </a:xfrm>
          <a:prstGeom prst="line">
            <a:avLst/>
          </a:prstGeom>
          <a:noFill/>
          <a:ln w="25400">
            <a:solidFill>
              <a:srgbClr val="FA8218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01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</a:t>
            </a:r>
            <a:r>
              <a:rPr lang="en-US" altLang="en-US" smtClean="0">
                <a:latin typeface="Courier New" pitchFamily="49" charset="0"/>
                <a:cs typeface="Courier New" pitchFamily="49" charset="0"/>
              </a:rPr>
              <a:t>#include</a:t>
            </a:r>
            <a:r>
              <a:rPr lang="en-US" altLang="en-US" smtClean="0"/>
              <a:t> Directive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Inserts the contents of another file into the program</a:t>
            </a:r>
          </a:p>
          <a:p>
            <a:pPr eaLnBrk="1" hangingPunct="1"/>
            <a:r>
              <a:rPr lang="en-US" altLang="en-US" smtClean="0"/>
              <a:t>This is a preprocessor directive, not part of C++ language</a:t>
            </a:r>
          </a:p>
          <a:p>
            <a:pPr eaLnBrk="1" hangingPunct="1"/>
            <a:r>
              <a:rPr lang="en-US" altLang="en-US" smtClean="0">
                <a:latin typeface="Courier New" pitchFamily="49" charset="0"/>
              </a:rPr>
              <a:t>#include</a:t>
            </a:r>
            <a:r>
              <a:rPr lang="en-US" altLang="en-US" smtClean="0"/>
              <a:t> lines not seen by compiler</a:t>
            </a:r>
          </a:p>
          <a:p>
            <a:pPr eaLnBrk="1" hangingPunct="1"/>
            <a:r>
              <a:rPr lang="en-US" altLang="en-US" smtClean="0"/>
              <a:t>Do </a:t>
            </a:r>
            <a:r>
              <a:rPr lang="en-US" altLang="en-US" u="sng" smtClean="0"/>
              <a:t>not</a:t>
            </a:r>
            <a:r>
              <a:rPr lang="en-US" altLang="en-US" smtClean="0"/>
              <a:t> place a semicolon at end of </a:t>
            </a:r>
            <a:r>
              <a:rPr lang="en-US" altLang="en-US" smtClean="0">
                <a:latin typeface="Courier New" pitchFamily="49" charset="0"/>
              </a:rPr>
              <a:t>#include</a:t>
            </a:r>
            <a:r>
              <a:rPr lang="en-US" altLang="en-US" smtClean="0"/>
              <a:t> line</a:t>
            </a:r>
          </a:p>
          <a:p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978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Variables and Literals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u="sng" dirty="0" smtClean="0"/>
              <a:t>Variable</a:t>
            </a:r>
            <a:r>
              <a:rPr lang="en-US" altLang="en-US" dirty="0" smtClean="0"/>
              <a:t>: a storage location in memory</a:t>
            </a:r>
            <a:br>
              <a:rPr lang="en-US" altLang="en-US" dirty="0" smtClean="0"/>
            </a:b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Has a name and a type of data it can hold</a:t>
            </a:r>
          </a:p>
          <a:p>
            <a:pPr lvl="1" eaLnBrk="1" hangingPunct="1"/>
            <a:r>
              <a:rPr lang="en-US" altLang="en-US" dirty="0" smtClean="0"/>
              <a:t>Must be defined before it can be used:</a:t>
            </a:r>
            <a:br>
              <a:rPr lang="en-US" altLang="en-US" dirty="0" smtClean="0"/>
            </a:br>
            <a:endParaRPr lang="en-US" altLang="en-US" dirty="0" smtClean="0"/>
          </a:p>
          <a:p>
            <a:pPr lvl="1" eaLnBrk="1" hangingPunct="1">
              <a:buFontTx/>
              <a:buNone/>
            </a:pPr>
            <a:r>
              <a:rPr lang="en-US" altLang="en-US" dirty="0" smtClean="0"/>
              <a:t>	</a:t>
            </a:r>
            <a:r>
              <a:rPr lang="en-US" altLang="en-US" dirty="0" err="1" smtClean="0">
                <a:latin typeface="Courier New" pitchFamily="49" charset="0"/>
              </a:rPr>
              <a:t>int</a:t>
            </a:r>
            <a:r>
              <a:rPr lang="en-US" altLang="en-US" dirty="0" smtClean="0">
                <a:latin typeface="Courier New" pitchFamily="49" charset="0"/>
              </a:rPr>
              <a:t> item;</a:t>
            </a:r>
            <a:endParaRPr lang="en-US" altLang="en-US" dirty="0" smtClean="0"/>
          </a:p>
          <a:p>
            <a:endParaRPr lang="en-US" alt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283" y="3669827"/>
            <a:ext cx="4870873" cy="2957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911" y="4871594"/>
            <a:ext cx="4344516" cy="492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46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Literals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Literal</a:t>
            </a:r>
            <a:r>
              <a:rPr lang="en-US" altLang="en-US" smtClean="0"/>
              <a:t>: a value that is written into a program’s code.</a:t>
            </a:r>
            <a:br>
              <a:rPr lang="en-US" altLang="en-US" smtClean="0"/>
            </a:br>
            <a:endParaRPr lang="en-US" altLang="en-US" smtClean="0"/>
          </a:p>
          <a:p>
            <a:pPr eaLnBrk="1" hangingPunct="1">
              <a:buFont typeface="Times" pitchFamily="-16" charset="0"/>
              <a:buNone/>
            </a:pPr>
            <a:r>
              <a:rPr lang="en-US" altLang="en-US" sz="2800" smtClean="0"/>
              <a:t>	</a:t>
            </a:r>
            <a:r>
              <a:rPr lang="en-US" altLang="en-US" sz="2400" smtClean="0"/>
              <a:t>	</a:t>
            </a:r>
            <a:r>
              <a:rPr lang="en-US" altLang="en-US" sz="2800" smtClean="0">
                <a:latin typeface="Courier New" pitchFamily="49" charset="0"/>
              </a:rPr>
              <a:t>"hello, there"</a:t>
            </a:r>
            <a:r>
              <a:rPr lang="en-US" altLang="en-US" sz="2800" smtClean="0"/>
              <a:t> </a:t>
            </a:r>
            <a:r>
              <a:rPr lang="en-US" altLang="en-US" sz="2800" smtClean="0">
                <a:solidFill>
                  <a:srgbClr val="FA8218"/>
                </a:solidFill>
              </a:rPr>
              <a:t>(string literal)</a:t>
            </a:r>
          </a:p>
          <a:p>
            <a:pPr eaLnBrk="1" hangingPunct="1">
              <a:buFont typeface="Times" pitchFamily="-16" charset="0"/>
              <a:buNone/>
            </a:pPr>
            <a:r>
              <a:rPr lang="en-US" altLang="en-US" sz="2800" smtClean="0"/>
              <a:t>		</a:t>
            </a:r>
            <a:r>
              <a:rPr lang="en-US" altLang="en-US" sz="2800" smtClean="0">
                <a:latin typeface="Courier New" pitchFamily="49" charset="0"/>
              </a:rPr>
              <a:t>12 </a:t>
            </a:r>
            <a:r>
              <a:rPr lang="en-US" altLang="en-US" sz="2800" smtClean="0">
                <a:solidFill>
                  <a:srgbClr val="FA8218"/>
                </a:solidFill>
              </a:rPr>
              <a:t>(integer literal)</a:t>
            </a:r>
            <a:endParaRPr lang="en-US" altLang="en-US" sz="2800" u="sng" smtClean="0">
              <a:solidFill>
                <a:srgbClr val="FA8218"/>
              </a:solidFill>
            </a:endParaRPr>
          </a:p>
          <a:p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2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3576</TotalTime>
  <Words>1563</Words>
  <Application>Microsoft Office PowerPoint</Application>
  <PresentationFormat>On-screen Show (4:3)</PresentationFormat>
  <Paragraphs>456</Paragraphs>
  <Slides>47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Lecture 2 Variables, Types, Operators</vt:lpstr>
      <vt:lpstr>The Parts of a C++ Program</vt:lpstr>
      <vt:lpstr>Special Characters</vt:lpstr>
      <vt:lpstr>The cout Object</vt:lpstr>
      <vt:lpstr>The endl Manipulator</vt:lpstr>
      <vt:lpstr>The \n Escape Sequence</vt:lpstr>
      <vt:lpstr>The #include Directive</vt:lpstr>
      <vt:lpstr>Variables and Literals</vt:lpstr>
      <vt:lpstr>Literals</vt:lpstr>
      <vt:lpstr>Integer Literal in Program 2-9</vt:lpstr>
      <vt:lpstr>String Literals  </vt:lpstr>
      <vt:lpstr>Identifiers</vt:lpstr>
      <vt:lpstr>Variable Names</vt:lpstr>
      <vt:lpstr>Names</vt:lpstr>
      <vt:lpstr>C++ Key Words</vt:lpstr>
      <vt:lpstr>Variable Assignments and Initialization</vt:lpstr>
      <vt:lpstr>Variable Initialization</vt:lpstr>
      <vt:lpstr>Types </vt:lpstr>
      <vt:lpstr>Declaration and initialization</vt:lpstr>
      <vt:lpstr>Integer Data Types</vt:lpstr>
      <vt:lpstr>Defining Variables</vt:lpstr>
      <vt:lpstr>The char Data Type</vt:lpstr>
      <vt:lpstr>The C++ string Class</vt:lpstr>
      <vt:lpstr>Input and type</vt:lpstr>
      <vt:lpstr>Input and output</vt:lpstr>
      <vt:lpstr>String input</vt:lpstr>
      <vt:lpstr>Integers</vt:lpstr>
      <vt:lpstr>Floating-Point Data Types</vt:lpstr>
      <vt:lpstr>Floating-Point Data Types</vt:lpstr>
      <vt:lpstr>The bool Data Type</vt:lpstr>
      <vt:lpstr>A technical detail</vt:lpstr>
      <vt:lpstr>C++14 hint</vt:lpstr>
      <vt:lpstr>Declaring Variables With the auto Key Word</vt:lpstr>
      <vt:lpstr>Scope</vt:lpstr>
      <vt:lpstr>Arithmetic Operators</vt:lpstr>
      <vt:lpstr>Binary Arithmetic Operators</vt:lpstr>
      <vt:lpstr>Simple arithmetic</vt:lpstr>
      <vt:lpstr>Arithmetic Operators</vt:lpstr>
      <vt:lpstr>A Closer Look at the / Operator</vt:lpstr>
      <vt:lpstr>A Closer Look at the % Operator</vt:lpstr>
      <vt:lpstr>Comments</vt:lpstr>
      <vt:lpstr>Single-Line Comments</vt:lpstr>
      <vt:lpstr>Multi-Line Comments</vt:lpstr>
      <vt:lpstr>Named Constants</vt:lpstr>
      <vt:lpstr>Named Constants in Program 2-28</vt:lpstr>
      <vt:lpstr>Programming Style</vt:lpstr>
      <vt:lpstr>The next lecture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</dc:title>
  <dc:creator>sam</dc:creator>
  <cp:lastModifiedBy>Sampath Jayarathna</cp:lastModifiedBy>
  <cp:revision>76</cp:revision>
  <dcterms:created xsi:type="dcterms:W3CDTF">2009-12-29T10:39:27Z</dcterms:created>
  <dcterms:modified xsi:type="dcterms:W3CDTF">2016-10-03T21:03:48Z</dcterms:modified>
</cp:coreProperties>
</file>