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07" r:id="rId41"/>
    <p:sldId id="308" r:id="rId42"/>
    <p:sldId id="309" r:id="rId43"/>
    <p:sldId id="310" r:id="rId44"/>
    <p:sldId id="318" r:id="rId45"/>
    <p:sldId id="319" r:id="rId46"/>
    <p:sldId id="320" r:id="rId47"/>
    <p:sldId id="321" r:id="rId48"/>
    <p:sldId id="322" r:id="rId49"/>
    <p:sldId id="323" r:id="rId50"/>
    <p:sldId id="327" r:id="rId51"/>
    <p:sldId id="328" r:id="rId52"/>
    <p:sldId id="336" r:id="rId53"/>
    <p:sldId id="337" r:id="rId54"/>
    <p:sldId id="338" r:id="rId55"/>
    <p:sldId id="339" r:id="rId56"/>
    <p:sldId id="340" r:id="rId57"/>
    <p:sldId id="341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0E60A0-E119-4F79-B3AB-6F148C1F6427}" type="slidenum">
              <a:rPr lang="en-CA" altLang="en-US"/>
              <a:pPr eaLnBrk="1" hangingPunct="1"/>
              <a:t>20</a:t>
            </a:fld>
            <a:endParaRPr lang="en-CA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182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B4D753-04D7-4B03-BBAF-9960C6788E51}" type="slidenum">
              <a:rPr lang="en-CA" altLang="en-US"/>
              <a:pPr eaLnBrk="1" hangingPunct="1"/>
              <a:t>22</a:t>
            </a:fld>
            <a:endParaRPr lang="en-CA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211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CD27388-2982-4D55-9AD3-3A0BC3E4174E}" type="slidenum">
              <a:rPr lang="en-CA" altLang="en-US"/>
              <a:pPr eaLnBrk="1" hangingPunct="1"/>
              <a:t>23</a:t>
            </a:fld>
            <a:endParaRPr lang="en-CA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615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F4A612-15F8-4B29-8073-51E14DF87805}" type="slidenum">
              <a:rPr lang="en-CA" altLang="en-US"/>
              <a:pPr eaLnBrk="1" hangingPunct="1"/>
              <a:t>28</a:t>
            </a:fld>
            <a:endParaRPr lang="en-CA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813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C14D94-A55A-4E0C-9595-9B660B4A140C}" type="slidenum">
              <a:rPr lang="en-CA" altLang="en-US"/>
              <a:pPr eaLnBrk="1" hangingPunct="1"/>
              <a:t>33</a:t>
            </a:fld>
            <a:endParaRPr lang="en-CA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7770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8C1973-204C-4207-BD3D-CA2253B213F1}" type="slidenum">
              <a:rPr lang="en-CA" altLang="en-US"/>
              <a:pPr eaLnBrk="1" hangingPunct="1"/>
              <a:t>39</a:t>
            </a:fld>
            <a:endParaRPr lang="en-CA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453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4F678C-ACD9-48B0-9D77-F72BA12B2813}" type="slidenum">
              <a:rPr lang="en-CA" altLang="en-US"/>
              <a:pPr eaLnBrk="1" hangingPunct="1"/>
              <a:t>40</a:t>
            </a:fld>
            <a:endParaRPr lang="en-CA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043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DE482B-886B-460E-B45A-4CA60A6F95F2}" type="slidenum">
              <a:rPr lang="en-CA" altLang="en-US"/>
              <a:pPr eaLnBrk="1" hangingPunct="1"/>
              <a:t>44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67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4F66FD-2FC2-44F2-B1EF-CC78A350C9E7}" type="slidenum">
              <a:rPr lang="en-CA" altLang="en-US"/>
              <a:pPr eaLnBrk="1" hangingPunct="1"/>
              <a:t>45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7045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AA634A-4520-4F20-9705-5B13FD7A1CD4}" type="slidenum">
              <a:rPr lang="en-CA" altLang="en-US"/>
              <a:pPr eaLnBrk="1" hangingPunct="1"/>
              <a:t>49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72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6B1506-BE2F-4C53-B211-9C9A5EAD9C62}" type="slidenum">
              <a:rPr lang="en-CA" altLang="en-US"/>
              <a:pPr eaLnBrk="1" hangingPunct="1"/>
              <a:t>2</a:t>
            </a:fld>
            <a:endParaRPr lang="en-CA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935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CDEB7F-BB32-41AA-A6F9-D827345CC956}" type="slidenum">
              <a:rPr lang="en-CA" altLang="en-US"/>
              <a:pPr eaLnBrk="1" hangingPunct="1"/>
              <a:t>52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9090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666389-E535-45AB-9A57-6FDD0362E545}" type="slidenum">
              <a:rPr lang="en-CA" altLang="en-US"/>
              <a:pPr eaLnBrk="1" hangingPunct="1"/>
              <a:t>53</a:t>
            </a:fld>
            <a:endParaRPr lang="en-CA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234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AF7415-DE3A-430B-892E-36FB4992A687}" type="slidenum">
              <a:rPr lang="en-CA" altLang="en-US"/>
              <a:pPr eaLnBrk="1" hangingPunct="1"/>
              <a:t>54</a:t>
            </a:fld>
            <a:endParaRPr lang="en-CA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707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3B2BC9-675A-4E31-89A7-C85E0E46147C}" type="slidenum">
              <a:rPr lang="en-CA" altLang="en-US"/>
              <a:pPr eaLnBrk="1" hangingPunct="1"/>
              <a:t>55</a:t>
            </a:fld>
            <a:endParaRPr lang="en-CA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49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569661-E0CC-400B-915A-A3E89C1A2F1A}" type="slidenum">
              <a:rPr lang="en-CA" altLang="en-US"/>
              <a:pPr eaLnBrk="1" hangingPunct="1"/>
              <a:t>3</a:t>
            </a:fld>
            <a:endParaRPr lang="en-CA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98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2429C6-E647-4CA0-8AC2-61CC2CFBF7F5}" type="slidenum">
              <a:rPr lang="en-CA" altLang="en-US"/>
              <a:pPr eaLnBrk="1" hangingPunct="1"/>
              <a:t>4</a:t>
            </a:fld>
            <a:endParaRPr lang="en-CA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78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344AA-0708-4611-ABEA-8DAAF8941368}" type="slidenum">
              <a:rPr lang="en-CA" altLang="en-US"/>
              <a:pPr eaLnBrk="1" hangingPunct="1"/>
              <a:t>5</a:t>
            </a:fld>
            <a:endParaRPr lang="en-CA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397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B1D3AE-7E64-499B-AC6C-6E1CFCBCB29F}" type="slidenum">
              <a:rPr lang="en-CA" altLang="en-US"/>
              <a:pPr eaLnBrk="1" hangingPunct="1"/>
              <a:t>7</a:t>
            </a:fld>
            <a:endParaRPr lang="en-CA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81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2BD356-7563-4E23-BBD6-0B18CE94A41B}" type="slidenum">
              <a:rPr lang="en-CA" altLang="en-US"/>
              <a:pPr eaLnBrk="1" hangingPunct="1"/>
              <a:t>8</a:t>
            </a:fld>
            <a:endParaRPr lang="en-CA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798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0B2FCF-7AF7-47A5-9FF5-E97CAED62831}" type="slidenum">
              <a:rPr lang="en-CA" altLang="en-US"/>
              <a:pPr eaLnBrk="1" hangingPunct="1"/>
              <a:t>9</a:t>
            </a:fld>
            <a:endParaRPr lang="en-CA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3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5FC9BE-120B-4841-B6CF-5976A3F42241}" type="slidenum">
              <a:rPr lang="en-CA" altLang="en-US"/>
              <a:pPr eaLnBrk="1" hangingPunct="1"/>
              <a:t>12</a:t>
            </a:fld>
            <a:endParaRPr lang="en-CA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88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6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Arrays and Vectors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5472"/>
            <a:ext cx="6019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52303" y="60960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(Program Continues)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Accessing Array Elements in Program 7-1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874979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09600" y="4327525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Here are the contents of the </a:t>
            </a:r>
            <a:r>
              <a:rPr lang="en-US" altLang="en-US" sz="2000">
                <a:latin typeface="Courier New" pitchFamily="49" charset="0"/>
              </a:rPr>
              <a:t>hours</a:t>
            </a:r>
            <a:r>
              <a:rPr lang="en-US" altLang="en-US" sz="2000"/>
              <a:t> array, with the values entered by the user in the example output:</a:t>
            </a:r>
          </a:p>
        </p:txBody>
      </p:sp>
      <p:pic>
        <p:nvPicPr>
          <p:cNvPr id="15363" name="Picture 4" descr="0707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55340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8444"/>
            <a:ext cx="5654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Accessing Array Elements in Program 7-1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745416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153400" cy="3741738"/>
          </a:xfrm>
        </p:spPr>
        <p:txBody>
          <a:bodyPr/>
          <a:lstStyle/>
          <a:p>
            <a:r>
              <a:rPr lang="en-US" altLang="en-US" smtClean="0"/>
              <a:t>Can access element with a constant or literal subscript: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cout &lt;&lt; tests[3] &lt;&lt; endl;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r>
              <a:rPr lang="en-US" altLang="en-US" smtClean="0"/>
              <a:t>Can use integer expression as subscript: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i = 5;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cout &lt;&lt; tests[i]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1211216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a Loop to Step Through an Array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454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Example – The following code defines an array, </a:t>
            </a:r>
            <a:r>
              <a:rPr lang="en-US" altLang="en-US" smtClean="0">
                <a:latin typeface="Courier New" pitchFamily="49" charset="0"/>
              </a:rPr>
              <a:t>numbers</a:t>
            </a:r>
            <a:r>
              <a:rPr lang="en-US" altLang="en-US" smtClean="0"/>
              <a:t>, and assigns 99 to each element: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8534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const int ARRAY_SIZE 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int numbers[ARRAY_SIZE];</a:t>
            </a:r>
            <a:br>
              <a:rPr lang="en-US" altLang="en-US" sz="2200">
                <a:latin typeface="Courier New" pitchFamily="49" charset="0"/>
              </a:rPr>
            </a:br>
            <a:endParaRPr lang="en-US" altLang="en-US" sz="220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for (int count = 0; count &lt; ARRAY_SIZE;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Courier New" pitchFamily="49" charset="0"/>
              </a:rPr>
              <a:t>     numbers[count] = 99;</a:t>
            </a:r>
          </a:p>
        </p:txBody>
      </p:sp>
    </p:spTree>
    <p:extLst>
      <p:ext uri="{BB962C8B-B14F-4D97-AF65-F5344CB8AC3E}">
        <p14:creationId xmlns:p14="http://schemas.microsoft.com/office/powerpoint/2010/main" val="4089299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 At the Loop</a:t>
            </a:r>
          </a:p>
        </p:txBody>
      </p:sp>
      <p:pic>
        <p:nvPicPr>
          <p:cNvPr id="18435" name="Picture 3" descr="07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62200"/>
            <a:ext cx="71389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37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Bounds Checking in C++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r>
              <a:rPr lang="en-US" altLang="en-US" smtClean="0"/>
              <a:t>When you use a value as an array subscript, C++ does not check it to make sure it is a </a:t>
            </a:r>
            <a:r>
              <a:rPr lang="en-US" altLang="en-US" i="1" smtClean="0"/>
              <a:t>valid</a:t>
            </a:r>
            <a:r>
              <a:rPr lang="en-US" altLang="en-US" smtClean="0"/>
              <a:t> subscript.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In other words, you can use subscripts that are beyond the bounds of the array.</a:t>
            </a:r>
          </a:p>
        </p:txBody>
      </p:sp>
    </p:spTree>
    <p:extLst>
      <p:ext uri="{BB962C8B-B14F-4D97-AF65-F5344CB8AC3E}">
        <p14:creationId xmlns:p14="http://schemas.microsoft.com/office/powerpoint/2010/main" val="725200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Code From Program 7-5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593850"/>
          </a:xfrm>
        </p:spPr>
        <p:txBody>
          <a:bodyPr/>
          <a:lstStyle/>
          <a:p>
            <a:r>
              <a:rPr lang="en-US" altLang="en-US" smtClean="0"/>
              <a:t>The following code defines a three-element array, and then writes five values to it!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7388"/>
            <a:ext cx="8534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86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0813"/>
            <a:ext cx="7743825" cy="992187"/>
          </a:xfrm>
        </p:spPr>
        <p:txBody>
          <a:bodyPr/>
          <a:lstStyle/>
          <a:p>
            <a:r>
              <a:rPr lang="en-US" altLang="en-US" smtClean="0"/>
              <a:t>What the Code Does</a:t>
            </a:r>
          </a:p>
        </p:txBody>
      </p:sp>
      <p:pic>
        <p:nvPicPr>
          <p:cNvPr id="23555" name="Picture 3" descr="07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8438"/>
            <a:ext cx="83058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52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Bounds Checking in C++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r>
              <a:rPr lang="en-US" altLang="en-US" smtClean="0"/>
              <a:t>Be careful not to use invalid subscripts.</a:t>
            </a:r>
          </a:p>
          <a:p>
            <a:r>
              <a:rPr lang="en-US" altLang="en-US" smtClean="0"/>
              <a:t>Doing so can corrupt other memory locations, crash program, or lock up computer, and cause elusive bugs.</a:t>
            </a:r>
          </a:p>
          <a:p>
            <a:pPr>
              <a:buFont typeface="Times" pitchFamily="18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299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Off-By-One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2008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An off-by-one error happens when you use array subscripts that are off by one.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This can happen when you start subscripts at 1 rather than 0: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4038600"/>
            <a:ext cx="6781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This code has an off-by-one error.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SIZE = 100;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numbers[SIZE];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(int count = 1; count &lt;=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numbers[count] = 0;</a:t>
            </a:r>
          </a:p>
        </p:txBody>
      </p:sp>
    </p:spTree>
    <p:extLst>
      <p:ext uri="{BB962C8B-B14F-4D97-AF65-F5344CB8AC3E}">
        <p14:creationId xmlns:p14="http://schemas.microsoft.com/office/powerpoint/2010/main" val="88332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Arrays Hold Multiple Values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Array</a:t>
            </a:r>
            <a:r>
              <a:rPr lang="en-US" altLang="en-US" smtClean="0"/>
              <a:t>: variable that can store multiple values of the same type</a:t>
            </a:r>
          </a:p>
          <a:p>
            <a:r>
              <a:rPr lang="en-US" altLang="en-US" smtClean="0"/>
              <a:t>Values are stored in adjacent memory locations</a:t>
            </a:r>
          </a:p>
          <a:p>
            <a:r>
              <a:rPr lang="en-US" altLang="en-US" smtClean="0"/>
              <a:t>Declared using </a:t>
            </a:r>
            <a:r>
              <a:rPr lang="en-US" altLang="en-US" smtClean="0">
                <a:latin typeface="Courier New" pitchFamily="49" charset="0"/>
              </a:rPr>
              <a:t>[]</a:t>
            </a:r>
            <a:r>
              <a:rPr lang="en-US" altLang="en-US" smtClean="0"/>
              <a:t> operator: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tests[5];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2718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Array Initialization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001000" cy="5181600"/>
          </a:xfrm>
        </p:spPr>
        <p:txBody>
          <a:bodyPr/>
          <a:lstStyle/>
          <a:p>
            <a:r>
              <a:rPr lang="en-US" altLang="en-US" smtClean="0"/>
              <a:t>Arrays can be initialized with an </a:t>
            </a:r>
            <a:r>
              <a:rPr lang="en-US" altLang="en-US" u="sng" smtClean="0"/>
              <a:t>initialization list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600" smtClean="0">
                <a:latin typeface="Courier New" pitchFamily="49" charset="0"/>
              </a:rPr>
              <a:t>const int SIZE = 5;</a:t>
            </a:r>
            <a:br>
              <a:rPr lang="en-US" altLang="en-US" sz="2600" smtClean="0">
                <a:latin typeface="Courier New" pitchFamily="49" charset="0"/>
              </a:rPr>
            </a:br>
            <a:r>
              <a:rPr lang="en-US" altLang="en-US" sz="2600" smtClean="0">
                <a:latin typeface="Courier New" pitchFamily="49" charset="0"/>
              </a:rPr>
              <a:t>int tests[SIZE] = {79,82,91,77,84};</a:t>
            </a:r>
            <a:br>
              <a:rPr lang="en-US" altLang="en-US" sz="2600" smtClean="0">
                <a:latin typeface="Courier New" pitchFamily="49" charset="0"/>
              </a:rPr>
            </a:br>
            <a:endParaRPr lang="en-US" altLang="en-US" sz="2600" smtClean="0"/>
          </a:p>
          <a:p>
            <a:r>
              <a:rPr lang="en-US" altLang="en-US" sz="2800" smtClean="0"/>
              <a:t>The values are stored in the array in the order in which they appear in the list.</a:t>
            </a:r>
          </a:p>
          <a:p>
            <a:r>
              <a:rPr lang="en-US" altLang="en-US" sz="2800" smtClean="0"/>
              <a:t>The initialization list cannot exceed the array size.</a:t>
            </a:r>
          </a:p>
        </p:txBody>
      </p:sp>
    </p:spTree>
    <p:extLst>
      <p:ext uri="{BB962C8B-B14F-4D97-AF65-F5344CB8AC3E}">
        <p14:creationId xmlns:p14="http://schemas.microsoft.com/office/powerpoint/2010/main" val="1420361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Code From Program 7-6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4679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9180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83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Partial Array Initialization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924800" cy="4648200"/>
          </a:xfrm>
        </p:spPr>
        <p:txBody>
          <a:bodyPr/>
          <a:lstStyle/>
          <a:p>
            <a:r>
              <a:rPr lang="en-US" altLang="en-US" smtClean="0"/>
              <a:t>If array is initialized with fewer initial values than the size declarator, the remaining elements will be set to </a:t>
            </a:r>
            <a:r>
              <a:rPr lang="en-US" altLang="en-US" smtClean="0">
                <a:latin typeface="Courier New" pitchFamily="49" charset="0"/>
              </a:rPr>
              <a:t>0: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</p:txBody>
      </p:sp>
      <p:pic>
        <p:nvPicPr>
          <p:cNvPr id="29700" name="Picture 4" descr="0711sow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8375"/>
            <a:ext cx="8077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99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Implicit Array Sizing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determine array size by the size of the initialization list: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quizzes[]={12,17,15,11};</a:t>
            </a: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Must use either array size declarator or initialization list at array definition</a:t>
            </a:r>
          </a:p>
        </p:txBody>
      </p:sp>
      <p:graphicFrame>
        <p:nvGraphicFramePr>
          <p:cNvPr id="7577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97905"/>
              </p:ext>
            </p:extLst>
          </p:nvPr>
        </p:nvGraphicFramePr>
        <p:xfrm>
          <a:off x="1524000" y="4193070"/>
          <a:ext cx="6096000" cy="381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969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C++ 11 provides a specialized version of the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that,  in many circumstances, simplifies array processing.</a:t>
            </a:r>
          </a:p>
          <a:p>
            <a:r>
              <a:rPr lang="en-US" altLang="en-US" sz="2400" i="1" smtClean="0"/>
              <a:t>The range-based </a:t>
            </a:r>
            <a:r>
              <a:rPr lang="en-US" altLang="en-US" sz="2400" i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i="1" smtClean="0"/>
              <a:t> loop is a loop that iterates once for each element in an array.</a:t>
            </a:r>
          </a:p>
          <a:p>
            <a:r>
              <a:rPr lang="en-US" altLang="en-US" sz="2400" i="1" smtClean="0"/>
              <a:t>Each time the loop iterates, it copies an element from the array to a built-in variable, known as the range variable.</a:t>
            </a:r>
          </a:p>
          <a:p>
            <a:r>
              <a:rPr lang="en-US" altLang="en-US" sz="2400" smtClean="0"/>
              <a:t>The range-based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automatically knows the number of elements in an array.</a:t>
            </a:r>
          </a:p>
          <a:p>
            <a:pPr lvl="1"/>
            <a:r>
              <a:rPr lang="en-US" altLang="en-US" sz="2000" smtClean="0"/>
              <a:t>You do not have to use a counter variable.</a:t>
            </a:r>
          </a:p>
          <a:p>
            <a:pPr lvl="1"/>
            <a:r>
              <a:rPr lang="en-US" altLang="en-US" sz="2000" smtClean="0"/>
              <a:t>You do not have to worry about stepping outside the bounds of the array.</a:t>
            </a:r>
          </a:p>
        </p:txBody>
      </p:sp>
    </p:spTree>
    <p:extLst>
      <p:ext uri="{BB962C8B-B14F-4D97-AF65-F5344CB8AC3E}">
        <p14:creationId xmlns:p14="http://schemas.microsoft.com/office/powerpoint/2010/main" val="2518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/>
              <a:t>Here is the general format  of the range-based  for loop</a:t>
            </a:r>
            <a:r>
              <a:rPr lang="en-US" sz="2400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r>
              <a:rPr lang="en-US" sz="2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2000" i="1" dirty="0" smtClean="0"/>
              <a:t> </a:t>
            </a:r>
            <a:r>
              <a:rPr lang="en-US" sz="2000" dirty="0"/>
              <a:t>is the data type of the range variable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defRPr/>
            </a:pPr>
            <a:r>
              <a:rPr lang="en-US" sz="20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rangeVariable</a:t>
            </a:r>
            <a:r>
              <a:rPr lang="en-US" sz="2000" i="1" dirty="0"/>
              <a:t> </a:t>
            </a:r>
            <a:r>
              <a:rPr lang="en-US" sz="2000" dirty="0"/>
              <a:t>is the name of the range variable. This  variable  will  receive the  value  of a different array  element  during  each  loop  </a:t>
            </a:r>
            <a:r>
              <a:rPr lang="en-US" sz="2000" dirty="0" smtClean="0"/>
              <a:t>iteration.</a:t>
            </a:r>
            <a:endParaRPr lang="en-US" sz="2000" dirty="0"/>
          </a:p>
          <a:p>
            <a:pPr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2000" i="1" dirty="0"/>
              <a:t> </a:t>
            </a:r>
            <a:r>
              <a:rPr lang="en-US" sz="2000" dirty="0"/>
              <a:t>is the name of an array  on which you wish the loop to </a:t>
            </a:r>
            <a:r>
              <a:rPr lang="en-US" sz="2000" dirty="0" smtClean="0"/>
              <a:t>operate.</a:t>
            </a:r>
          </a:p>
          <a:p>
            <a:pPr>
              <a:defRPr/>
            </a:pP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2000" i="1" dirty="0" smtClean="0"/>
              <a:t> </a:t>
            </a:r>
            <a:r>
              <a:rPr lang="en-US" sz="2000" dirty="0"/>
              <a:t>is a statement that  executes during  a loop iteration. If you need to execute more than one statement in the loop, enclose the statements in a set </a:t>
            </a:r>
            <a:r>
              <a:rPr lang="en-US" sz="2000" dirty="0" smtClean="0"/>
              <a:t>of braces.</a:t>
            </a:r>
            <a:endParaRPr lang="en-US" sz="20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24000" y="2155995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altLang="en-US" sz="2000" b="1" i="1" dirty="0" err="1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i="1" dirty="0" err="1">
                <a:latin typeface="Courier New" pitchFamily="49" charset="0"/>
                <a:cs typeface="Courier New" pitchFamily="49" charset="0"/>
              </a:rPr>
              <a:t>rangeVariable</a:t>
            </a:r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: array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r>
              <a:rPr lang="en-US" altLang="en-US" sz="2000" b="1" i="1" dirty="0">
                <a:latin typeface="Courier New" pitchFamily="49" charset="0"/>
                <a:cs typeface="Courier New" pitchFamily="49" charset="0"/>
              </a:rPr>
              <a:t> 	    statement;</a:t>
            </a: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The range-based </a:t>
            </a:r>
            <a:r>
              <a:rPr lang="en-US" altLang="en-US" sz="32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smtClean="0"/>
              <a:t> loop in Program 7-10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23900" y="1600200"/>
            <a:ext cx="7696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 New" pitchFamily="49" charset="0"/>
                <a:cs typeface="Courier New" pitchFamily="49" charset="0"/>
              </a:rPr>
              <a:t> // This program demonstrates the range-based for loop.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#include &lt;iostream&gt;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using namespace std;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int main()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// Define an array of integers.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int numbers[] = { 10, 20, 30, 40, 50 };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// Display the values in the array.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for (int val : numbers)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   cout &lt;&lt; val &lt;&lt; endl;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   return 0;</a:t>
            </a:r>
            <a:br>
              <a:rPr lang="en-US" altLang="en-US">
                <a:latin typeface="Courier New" pitchFamily="49" charset="0"/>
                <a:cs typeface="Courier New" pitchFamily="49" charset="0"/>
              </a:rPr>
            </a:br>
            <a:r>
              <a:rPr lang="en-US" altLang="en-US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9467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Range-Based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 smtClean="0"/>
              <a:t> Loop versus the Regular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dirty="0" smtClean="0"/>
              <a:t> Loop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range-based for loop can be used in any situation where you need to step through the elements of an array, and you do not need to use the element subscripts. </a:t>
            </a:r>
          </a:p>
          <a:p>
            <a:endParaRPr lang="en-US" altLang="en-US" smtClean="0"/>
          </a:p>
          <a:p>
            <a:r>
              <a:rPr lang="en-US" altLang="en-US" smtClean="0"/>
              <a:t>If you need the element subscript for some purpose, use the regular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loop.</a:t>
            </a:r>
          </a:p>
        </p:txBody>
      </p:sp>
    </p:spTree>
    <p:extLst>
      <p:ext uri="{BB962C8B-B14F-4D97-AF65-F5344CB8AC3E}">
        <p14:creationId xmlns:p14="http://schemas.microsoft.com/office/powerpoint/2010/main" val="12270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Processing Array Contents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Array elements can be treated as ordinary variables of the same type as the array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When using </a:t>
            </a:r>
            <a:r>
              <a:rPr lang="en-US" altLang="en-US" smtClean="0">
                <a:latin typeface="Courier New" pitchFamily="49" charset="0"/>
              </a:rPr>
              <a:t>++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--</a:t>
            </a:r>
            <a:r>
              <a:rPr lang="en-US" altLang="en-US" smtClean="0"/>
              <a:t> operators, don’t confuse the element with the subscript: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tests[i]++; // add 1 to tests[i]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tests[i++]; // increment i, no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		</a:t>
            </a:r>
            <a:r>
              <a:rPr lang="en-US" altLang="en-US" smtClean="0"/>
              <a:t>     </a:t>
            </a:r>
            <a:r>
              <a:rPr lang="en-US" altLang="en-US" smtClean="0">
                <a:latin typeface="Courier New" pitchFamily="49" charset="0"/>
              </a:rPr>
              <a:t>// effect on tests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149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Assignment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en-US" smtClean="0"/>
              <a:t>To copy one array to another,</a:t>
            </a:r>
          </a:p>
          <a:p>
            <a:r>
              <a:rPr lang="en-US" altLang="en-US" smtClean="0"/>
              <a:t>Don’t try to assign one array to the other: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newTests = tests;  // Won't work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r>
              <a:rPr lang="en-US" altLang="en-US" smtClean="0"/>
              <a:t>Instead, assign element-by-element: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  newTests[i] = tests[i];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9966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- Memory Layout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definition:</a:t>
            </a:r>
          </a:p>
          <a:p>
            <a:pPr lvl="1">
              <a:buFontTx/>
              <a:buNone/>
            </a:pPr>
            <a:r>
              <a:rPr lang="en-US" altLang="en-US" smtClean="0"/>
              <a:t>	 </a:t>
            </a:r>
            <a:r>
              <a:rPr lang="en-US" altLang="en-US" smtClean="0">
                <a:latin typeface="Courier New" pitchFamily="49" charset="0"/>
              </a:rPr>
              <a:t>int tests[5];</a:t>
            </a:r>
          </a:p>
          <a:p>
            <a:pPr>
              <a:buFont typeface="Times" pitchFamily="18" charset="0"/>
              <a:buNone/>
            </a:pPr>
            <a:r>
              <a:rPr lang="en-US" altLang="en-US" smtClean="0">
                <a:latin typeface="Courier New" pitchFamily="49" charset="0"/>
              </a:rPr>
              <a:t>	</a:t>
            </a:r>
            <a:r>
              <a:rPr lang="en-US" altLang="en-US" smtClean="0"/>
              <a:t>allocates the following memory:</a:t>
            </a:r>
            <a:endParaRPr lang="en-US" altLang="en-US" smtClean="0">
              <a:latin typeface="Courier New" pitchFamily="49" charset="0"/>
            </a:endParaRPr>
          </a:p>
        </p:txBody>
      </p:sp>
      <p:graphicFrame>
        <p:nvGraphicFramePr>
          <p:cNvPr id="726020" name="Group 4"/>
          <p:cNvGraphicFramePr>
            <a:graphicFrameLocks noGrp="1"/>
          </p:cNvGraphicFramePr>
          <p:nvPr/>
        </p:nvGraphicFramePr>
        <p:xfrm>
          <a:off x="1524000" y="3886200"/>
          <a:ext cx="6096000" cy="457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6034" name="Group 18"/>
          <p:cNvGraphicFramePr>
            <a:graphicFrameLocks noGrp="1"/>
          </p:cNvGraphicFramePr>
          <p:nvPr/>
        </p:nvGraphicFramePr>
        <p:xfrm>
          <a:off x="1524000" y="4876800"/>
          <a:ext cx="6096000" cy="838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first 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second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third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fourth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fifth element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8" name="Line 36"/>
          <p:cNvSpPr>
            <a:spLocks noChangeShapeType="1"/>
          </p:cNvSpPr>
          <p:nvPr/>
        </p:nvSpPr>
        <p:spPr bwMode="auto">
          <a:xfrm flipV="1">
            <a:off x="21336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69" name="Line 37"/>
          <p:cNvSpPr>
            <a:spLocks noChangeShapeType="1"/>
          </p:cNvSpPr>
          <p:nvPr/>
        </p:nvSpPr>
        <p:spPr bwMode="auto">
          <a:xfrm flipH="1" flipV="1">
            <a:off x="33528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0" name="Line 38"/>
          <p:cNvSpPr>
            <a:spLocks noChangeShapeType="1"/>
          </p:cNvSpPr>
          <p:nvPr/>
        </p:nvSpPr>
        <p:spPr bwMode="auto">
          <a:xfrm flipV="1">
            <a:off x="4572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1" name="Line 39"/>
          <p:cNvSpPr>
            <a:spLocks noChangeShapeType="1"/>
          </p:cNvSpPr>
          <p:nvPr/>
        </p:nvSpPr>
        <p:spPr bwMode="auto">
          <a:xfrm flipV="1">
            <a:off x="579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6172" name="Line 40"/>
          <p:cNvSpPr>
            <a:spLocks noChangeShapeType="1"/>
          </p:cNvSpPr>
          <p:nvPr/>
        </p:nvSpPr>
        <p:spPr bwMode="auto">
          <a:xfrm flipV="1">
            <a:off x="7010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1876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You can display the contents of a </a:t>
            </a:r>
            <a:r>
              <a:rPr lang="en-US" altLang="en-US" i="1" smtClean="0"/>
              <a:t>character</a:t>
            </a:r>
            <a:r>
              <a:rPr lang="en-US" altLang="en-US" smtClean="0"/>
              <a:t> array by sending its name to cout: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mtClean="0">
                <a:latin typeface="Courier New" pitchFamily="49" charset="0"/>
              </a:rPr>
              <a:t>char fName[] = "Henry";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cout &lt;&lt; fName &lt;&lt; endl;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endParaRPr lang="en-US" altLang="en-US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/>
              <a:t>But, this ONLY works with character arrays!</a:t>
            </a:r>
          </a:p>
        </p:txBody>
      </p:sp>
    </p:spTree>
    <p:extLst>
      <p:ext uri="{BB962C8B-B14F-4D97-AF65-F5344CB8AC3E}">
        <p14:creationId xmlns:p14="http://schemas.microsoft.com/office/powerpoint/2010/main" val="85075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mtClean="0"/>
              <a:t>For other types of arrays, you must print element-by-element: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for (i = 0; i &lt; ARRAY_SIZE; i++)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  cout &lt;&lt; tests[i] &lt;&lt; endl;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232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Printing the Contents of an Array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C++ 11 you can use 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 to display an array's contents, as shown here: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752600" y="35814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ourier New" pitchFamily="49" charset="0"/>
                <a:cs typeface="Courier New" pitchFamily="49" charset="0"/>
              </a:rPr>
              <a:t> for (int val : numbers)</a:t>
            </a:r>
          </a:p>
          <a:p>
            <a:pPr eaLnBrk="1" hangingPunct="1"/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cout &lt;&lt; val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25252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Summing and Averaging Array Elements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Use a simple loop to add together array elements: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double average, sum = 0;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for(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 = 0;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 &lt; SIZE; 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++)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49" charset="0"/>
              </a:rPr>
              <a:t>			sum += tests[</a:t>
            </a:r>
            <a:r>
              <a:rPr lang="en-US" altLang="en-US" dirty="0" err="1" smtClean="0">
                <a:latin typeface="Courier New" pitchFamily="49" charset="0"/>
              </a:rPr>
              <a:t>tnum</a:t>
            </a:r>
            <a:r>
              <a:rPr lang="en-US" altLang="en-US" dirty="0" smtClean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Once summed, can compute average: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49" charset="0"/>
              </a:rPr>
              <a:t>average = sum / SIZE;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192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Summing and Averaging  Array Elements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C++ 11 you can use the range-based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mtClean="0"/>
              <a:t> loop, as shown here: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03225" y="3048000"/>
            <a:ext cx="8337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double total = 0;  // Initialize accumulator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double average;    // Will hold the average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for (int val : scores)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 total += val;</a:t>
            </a:r>
          </a:p>
          <a:p>
            <a:pPr eaLnBrk="1" hangingPunct="1"/>
            <a:r>
              <a:rPr lang="en-US" altLang="en-US" sz="2400">
                <a:latin typeface="Courier New" pitchFamily="49" charset="0"/>
                <a:cs typeface="Courier New" pitchFamily="49" charset="0"/>
              </a:rPr>
              <a:t>average = total / NUM_SCORES;</a:t>
            </a:r>
          </a:p>
        </p:txBody>
      </p:sp>
    </p:spTree>
    <p:extLst>
      <p:ext uri="{BB962C8B-B14F-4D97-AF65-F5344CB8AC3E}">
        <p14:creationId xmlns:p14="http://schemas.microsoft.com/office/powerpoint/2010/main" val="1738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the Highest Value in an Array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0700" y="21336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count;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highest;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highest = numbers[0];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(count = 1; count &lt;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if (numbers[count] &gt; highest)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highest = numbers[count];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When this code is finished,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highest</a:t>
            </a:r>
            <a:r>
              <a:rPr lang="en-US" altLang="en-US" sz="1800">
                <a:solidFill>
                  <a:srgbClr val="FA8218"/>
                </a:solidFill>
              </a:rPr>
              <a:t> variable will contains the highest value in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numbers</a:t>
            </a:r>
            <a:r>
              <a:rPr lang="en-US" altLang="en-US" sz="1800">
                <a:solidFill>
                  <a:srgbClr val="FA8218"/>
                </a:solidFill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266967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the Lowest Value in an Array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0700" y="22098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count;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lowest;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lowest = numbers[0];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(count = 1; count &lt; SIZE; count++)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if (numbers[count] &lt; lowest)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lowest = numbers[count];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When this code is finished,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lowest</a:t>
            </a:r>
            <a:r>
              <a:rPr lang="en-US" altLang="en-US" sz="1800">
                <a:solidFill>
                  <a:srgbClr val="FA8218"/>
                </a:solidFill>
              </a:rPr>
              <a:t> variable will contains the lowest value in the </a:t>
            </a:r>
            <a:r>
              <a:rPr lang="en-US" altLang="en-US" sz="1800">
                <a:solidFill>
                  <a:srgbClr val="FA8218"/>
                </a:solidFill>
                <a:latin typeface="Courier New" pitchFamily="49" charset="0"/>
              </a:rPr>
              <a:t>numbers</a:t>
            </a:r>
            <a:r>
              <a:rPr lang="en-US" altLang="en-US" sz="1800">
                <a:solidFill>
                  <a:srgbClr val="FA8218"/>
                </a:solidFill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197246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Partially-Filled Arrays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If it is unknown how much data an array will be holding:</a:t>
            </a:r>
          </a:p>
          <a:p>
            <a:pPr lvl="1"/>
            <a:r>
              <a:rPr lang="en-US" altLang="en-US" sz="2800" dirty="0" smtClean="0"/>
              <a:t>Make the array large enough to hold the largest expected number of elements.</a:t>
            </a:r>
          </a:p>
          <a:p>
            <a:pPr lvl="1"/>
            <a:r>
              <a:rPr lang="en-US" altLang="en-US" sz="2800" dirty="0" smtClean="0"/>
              <a:t>Use a counter variable to keep track of the number of items stored in the array.</a:t>
            </a:r>
          </a:p>
        </p:txBody>
      </p:sp>
    </p:spTree>
    <p:extLst>
      <p:ext uri="{BB962C8B-B14F-4D97-AF65-F5344CB8AC3E}">
        <p14:creationId xmlns:p14="http://schemas.microsoft.com/office/powerpoint/2010/main" val="2489705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Comparing Arrays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r>
              <a:rPr lang="en-US" altLang="en-US" sz="2800" smtClean="0"/>
              <a:t>To compare two arrays, you must compare element-by-element: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62100" y="2752725"/>
            <a:ext cx="6019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const int SIZE = 5;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firstArray[SIZE] = { 5, 10, 15, 20, 25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secondArray[SIZE] = { 5, 10, 15, 20, 25 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bool arraysEqual = true; // Flag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int count = 0;           // Loop counter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// Compare the two arrays.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while (arraysEqual &amp;&amp; count &lt; SIZE)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if (firstArray[count] != secondArray[count])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   arraysEqual = false;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count++;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if (arraysEqual)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cout &lt;&lt; "The arrays are equal.\n";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   cout &lt;&lt; "The arrays are not equal.\n";</a:t>
            </a:r>
          </a:p>
        </p:txBody>
      </p:sp>
    </p:spTree>
    <p:extLst>
      <p:ext uri="{BB962C8B-B14F-4D97-AF65-F5344CB8AC3E}">
        <p14:creationId xmlns:p14="http://schemas.microsoft.com/office/powerpoint/2010/main" val="2502603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Parallel Arrays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Parallel arrays</a:t>
            </a:r>
            <a:r>
              <a:rPr lang="en-US" altLang="en-US" smtClean="0"/>
              <a:t>: two or more arrays that contain related data</a:t>
            </a:r>
          </a:p>
          <a:p>
            <a:r>
              <a:rPr lang="en-US" altLang="en-US" smtClean="0"/>
              <a:t>A subscript is used to relate arrays: elements at same subscript are related</a:t>
            </a:r>
          </a:p>
          <a:p>
            <a:r>
              <a:rPr lang="en-US" altLang="en-US" smtClean="0"/>
              <a:t>Arrays may be of different types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2096463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3741738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altLang="en-US" smtClean="0"/>
              <a:t>In the definition </a:t>
            </a:r>
            <a:r>
              <a:rPr lang="en-US" altLang="en-US" smtClean="0">
                <a:latin typeface="Courier New" pitchFamily="49" charset="0"/>
              </a:rPr>
              <a:t>int tests[5];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int</a:t>
            </a:r>
            <a:r>
              <a:rPr lang="en-US" altLang="en-US" smtClean="0"/>
              <a:t> is the data type of the array elements</a:t>
            </a:r>
            <a:endParaRPr lang="en-US" altLang="en-US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tests</a:t>
            </a:r>
            <a:r>
              <a:rPr lang="en-US" altLang="en-US" smtClean="0"/>
              <a:t> is the </a:t>
            </a:r>
            <a:r>
              <a:rPr lang="en-US" altLang="en-US" u="sng" smtClean="0"/>
              <a:t>name</a:t>
            </a:r>
            <a:r>
              <a:rPr lang="en-US" altLang="en-US" smtClean="0"/>
              <a:t> of the array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itchFamily="49" charset="0"/>
              </a:rPr>
              <a:t>5,</a:t>
            </a:r>
            <a:r>
              <a:rPr lang="en-US" altLang="en-US" smtClean="0"/>
              <a:t> in </a:t>
            </a:r>
            <a:r>
              <a:rPr lang="en-US" altLang="en-US" smtClean="0">
                <a:latin typeface="Courier New" pitchFamily="49" charset="0"/>
              </a:rPr>
              <a:t>[5],</a:t>
            </a:r>
            <a:r>
              <a:rPr lang="en-US" altLang="en-US" smtClean="0"/>
              <a:t> is the </a:t>
            </a:r>
            <a:r>
              <a:rPr lang="en-US" altLang="en-US" u="sng" smtClean="0"/>
              <a:t>size declarator</a:t>
            </a:r>
            <a:r>
              <a:rPr lang="en-US" altLang="en-US" smtClean="0"/>
              <a:t>.  It shows the number of elements in the array.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u="sng" smtClean="0"/>
              <a:t>size</a:t>
            </a:r>
            <a:r>
              <a:rPr lang="en-US" altLang="en-US" smtClean="0"/>
              <a:t> of an array is (number of elements) * (size of each element)</a:t>
            </a:r>
          </a:p>
        </p:txBody>
      </p:sp>
    </p:spTree>
    <p:extLst>
      <p:ext uri="{BB962C8B-B14F-4D97-AF65-F5344CB8AC3E}">
        <p14:creationId xmlns:p14="http://schemas.microsoft.com/office/powerpoint/2010/main" val="415277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Parallel Array Example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const int SIZE = 5;   // Array size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int id[SIZE];         // student ID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double average[SIZE]; // course average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char grade[SIZE];     // course grade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...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for(int i = 0; i &lt; SIZE; i++)</a:t>
            </a:r>
            <a:br>
              <a:rPr lang="en-US" altLang="en-US" sz="2400" smtClean="0">
                <a:latin typeface="Courier New" pitchFamily="49" charset="0"/>
              </a:rPr>
            </a:br>
            <a:r>
              <a:rPr lang="en-US" altLang="en-US" sz="2400" smtClean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cout &lt;&lt; "Student ID: " &lt;&lt; id[i]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     &lt;&lt; " average: " &lt;&lt; average[i]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>
                <a:latin typeface="Courier New" pitchFamily="49" charset="0"/>
              </a:rPr>
              <a:t>			&lt;&lt; " grade: " &lt;&lt; grade[i]</a:t>
            </a:r>
          </a:p>
          <a:p>
            <a:pPr>
              <a:lnSpc>
                <a:spcPct val="80000"/>
              </a:lnSpc>
              <a:buFont typeface="Times" pitchFamily="18" charset="0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		&lt;&lt; endl;</a:t>
            </a:r>
            <a:br>
              <a:rPr lang="en-US" altLang="en-US" sz="2400" smtClean="0">
                <a:latin typeface="Courier New" pitchFamily="49" charset="0"/>
              </a:rPr>
            </a:br>
            <a:r>
              <a:rPr lang="en-US" altLang="en-US" sz="2400" smtClean="0">
                <a:latin typeface="Courier New" pitchFamily="49" charset="0"/>
              </a:rPr>
              <a:t>}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1804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7188"/>
            <a:ext cx="6257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746750" y="5943600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553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 Arrays in Program 7-15</a:t>
            </a:r>
          </a:p>
        </p:txBody>
      </p:sp>
    </p:spTree>
    <p:extLst>
      <p:ext uri="{BB962C8B-B14F-4D97-AF65-F5344CB8AC3E}">
        <p14:creationId xmlns:p14="http://schemas.microsoft.com/office/powerpoint/2010/main" val="10461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Pink tissue pap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752600"/>
            <a:ext cx="700722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Parallel Arrays in Program 7-15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87019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584325"/>
            <a:ext cx="53975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0714sow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53832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3184525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The </a:t>
            </a:r>
            <a:r>
              <a:rPr lang="en-US" altLang="en-US" sz="2000">
                <a:latin typeface="Courier New" pitchFamily="49" charset="0"/>
              </a:rPr>
              <a:t>hours</a:t>
            </a:r>
            <a:r>
              <a:rPr lang="en-US" altLang="en-US" sz="2000"/>
              <a:t> and </a:t>
            </a:r>
            <a:r>
              <a:rPr lang="en-US" altLang="en-US" sz="2000">
                <a:latin typeface="Courier New" pitchFamily="49" charset="0"/>
              </a:rPr>
              <a:t>payRate</a:t>
            </a:r>
            <a:r>
              <a:rPr lang="en-US" altLang="en-US" sz="2000"/>
              <a:t> arrays are related through their </a:t>
            </a:r>
            <a:r>
              <a:rPr lang="en-US" altLang="en-US" sz="1800"/>
              <a:t>subscripts</a:t>
            </a:r>
            <a:r>
              <a:rPr lang="en-US" altLang="en-US" sz="2000"/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Parallel Arrays in Program 7-15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54559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Two-Dimensional Arrays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Can define one array for multiple sets of data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Like a table in a spreadsheet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Use two size declarators in definition: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const int ROWS = 4, COLS = 3;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int exams[ROWS][COLS];</a:t>
            </a:r>
            <a:br>
              <a:rPr lang="en-US" altLang="en-US" smtClean="0">
                <a:latin typeface="Courier New" pitchFamily="49" charset="0"/>
              </a:rPr>
            </a:br>
            <a:endParaRPr lang="en-US" altLang="en-US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/>
              <a:t>First declarator is number of rows; second is number of columns</a:t>
            </a:r>
          </a:p>
        </p:txBody>
      </p:sp>
    </p:spTree>
    <p:extLst>
      <p:ext uri="{BB962C8B-B14F-4D97-AF65-F5344CB8AC3E}">
        <p14:creationId xmlns:p14="http://schemas.microsoft.com/office/powerpoint/2010/main" val="2551359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Two-Dimensional Array Representation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  <a:r>
              <a:rPr lang="en-US" altLang="en-US" sz="2800" smtClean="0">
                <a:latin typeface="Courier New" pitchFamily="49" charset="0"/>
              </a:rPr>
              <a:t>const int ROWS = 4, COLS = 3;</a:t>
            </a:r>
            <a:r>
              <a:rPr lang="en-US" altLang="en-US" sz="2800" smtClean="0"/>
              <a:t>  </a:t>
            </a:r>
            <a:r>
              <a:rPr lang="en-US" altLang="en-US" sz="2800" smtClean="0">
                <a:latin typeface="Courier New" pitchFamily="49" charset="0"/>
              </a:rPr>
              <a:t>int exams[ROWS][COLS];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Use two subscripts to access element: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exams[2][2] = 86;</a:t>
            </a:r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/>
        </p:nvGraphicFramePr>
        <p:xfrm>
          <a:off x="1981200" y="2895600"/>
          <a:ext cx="5715000" cy="1758964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</a:tblGrid>
              <a:tr h="471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exams[0][2]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exams[1][2]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exams[2][2]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exams[3][0]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exams[3][1]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exams[3][2]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343400" y="2514600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columns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447800" y="3276600"/>
            <a:ext cx="368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o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w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95205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00200"/>
            <a:ext cx="77660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13424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4" y="1665759"/>
            <a:ext cx="5899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500164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5849"/>
            <a:ext cx="6019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A Two-dimensional Array in Program 7-21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022146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2D Array Initialization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343400"/>
          </a:xfrm>
        </p:spPr>
        <p:txBody>
          <a:bodyPr/>
          <a:lstStyle/>
          <a:p>
            <a:r>
              <a:rPr lang="en-US" altLang="en-US" sz="2800" smtClean="0"/>
              <a:t>Two-dimensional arrays are initialized row-by-row:</a:t>
            </a:r>
            <a:br>
              <a:rPr lang="en-US" altLang="en-US" sz="2800" smtClean="0"/>
            </a:br>
            <a:r>
              <a:rPr lang="en-US" altLang="en-US" sz="2200" smtClean="0">
                <a:latin typeface="Courier New" pitchFamily="49" charset="0"/>
              </a:rPr>
              <a:t>const int ROWS = 2, COLS = 2;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>
                <a:latin typeface="Courier New" pitchFamily="49" charset="0"/>
              </a:rPr>
              <a:t>int exams[ROWS][COLS] = { {84, 78},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200" smtClean="0">
                <a:latin typeface="Courier New" pitchFamily="49" charset="0"/>
              </a:rPr>
              <a:t>						 {92, 97} };</a:t>
            </a:r>
            <a:br>
              <a:rPr lang="en-US" altLang="en-US" sz="2200" smtClean="0">
                <a:latin typeface="Courier New" pitchFamily="49" charset="0"/>
              </a:rPr>
            </a:br>
            <a:r>
              <a:rPr lang="en-US" altLang="en-US" sz="2200" smtClean="0">
                <a:latin typeface="Courier New" pitchFamily="49" charset="0"/>
              </a:rPr>
              <a:t/>
            </a:r>
            <a:br>
              <a:rPr lang="en-US" altLang="en-US" sz="2200" smtClean="0">
                <a:latin typeface="Courier New" pitchFamily="49" charset="0"/>
              </a:rPr>
            </a:br>
            <a:endParaRPr lang="en-US" altLang="en-US" sz="2200" smtClean="0"/>
          </a:p>
          <a:p>
            <a:pPr lvl="1">
              <a:buClr>
                <a:srgbClr val="3333CC"/>
              </a:buClr>
              <a:buFontTx/>
              <a:buNone/>
            </a:pPr>
            <a:endParaRPr lang="en-US" altLang="en-US" sz="2400" smtClean="0"/>
          </a:p>
          <a:p>
            <a:r>
              <a:rPr lang="en-US" altLang="en-US" sz="2800" smtClean="0"/>
              <a:t>Can omit inner </a:t>
            </a:r>
            <a:r>
              <a:rPr lang="en-US" altLang="en-US" sz="2800" smtClean="0">
                <a:latin typeface="Courier New" pitchFamily="49" charset="0"/>
              </a:rPr>
              <a:t>{ }</a:t>
            </a:r>
            <a:r>
              <a:rPr lang="en-US" altLang="en-US" sz="2800" smtClean="0"/>
              <a:t>, some initial values in a row –  array elements without initial values will be set to </a:t>
            </a:r>
            <a:r>
              <a:rPr lang="en-US" altLang="en-US" sz="2800" smtClean="0">
                <a:latin typeface="Courier New" pitchFamily="49" charset="0"/>
              </a:rPr>
              <a:t>0</a:t>
            </a:r>
            <a:r>
              <a:rPr lang="en-US" altLang="en-US" sz="2800" smtClean="0"/>
              <a:t> or </a:t>
            </a:r>
            <a:r>
              <a:rPr lang="en-US" altLang="en-US" sz="2800" smtClean="0">
                <a:latin typeface="Courier New" pitchFamily="49" charset="0"/>
              </a:rPr>
              <a:t>NULL</a:t>
            </a:r>
          </a:p>
        </p:txBody>
      </p:sp>
      <p:graphicFrame>
        <p:nvGraphicFramePr>
          <p:cNvPr id="794628" name="Group 4"/>
          <p:cNvGraphicFramePr>
            <a:graphicFrameLocks noGrp="1"/>
          </p:cNvGraphicFramePr>
          <p:nvPr/>
        </p:nvGraphicFramePr>
        <p:xfrm>
          <a:off x="2743200" y="3200400"/>
          <a:ext cx="1066800" cy="914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3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 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u="sng" smtClean="0"/>
              <a:t>size</a:t>
            </a:r>
            <a:r>
              <a:rPr lang="en-US" altLang="en-US" smtClean="0"/>
              <a:t> of an array is: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total number of bytes allocated for it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(number of elements) * (number of bytes for each element)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Examples: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int tests[5]</a:t>
            </a:r>
            <a:r>
              <a:rPr lang="en-US" altLang="en-US" smtClean="0"/>
              <a:t> is an array of 20 bytes, assuming 4 bytes for an </a:t>
            </a:r>
            <a:r>
              <a:rPr lang="en-US" altLang="en-US" smtClean="0">
                <a:latin typeface="Courier New" pitchFamily="49" charset="0"/>
              </a:rPr>
              <a:t>int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49" charset="0"/>
              </a:rPr>
              <a:t>long double measures[10]</a:t>
            </a:r>
            <a:r>
              <a:rPr lang="en-US" altLang="en-US" smtClean="0"/>
              <a:t>is an array of 80 bytes, assuming 8 bytes for a </a:t>
            </a:r>
            <a:r>
              <a:rPr lang="en-US" altLang="en-US" smtClean="0">
                <a:latin typeface="Courier New" pitchFamily="49" charset="0"/>
              </a:rPr>
              <a:t>long double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0623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Summing All the Elements in a           Two-Dimensional Array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693738"/>
          </a:xfrm>
        </p:spPr>
        <p:txBody>
          <a:bodyPr/>
          <a:lstStyle/>
          <a:p>
            <a:r>
              <a:rPr lang="en-US" altLang="en-US" smtClean="0"/>
              <a:t>Given the following definitions: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845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NUM_ROWS = 5; // Number of rows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const int NUM_COLS = 5; // Number of columns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total = 0;          // Accumulator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int numbers[NUM_ROWS][NUM_COLS]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{{2, 7, 9, 6, 4},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{6, 1, 8, 9, 4},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{4, 3, 7, 2, 9},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{9, 9, 0, 3, 1},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{6, 2, 7, 4, 1}};</a:t>
            </a:r>
          </a:p>
        </p:txBody>
      </p:sp>
    </p:spTree>
    <p:extLst>
      <p:ext uri="{BB962C8B-B14F-4D97-AF65-F5344CB8AC3E}">
        <p14:creationId xmlns:p14="http://schemas.microsoft.com/office/powerpoint/2010/main" val="232186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Summing All the Elements in a           Two-Dimensional Array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Sum the array elements.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for (int row = 0; row &lt; NUM_ROWS; row++)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for (int col = 0; col &lt; NUM_COLS; col++)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total += numbers[row][col];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  <a:br>
              <a:rPr lang="en-US" altLang="en-US" sz="1800">
                <a:latin typeface="Courier New" pitchFamily="49" charset="0"/>
              </a:rPr>
            </a:br>
            <a:endParaRPr lang="en-US" altLang="en-US" sz="180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Display the sum.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</a:rPr>
              <a:t>cout &lt;&lt; "The total is " &lt;&lt; total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07057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the STL </a:t>
            </a:r>
            <a:r>
              <a:rPr lang="en-US" altLang="en-US" smtClean="0">
                <a:latin typeface="Courier New" pitchFamily="49" charset="0"/>
              </a:rPr>
              <a:t>vector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data type defined in the Standard Template Library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 hold values of any 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49" charset="0"/>
              </a:rPr>
              <a:t>vector&lt;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&gt; scores;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Automatically adds space as more is needed – no need to determine size at definition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 use </a:t>
            </a:r>
            <a:r>
              <a:rPr lang="en-US" altLang="en-US" dirty="0" smtClean="0">
                <a:latin typeface="Courier New" pitchFamily="49" charset="0"/>
              </a:rPr>
              <a:t>[]</a:t>
            </a:r>
            <a:r>
              <a:rPr lang="en-US" altLang="en-US" dirty="0" smtClean="0"/>
              <a:t> to access elements</a:t>
            </a:r>
          </a:p>
        </p:txBody>
      </p:sp>
    </p:spTree>
    <p:extLst>
      <p:ext uri="{BB962C8B-B14F-4D97-AF65-F5344CB8AC3E}">
        <p14:creationId xmlns:p14="http://schemas.microsoft.com/office/powerpoint/2010/main" val="4108724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Declaring Vectors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077200" cy="464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smtClean="0"/>
              <a:t>You must </a:t>
            </a:r>
            <a:r>
              <a:rPr lang="en-US" altLang="en-US" sz="2800" smtClean="0">
                <a:latin typeface="Courier New" pitchFamily="49" charset="0"/>
              </a:rPr>
              <a:t>#include&lt;vector&gt;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to hold </a:t>
            </a:r>
            <a:r>
              <a:rPr lang="en-US" altLang="en-US" sz="2800" smtClean="0">
                <a:latin typeface="Courier New" pitchFamily="49" charset="0"/>
              </a:rPr>
              <a:t>int</a:t>
            </a:r>
            <a:r>
              <a:rPr lang="en-US" altLang="en-US" sz="2800" smtClean="0"/>
              <a:t> element: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scores;</a:t>
            </a:r>
            <a:endParaRPr lang="en-US" altLang="en-US" sz="2400" smtClean="0"/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with initial size 30: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scores(30);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and initialize all elements to 0: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scores(30, 0);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Declare a vector initialized to size and contents of another vector: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vector&lt;int&gt; finals(scores);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08479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Elements to a Vector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If you are using C++ 11, you can initialize a vector with a list of </a:t>
            </a:r>
            <a:r>
              <a:rPr lang="en-US" sz="2400" dirty="0" smtClean="0"/>
              <a:t>values: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numbers { 10, 20, 30, 40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FontTx/>
              <a:buNone/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 smtClean="0"/>
              <a:t>Use </a:t>
            </a:r>
            <a:r>
              <a:rPr lang="en-US" altLang="en-US" sz="2400" dirty="0" err="1" smtClean="0">
                <a:latin typeface="Courier New" pitchFamily="-16" charset="0"/>
              </a:rPr>
              <a:t>push_back</a:t>
            </a:r>
            <a:r>
              <a:rPr lang="en-US" altLang="en-US" sz="2400" dirty="0" smtClean="0"/>
              <a:t> member function to add element to a full array or to an array that had no defined size: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-16" charset="0"/>
              </a:rPr>
              <a:t>scores.push_back</a:t>
            </a:r>
            <a:r>
              <a:rPr lang="en-US" altLang="en-US" dirty="0" smtClean="0">
                <a:latin typeface="Courier New" pitchFamily="-16" charset="0"/>
              </a:rPr>
              <a:t>(75); </a:t>
            </a:r>
          </a:p>
          <a:p>
            <a:pPr>
              <a:defRPr/>
            </a:pPr>
            <a:r>
              <a:rPr lang="en-US" altLang="en-US" sz="2400" dirty="0" smtClean="0"/>
              <a:t>Use </a:t>
            </a:r>
            <a:r>
              <a:rPr lang="en-US" altLang="en-US" sz="2400" dirty="0" smtClean="0">
                <a:latin typeface="Courier New" pitchFamily="-16" charset="0"/>
              </a:rPr>
              <a:t>size</a:t>
            </a:r>
            <a:r>
              <a:rPr lang="en-US" altLang="en-US" sz="2400" dirty="0" smtClean="0"/>
              <a:t> member function to determine size of a vector: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err="1" smtClean="0">
                <a:latin typeface="Courier New" pitchFamily="-16" charset="0"/>
              </a:rPr>
              <a:t>howbig</a:t>
            </a:r>
            <a:r>
              <a:rPr lang="en-US" altLang="en-US" dirty="0" smtClean="0">
                <a:latin typeface="Courier New" pitchFamily="-16" charset="0"/>
              </a:rPr>
              <a:t> = </a:t>
            </a:r>
            <a:r>
              <a:rPr lang="en-US" altLang="en-US" dirty="0" err="1" smtClean="0">
                <a:latin typeface="Courier New" pitchFamily="-16" charset="0"/>
              </a:rPr>
              <a:t>scores.size</a:t>
            </a:r>
            <a:r>
              <a:rPr lang="en-US" altLang="en-US" dirty="0" smtClean="0">
                <a:latin typeface="Courier New" pitchFamily="-16" charset="0"/>
              </a:rPr>
              <a:t>();</a:t>
            </a:r>
          </a:p>
          <a:p>
            <a:pPr lvl="1">
              <a:buFontTx/>
              <a:buNone/>
              <a:defRPr/>
            </a:pPr>
            <a:endParaRPr lang="en-US" altLang="en-US" dirty="0" smtClean="0">
              <a:latin typeface="Courier New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1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Removing Vector Elements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smtClean="0"/>
              <a:t>Use </a:t>
            </a:r>
            <a:r>
              <a:rPr lang="en-US" altLang="en-US" sz="2800" smtClean="0">
                <a:latin typeface="Courier New" pitchFamily="49" charset="0"/>
              </a:rPr>
              <a:t>pop_back</a:t>
            </a:r>
            <a:r>
              <a:rPr lang="en-US" altLang="en-US" sz="2800" smtClean="0"/>
              <a:t> member function to remove last element from vector: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scores.pop_back();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To remove all contents of vector, use </a:t>
            </a:r>
            <a:r>
              <a:rPr lang="en-US" altLang="en-US" sz="2800" smtClean="0">
                <a:latin typeface="Courier New" pitchFamily="49" charset="0"/>
              </a:rPr>
              <a:t>clear</a:t>
            </a:r>
            <a:r>
              <a:rPr lang="en-US" altLang="en-US" sz="2800" smtClean="0"/>
              <a:t> member function: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scores.clear();</a:t>
            </a:r>
          </a:p>
          <a:p>
            <a:pPr>
              <a:lnSpc>
                <a:spcPct val="85000"/>
              </a:lnSpc>
            </a:pPr>
            <a:r>
              <a:rPr lang="en-US" altLang="en-US" sz="2800" smtClean="0"/>
              <a:t>To determine if vector is empty, use </a:t>
            </a:r>
            <a:r>
              <a:rPr lang="en-US" altLang="en-US" sz="2800" smtClean="0">
                <a:latin typeface="Courier New" pitchFamily="49" charset="0"/>
              </a:rPr>
              <a:t>empty</a:t>
            </a:r>
            <a:r>
              <a:rPr lang="en-US" altLang="en-US" sz="2800" smtClean="0"/>
              <a:t> member function: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400" smtClean="0">
                <a:latin typeface="Courier New" pitchFamily="49" charset="0"/>
              </a:rPr>
              <a:t>while (!scores.empty()) ...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2519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Using the Range-Based 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2400" smtClean="0"/>
              <a:t> Loop with a vector in C++ 11 </a:t>
            </a: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47800"/>
            <a:ext cx="6864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Useful Member Functions</a:t>
            </a:r>
          </a:p>
        </p:txBody>
      </p:sp>
      <p:graphicFrame>
        <p:nvGraphicFramePr>
          <p:cNvPr id="820257" name="Group 33"/>
          <p:cNvGraphicFramePr>
            <a:graphicFrameLocks noGrp="1"/>
          </p:cNvGraphicFramePr>
          <p:nvPr/>
        </p:nvGraphicFramePr>
        <p:xfrm>
          <a:off x="381000" y="1828800"/>
          <a:ext cx="8229600" cy="4135453"/>
        </p:xfrm>
        <a:graphic>
          <a:graphicData uri="http://schemas.openxmlformats.org/drawingml/2006/table">
            <a:tbl>
              <a:tblPr/>
              <a:tblGrid>
                <a:gridCol w="1704975"/>
                <a:gridCol w="3781425"/>
                <a:gridCol w="2743200"/>
              </a:tblGrid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Member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Function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Description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Example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at(elt)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Returns the value of the element at position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elt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 in the vector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cout &lt;&lt;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 vec1.at(i);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capacity()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Returns the maximum number of elements a vector can store without allocating more memory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maxelts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 vec1.capacity();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reverse()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Reverse the order of the elements in a vector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vec1.reverse();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resize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(elts,val)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Add elements to a vector, optionally initializes them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vec1.resize(5,0);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swap(vec2)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Exchange the contents of two vectors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vec1.swap(vec2);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8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Size Declarators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Named constants are commonly used as size declarators.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const int SIZE = 5;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itchFamily="49" charset="0"/>
              </a:rPr>
              <a:t>int tests[SIZE];</a:t>
            </a:r>
          </a:p>
          <a:p>
            <a:r>
              <a:rPr lang="en-US" altLang="en-US" smtClean="0"/>
              <a:t>This eases program maintenance when the size of the array needs to be changed.</a:t>
            </a:r>
          </a:p>
        </p:txBody>
      </p:sp>
    </p:spTree>
    <p:extLst>
      <p:ext uri="{BB962C8B-B14F-4D97-AF65-F5344CB8AC3E}">
        <p14:creationId xmlns:p14="http://schemas.microsoft.com/office/powerpoint/2010/main" val="112361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mtClean="0"/>
              <a:t>Each element in an array is assigned a unique </a:t>
            </a:r>
            <a:r>
              <a:rPr lang="en-US" altLang="en-US" i="1" smtClean="0"/>
              <a:t>subscript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Subscripts start at 0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733188" name="Group 4"/>
          <p:cNvGraphicFramePr>
            <a:graphicFrameLocks noGrp="1"/>
          </p:cNvGraphicFramePr>
          <p:nvPr/>
        </p:nvGraphicFramePr>
        <p:xfrm>
          <a:off x="1524000" y="4633913"/>
          <a:ext cx="6096000" cy="365482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0</a:t>
                      </a:r>
                    </a:p>
                  </a:txBody>
                  <a:tcPr marT="45581" marB="4558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2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3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4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3206" name="Group 22"/>
          <p:cNvGraphicFramePr>
            <a:graphicFrameLocks noGrp="1"/>
          </p:cNvGraphicFramePr>
          <p:nvPr/>
        </p:nvGraphicFramePr>
        <p:xfrm>
          <a:off x="1524000" y="5014913"/>
          <a:ext cx="6096000" cy="381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8" name="Text Box 36"/>
          <p:cNvSpPr txBox="1">
            <a:spLocks noChangeArrowheads="1"/>
          </p:cNvSpPr>
          <p:nvPr/>
        </p:nvSpPr>
        <p:spPr bwMode="auto">
          <a:xfrm>
            <a:off x="1447800" y="4267200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subscripts:</a:t>
            </a:r>
          </a:p>
        </p:txBody>
      </p:sp>
    </p:spTree>
    <p:extLst>
      <p:ext uri="{BB962C8B-B14F-4D97-AF65-F5344CB8AC3E}">
        <p14:creationId xmlns:p14="http://schemas.microsoft.com/office/powerpoint/2010/main" val="415214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mtClean="0"/>
              <a:t>The last element’s subscript is </a:t>
            </a:r>
            <a:r>
              <a:rPr lang="en-US" altLang="en-US" i="1" smtClean="0"/>
              <a:t>n</a:t>
            </a:r>
            <a:r>
              <a:rPr lang="en-US" altLang="en-US" smtClean="0"/>
              <a:t>-1 where </a:t>
            </a:r>
            <a:r>
              <a:rPr lang="en-US" altLang="en-US" i="1" smtClean="0"/>
              <a:t>n</a:t>
            </a:r>
            <a:r>
              <a:rPr lang="en-US" altLang="en-US" smtClean="0"/>
              <a:t> is the number of elements in the array.</a:t>
            </a:r>
          </a:p>
        </p:txBody>
      </p:sp>
      <p:graphicFrame>
        <p:nvGraphicFramePr>
          <p:cNvPr id="735236" name="Group 4"/>
          <p:cNvGraphicFramePr>
            <a:graphicFrameLocks noGrp="1"/>
          </p:cNvGraphicFramePr>
          <p:nvPr/>
        </p:nvGraphicFramePr>
        <p:xfrm>
          <a:off x="1447800" y="4405313"/>
          <a:ext cx="6096000" cy="395287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5254" name="Group 22"/>
          <p:cNvGraphicFramePr>
            <a:graphicFrameLocks noGrp="1"/>
          </p:cNvGraphicFramePr>
          <p:nvPr/>
        </p:nvGraphicFramePr>
        <p:xfrm>
          <a:off x="1447800" y="4786313"/>
          <a:ext cx="6096000" cy="395287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5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371600" y="4038600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subscripts:</a:t>
            </a:r>
          </a:p>
        </p:txBody>
      </p:sp>
    </p:spTree>
    <p:extLst>
      <p:ext uri="{BB962C8B-B14F-4D97-AF65-F5344CB8AC3E}">
        <p14:creationId xmlns:p14="http://schemas.microsoft.com/office/powerpoint/2010/main" val="3015754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Accessing Array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 sz="2800" smtClean="0"/>
              <a:t>Array elements can be used as regular variables:  </a:t>
            </a:r>
          </a:p>
          <a:p>
            <a:pPr lvl="1">
              <a:buFontTx/>
              <a:buNone/>
            </a:pPr>
            <a:r>
              <a:rPr lang="en-US" altLang="en-US" sz="2000" smtClean="0">
                <a:latin typeface="Courier New" pitchFamily="49" charset="0"/>
              </a:rPr>
              <a:t>	</a:t>
            </a:r>
            <a:r>
              <a:rPr lang="en-US" altLang="en-US" sz="2400" smtClean="0">
                <a:latin typeface="Courier New" pitchFamily="49" charset="0"/>
              </a:rPr>
              <a:t>tests[0] = 79;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cout &lt;&lt; tests[0];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cin &gt;&gt; tests[1];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tests[4] = tests[0] + tests[1];</a:t>
            </a:r>
          </a:p>
          <a:p>
            <a:r>
              <a:rPr lang="en-US" altLang="en-US" sz="2800" smtClean="0"/>
              <a:t>Arrays must be accessed via individual elements: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49" charset="0"/>
              </a:rPr>
              <a:t>cout &lt;&lt; tests; // not legal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285490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</TotalTime>
  <Words>1867</Words>
  <Application>Microsoft Office PowerPoint</Application>
  <PresentationFormat>On-screen Show (4:3)</PresentationFormat>
  <Paragraphs>387</Paragraphs>
  <Slides>57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Lecture 6 Arrays and Vectors</vt:lpstr>
      <vt:lpstr>Arrays Hold Multiple Values</vt:lpstr>
      <vt:lpstr>Array - Memory Layout</vt:lpstr>
      <vt:lpstr>Array Terminology</vt:lpstr>
      <vt:lpstr>Array Terminology</vt:lpstr>
      <vt:lpstr>Size Declarators</vt:lpstr>
      <vt:lpstr>Accessing Array Elements</vt:lpstr>
      <vt:lpstr>Accessing Array Elements</vt:lpstr>
      <vt:lpstr>Accessing Array Elements</vt:lpstr>
      <vt:lpstr>PowerPoint Presentation</vt:lpstr>
      <vt:lpstr>PowerPoint Presentation</vt:lpstr>
      <vt:lpstr>Accessing Array Contents</vt:lpstr>
      <vt:lpstr>Using a Loop to Step Through an Array</vt:lpstr>
      <vt:lpstr>A Closer Look At the Loop</vt:lpstr>
      <vt:lpstr>No Bounds Checking in C++</vt:lpstr>
      <vt:lpstr>Code From Program 7-5</vt:lpstr>
      <vt:lpstr>What the Code Does</vt:lpstr>
      <vt:lpstr>No Bounds Checking in C++</vt:lpstr>
      <vt:lpstr>Off-By-One Errors</vt:lpstr>
      <vt:lpstr>Array Initialization</vt:lpstr>
      <vt:lpstr>Code From Program 7-6</vt:lpstr>
      <vt:lpstr>Partial Array Initialization</vt:lpstr>
      <vt:lpstr>Implicit Array Sizing</vt:lpstr>
      <vt:lpstr>The Range-Based for Loop</vt:lpstr>
      <vt:lpstr>The Range-Based for Loop</vt:lpstr>
      <vt:lpstr>The range-based for loop in Program 7-10 </vt:lpstr>
      <vt:lpstr>The Range-Based for Loop versus the Regular for Loop</vt:lpstr>
      <vt:lpstr>Processing Array Contents</vt:lpstr>
      <vt:lpstr>Array Assignment</vt:lpstr>
      <vt:lpstr>Printing the Contents of an Array</vt:lpstr>
      <vt:lpstr>Printing the Contents of an Array</vt:lpstr>
      <vt:lpstr>Printing the Contents of an Array</vt:lpstr>
      <vt:lpstr>Summing and Averaging Array Elements</vt:lpstr>
      <vt:lpstr>Summing and Averaging  Array Elements</vt:lpstr>
      <vt:lpstr>Finding the Highest Value in an Array</vt:lpstr>
      <vt:lpstr>Finding the Lowest Value in an Array</vt:lpstr>
      <vt:lpstr>Partially-Filled Arrays</vt:lpstr>
      <vt:lpstr>Comparing Arrays</vt:lpstr>
      <vt:lpstr>Using Parallel Arrays</vt:lpstr>
      <vt:lpstr>Parallel Array Example</vt:lpstr>
      <vt:lpstr>Parallel Arrays in Program 7-15</vt:lpstr>
      <vt:lpstr>PowerPoint Presentation</vt:lpstr>
      <vt:lpstr>PowerPoint Presentation</vt:lpstr>
      <vt:lpstr>Two-Dimensional Arrays</vt:lpstr>
      <vt:lpstr>Two-Dimensional Array Representation</vt:lpstr>
      <vt:lpstr>PowerPoint Presentation</vt:lpstr>
      <vt:lpstr>PowerPoint Presentation</vt:lpstr>
      <vt:lpstr>PowerPoint Presentation</vt:lpstr>
      <vt:lpstr>2D Array Initialization</vt:lpstr>
      <vt:lpstr>Summing All the Elements in a           Two-Dimensional Array</vt:lpstr>
      <vt:lpstr>Summing All the Elements in a           Two-Dimensional Array</vt:lpstr>
      <vt:lpstr>Introduction to the STL vector</vt:lpstr>
      <vt:lpstr>Declaring Vectors</vt:lpstr>
      <vt:lpstr>Adding Elements to a Vector</vt:lpstr>
      <vt:lpstr>Removing Vector Elements</vt:lpstr>
      <vt:lpstr>Using the Range-Based for Loop with a vector in C++ 11 </vt:lpstr>
      <vt:lpstr>Other Useful Member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96</cp:revision>
  <dcterms:created xsi:type="dcterms:W3CDTF">2009-12-29T10:39:27Z</dcterms:created>
  <dcterms:modified xsi:type="dcterms:W3CDTF">2016-10-31T22:49:36Z</dcterms:modified>
</cp:coreProperties>
</file>