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8" r:id="rId1"/>
  </p:sldMasterIdLst>
  <p:notesMasterIdLst>
    <p:notesMasterId r:id="rId46"/>
  </p:notesMasterIdLst>
  <p:handoutMasterIdLst>
    <p:handoutMasterId r:id="rId47"/>
  </p:handoutMasterIdLst>
  <p:sldIdLst>
    <p:sldId id="256" r:id="rId2"/>
    <p:sldId id="258" r:id="rId3"/>
    <p:sldId id="259" r:id="rId4"/>
    <p:sldId id="260" r:id="rId5"/>
    <p:sldId id="261" r:id="rId6"/>
    <p:sldId id="262" r:id="rId7"/>
    <p:sldId id="265" r:id="rId8"/>
    <p:sldId id="266" r:id="rId9"/>
    <p:sldId id="267" r:id="rId10"/>
    <p:sldId id="339" r:id="rId11"/>
    <p:sldId id="268" r:id="rId12"/>
    <p:sldId id="269" r:id="rId13"/>
    <p:sldId id="270" r:id="rId14"/>
    <p:sldId id="335" r:id="rId15"/>
    <p:sldId id="336" r:id="rId16"/>
    <p:sldId id="337" r:id="rId17"/>
    <p:sldId id="338" r:id="rId18"/>
    <p:sldId id="271" r:id="rId19"/>
    <p:sldId id="272" r:id="rId20"/>
    <p:sldId id="274" r:id="rId21"/>
    <p:sldId id="275" r:id="rId22"/>
    <p:sldId id="276" r:id="rId23"/>
    <p:sldId id="277" r:id="rId24"/>
    <p:sldId id="278" r:id="rId25"/>
    <p:sldId id="283" r:id="rId26"/>
    <p:sldId id="284" r:id="rId27"/>
    <p:sldId id="288" r:id="rId28"/>
    <p:sldId id="289" r:id="rId29"/>
    <p:sldId id="290" r:id="rId30"/>
    <p:sldId id="292" r:id="rId31"/>
    <p:sldId id="293" r:id="rId32"/>
    <p:sldId id="294" r:id="rId33"/>
    <p:sldId id="295" r:id="rId34"/>
    <p:sldId id="296" r:id="rId35"/>
    <p:sldId id="297" r:id="rId36"/>
    <p:sldId id="299" r:id="rId37"/>
    <p:sldId id="300" r:id="rId38"/>
    <p:sldId id="301" r:id="rId39"/>
    <p:sldId id="302" r:id="rId40"/>
    <p:sldId id="304" r:id="rId41"/>
    <p:sldId id="310" r:id="rId42"/>
    <p:sldId id="311" r:id="rId43"/>
    <p:sldId id="312" r:id="rId44"/>
    <p:sldId id="316" r:id="rId4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424D"/>
    <a:srgbClr val="5B86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27" autoAdjust="0"/>
    <p:restoredTop sz="94660"/>
  </p:normalViewPr>
  <p:slideViewPr>
    <p:cSldViewPr snapToGrid="0" snapToObjects="1">
      <p:cViewPr varScale="1">
        <p:scale>
          <a:sx n="103" d="100"/>
          <a:sy n="103" d="100"/>
        </p:scale>
        <p:origin x="126" y="138"/>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4720"/>
    </p:cViewPr>
  </p:sorterViewPr>
  <p:notesViewPr>
    <p:cSldViewPr snapToGrid="0" snapToObjects="1">
      <p:cViewPr varScale="1">
        <p:scale>
          <a:sx n="84" d="100"/>
          <a:sy n="84" d="100"/>
        </p:scale>
        <p:origin x="1908"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44B6B1-5441-9644-AE1C-BB7EA5DBA264}" type="datetimeFigureOut">
              <a:rPr lang="en-US" smtClean="0"/>
              <a:pPr/>
              <a:t>11/19/2016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300CC7-81E2-B842-8904-673E09748720}" type="slidenum">
              <a:rPr lang="en-US" smtClean="0"/>
              <a:pPr/>
              <a:t>‹#›</a:t>
            </a:fld>
            <a:endParaRPr lang="en-US"/>
          </a:p>
        </p:txBody>
      </p:sp>
    </p:spTree>
    <p:extLst>
      <p:ext uri="{BB962C8B-B14F-4D97-AF65-F5344CB8AC3E}">
        <p14:creationId xmlns:p14="http://schemas.microsoft.com/office/powerpoint/2010/main" val="2861766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878819-472C-A14B-95BF-39C94BA106B2}" type="datetimeFigureOut">
              <a:rPr lang="en-US" smtClean="0"/>
              <a:pPr/>
              <a:t>11/19/2016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4F38C2-4548-F541-8261-4C1D96E7A166}" type="slidenum">
              <a:rPr lang="en-US" smtClean="0"/>
              <a:pPr/>
              <a:t>‹#›</a:t>
            </a:fld>
            <a:endParaRPr lang="en-US"/>
          </a:p>
        </p:txBody>
      </p:sp>
    </p:spTree>
    <p:extLst>
      <p:ext uri="{BB962C8B-B14F-4D97-AF65-F5344CB8AC3E}">
        <p14:creationId xmlns:p14="http://schemas.microsoft.com/office/powerpoint/2010/main" val="32245871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1</a:t>
            </a:fld>
            <a:endParaRPr lang="en-US"/>
          </a:p>
        </p:txBody>
      </p:sp>
    </p:spTree>
    <p:extLst>
      <p:ext uri="{BB962C8B-B14F-4D97-AF65-F5344CB8AC3E}">
        <p14:creationId xmlns:p14="http://schemas.microsoft.com/office/powerpoint/2010/main" val="33695716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7779FA9-EB50-4F8F-9F2D-FE2AA27E1C7D}" type="slidenum">
              <a:rPr lang="en-CA" altLang="en-US"/>
              <a:pPr eaLnBrk="1" hangingPunct="1"/>
              <a:t>11</a:t>
            </a:fld>
            <a:endParaRPr lang="en-CA" altLang="en-US"/>
          </a:p>
        </p:txBody>
      </p:sp>
      <p:sp>
        <p:nvSpPr>
          <p:cNvPr id="931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27421018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41D8F2D-DC87-48A2-9491-8B72892AA3AC}" type="slidenum">
              <a:rPr lang="en-CA" altLang="en-US"/>
              <a:pPr eaLnBrk="1" hangingPunct="1"/>
              <a:t>12</a:t>
            </a:fld>
            <a:endParaRPr lang="en-CA" altLang="en-US"/>
          </a:p>
        </p:txBody>
      </p:sp>
      <p:sp>
        <p:nvSpPr>
          <p:cNvPr id="942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16662276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DD7E13D-0808-4EDA-B819-357FE48BF0BB}" type="slidenum">
              <a:rPr lang="en-CA" altLang="en-US"/>
              <a:pPr eaLnBrk="1" hangingPunct="1"/>
              <a:t>14</a:t>
            </a:fld>
            <a:endParaRPr lang="en-CA" altLang="en-US"/>
          </a:p>
        </p:txBody>
      </p:sp>
      <p:sp>
        <p:nvSpPr>
          <p:cNvPr id="901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3226738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DD7E13D-0808-4EDA-B819-357FE48BF0BB}" type="slidenum">
              <a:rPr lang="en-CA" altLang="en-US"/>
              <a:pPr eaLnBrk="1" hangingPunct="1"/>
              <a:t>15</a:t>
            </a:fld>
            <a:endParaRPr lang="en-CA" altLang="en-US"/>
          </a:p>
        </p:txBody>
      </p:sp>
      <p:sp>
        <p:nvSpPr>
          <p:cNvPr id="901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1335777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DD7E13D-0808-4EDA-B819-357FE48BF0BB}" type="slidenum">
              <a:rPr lang="en-CA" altLang="en-US"/>
              <a:pPr eaLnBrk="1" hangingPunct="1"/>
              <a:t>16</a:t>
            </a:fld>
            <a:endParaRPr lang="en-CA" altLang="en-US"/>
          </a:p>
        </p:txBody>
      </p:sp>
      <p:sp>
        <p:nvSpPr>
          <p:cNvPr id="901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28575338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9F0AE6A-202E-46EB-8FFE-1929B94DFC84}" type="slidenum">
              <a:rPr lang="en-CA" altLang="en-US"/>
              <a:pPr eaLnBrk="1" hangingPunct="1"/>
              <a:t>17</a:t>
            </a:fld>
            <a:endParaRPr lang="en-CA" altLang="en-US"/>
          </a:p>
        </p:txBody>
      </p:sp>
      <p:sp>
        <p:nvSpPr>
          <p:cNvPr id="1003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25334843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C7AAA26-7427-4513-A896-878FCC17A155}" type="slidenum">
              <a:rPr lang="en-CA" altLang="en-US"/>
              <a:pPr eaLnBrk="1" hangingPunct="1"/>
              <a:t>18</a:t>
            </a:fld>
            <a:endParaRPr lang="en-CA" altLang="en-US"/>
          </a:p>
        </p:txBody>
      </p:sp>
      <p:sp>
        <p:nvSpPr>
          <p:cNvPr id="952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37868764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95DACC0-DC6B-40DE-9E8F-A453B6F52027}" type="slidenum">
              <a:rPr lang="en-CA" altLang="en-US"/>
              <a:pPr eaLnBrk="1" hangingPunct="1"/>
              <a:t>19</a:t>
            </a:fld>
            <a:endParaRPr lang="en-CA" altLang="en-US"/>
          </a:p>
        </p:txBody>
      </p:sp>
      <p:sp>
        <p:nvSpPr>
          <p:cNvPr id="962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9368310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B8B484C-36E3-42F4-869D-6CCD4EF3D9DA}" type="slidenum">
              <a:rPr lang="en-CA" altLang="en-US"/>
              <a:pPr eaLnBrk="1" hangingPunct="1"/>
              <a:t>20</a:t>
            </a:fld>
            <a:endParaRPr lang="en-CA" altLang="en-US"/>
          </a:p>
        </p:txBody>
      </p:sp>
      <p:sp>
        <p:nvSpPr>
          <p:cNvPr id="972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17513486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1E53960-5696-4CB9-8485-E4B145288D10}" type="slidenum">
              <a:rPr lang="en-CA" altLang="en-US"/>
              <a:pPr eaLnBrk="1" hangingPunct="1"/>
              <a:t>25</a:t>
            </a:fld>
            <a:endParaRPr lang="en-CA" altLang="en-US"/>
          </a:p>
        </p:txBody>
      </p:sp>
      <p:sp>
        <p:nvSpPr>
          <p:cNvPr id="9933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336685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4CF175B-534E-4854-8A96-5B5281CAD6F5}" type="slidenum">
              <a:rPr lang="en-CA" altLang="en-US"/>
              <a:pPr eaLnBrk="1" hangingPunct="1"/>
              <a:t>2</a:t>
            </a:fld>
            <a:endParaRPr lang="en-CA" altLang="en-US"/>
          </a:p>
        </p:txBody>
      </p:sp>
      <p:sp>
        <p:nvSpPr>
          <p:cNvPr id="849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38969436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A594B66-FB86-49F8-B6E7-7ABD9F96788E}" type="slidenum">
              <a:rPr lang="en-CA" altLang="en-US"/>
              <a:pPr eaLnBrk="1" hangingPunct="1"/>
              <a:t>27</a:t>
            </a:fld>
            <a:endParaRPr lang="en-CA" altLang="en-US"/>
          </a:p>
        </p:txBody>
      </p:sp>
      <p:sp>
        <p:nvSpPr>
          <p:cNvPr id="1013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7573374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66DAF55-8ECA-4527-9B6B-4C72371B8B46}" type="slidenum">
              <a:rPr lang="en-CA" altLang="en-US"/>
              <a:pPr eaLnBrk="1" hangingPunct="1"/>
              <a:t>29</a:t>
            </a:fld>
            <a:endParaRPr lang="en-CA" altLang="en-US"/>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22049715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20FD897-B026-46F0-9581-75C7E96208A0}" type="slidenum">
              <a:rPr lang="en-CA" altLang="en-US"/>
              <a:pPr eaLnBrk="1" hangingPunct="1"/>
              <a:t>30</a:t>
            </a:fld>
            <a:endParaRPr lang="en-CA" altLang="en-US"/>
          </a:p>
        </p:txBody>
      </p:sp>
      <p:sp>
        <p:nvSpPr>
          <p:cNvPr id="1034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39353855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D750688-DFC3-4801-A789-77ABBBC4FA6E}" type="slidenum">
              <a:rPr lang="en-CA" altLang="en-US"/>
              <a:pPr eaLnBrk="1" hangingPunct="1"/>
              <a:t>36</a:t>
            </a:fld>
            <a:endParaRPr lang="en-CA" altLang="en-US"/>
          </a:p>
        </p:txBody>
      </p:sp>
      <p:sp>
        <p:nvSpPr>
          <p:cNvPr id="10445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37446235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82DB8C8-4F59-43B4-9918-C7EB5A89D443}" type="slidenum">
              <a:rPr lang="en-CA" altLang="en-US"/>
              <a:pPr eaLnBrk="1" hangingPunct="1"/>
              <a:t>37</a:t>
            </a:fld>
            <a:endParaRPr lang="en-CA" altLang="en-US"/>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8519971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585605B-B803-4ED5-9714-1DF6A8AF0387}" type="slidenum">
              <a:rPr lang="en-CA" altLang="en-US"/>
              <a:pPr eaLnBrk="1" hangingPunct="1"/>
              <a:t>40</a:t>
            </a:fld>
            <a:endParaRPr lang="en-CA" altLang="en-US"/>
          </a:p>
        </p:txBody>
      </p:sp>
      <p:sp>
        <p:nvSpPr>
          <p:cNvPr id="10649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5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7747390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674F220-7C93-47C8-8011-E1D32B2AA7A1}" type="slidenum">
              <a:rPr lang="en-CA" altLang="en-US"/>
              <a:pPr eaLnBrk="1" hangingPunct="1"/>
              <a:t>41</a:t>
            </a:fld>
            <a:endParaRPr lang="en-CA" altLang="en-US"/>
          </a:p>
        </p:txBody>
      </p:sp>
      <p:sp>
        <p:nvSpPr>
          <p:cNvPr id="1075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1167283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5CC00B8-5BEB-4DDF-801A-A041B829555D}" type="slidenum">
              <a:rPr lang="en-CA" altLang="en-US"/>
              <a:pPr eaLnBrk="1" hangingPunct="1"/>
              <a:t>44</a:t>
            </a:fld>
            <a:endParaRPr lang="en-CA" altLang="en-US"/>
          </a:p>
        </p:txBody>
      </p:sp>
      <p:sp>
        <p:nvSpPr>
          <p:cNvPr id="1105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36222222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B760A0F-6540-4379-9EAB-BDD1742ADDB3}" type="slidenum">
              <a:rPr lang="en-CA" altLang="en-US"/>
              <a:pPr eaLnBrk="1" hangingPunct="1"/>
              <a:t>3</a:t>
            </a:fld>
            <a:endParaRPr lang="en-CA" altLang="en-US"/>
          </a:p>
        </p:txBody>
      </p:sp>
      <p:sp>
        <p:nvSpPr>
          <p:cNvPr id="860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40234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592211F-9826-46E2-95B1-C27EFCE40D13}" type="slidenum">
              <a:rPr lang="en-CA" altLang="en-US"/>
              <a:pPr eaLnBrk="1" hangingPunct="1"/>
              <a:t>4</a:t>
            </a:fld>
            <a:endParaRPr lang="en-CA" altLang="en-US"/>
          </a:p>
        </p:txBody>
      </p:sp>
      <p:sp>
        <p:nvSpPr>
          <p:cNvPr id="870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860446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2349F7E-C7CC-4EA6-A2AD-82B0717728D8}" type="slidenum">
              <a:rPr lang="en-CA" altLang="en-US"/>
              <a:pPr eaLnBrk="1" hangingPunct="1"/>
              <a:t>6</a:t>
            </a:fld>
            <a:endParaRPr lang="en-CA" altLang="en-US"/>
          </a:p>
        </p:txBody>
      </p:sp>
      <p:sp>
        <p:nvSpPr>
          <p:cNvPr id="880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14454079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DD7E13D-0808-4EDA-B819-357FE48BF0BB}" type="slidenum">
              <a:rPr lang="en-CA" altLang="en-US"/>
              <a:pPr eaLnBrk="1" hangingPunct="1"/>
              <a:t>7</a:t>
            </a:fld>
            <a:endParaRPr lang="en-CA" altLang="en-US"/>
          </a:p>
        </p:txBody>
      </p:sp>
      <p:sp>
        <p:nvSpPr>
          <p:cNvPr id="901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1188885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B46E5F9-C030-43F6-B02E-17712F878EAF}" type="slidenum">
              <a:rPr lang="en-CA" altLang="en-US"/>
              <a:pPr eaLnBrk="1" hangingPunct="1"/>
              <a:t>8</a:t>
            </a:fld>
            <a:endParaRPr lang="en-CA" altLang="en-US"/>
          </a:p>
        </p:txBody>
      </p:sp>
      <p:sp>
        <p:nvSpPr>
          <p:cNvPr id="911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26621917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0273AD8-C1B8-46B3-8D05-7BF208A7E15B}" type="slidenum">
              <a:rPr lang="en-CA" altLang="en-US"/>
              <a:pPr eaLnBrk="1" hangingPunct="1"/>
              <a:t>9</a:t>
            </a:fld>
            <a:endParaRPr lang="en-CA" altLang="en-US"/>
          </a:p>
        </p:txBody>
      </p:sp>
      <p:sp>
        <p:nvSpPr>
          <p:cNvPr id="921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40145654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13FC293-08F9-492F-89A7-2A1F780A4343}" type="slidenum">
              <a:rPr lang="en-CA" altLang="en-US"/>
              <a:pPr eaLnBrk="1" hangingPunct="1"/>
              <a:t>10</a:t>
            </a:fld>
            <a:endParaRPr lang="en-CA" altLang="en-US"/>
          </a:p>
        </p:txBody>
      </p:sp>
      <p:sp>
        <p:nvSpPr>
          <p:cNvPr id="890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1595893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p>
            <a:fld id="{1D5CD492-2BC6-F348-9965-EC1D86DF57A8}" type="slidenum">
              <a:rPr lang="en-US" smtClean="0"/>
              <a:t>‹#›</a:t>
            </a:fld>
            <a:endParaRPr lang="en-US"/>
          </a:p>
        </p:txBody>
      </p:sp>
    </p:spTree>
    <p:extLst>
      <p:ext uri="{BB962C8B-B14F-4D97-AF65-F5344CB8AC3E}">
        <p14:creationId xmlns:p14="http://schemas.microsoft.com/office/powerpoint/2010/main" val="24243409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pPr>
              <a:defRPr/>
            </a:pPr>
            <a:fld id="{2970207B-D522-9843-9370-2EDD2ED326F5}" type="slidenum">
              <a:rPr lang="en-GB" smtClean="0"/>
              <a:pPr>
                <a:defRPr/>
              </a:pPr>
              <a:t>‹#›</a:t>
            </a:fld>
            <a:endParaRPr lang="en-GB" dirty="0"/>
          </a:p>
        </p:txBody>
      </p:sp>
    </p:spTree>
    <p:extLst>
      <p:ext uri="{BB962C8B-B14F-4D97-AF65-F5344CB8AC3E}">
        <p14:creationId xmlns:p14="http://schemas.microsoft.com/office/powerpoint/2010/main" val="36088716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pPr>
              <a:defRPr/>
            </a:pPr>
            <a:r>
              <a:rPr lang="en-GB" smtClean="0"/>
              <a:t>Presentation title - </a:t>
            </a:r>
            <a:fld id="{DA4E4A1D-F72B-1945-8E69-DB5636470060}" type="slidenum">
              <a:rPr lang="en-GB" smtClean="0"/>
              <a:pPr>
                <a:defRPr/>
              </a:pPr>
              <a:t>‹#›</a:t>
            </a:fld>
            <a:endParaRPr lang="en-GB"/>
          </a:p>
        </p:txBody>
      </p:sp>
    </p:spTree>
    <p:extLst>
      <p:ext uri="{BB962C8B-B14F-4D97-AF65-F5344CB8AC3E}">
        <p14:creationId xmlns:p14="http://schemas.microsoft.com/office/powerpoint/2010/main" val="8206854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1D5CD492-2BC6-F348-9965-EC1D86DF57A8}" type="slidenum">
              <a:rPr lang="en-US" smtClean="0"/>
              <a:t>‹#›</a:t>
            </a:fld>
            <a:endParaRPr lang="en-US"/>
          </a:p>
        </p:txBody>
      </p:sp>
    </p:spTree>
    <p:extLst>
      <p:ext uri="{BB962C8B-B14F-4D97-AF65-F5344CB8AC3E}">
        <p14:creationId xmlns:p14="http://schemas.microsoft.com/office/powerpoint/2010/main" val="5516384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pPr>
              <a:defRPr/>
            </a:pPr>
            <a:fld id="{2AF2747F-ECC4-BB44-B379-DEBCDE6D0557}" type="slidenum">
              <a:rPr lang="en-GB" smtClean="0"/>
              <a:pPr>
                <a:defRPr/>
              </a:pPr>
              <a:t>‹#›</a:t>
            </a:fld>
            <a:endParaRPr lang="en-GB" dirty="0"/>
          </a:p>
        </p:txBody>
      </p:sp>
    </p:spTree>
    <p:extLst>
      <p:ext uri="{BB962C8B-B14F-4D97-AF65-F5344CB8AC3E}">
        <p14:creationId xmlns:p14="http://schemas.microsoft.com/office/powerpoint/2010/main" val="26641318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pPr>
              <a:defRPr/>
            </a:pPr>
            <a:fld id="{FE6C1ACB-37F4-2E4E-A02F-3AD2C3500E5B}" type="slidenum">
              <a:rPr lang="en-GB" smtClean="0"/>
              <a:pPr>
                <a:defRPr/>
              </a:pPr>
              <a:t>‹#›</a:t>
            </a:fld>
            <a:endParaRPr lang="en-GB" dirty="0"/>
          </a:p>
        </p:txBody>
      </p:sp>
    </p:spTree>
    <p:extLst>
      <p:ext uri="{BB962C8B-B14F-4D97-AF65-F5344CB8AC3E}">
        <p14:creationId xmlns:p14="http://schemas.microsoft.com/office/powerpoint/2010/main" val="26505973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pPr>
              <a:defRPr/>
            </a:pPr>
            <a:fld id="{DABC9741-E27D-6644-A29C-7357B3CA2856}" type="slidenum">
              <a:rPr lang="en-GB" smtClean="0"/>
              <a:pPr>
                <a:defRPr/>
              </a:pPr>
              <a:t>‹#›</a:t>
            </a:fld>
            <a:endParaRPr lang="en-GB" dirty="0"/>
          </a:p>
        </p:txBody>
      </p:sp>
    </p:spTree>
    <p:extLst>
      <p:ext uri="{BB962C8B-B14F-4D97-AF65-F5344CB8AC3E}">
        <p14:creationId xmlns:p14="http://schemas.microsoft.com/office/powerpoint/2010/main" val="7694855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5" name="Slide Number Placeholder 4"/>
          <p:cNvSpPr>
            <a:spLocks noGrp="1"/>
          </p:cNvSpPr>
          <p:nvPr>
            <p:ph type="sldNum" sz="quarter" idx="12"/>
          </p:nvPr>
        </p:nvSpPr>
        <p:spPr/>
        <p:txBody>
          <a:bodyPr/>
          <a:lstStyle/>
          <a:p>
            <a:pPr>
              <a:defRPr/>
            </a:pPr>
            <a:fld id="{F1A6FC00-01EB-8C4B-8EBA-327D665853CA}" type="slidenum">
              <a:rPr lang="en-GB" smtClean="0"/>
              <a:pPr>
                <a:defRPr/>
              </a:pPr>
              <a:t>‹#›</a:t>
            </a:fld>
            <a:endParaRPr lang="en-GB" dirty="0"/>
          </a:p>
        </p:txBody>
      </p:sp>
    </p:spTree>
    <p:extLst>
      <p:ext uri="{BB962C8B-B14F-4D97-AF65-F5344CB8AC3E}">
        <p14:creationId xmlns:p14="http://schemas.microsoft.com/office/powerpoint/2010/main" val="12132515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2C4B30A-E151-554F-9F57-FEC60EAD6DEE}" type="slidenum">
              <a:rPr lang="en-GB" smtClean="0"/>
              <a:pPr>
                <a:defRPr/>
              </a:pPr>
              <a:t>‹#›</a:t>
            </a:fld>
            <a:endParaRPr lang="en-GB" dirty="0"/>
          </a:p>
        </p:txBody>
      </p:sp>
    </p:spTree>
    <p:extLst>
      <p:ext uri="{BB962C8B-B14F-4D97-AF65-F5344CB8AC3E}">
        <p14:creationId xmlns:p14="http://schemas.microsoft.com/office/powerpoint/2010/main" val="23555733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pPr>
              <a:defRPr/>
            </a:pPr>
            <a:fld id="{9FF5AC9E-F104-7046-909E-B47A8243FECD}" type="slidenum">
              <a:rPr lang="en-GB" smtClean="0"/>
              <a:pPr>
                <a:defRPr/>
              </a:pPr>
              <a:t>‹#›</a:t>
            </a:fld>
            <a:endParaRPr lang="en-GB" dirty="0"/>
          </a:p>
        </p:txBody>
      </p:sp>
    </p:spTree>
    <p:extLst>
      <p:ext uri="{BB962C8B-B14F-4D97-AF65-F5344CB8AC3E}">
        <p14:creationId xmlns:p14="http://schemas.microsoft.com/office/powerpoint/2010/main" val="9508126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pPr>
              <a:defRPr/>
            </a:pPr>
            <a:fld id="{449DDB79-4A56-9B43-9E32-8AACDB1BCC49}" type="slidenum">
              <a:rPr lang="en-GB" smtClean="0"/>
              <a:pPr>
                <a:defRPr/>
              </a:pPr>
              <a:t>‹#›</a:t>
            </a:fld>
            <a:endParaRPr lang="en-GB" dirty="0"/>
          </a:p>
        </p:txBody>
      </p:sp>
    </p:spTree>
    <p:extLst>
      <p:ext uri="{BB962C8B-B14F-4D97-AF65-F5344CB8AC3E}">
        <p14:creationId xmlns:p14="http://schemas.microsoft.com/office/powerpoint/2010/main" val="20145825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5CD492-2BC6-F348-9965-EC1D86DF57A8}" type="slidenum">
              <a:rPr lang="en-US" smtClean="0"/>
              <a:t>‹#›</a:t>
            </a:fld>
            <a:endParaRPr lang="en-US"/>
          </a:p>
        </p:txBody>
      </p:sp>
      <p:cxnSp>
        <p:nvCxnSpPr>
          <p:cNvPr id="7" name="Straight Connector 6"/>
          <p:cNvCxnSpPr/>
          <p:nvPr userDrawn="1"/>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9273455"/>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33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634314" y="3031503"/>
            <a:ext cx="7366686" cy="1203617"/>
          </a:xfrm>
        </p:spPr>
        <p:txBody>
          <a:bodyPr>
            <a:normAutofit/>
          </a:bodyPr>
          <a:lstStyle/>
          <a:p>
            <a:pPr eaLnBrk="1" hangingPunct="1"/>
            <a:r>
              <a:rPr lang="en-US" dirty="0" smtClean="0">
                <a:latin typeface="Times New Roman" panose="02020603050405020304" pitchFamily="18" charset="0"/>
                <a:cs typeface="Times New Roman" panose="02020603050405020304" pitchFamily="18" charset="0"/>
              </a:rPr>
              <a:t>Lecture 8</a:t>
            </a:r>
            <a:br>
              <a:rPr lang="en-US"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Object Oriented Programming (OOP)</a:t>
            </a:r>
            <a:endParaRPr lang="en-US" sz="3200" dirty="0" smtClean="0">
              <a:latin typeface="Times New Roman" panose="02020603050405020304" pitchFamily="18" charset="0"/>
              <a:cs typeface="Times New Roman" panose="02020603050405020304" pitchFamily="18" charset="0"/>
            </a:endParaRPr>
          </a:p>
        </p:txBody>
      </p:sp>
      <p:sp>
        <p:nvSpPr>
          <p:cNvPr id="8" name="Rectangle 3"/>
          <p:cNvSpPr>
            <a:spLocks noGrp="1" noChangeArrowheads="1"/>
          </p:cNvSpPr>
          <p:nvPr>
            <p:ph type="subTitle" idx="1"/>
          </p:nvPr>
        </p:nvSpPr>
        <p:spPr>
          <a:xfrm>
            <a:off x="970384" y="5380725"/>
            <a:ext cx="6867330" cy="1156214"/>
          </a:xfrm>
          <a:noFill/>
        </p:spPr>
        <p:txBody>
          <a:bodyPr wrap="square">
            <a:spAutoFit/>
          </a:bodyPr>
          <a:lstStyle/>
          <a:p>
            <a:pPr eaLnBrk="1" hangingPunct="1"/>
            <a:r>
              <a:rPr lang="en-US" altLang="en-US" sz="2400" dirty="0" smtClean="0">
                <a:latin typeface="Times New Roman" panose="02020603050405020304" pitchFamily="18" charset="0"/>
                <a:cs typeface="Times New Roman" panose="02020603050405020304" pitchFamily="18" charset="0"/>
              </a:rPr>
              <a:t>Sampath Jayarathna</a:t>
            </a:r>
          </a:p>
          <a:p>
            <a:pPr eaLnBrk="1" hangingPunct="1"/>
            <a:r>
              <a:rPr lang="en-US" altLang="en-US" sz="2400" dirty="0" smtClean="0">
                <a:latin typeface="Times New Roman" panose="02020603050405020304" pitchFamily="18" charset="0"/>
                <a:cs typeface="Times New Roman" panose="02020603050405020304" pitchFamily="18" charset="0"/>
              </a:rPr>
              <a:t>Cal Poly Pomona</a:t>
            </a:r>
          </a:p>
          <a:p>
            <a:r>
              <a:rPr lang="en-US" sz="1400" dirty="0"/>
              <a:t>Based on slides created by Bjarne </a:t>
            </a:r>
            <a:r>
              <a:rPr lang="en-US" sz="1400" dirty="0" err="1"/>
              <a:t>Stroustrup</a:t>
            </a:r>
            <a:r>
              <a:rPr lang="en-US" sz="1400" dirty="0"/>
              <a:t> &amp; Tony Gaddis</a:t>
            </a:r>
            <a:endParaRPr lang="en-US" altLang="en-US" sz="1400" dirty="0">
              <a:latin typeface="Times New Roman" panose="02020603050405020304" pitchFamily="18" charset="0"/>
              <a:cs typeface="Times New Roman" panose="02020603050405020304" pitchFamily="18" charset="0"/>
            </a:endParaRPr>
          </a:p>
        </p:txBody>
      </p:sp>
      <p:sp>
        <p:nvSpPr>
          <p:cNvPr id="2" name="TextBox 1"/>
          <p:cNvSpPr txBox="1"/>
          <p:nvPr/>
        </p:nvSpPr>
        <p:spPr>
          <a:xfrm>
            <a:off x="1143000" y="485192"/>
            <a:ext cx="6358812" cy="1754326"/>
          </a:xfrm>
          <a:prstGeom prst="rect">
            <a:avLst/>
          </a:prstGeom>
          <a:noFill/>
        </p:spPr>
        <p:txBody>
          <a:bodyPr wrap="square" rtlCol="0">
            <a:spAutoFit/>
          </a:bodyPr>
          <a:lstStyle/>
          <a:p>
            <a:pPr algn="ctr"/>
            <a:r>
              <a:rPr lang="en-US" sz="5400" dirty="0" smtClean="0">
                <a:latin typeface="Times New Roman" panose="02020603050405020304" pitchFamily="18" charset="0"/>
                <a:cs typeface="Times New Roman" panose="02020603050405020304" pitchFamily="18" charset="0"/>
              </a:rPr>
              <a:t>CS 128</a:t>
            </a:r>
          </a:p>
          <a:p>
            <a:pPr algn="ctr"/>
            <a:r>
              <a:rPr lang="en-US" sz="5400" dirty="0" smtClean="0">
                <a:latin typeface="Times New Roman" panose="02020603050405020304" pitchFamily="18" charset="0"/>
                <a:cs typeface="Times New Roman" panose="02020603050405020304" pitchFamily="18" charset="0"/>
              </a:rPr>
              <a:t>Introduction to C++</a:t>
            </a:r>
            <a:endParaRPr lang="en-US" sz="5400" dirty="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1D5CD492-2BC6-F348-9965-EC1D86DF57A8}" type="slidenum">
              <a:rPr lang="en-US" smtClean="0"/>
              <a:t>1</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smtClean="0"/>
              <a:t>More on Objects</a:t>
            </a:r>
          </a:p>
        </p:txBody>
      </p:sp>
      <p:sp>
        <p:nvSpPr>
          <p:cNvPr id="10243" name="Rectangle 3"/>
          <p:cNvSpPr>
            <a:spLocks noGrp="1" noChangeArrowheads="1"/>
          </p:cNvSpPr>
          <p:nvPr>
            <p:ph idx="1"/>
          </p:nvPr>
        </p:nvSpPr>
        <p:spPr/>
        <p:txBody>
          <a:bodyPr/>
          <a:lstStyle/>
          <a:p>
            <a:pPr>
              <a:lnSpc>
                <a:spcPct val="85000"/>
              </a:lnSpc>
            </a:pPr>
            <a:r>
              <a:rPr lang="en-US" altLang="en-US" sz="2800" u="sng" smtClean="0"/>
              <a:t>data hiding</a:t>
            </a:r>
            <a:r>
              <a:rPr lang="en-US" altLang="en-US" sz="2800" smtClean="0"/>
              <a:t>: restricting access to certain members of an object</a:t>
            </a:r>
            <a:br>
              <a:rPr lang="en-US" altLang="en-US" sz="2800" smtClean="0"/>
            </a:br>
            <a:endParaRPr lang="en-US" altLang="en-US" sz="2800" smtClean="0"/>
          </a:p>
          <a:p>
            <a:pPr>
              <a:lnSpc>
                <a:spcPct val="85000"/>
              </a:lnSpc>
            </a:pPr>
            <a:r>
              <a:rPr lang="en-US" altLang="en-US" sz="2800" u="sng" smtClean="0"/>
              <a:t>public interface</a:t>
            </a:r>
            <a:r>
              <a:rPr lang="en-US" altLang="en-US" sz="2800" smtClean="0"/>
              <a:t>: members of an object that are available outside of the object.  This allows the object to provide access to some data and functions without sharing its internal details and design, and provides some protection from data corruption</a:t>
            </a:r>
          </a:p>
        </p:txBody>
      </p:sp>
    </p:spTree>
    <p:extLst>
      <p:ext uri="{BB962C8B-B14F-4D97-AF65-F5344CB8AC3E}">
        <p14:creationId xmlns:p14="http://schemas.microsoft.com/office/powerpoint/2010/main" val="3294252314"/>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0" y="152400"/>
            <a:ext cx="7162800" cy="1143000"/>
          </a:xfrm>
        </p:spPr>
        <p:txBody>
          <a:bodyPr/>
          <a:lstStyle/>
          <a:p>
            <a:r>
              <a:rPr lang="en-US" altLang="en-US" smtClean="0"/>
              <a:t>Class Example</a:t>
            </a:r>
          </a:p>
        </p:txBody>
      </p:sp>
      <p:pic>
        <p:nvPicPr>
          <p:cNvPr id="153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0625" y="1874838"/>
            <a:ext cx="4775200" cy="3535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Rectangle 4"/>
          <p:cNvSpPr>
            <a:spLocks noChangeAspect="1" noChangeArrowheads="1"/>
          </p:cNvSpPr>
          <p:nvPr/>
        </p:nvSpPr>
        <p:spPr bwMode="auto">
          <a:xfrm>
            <a:off x="2165350" y="2727325"/>
            <a:ext cx="2071688" cy="669925"/>
          </a:xfrm>
          <a:prstGeom prst="rect">
            <a:avLst/>
          </a:prstGeom>
          <a:noFill/>
          <a:ln w="28575">
            <a:solidFill>
              <a:srgbClr val="FA8218"/>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15365" name="Text Box 5"/>
          <p:cNvSpPr txBox="1">
            <a:spLocks noChangeAspect="1" noChangeArrowheads="1"/>
          </p:cNvSpPr>
          <p:nvPr/>
        </p:nvSpPr>
        <p:spPr bwMode="auto">
          <a:xfrm>
            <a:off x="5659438" y="2876550"/>
            <a:ext cx="19748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US" altLang="en-US" sz="1800">
                <a:solidFill>
                  <a:srgbClr val="FA8218"/>
                </a:solidFill>
              </a:rPr>
              <a:t>Private Members</a:t>
            </a:r>
          </a:p>
        </p:txBody>
      </p:sp>
      <p:sp>
        <p:nvSpPr>
          <p:cNvPr id="15366" name="Line 6"/>
          <p:cNvSpPr>
            <a:spLocks noChangeAspect="1" noChangeShapeType="1"/>
          </p:cNvSpPr>
          <p:nvPr/>
        </p:nvSpPr>
        <p:spPr bwMode="auto">
          <a:xfrm flipH="1">
            <a:off x="4416425" y="3062288"/>
            <a:ext cx="1225550" cy="0"/>
          </a:xfrm>
          <a:prstGeom prst="line">
            <a:avLst/>
          </a:prstGeom>
          <a:noFill/>
          <a:ln w="28575">
            <a:solidFill>
              <a:srgbClr val="FA8218"/>
            </a:solidFill>
            <a:round/>
            <a:headEnd/>
            <a:tailEnd type="triangle" w="med" len="med"/>
          </a:ln>
          <a:extLst>
            <a:ext uri="{909E8E84-426E-40DD-AFC4-6F175D3DCCD1}">
              <a14:hiddenFill xmlns:a14="http://schemas.microsoft.com/office/drawing/2010/main">
                <a:noFill/>
              </a14:hiddenFill>
            </a:ext>
          </a:extLst>
        </p:spPr>
        <p:txBody>
          <a:bodyPr/>
          <a:lstStyle/>
          <a:p>
            <a:endParaRPr lang="es-ES_tradnl"/>
          </a:p>
        </p:txBody>
      </p:sp>
      <p:sp>
        <p:nvSpPr>
          <p:cNvPr id="15367" name="Rectangle 7"/>
          <p:cNvSpPr>
            <a:spLocks noChangeAspect="1" noChangeArrowheads="1"/>
          </p:cNvSpPr>
          <p:nvPr/>
        </p:nvSpPr>
        <p:spPr bwMode="auto">
          <a:xfrm>
            <a:off x="2165350" y="3641725"/>
            <a:ext cx="3595688" cy="1462088"/>
          </a:xfrm>
          <a:prstGeom prst="rect">
            <a:avLst/>
          </a:prstGeom>
          <a:noFill/>
          <a:ln w="28575">
            <a:solidFill>
              <a:srgbClr val="FA8218"/>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15368" name="Text Box 8"/>
          <p:cNvSpPr txBox="1">
            <a:spLocks noChangeAspect="1" noChangeArrowheads="1"/>
          </p:cNvSpPr>
          <p:nvPr/>
        </p:nvSpPr>
        <p:spPr bwMode="auto">
          <a:xfrm>
            <a:off x="6513513" y="4187825"/>
            <a:ext cx="2895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US" altLang="en-US" sz="1800">
                <a:solidFill>
                  <a:srgbClr val="FA8218"/>
                </a:solidFill>
              </a:rPr>
              <a:t>Public Members</a:t>
            </a:r>
          </a:p>
        </p:txBody>
      </p:sp>
      <p:sp>
        <p:nvSpPr>
          <p:cNvPr id="15369" name="Line 6"/>
          <p:cNvSpPr>
            <a:spLocks noChangeAspect="1" noChangeShapeType="1"/>
          </p:cNvSpPr>
          <p:nvPr/>
        </p:nvSpPr>
        <p:spPr bwMode="auto">
          <a:xfrm flipH="1">
            <a:off x="5975350" y="4373563"/>
            <a:ext cx="501650" cy="0"/>
          </a:xfrm>
          <a:prstGeom prst="line">
            <a:avLst/>
          </a:prstGeom>
          <a:noFill/>
          <a:ln w="28575">
            <a:solidFill>
              <a:srgbClr val="FA8218"/>
            </a:solidFill>
            <a:round/>
            <a:headEnd/>
            <a:tailEnd type="triangle" w="med" len="med"/>
          </a:ln>
          <a:extLst>
            <a:ext uri="{909E8E84-426E-40DD-AFC4-6F175D3DCCD1}">
              <a14:hiddenFill xmlns:a14="http://schemas.microsoft.com/office/drawing/2010/main">
                <a:noFill/>
              </a14:hiddenFill>
            </a:ext>
          </a:extLst>
        </p:spPr>
        <p:txBody>
          <a:bodyPr/>
          <a:lstStyle/>
          <a:p>
            <a:endParaRPr lang="es-ES_tradnl"/>
          </a:p>
        </p:txBody>
      </p:sp>
    </p:spTree>
    <p:extLst>
      <p:ext uri="{BB962C8B-B14F-4D97-AF65-F5344CB8AC3E}">
        <p14:creationId xmlns:p14="http://schemas.microsoft.com/office/powerpoint/2010/main" val="2363632026"/>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smtClean="0"/>
              <a:t>More on Access Specifiers</a:t>
            </a:r>
          </a:p>
        </p:txBody>
      </p:sp>
      <p:sp>
        <p:nvSpPr>
          <p:cNvPr id="16387" name="Rectangle 3"/>
          <p:cNvSpPr>
            <a:spLocks noGrp="1" noChangeArrowheads="1"/>
          </p:cNvSpPr>
          <p:nvPr>
            <p:ph idx="1"/>
          </p:nvPr>
        </p:nvSpPr>
        <p:spPr/>
        <p:txBody>
          <a:bodyPr/>
          <a:lstStyle/>
          <a:p>
            <a:r>
              <a:rPr lang="en-US" altLang="en-US" dirty="0" smtClean="0"/>
              <a:t>Can be listed in any order in a class</a:t>
            </a:r>
            <a:br>
              <a:rPr lang="en-US" altLang="en-US" dirty="0" smtClean="0"/>
            </a:br>
            <a:endParaRPr lang="en-US" altLang="en-US" dirty="0" smtClean="0"/>
          </a:p>
          <a:p>
            <a:r>
              <a:rPr lang="en-US" altLang="en-US" dirty="0" smtClean="0"/>
              <a:t>Can appear multiple times in a class</a:t>
            </a:r>
            <a:br>
              <a:rPr lang="en-US" altLang="en-US" dirty="0" smtClean="0"/>
            </a:br>
            <a:endParaRPr lang="en-US" altLang="en-US" dirty="0" smtClean="0"/>
          </a:p>
          <a:p>
            <a:r>
              <a:rPr lang="en-US" altLang="en-US" dirty="0" smtClean="0"/>
              <a:t>If not specified, the default is private</a:t>
            </a:r>
          </a:p>
        </p:txBody>
      </p:sp>
    </p:spTree>
    <p:extLst>
      <p:ext uri="{BB962C8B-B14F-4D97-AF65-F5344CB8AC3E}">
        <p14:creationId xmlns:p14="http://schemas.microsoft.com/office/powerpoint/2010/main" val="3987049253"/>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sz="3200" smtClean="0"/>
              <a:t>Using </a:t>
            </a:r>
            <a:r>
              <a:rPr lang="en-US" altLang="en-US" sz="3200" smtClean="0">
                <a:latin typeface="Courier New" pitchFamily="49" charset="0"/>
              </a:rPr>
              <a:t>const</a:t>
            </a:r>
            <a:r>
              <a:rPr lang="en-US" altLang="en-US" sz="3200" smtClean="0"/>
              <a:t> With Member Functions</a:t>
            </a:r>
          </a:p>
        </p:txBody>
      </p:sp>
      <p:sp>
        <p:nvSpPr>
          <p:cNvPr id="17411" name="Rectangle 3"/>
          <p:cNvSpPr>
            <a:spLocks noGrp="1" noChangeArrowheads="1"/>
          </p:cNvSpPr>
          <p:nvPr>
            <p:ph idx="1"/>
          </p:nvPr>
        </p:nvSpPr>
        <p:spPr/>
        <p:txBody>
          <a:bodyPr/>
          <a:lstStyle/>
          <a:p>
            <a:r>
              <a:rPr lang="en-US" altLang="en-US" smtClean="0">
                <a:latin typeface="Courier New" pitchFamily="49" charset="0"/>
              </a:rPr>
              <a:t>const</a:t>
            </a:r>
            <a:r>
              <a:rPr lang="en-US" altLang="en-US" smtClean="0"/>
              <a:t> appearing after the parentheses in a member function declaration specifies that the function will not change any data in the calling object.</a:t>
            </a:r>
            <a:br>
              <a:rPr lang="en-US" altLang="en-US" smtClean="0"/>
            </a:br>
            <a:r>
              <a:rPr lang="en-US" altLang="en-US" smtClean="0"/>
              <a:t/>
            </a:r>
            <a:br>
              <a:rPr lang="en-US" altLang="en-US" smtClean="0"/>
            </a:br>
            <a:endParaRPr lang="en-US" altLang="en-US" smtClean="0"/>
          </a:p>
        </p:txBody>
      </p:sp>
      <p:pic>
        <p:nvPicPr>
          <p:cNvPr id="1741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1086" y="3284376"/>
            <a:ext cx="4724400" cy="1208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2369538"/>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dirty="0" smtClean="0"/>
              <a:t>Code Organization</a:t>
            </a:r>
            <a:endParaRPr lang="en-US" altLang="en-US" dirty="0" smtClean="0"/>
          </a:p>
        </p:txBody>
      </p:sp>
      <p:sp>
        <p:nvSpPr>
          <p:cNvPr id="12291" name="Rectangle 3"/>
          <p:cNvSpPr>
            <a:spLocks noGrp="1" noChangeArrowheads="1"/>
          </p:cNvSpPr>
          <p:nvPr>
            <p:ph idx="1"/>
          </p:nvPr>
        </p:nvSpPr>
        <p:spPr/>
        <p:txBody>
          <a:bodyPr/>
          <a:lstStyle/>
          <a:p>
            <a:r>
              <a:rPr lang="en-US" dirty="0"/>
              <a:t>As programs grow larger, it becomes inconvenient and frequently inefficient for all code to reside in a single file. </a:t>
            </a:r>
            <a:endParaRPr lang="en-US" dirty="0" smtClean="0"/>
          </a:p>
          <a:p>
            <a:r>
              <a:rPr lang="en-US" dirty="0" smtClean="0"/>
              <a:t>Frequently</a:t>
            </a:r>
            <a:r>
              <a:rPr lang="en-US" dirty="0"/>
              <a:t>, functions are moved into one or more "library" files. </a:t>
            </a:r>
            <a:endParaRPr lang="en-US" dirty="0" smtClean="0"/>
          </a:p>
          <a:p>
            <a:r>
              <a:rPr lang="en-US" dirty="0" smtClean="0"/>
              <a:t>It </a:t>
            </a:r>
            <a:r>
              <a:rPr lang="en-US" dirty="0"/>
              <a:t>can also be inconvenient to have all functions in a single library. </a:t>
            </a:r>
            <a:endParaRPr lang="en-US" dirty="0" smtClean="0"/>
          </a:p>
          <a:p>
            <a:r>
              <a:rPr lang="en-US" dirty="0" smtClean="0"/>
              <a:t>So </a:t>
            </a:r>
            <a:r>
              <a:rPr lang="en-US" dirty="0"/>
              <a:t>logically separate functions into groups and put each group in its own "library." </a:t>
            </a:r>
            <a:r>
              <a:rPr lang="en-US" i="1" dirty="0"/>
              <a:t>Note that each library will consist of a header file (.h or .</a:t>
            </a:r>
            <a:r>
              <a:rPr lang="en-US" i="1" dirty="0" err="1"/>
              <a:t>hpp</a:t>
            </a:r>
            <a:r>
              <a:rPr lang="en-US" i="1" dirty="0"/>
              <a:t>) and a source file (.</a:t>
            </a:r>
            <a:r>
              <a:rPr lang="en-US" i="1" dirty="0" err="1"/>
              <a:t>cpp</a:t>
            </a:r>
            <a:r>
              <a:rPr lang="en-US" i="1" dirty="0"/>
              <a:t>).</a:t>
            </a:r>
            <a:endParaRPr lang="en-US" altLang="en-US" dirty="0" smtClean="0"/>
          </a:p>
        </p:txBody>
      </p:sp>
    </p:spTree>
    <p:extLst>
      <p:ext uri="{BB962C8B-B14F-4D97-AF65-F5344CB8AC3E}">
        <p14:creationId xmlns:p14="http://schemas.microsoft.com/office/powerpoint/2010/main" val="325374721"/>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28649" y="365126"/>
            <a:ext cx="8319407" cy="1325563"/>
          </a:xfrm>
        </p:spPr>
        <p:txBody>
          <a:bodyPr/>
          <a:lstStyle/>
          <a:p>
            <a:r>
              <a:rPr lang="en-US" altLang="en-US" dirty="0" smtClean="0"/>
              <a:t>Creating Header file for Declarations : </a:t>
            </a:r>
            <a:r>
              <a:rPr lang="en-US" altLang="en-US" sz="2400" dirty="0" err="1" smtClean="0"/>
              <a:t>Rectangle.h</a:t>
            </a:r>
            <a:endParaRPr lang="en-US" altLang="en-US" sz="2400" dirty="0" smtClean="0"/>
          </a:p>
        </p:txBody>
      </p:sp>
      <p:sp>
        <p:nvSpPr>
          <p:cNvPr id="12291" name="Rectangle 3"/>
          <p:cNvSpPr>
            <a:spLocks noGrp="1" noChangeArrowheads="1"/>
          </p:cNvSpPr>
          <p:nvPr>
            <p:ph idx="1"/>
          </p:nvPr>
        </p:nvSpPr>
        <p:spPr>
          <a:xfrm>
            <a:off x="628650" y="1595534"/>
            <a:ext cx="7886700" cy="5178489"/>
          </a:xfrm>
        </p:spPr>
        <p:txBody>
          <a:bodyPr>
            <a:noAutofit/>
          </a:bodyPr>
          <a:lstStyle/>
          <a:p>
            <a:pPr marL="0" indent="0">
              <a:buNone/>
            </a:pPr>
            <a:r>
              <a:rPr lang="en-US" sz="1800" dirty="0"/>
              <a:t>#</a:t>
            </a:r>
            <a:r>
              <a:rPr lang="en-US" sz="1800" dirty="0" err="1"/>
              <a:t>ifndef</a:t>
            </a:r>
            <a:r>
              <a:rPr lang="en-US" sz="1800" dirty="0"/>
              <a:t> RECTANGLE_H</a:t>
            </a:r>
          </a:p>
          <a:p>
            <a:pPr marL="0" indent="0">
              <a:buNone/>
            </a:pPr>
            <a:r>
              <a:rPr lang="en-US" sz="1800" dirty="0"/>
              <a:t>#define </a:t>
            </a:r>
            <a:r>
              <a:rPr lang="en-US" sz="1800" dirty="0" smtClean="0"/>
              <a:t>RECTANGLE_H</a:t>
            </a:r>
            <a:endParaRPr lang="en-US" sz="1800" dirty="0"/>
          </a:p>
          <a:p>
            <a:pPr marL="0" indent="0">
              <a:buNone/>
            </a:pPr>
            <a:r>
              <a:rPr lang="en-US" sz="1800" dirty="0"/>
              <a:t>class Rectangle</a:t>
            </a:r>
          </a:p>
          <a:p>
            <a:pPr marL="0" indent="0">
              <a:buNone/>
            </a:pPr>
            <a:r>
              <a:rPr lang="en-US" sz="1800" dirty="0"/>
              <a:t>{</a:t>
            </a:r>
          </a:p>
          <a:p>
            <a:pPr marL="342900" lvl="1" indent="0">
              <a:buNone/>
            </a:pPr>
            <a:r>
              <a:rPr lang="en-US" dirty="0"/>
              <a:t>private:</a:t>
            </a:r>
          </a:p>
          <a:p>
            <a:pPr marL="685800" lvl="2" indent="0">
              <a:buNone/>
            </a:pPr>
            <a:r>
              <a:rPr lang="en-US" sz="1800" dirty="0"/>
              <a:t>double width;</a:t>
            </a:r>
          </a:p>
          <a:p>
            <a:pPr marL="685800" lvl="2" indent="0">
              <a:buNone/>
            </a:pPr>
            <a:r>
              <a:rPr lang="en-US" sz="1800" dirty="0"/>
              <a:t>double length;</a:t>
            </a:r>
          </a:p>
          <a:p>
            <a:pPr marL="0" indent="0">
              <a:buNone/>
            </a:pPr>
            <a:endParaRPr lang="en-US" sz="1000" dirty="0" smtClean="0"/>
          </a:p>
          <a:p>
            <a:pPr marL="342900" lvl="1" indent="0">
              <a:buNone/>
            </a:pPr>
            <a:r>
              <a:rPr lang="en-US" dirty="0" smtClean="0"/>
              <a:t>public</a:t>
            </a:r>
            <a:r>
              <a:rPr lang="en-US" dirty="0"/>
              <a:t>:</a:t>
            </a:r>
          </a:p>
          <a:p>
            <a:pPr marL="685800" lvl="2" indent="0">
              <a:buNone/>
            </a:pPr>
            <a:r>
              <a:rPr lang="en-US" sz="1800" dirty="0"/>
              <a:t>void </a:t>
            </a:r>
            <a:r>
              <a:rPr lang="en-US" sz="1800" dirty="0" err="1"/>
              <a:t>setWidth</a:t>
            </a:r>
            <a:r>
              <a:rPr lang="en-US" sz="1800" dirty="0"/>
              <a:t>(double);</a:t>
            </a:r>
          </a:p>
          <a:p>
            <a:pPr marL="685800" lvl="2" indent="0">
              <a:buNone/>
            </a:pPr>
            <a:r>
              <a:rPr lang="en-US" sz="1800" dirty="0"/>
              <a:t>void </a:t>
            </a:r>
            <a:r>
              <a:rPr lang="en-US" sz="1800" dirty="0" err="1"/>
              <a:t>setLength</a:t>
            </a:r>
            <a:r>
              <a:rPr lang="en-US" sz="1800" dirty="0"/>
              <a:t>(double);</a:t>
            </a:r>
          </a:p>
          <a:p>
            <a:pPr marL="685800" lvl="2" indent="0">
              <a:buNone/>
            </a:pPr>
            <a:r>
              <a:rPr lang="en-US" sz="1800" dirty="0"/>
              <a:t>double </a:t>
            </a:r>
            <a:r>
              <a:rPr lang="en-US" sz="1800" dirty="0" err="1"/>
              <a:t>getWidth</a:t>
            </a:r>
            <a:r>
              <a:rPr lang="en-US" sz="1800" dirty="0"/>
              <a:t>()</a:t>
            </a:r>
            <a:r>
              <a:rPr lang="en-US" sz="1800" dirty="0" err="1"/>
              <a:t>const</a:t>
            </a:r>
            <a:r>
              <a:rPr lang="en-US" sz="1800" dirty="0"/>
              <a:t>;</a:t>
            </a:r>
          </a:p>
          <a:p>
            <a:pPr marL="685800" lvl="2" indent="0">
              <a:buNone/>
            </a:pPr>
            <a:r>
              <a:rPr lang="en-US" sz="1800" dirty="0"/>
              <a:t>double </a:t>
            </a:r>
            <a:r>
              <a:rPr lang="en-US" sz="1800" dirty="0" err="1"/>
              <a:t>getLength</a:t>
            </a:r>
            <a:r>
              <a:rPr lang="en-US" sz="1800" dirty="0"/>
              <a:t>()</a:t>
            </a:r>
            <a:r>
              <a:rPr lang="en-US" sz="1800" dirty="0" err="1"/>
              <a:t>const</a:t>
            </a:r>
            <a:r>
              <a:rPr lang="en-US" sz="1800" dirty="0"/>
              <a:t>;</a:t>
            </a:r>
          </a:p>
          <a:p>
            <a:pPr marL="685800" lvl="2" indent="0">
              <a:buNone/>
            </a:pPr>
            <a:r>
              <a:rPr lang="en-US" sz="1800" dirty="0"/>
              <a:t>double </a:t>
            </a:r>
            <a:r>
              <a:rPr lang="en-US" sz="1800" dirty="0" err="1"/>
              <a:t>getArea</a:t>
            </a:r>
            <a:r>
              <a:rPr lang="en-US" sz="1800" dirty="0"/>
              <a:t>()</a:t>
            </a:r>
            <a:r>
              <a:rPr lang="en-US" sz="1800" dirty="0" err="1"/>
              <a:t>const</a:t>
            </a:r>
            <a:r>
              <a:rPr lang="en-US" sz="1800" dirty="0" smtClean="0"/>
              <a:t>;</a:t>
            </a:r>
            <a:endParaRPr lang="en-US" sz="1800" dirty="0"/>
          </a:p>
          <a:p>
            <a:pPr marL="0" indent="0">
              <a:buNone/>
            </a:pPr>
            <a:r>
              <a:rPr lang="en-US" sz="1800" dirty="0" smtClean="0"/>
              <a:t>};</a:t>
            </a:r>
            <a:endParaRPr lang="en-US" sz="1800" dirty="0"/>
          </a:p>
          <a:p>
            <a:pPr marL="0" indent="0">
              <a:buNone/>
            </a:pPr>
            <a:r>
              <a:rPr lang="en-US" sz="1800" dirty="0"/>
              <a:t>#</a:t>
            </a:r>
            <a:r>
              <a:rPr lang="en-US" sz="1800" dirty="0" err="1"/>
              <a:t>endif</a:t>
            </a:r>
            <a:endParaRPr lang="en-US" altLang="en-US" sz="1800" dirty="0" smtClean="0"/>
          </a:p>
        </p:txBody>
      </p:sp>
    </p:spTree>
    <p:extLst>
      <p:ext uri="{BB962C8B-B14F-4D97-AF65-F5344CB8AC3E}">
        <p14:creationId xmlns:p14="http://schemas.microsoft.com/office/powerpoint/2010/main" val="4261767904"/>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dirty="0" smtClean="0"/>
              <a:t>Code Organization : Header Guards</a:t>
            </a:r>
            <a:endParaRPr lang="en-US" altLang="en-US" dirty="0" smtClean="0"/>
          </a:p>
        </p:txBody>
      </p:sp>
      <p:sp>
        <p:nvSpPr>
          <p:cNvPr id="12291" name="Rectangle 3"/>
          <p:cNvSpPr>
            <a:spLocks noGrp="1" noChangeArrowheads="1"/>
          </p:cNvSpPr>
          <p:nvPr>
            <p:ph idx="1"/>
          </p:nvPr>
        </p:nvSpPr>
        <p:spPr/>
        <p:txBody>
          <a:bodyPr>
            <a:normAutofit fontScale="92500" lnSpcReduction="20000"/>
          </a:bodyPr>
          <a:lstStyle/>
          <a:p>
            <a:r>
              <a:rPr lang="en-US" dirty="0"/>
              <a:t>The result of preprocessing one implementation (".</a:t>
            </a:r>
            <a:r>
              <a:rPr lang="en-US" dirty="0" err="1"/>
              <a:t>cpp</a:t>
            </a:r>
            <a:r>
              <a:rPr lang="en-US" dirty="0"/>
              <a:t>") file is a translation unit (TU).</a:t>
            </a:r>
          </a:p>
          <a:p>
            <a:r>
              <a:rPr lang="en-US" dirty="0"/>
              <a:t>Headers can include other headers, so a header may be indirectly included multiple times within the same TU. </a:t>
            </a:r>
            <a:endParaRPr lang="en-US" dirty="0" smtClean="0"/>
          </a:p>
          <a:p>
            <a:r>
              <a:rPr lang="en-US" dirty="0" smtClean="0"/>
              <a:t>Definitions </a:t>
            </a:r>
            <a:r>
              <a:rPr lang="en-US" dirty="0"/>
              <a:t>can only occur at most once per TU. (Some definitions must also not be in multiple </a:t>
            </a:r>
            <a:r>
              <a:rPr lang="en-US" dirty="0" smtClean="0"/>
              <a:t>Tus</a:t>
            </a:r>
          </a:p>
          <a:p>
            <a:r>
              <a:rPr lang="en-US" dirty="0" smtClean="0"/>
              <a:t>The </a:t>
            </a:r>
            <a:r>
              <a:rPr lang="en-US" dirty="0"/>
              <a:t>problem include guards solve is preventing multiple definition errors when a given header is included more than once within one TU.</a:t>
            </a:r>
          </a:p>
          <a:p>
            <a:r>
              <a:rPr lang="en-US" dirty="0"/>
              <a:t>Include guards work by "wrapping" the contents of the header in such a way that the second and subsequent includes are no-ops. </a:t>
            </a:r>
            <a:endParaRPr lang="en-US" dirty="0" smtClean="0"/>
          </a:p>
          <a:p>
            <a:r>
              <a:rPr lang="en-US" dirty="0" smtClean="0"/>
              <a:t>The </a:t>
            </a:r>
            <a:r>
              <a:rPr lang="en-US" dirty="0"/>
              <a:t>#</a:t>
            </a:r>
            <a:r>
              <a:rPr lang="en-US" dirty="0" err="1" smtClean="0"/>
              <a:t>ifndef</a:t>
            </a:r>
            <a:r>
              <a:rPr lang="en-US" dirty="0"/>
              <a:t> </a:t>
            </a:r>
            <a:r>
              <a:rPr lang="en-US" dirty="0" smtClean="0"/>
              <a:t> and #define </a:t>
            </a:r>
            <a:r>
              <a:rPr lang="en-US" dirty="0"/>
              <a:t>directives should be the first two lines of the file, and #</a:t>
            </a:r>
            <a:r>
              <a:rPr lang="en-US" dirty="0" err="1"/>
              <a:t>endif</a:t>
            </a:r>
            <a:r>
              <a:rPr lang="en-US" dirty="0"/>
              <a:t> should be the last.</a:t>
            </a:r>
          </a:p>
          <a:p>
            <a:r>
              <a:rPr lang="en-US" dirty="0"/>
              <a:t>Include guards are only used in headers. </a:t>
            </a:r>
          </a:p>
        </p:txBody>
      </p:sp>
    </p:spTree>
    <p:extLst>
      <p:ext uri="{BB962C8B-B14F-4D97-AF65-F5344CB8AC3E}">
        <p14:creationId xmlns:p14="http://schemas.microsoft.com/office/powerpoint/2010/main" val="3879414070"/>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smtClean="0"/>
              <a:t>Separating Specification from Implementation</a:t>
            </a:r>
          </a:p>
        </p:txBody>
      </p:sp>
      <p:sp>
        <p:nvSpPr>
          <p:cNvPr id="33795" name="Rectangle 3"/>
          <p:cNvSpPr>
            <a:spLocks noGrp="1" noChangeArrowheads="1"/>
          </p:cNvSpPr>
          <p:nvPr>
            <p:ph idx="1"/>
          </p:nvPr>
        </p:nvSpPr>
        <p:spPr>
          <a:xfrm>
            <a:off x="152400" y="1676400"/>
            <a:ext cx="8534400" cy="4114800"/>
          </a:xfrm>
        </p:spPr>
        <p:txBody>
          <a:bodyPr>
            <a:normAutofit/>
          </a:bodyPr>
          <a:lstStyle/>
          <a:p>
            <a:pPr lvl="1">
              <a:lnSpc>
                <a:spcPct val="90000"/>
              </a:lnSpc>
            </a:pPr>
            <a:r>
              <a:rPr lang="en-US" altLang="en-US" sz="2400" dirty="0" smtClean="0"/>
              <a:t>Place class declaration in a header file that serves as the </a:t>
            </a:r>
            <a:r>
              <a:rPr lang="en-US" altLang="en-US" sz="2400" u="sng" dirty="0" smtClean="0"/>
              <a:t>class specification file</a:t>
            </a:r>
            <a:r>
              <a:rPr lang="en-US" altLang="en-US" sz="2400" dirty="0" smtClean="0"/>
              <a:t>.  Name the file </a:t>
            </a:r>
            <a:r>
              <a:rPr lang="en-US" altLang="en-US" sz="2400" i="1" dirty="0" err="1" smtClean="0"/>
              <a:t>ClassName</a:t>
            </a:r>
            <a:r>
              <a:rPr lang="en-US" altLang="en-US" sz="2400" dirty="0" err="1" smtClean="0"/>
              <a:t>.h</a:t>
            </a:r>
            <a:r>
              <a:rPr lang="en-US" altLang="en-US" sz="2400" dirty="0" smtClean="0"/>
              <a:t>, for example, </a:t>
            </a:r>
            <a:r>
              <a:rPr lang="en-US" altLang="en-US" sz="2400" dirty="0" err="1" smtClean="0"/>
              <a:t>Rectangle.h</a:t>
            </a:r>
            <a:endParaRPr lang="en-US" altLang="en-US" sz="2400" dirty="0" smtClean="0"/>
          </a:p>
          <a:p>
            <a:pPr lvl="1">
              <a:lnSpc>
                <a:spcPct val="90000"/>
              </a:lnSpc>
            </a:pPr>
            <a:r>
              <a:rPr lang="en-US" altLang="en-US" sz="2400" dirty="0" smtClean="0"/>
              <a:t>Place member function definitions in </a:t>
            </a:r>
            <a:r>
              <a:rPr lang="en-US" altLang="en-US" sz="2400" i="1" dirty="0" smtClean="0"/>
              <a:t>ClassName</a:t>
            </a:r>
            <a:r>
              <a:rPr lang="en-US" altLang="en-US" sz="2400" dirty="0" smtClean="0"/>
              <a:t>.cpp, for example, Rectangle.cpp  File should #include the class specification file</a:t>
            </a:r>
          </a:p>
          <a:p>
            <a:pPr lvl="1">
              <a:lnSpc>
                <a:spcPct val="90000"/>
              </a:lnSpc>
            </a:pPr>
            <a:r>
              <a:rPr lang="en-US" altLang="en-US" sz="2400" dirty="0" smtClean="0"/>
              <a:t>Programs that use the class must #include the class specification file, and be compiled and linked with the member function definitions</a:t>
            </a:r>
          </a:p>
        </p:txBody>
      </p:sp>
    </p:spTree>
    <p:extLst>
      <p:ext uri="{BB962C8B-B14F-4D97-AF65-F5344CB8AC3E}">
        <p14:creationId xmlns:p14="http://schemas.microsoft.com/office/powerpoint/2010/main" val="2388883283"/>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smtClean="0"/>
              <a:t>Defining a Member Function</a:t>
            </a:r>
          </a:p>
        </p:txBody>
      </p:sp>
      <p:sp>
        <p:nvSpPr>
          <p:cNvPr id="18435" name="Rectangle 3"/>
          <p:cNvSpPr>
            <a:spLocks noGrp="1" noChangeArrowheads="1"/>
          </p:cNvSpPr>
          <p:nvPr>
            <p:ph idx="1"/>
          </p:nvPr>
        </p:nvSpPr>
        <p:spPr>
          <a:xfrm>
            <a:off x="628650" y="1825624"/>
            <a:ext cx="7886700" cy="4817771"/>
          </a:xfrm>
        </p:spPr>
        <p:txBody>
          <a:bodyPr>
            <a:normAutofit/>
          </a:bodyPr>
          <a:lstStyle/>
          <a:p>
            <a:pPr>
              <a:lnSpc>
                <a:spcPct val="95000"/>
              </a:lnSpc>
            </a:pPr>
            <a:r>
              <a:rPr lang="en-US" altLang="en-US" sz="2800" dirty="0" smtClean="0"/>
              <a:t>When defining a member function:</a:t>
            </a:r>
          </a:p>
          <a:p>
            <a:pPr lvl="1">
              <a:lnSpc>
                <a:spcPct val="95000"/>
              </a:lnSpc>
            </a:pPr>
            <a:r>
              <a:rPr lang="en-US" altLang="en-US" sz="2400" dirty="0" smtClean="0"/>
              <a:t>Put prototype in class </a:t>
            </a:r>
            <a:r>
              <a:rPr lang="en-US" altLang="en-US" sz="2400" dirty="0" smtClean="0"/>
              <a:t>declaration (header file)</a:t>
            </a:r>
            <a:endParaRPr lang="en-US" altLang="en-US" sz="2400" dirty="0" smtClean="0"/>
          </a:p>
          <a:p>
            <a:r>
              <a:rPr lang="en-US" altLang="en-US" sz="2400" dirty="0" smtClean="0"/>
              <a:t>Define function using class name and scope resolution operator </a:t>
            </a:r>
            <a:r>
              <a:rPr lang="en-US" altLang="en-US" sz="2400" dirty="0" smtClean="0"/>
              <a:t>(::) in the relevant .</a:t>
            </a:r>
            <a:r>
              <a:rPr lang="en-US" altLang="en-US" sz="2400" dirty="0" err="1" smtClean="0"/>
              <a:t>cpp</a:t>
            </a:r>
            <a:r>
              <a:rPr lang="en-US" altLang="en-US" sz="2400" dirty="0" smtClean="0"/>
              <a:t> file</a:t>
            </a:r>
          </a:p>
          <a:p>
            <a:r>
              <a:rPr lang="en-US" altLang="en-US" dirty="0" smtClean="0">
                <a:latin typeface="Courier New" pitchFamily="49" charset="0"/>
              </a:rPr>
              <a:t>Example: Rectangle.cpp</a:t>
            </a:r>
            <a:r>
              <a:rPr lang="en-US" altLang="en-US" dirty="0" smtClean="0">
                <a:latin typeface="Courier New" pitchFamily="49" charset="0"/>
              </a:rPr>
              <a:t/>
            </a:r>
            <a:br>
              <a:rPr lang="en-US" altLang="en-US" dirty="0" smtClean="0">
                <a:latin typeface="Courier New" pitchFamily="49" charset="0"/>
              </a:rPr>
            </a:br>
            <a:r>
              <a:rPr lang="en-US" altLang="en-US" dirty="0" smtClean="0">
                <a:latin typeface="Courier New" pitchFamily="49" charset="0"/>
              </a:rPr>
              <a:t>	  </a:t>
            </a:r>
            <a:endParaRPr lang="en-US" dirty="0"/>
          </a:p>
          <a:p>
            <a:pPr marL="858838" indent="0">
              <a:buNone/>
            </a:pPr>
            <a:r>
              <a:rPr lang="en-US" sz="1800" dirty="0">
                <a:latin typeface="Courier New" panose="02070309020205020404" pitchFamily="49" charset="0"/>
                <a:cs typeface="Courier New" panose="02070309020205020404" pitchFamily="49" charset="0"/>
              </a:rPr>
              <a:t>#include &lt;</a:t>
            </a:r>
            <a:r>
              <a:rPr lang="en-US" sz="1800" dirty="0" err="1">
                <a:latin typeface="Courier New" panose="02070309020205020404" pitchFamily="49" charset="0"/>
                <a:cs typeface="Courier New" panose="02070309020205020404" pitchFamily="49" charset="0"/>
              </a:rPr>
              <a:t>iostream</a:t>
            </a:r>
            <a:r>
              <a:rPr lang="en-US" sz="1800" dirty="0">
                <a:latin typeface="Courier New" panose="02070309020205020404" pitchFamily="49" charset="0"/>
                <a:cs typeface="Courier New" panose="02070309020205020404" pitchFamily="49" charset="0"/>
              </a:rPr>
              <a:t>&gt;</a:t>
            </a:r>
          </a:p>
          <a:p>
            <a:pPr marL="858838" indent="0">
              <a:buNone/>
            </a:pPr>
            <a:r>
              <a:rPr lang="en-US" sz="1800" dirty="0">
                <a:latin typeface="Courier New" panose="02070309020205020404" pitchFamily="49" charset="0"/>
                <a:cs typeface="Courier New" panose="02070309020205020404" pitchFamily="49" charset="0"/>
              </a:rPr>
              <a:t>#include "</a:t>
            </a:r>
            <a:r>
              <a:rPr lang="en-US" sz="1800" dirty="0" err="1">
                <a:latin typeface="Courier New" panose="02070309020205020404" pitchFamily="49" charset="0"/>
                <a:cs typeface="Courier New" panose="02070309020205020404" pitchFamily="49" charset="0"/>
              </a:rPr>
              <a:t>Rectangle.h</a:t>
            </a:r>
            <a:r>
              <a:rPr lang="en-US" sz="1800" dirty="0">
                <a:latin typeface="Courier New" panose="02070309020205020404" pitchFamily="49" charset="0"/>
                <a:cs typeface="Courier New" panose="02070309020205020404" pitchFamily="49" charset="0"/>
              </a:rPr>
              <a:t>"</a:t>
            </a:r>
          </a:p>
          <a:p>
            <a:pPr marL="858838" indent="0">
              <a:buNone/>
            </a:pPr>
            <a:r>
              <a:rPr lang="en-US" sz="1800" dirty="0">
                <a:latin typeface="Courier New" panose="02070309020205020404" pitchFamily="49" charset="0"/>
                <a:cs typeface="Courier New" panose="02070309020205020404" pitchFamily="49" charset="0"/>
              </a:rPr>
              <a:t>using namespace </a:t>
            </a:r>
            <a:r>
              <a:rPr lang="en-US" sz="1800" dirty="0" err="1">
                <a:latin typeface="Courier New" panose="02070309020205020404" pitchFamily="49" charset="0"/>
                <a:cs typeface="Courier New" panose="02070309020205020404" pitchFamily="49" charset="0"/>
              </a:rPr>
              <a:t>std</a:t>
            </a:r>
            <a:r>
              <a:rPr lang="en-US" sz="1800" dirty="0">
                <a:latin typeface="Courier New" panose="02070309020205020404" pitchFamily="49" charset="0"/>
                <a:cs typeface="Courier New" panose="02070309020205020404" pitchFamily="49" charset="0"/>
              </a:rPr>
              <a:t>;</a:t>
            </a:r>
            <a:r>
              <a:rPr lang="en-US" altLang="en-US" sz="1800" dirty="0" smtClean="0">
                <a:latin typeface="Courier New" pitchFamily="49" charset="0"/>
                <a:cs typeface="Courier New" panose="02070309020205020404" pitchFamily="49" charset="0"/>
              </a:rPr>
              <a:t> </a:t>
            </a:r>
            <a:r>
              <a:rPr lang="en-US" altLang="en-US" dirty="0" smtClean="0">
                <a:latin typeface="Courier New" pitchFamily="49" charset="0"/>
              </a:rPr>
              <a:t>	</a:t>
            </a:r>
            <a:endParaRPr lang="en-US" altLang="en-US" dirty="0" smtClean="0">
              <a:latin typeface="Courier New" pitchFamily="49" charset="0"/>
            </a:endParaRPr>
          </a:p>
          <a:p>
            <a:pPr lvl="2">
              <a:lnSpc>
                <a:spcPct val="90000"/>
              </a:lnSpc>
              <a:buFontTx/>
              <a:buNone/>
            </a:pPr>
            <a:r>
              <a:rPr lang="en-US" altLang="en-US" sz="1800" dirty="0" smtClean="0">
                <a:latin typeface="Courier New" pitchFamily="49" charset="0"/>
              </a:rPr>
              <a:t>	</a:t>
            </a:r>
            <a:r>
              <a:rPr lang="en-US" altLang="en-US" sz="1800" dirty="0" smtClean="0">
                <a:latin typeface="Courier New" pitchFamily="49" charset="0"/>
              </a:rPr>
              <a:t>void </a:t>
            </a:r>
            <a:r>
              <a:rPr lang="en-US" altLang="en-US" sz="1800" dirty="0" smtClean="0">
                <a:latin typeface="Courier New" pitchFamily="49" charset="0"/>
              </a:rPr>
              <a:t>Rectangle::</a:t>
            </a:r>
            <a:r>
              <a:rPr lang="en-US" altLang="en-US" sz="1800" dirty="0" err="1" smtClean="0">
                <a:latin typeface="Courier New" pitchFamily="49" charset="0"/>
              </a:rPr>
              <a:t>setWidth</a:t>
            </a:r>
            <a:r>
              <a:rPr lang="en-US" altLang="en-US" sz="1800" dirty="0" smtClean="0">
                <a:latin typeface="Courier New" pitchFamily="49" charset="0"/>
              </a:rPr>
              <a:t>(double w)</a:t>
            </a:r>
          </a:p>
          <a:p>
            <a:pPr lvl="2">
              <a:lnSpc>
                <a:spcPct val="90000"/>
              </a:lnSpc>
              <a:buFontTx/>
              <a:buNone/>
            </a:pPr>
            <a:r>
              <a:rPr lang="en-US" altLang="en-US" sz="1800" dirty="0" smtClean="0">
                <a:latin typeface="Courier New" pitchFamily="49" charset="0"/>
              </a:rPr>
              <a:t>	{</a:t>
            </a:r>
          </a:p>
          <a:p>
            <a:pPr lvl="2">
              <a:lnSpc>
                <a:spcPct val="90000"/>
              </a:lnSpc>
              <a:buFontTx/>
              <a:buNone/>
            </a:pPr>
            <a:r>
              <a:rPr lang="en-US" altLang="en-US" sz="1800" dirty="0" smtClean="0">
                <a:latin typeface="Courier New" pitchFamily="49" charset="0"/>
              </a:rPr>
              <a:t>		width = w;</a:t>
            </a:r>
          </a:p>
          <a:p>
            <a:pPr lvl="2">
              <a:lnSpc>
                <a:spcPct val="90000"/>
              </a:lnSpc>
              <a:buFontTx/>
              <a:buNone/>
            </a:pPr>
            <a:r>
              <a:rPr lang="en-US" altLang="en-US" sz="1800" dirty="0" smtClean="0">
                <a:latin typeface="Courier New" pitchFamily="49" charset="0"/>
              </a:rPr>
              <a:t>	}</a:t>
            </a:r>
          </a:p>
        </p:txBody>
      </p:sp>
    </p:spTree>
    <p:extLst>
      <p:ext uri="{BB962C8B-B14F-4D97-AF65-F5344CB8AC3E}">
        <p14:creationId xmlns:p14="http://schemas.microsoft.com/office/powerpoint/2010/main" val="2868018318"/>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smtClean="0"/>
              <a:t>Accessors and Mutators</a:t>
            </a:r>
          </a:p>
        </p:txBody>
      </p:sp>
      <p:sp>
        <p:nvSpPr>
          <p:cNvPr id="19459" name="Rectangle 3"/>
          <p:cNvSpPr>
            <a:spLocks noGrp="1" noChangeArrowheads="1"/>
          </p:cNvSpPr>
          <p:nvPr>
            <p:ph idx="1"/>
          </p:nvPr>
        </p:nvSpPr>
        <p:spPr/>
        <p:txBody>
          <a:bodyPr/>
          <a:lstStyle/>
          <a:p>
            <a:r>
              <a:rPr lang="en-US" altLang="en-US" smtClean="0"/>
              <a:t>Mutator: a member function that stores a value in a private member variable, or changes its value in some way</a:t>
            </a:r>
            <a:br>
              <a:rPr lang="en-US" altLang="en-US" smtClean="0"/>
            </a:br>
            <a:endParaRPr lang="en-US" altLang="en-US" smtClean="0"/>
          </a:p>
          <a:p>
            <a:r>
              <a:rPr lang="en-US" altLang="en-US" smtClean="0"/>
              <a:t>Accessor: function that retrieves a value from a private member variable. Accessors do not change an object's data, so they should be marked </a:t>
            </a:r>
            <a:r>
              <a:rPr lang="en-US" altLang="en-US" smtClean="0">
                <a:latin typeface="Courier New" pitchFamily="49" charset="0"/>
              </a:rPr>
              <a:t>const</a:t>
            </a:r>
            <a:r>
              <a:rPr lang="en-US" altLang="en-US" smtClean="0"/>
              <a:t>.</a:t>
            </a:r>
          </a:p>
        </p:txBody>
      </p:sp>
    </p:spTree>
    <p:extLst>
      <p:ext uri="{BB962C8B-B14F-4D97-AF65-F5344CB8AC3E}">
        <p14:creationId xmlns:p14="http://schemas.microsoft.com/office/powerpoint/2010/main" val="2654571442"/>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28649" y="365126"/>
            <a:ext cx="8132795" cy="1325563"/>
          </a:xfrm>
        </p:spPr>
        <p:txBody>
          <a:bodyPr/>
          <a:lstStyle/>
          <a:p>
            <a:r>
              <a:rPr lang="en-US" altLang="en-US" dirty="0" smtClean="0"/>
              <a:t>Procedural and Object-Oriented Programming</a:t>
            </a:r>
          </a:p>
        </p:txBody>
      </p:sp>
      <p:sp>
        <p:nvSpPr>
          <p:cNvPr id="5123" name="Rectangle 3"/>
          <p:cNvSpPr>
            <a:spLocks noGrp="1" noChangeArrowheads="1"/>
          </p:cNvSpPr>
          <p:nvPr>
            <p:ph idx="1"/>
          </p:nvPr>
        </p:nvSpPr>
        <p:spPr/>
        <p:txBody>
          <a:bodyPr/>
          <a:lstStyle/>
          <a:p>
            <a:pPr>
              <a:spcBef>
                <a:spcPct val="60000"/>
              </a:spcBef>
            </a:pPr>
            <a:r>
              <a:rPr lang="en-US" altLang="en-US" u="sng" dirty="0" smtClean="0"/>
              <a:t>Procedural programming</a:t>
            </a:r>
            <a:r>
              <a:rPr lang="en-US" altLang="en-US" dirty="0" smtClean="0"/>
              <a:t> focuses on the process/actions that occur in a </a:t>
            </a:r>
            <a:r>
              <a:rPr lang="en-US" altLang="en-US" dirty="0" smtClean="0"/>
              <a:t>program</a:t>
            </a:r>
          </a:p>
          <a:p>
            <a:pPr lvl="1">
              <a:spcBef>
                <a:spcPct val="60000"/>
              </a:spcBef>
            </a:pPr>
            <a:r>
              <a:rPr lang="en-US" altLang="en-US" dirty="0" smtClean="0"/>
              <a:t>C, Fortran, Pascal, Ada, Basic, Go</a:t>
            </a:r>
            <a:r>
              <a:rPr lang="en-US" altLang="en-US" dirty="0" smtClean="0"/>
              <a:t/>
            </a:r>
            <a:br>
              <a:rPr lang="en-US" altLang="en-US" dirty="0" smtClean="0"/>
            </a:br>
            <a:endParaRPr lang="en-US" altLang="en-US" dirty="0" smtClean="0"/>
          </a:p>
          <a:p>
            <a:pPr>
              <a:spcBef>
                <a:spcPct val="60000"/>
              </a:spcBef>
            </a:pPr>
            <a:r>
              <a:rPr lang="en-US" altLang="en-US" u="sng" dirty="0" smtClean="0"/>
              <a:t>Object-Oriented programming</a:t>
            </a:r>
            <a:r>
              <a:rPr lang="en-US" altLang="en-US" dirty="0" smtClean="0"/>
              <a:t> is based on the data and the functions that operate on it.  Objects are instances of </a:t>
            </a:r>
            <a:r>
              <a:rPr lang="en-US" altLang="en-US" dirty="0" smtClean="0"/>
              <a:t>Abstract Dat</a:t>
            </a:r>
            <a:r>
              <a:rPr lang="en-US" altLang="en-US" dirty="0" smtClean="0"/>
              <a:t>a Types (</a:t>
            </a:r>
            <a:r>
              <a:rPr lang="en-US" altLang="en-US" dirty="0" smtClean="0"/>
              <a:t>ADT) </a:t>
            </a:r>
            <a:r>
              <a:rPr lang="en-US" altLang="en-US" dirty="0" smtClean="0"/>
              <a:t>that represent the data and its </a:t>
            </a:r>
            <a:r>
              <a:rPr lang="en-US" altLang="en-US" dirty="0" smtClean="0"/>
              <a:t>functions</a:t>
            </a:r>
          </a:p>
          <a:p>
            <a:pPr lvl="1">
              <a:spcBef>
                <a:spcPct val="60000"/>
              </a:spcBef>
            </a:pPr>
            <a:r>
              <a:rPr lang="en-US" altLang="en-US" u="sng" dirty="0" smtClean="0"/>
              <a:t>Java, C++, C#, Python, Objective-C, Swift, Ruby, Perl</a:t>
            </a:r>
            <a:endParaRPr lang="en-US" altLang="en-US" u="sng" dirty="0" smtClean="0"/>
          </a:p>
        </p:txBody>
      </p:sp>
    </p:spTree>
    <p:extLst>
      <p:ext uri="{BB962C8B-B14F-4D97-AF65-F5344CB8AC3E}">
        <p14:creationId xmlns:p14="http://schemas.microsoft.com/office/powerpoint/2010/main" val="569866735"/>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447868" y="152400"/>
            <a:ext cx="7248332" cy="1143000"/>
          </a:xfrm>
        </p:spPr>
        <p:txBody>
          <a:bodyPr/>
          <a:lstStyle/>
          <a:p>
            <a:r>
              <a:rPr lang="en-US" altLang="en-US" dirty="0" smtClean="0"/>
              <a:t>Defining an Instance of a Class</a:t>
            </a:r>
          </a:p>
        </p:txBody>
      </p:sp>
      <p:sp>
        <p:nvSpPr>
          <p:cNvPr id="21507" name="Rectangle 3"/>
          <p:cNvSpPr>
            <a:spLocks noGrp="1" noChangeArrowheads="1"/>
          </p:cNvSpPr>
          <p:nvPr>
            <p:ph type="body" idx="4294967295"/>
          </p:nvPr>
        </p:nvSpPr>
        <p:spPr>
          <a:xfrm>
            <a:off x="447868" y="1722438"/>
            <a:ext cx="7781731" cy="4525962"/>
          </a:xfrm>
        </p:spPr>
        <p:txBody>
          <a:bodyPr>
            <a:normAutofit/>
          </a:bodyPr>
          <a:lstStyle/>
          <a:p>
            <a:pPr>
              <a:lnSpc>
                <a:spcPct val="90000"/>
              </a:lnSpc>
            </a:pPr>
            <a:r>
              <a:rPr lang="en-US" altLang="en-US" sz="2400" dirty="0" smtClean="0"/>
              <a:t>An object is an instance of a class</a:t>
            </a:r>
          </a:p>
          <a:p>
            <a:pPr>
              <a:lnSpc>
                <a:spcPct val="90000"/>
              </a:lnSpc>
            </a:pPr>
            <a:r>
              <a:rPr lang="en-US" altLang="en-US" sz="2400" dirty="0" smtClean="0"/>
              <a:t>Defined like structure variables:</a:t>
            </a:r>
          </a:p>
          <a:p>
            <a:pPr lvl="1">
              <a:lnSpc>
                <a:spcPct val="90000"/>
              </a:lnSpc>
              <a:buClr>
                <a:srgbClr val="3333CC"/>
              </a:buClr>
              <a:buFontTx/>
              <a:buNone/>
            </a:pPr>
            <a:r>
              <a:rPr lang="en-US" altLang="en-US" sz="2000" dirty="0" smtClean="0"/>
              <a:t>	</a:t>
            </a:r>
            <a:r>
              <a:rPr lang="en-US" altLang="en-US" sz="2000" dirty="0" smtClean="0">
                <a:latin typeface="Courier New" pitchFamily="49" charset="0"/>
              </a:rPr>
              <a:t>Rectangle r;</a:t>
            </a:r>
          </a:p>
          <a:p>
            <a:pPr>
              <a:lnSpc>
                <a:spcPct val="90000"/>
              </a:lnSpc>
            </a:pPr>
            <a:r>
              <a:rPr lang="en-US" altLang="en-US" sz="2400" dirty="0" smtClean="0"/>
              <a:t>Access members using dot operator:</a:t>
            </a:r>
          </a:p>
          <a:p>
            <a:pPr lvl="1">
              <a:lnSpc>
                <a:spcPct val="90000"/>
              </a:lnSpc>
              <a:buClr>
                <a:srgbClr val="3333CC"/>
              </a:buClr>
              <a:buFontTx/>
              <a:buNone/>
            </a:pPr>
            <a:r>
              <a:rPr lang="en-US" altLang="en-US" sz="2000" dirty="0" smtClean="0"/>
              <a:t>	</a:t>
            </a:r>
            <a:r>
              <a:rPr lang="en-US" altLang="en-US" sz="2000" dirty="0" err="1" smtClean="0">
                <a:latin typeface="Courier New" pitchFamily="49" charset="0"/>
              </a:rPr>
              <a:t>r.setWidth</a:t>
            </a:r>
            <a:r>
              <a:rPr lang="en-US" altLang="en-US" sz="2000" dirty="0" smtClean="0">
                <a:latin typeface="Courier New" pitchFamily="49" charset="0"/>
              </a:rPr>
              <a:t>(5.2);</a:t>
            </a:r>
          </a:p>
          <a:p>
            <a:pPr lvl="1">
              <a:lnSpc>
                <a:spcPct val="90000"/>
              </a:lnSpc>
              <a:buClr>
                <a:srgbClr val="3333CC"/>
              </a:buClr>
              <a:buFontTx/>
              <a:buNone/>
            </a:pPr>
            <a:r>
              <a:rPr lang="en-US" altLang="en-US" sz="2000" dirty="0" smtClean="0">
                <a:latin typeface="Courier New" pitchFamily="49" charset="0"/>
              </a:rPr>
              <a:t>	</a:t>
            </a:r>
            <a:r>
              <a:rPr lang="en-US" altLang="en-US" sz="2000" dirty="0" err="1" smtClean="0">
                <a:latin typeface="Courier New" pitchFamily="49" charset="0"/>
              </a:rPr>
              <a:t>cout</a:t>
            </a:r>
            <a:r>
              <a:rPr lang="en-US" altLang="en-US" sz="2000" dirty="0" smtClean="0">
                <a:latin typeface="Courier New" pitchFamily="49" charset="0"/>
              </a:rPr>
              <a:t> &lt;&lt; </a:t>
            </a:r>
            <a:r>
              <a:rPr lang="en-US" altLang="en-US" sz="2000" dirty="0" err="1" smtClean="0">
                <a:latin typeface="Courier New" pitchFamily="49" charset="0"/>
              </a:rPr>
              <a:t>r.getWidth</a:t>
            </a:r>
            <a:r>
              <a:rPr lang="en-US" altLang="en-US" sz="2000" dirty="0" smtClean="0">
                <a:latin typeface="Courier New" pitchFamily="49" charset="0"/>
              </a:rPr>
              <a:t>();</a:t>
            </a:r>
            <a:endParaRPr lang="en-US" altLang="en-US" sz="2000" dirty="0" smtClean="0"/>
          </a:p>
          <a:p>
            <a:pPr>
              <a:lnSpc>
                <a:spcPct val="90000"/>
              </a:lnSpc>
            </a:pPr>
            <a:r>
              <a:rPr lang="en-US" altLang="en-US" sz="2400" dirty="0" smtClean="0"/>
              <a:t>Compiler error if attempt to access </a:t>
            </a:r>
            <a:r>
              <a:rPr lang="en-US" altLang="en-US" sz="2400" dirty="0" smtClean="0">
                <a:latin typeface="Courier New" pitchFamily="49" charset="0"/>
              </a:rPr>
              <a:t>private</a:t>
            </a:r>
            <a:r>
              <a:rPr lang="en-US" altLang="en-US" sz="2400" dirty="0" smtClean="0"/>
              <a:t> member using dot operator</a:t>
            </a:r>
          </a:p>
        </p:txBody>
      </p:sp>
    </p:spTree>
    <p:extLst>
      <p:ext uri="{BB962C8B-B14F-4D97-AF65-F5344CB8AC3E}">
        <p14:creationId xmlns:p14="http://schemas.microsoft.com/office/powerpoint/2010/main" val="3662345340"/>
      </p:ext>
    </p:extLst>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9428" y="1486912"/>
            <a:ext cx="4240763" cy="476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6684453"/>
      </p:ext>
    </p:extLst>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600200"/>
            <a:ext cx="6096000" cy="450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Rectangle 3"/>
          <p:cNvSpPr>
            <a:spLocks noChangeArrowheads="1"/>
          </p:cNvSpPr>
          <p:nvPr/>
        </p:nvSpPr>
        <p:spPr bwMode="auto">
          <a:xfrm>
            <a:off x="304800" y="152400"/>
            <a:ext cx="7696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1800"/>
              <a:t>Program 13-1 (Continued)</a:t>
            </a:r>
          </a:p>
        </p:txBody>
      </p:sp>
    </p:spTree>
    <p:extLst>
      <p:ext uri="{BB962C8B-B14F-4D97-AF65-F5344CB8AC3E}">
        <p14:creationId xmlns:p14="http://schemas.microsoft.com/office/powerpoint/2010/main" val="712306882"/>
      </p:ext>
    </p:extLst>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486" y="1645084"/>
            <a:ext cx="5335814" cy="442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Rectangle 3"/>
          <p:cNvSpPr>
            <a:spLocks noChangeArrowheads="1"/>
          </p:cNvSpPr>
          <p:nvPr/>
        </p:nvSpPr>
        <p:spPr bwMode="auto">
          <a:xfrm>
            <a:off x="304800" y="152400"/>
            <a:ext cx="7696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1800"/>
              <a:t>Program 13-1 (Continued)</a:t>
            </a:r>
          </a:p>
        </p:txBody>
      </p:sp>
    </p:spTree>
    <p:extLst>
      <p:ext uri="{BB962C8B-B14F-4D97-AF65-F5344CB8AC3E}">
        <p14:creationId xmlns:p14="http://schemas.microsoft.com/office/powerpoint/2010/main" val="3457872109"/>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8363" y="2022475"/>
            <a:ext cx="7407275" cy="387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Rectangle 3"/>
          <p:cNvSpPr>
            <a:spLocks noChangeArrowheads="1"/>
          </p:cNvSpPr>
          <p:nvPr/>
        </p:nvSpPr>
        <p:spPr bwMode="auto">
          <a:xfrm>
            <a:off x="304800" y="152400"/>
            <a:ext cx="7696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1800">
                <a:solidFill>
                  <a:srgbClr val="603A2F"/>
                </a:solidFill>
              </a:rPr>
              <a:t>Program 13-1 (Continued)</a:t>
            </a:r>
          </a:p>
        </p:txBody>
      </p:sp>
    </p:spTree>
    <p:extLst>
      <p:ext uri="{BB962C8B-B14F-4D97-AF65-F5344CB8AC3E}">
        <p14:creationId xmlns:p14="http://schemas.microsoft.com/office/powerpoint/2010/main" val="2391443751"/>
      </p:ext>
    </p:extLst>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smtClean="0"/>
              <a:t>Why Have Private Members?</a:t>
            </a:r>
          </a:p>
        </p:txBody>
      </p:sp>
      <p:sp>
        <p:nvSpPr>
          <p:cNvPr id="30723" name="Rectangle 3"/>
          <p:cNvSpPr>
            <a:spLocks noGrp="1" noChangeArrowheads="1"/>
          </p:cNvSpPr>
          <p:nvPr>
            <p:ph idx="1"/>
          </p:nvPr>
        </p:nvSpPr>
        <p:spPr/>
        <p:txBody>
          <a:bodyPr/>
          <a:lstStyle/>
          <a:p>
            <a:pPr>
              <a:lnSpc>
                <a:spcPct val="90000"/>
              </a:lnSpc>
            </a:pPr>
            <a:r>
              <a:rPr lang="en-US" altLang="en-US" smtClean="0"/>
              <a:t>Making data members </a:t>
            </a:r>
            <a:r>
              <a:rPr lang="en-US" altLang="en-US" smtClean="0">
                <a:latin typeface="Courier New" pitchFamily="49" charset="0"/>
              </a:rPr>
              <a:t>private</a:t>
            </a:r>
            <a:r>
              <a:rPr lang="en-US" altLang="en-US" smtClean="0"/>
              <a:t> provides data protection</a:t>
            </a:r>
            <a:br>
              <a:rPr lang="en-US" altLang="en-US" smtClean="0"/>
            </a:br>
            <a:endParaRPr lang="en-US" altLang="en-US" smtClean="0"/>
          </a:p>
          <a:p>
            <a:pPr>
              <a:lnSpc>
                <a:spcPct val="90000"/>
              </a:lnSpc>
            </a:pPr>
            <a:r>
              <a:rPr lang="en-US" altLang="en-US" smtClean="0"/>
              <a:t>Data can be accessed only through </a:t>
            </a:r>
            <a:r>
              <a:rPr lang="en-US" altLang="en-US" smtClean="0">
                <a:latin typeface="Courier New" pitchFamily="49" charset="0"/>
              </a:rPr>
              <a:t>public</a:t>
            </a:r>
            <a:r>
              <a:rPr lang="en-US" altLang="en-US" smtClean="0"/>
              <a:t> functions</a:t>
            </a:r>
            <a:br>
              <a:rPr lang="en-US" altLang="en-US" smtClean="0"/>
            </a:br>
            <a:endParaRPr lang="en-US" altLang="en-US" smtClean="0"/>
          </a:p>
          <a:p>
            <a:pPr>
              <a:lnSpc>
                <a:spcPct val="90000"/>
              </a:lnSpc>
            </a:pPr>
            <a:r>
              <a:rPr lang="en-US" altLang="en-US" smtClean="0"/>
              <a:t>Public functions define the class’s public interface</a:t>
            </a:r>
          </a:p>
        </p:txBody>
      </p:sp>
    </p:spTree>
    <p:extLst>
      <p:ext uri="{BB962C8B-B14F-4D97-AF65-F5344CB8AC3E}">
        <p14:creationId xmlns:p14="http://schemas.microsoft.com/office/powerpoint/2010/main" val="319692664"/>
      </p:ext>
    </p:extLst>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1313sowc cop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2743200"/>
            <a:ext cx="4495800" cy="296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Text Box 3"/>
          <p:cNvSpPr txBox="1">
            <a:spLocks noChangeArrowheads="1"/>
          </p:cNvSpPr>
          <p:nvPr/>
        </p:nvSpPr>
        <p:spPr bwMode="auto">
          <a:xfrm>
            <a:off x="878633" y="1497563"/>
            <a:ext cx="76962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US" altLang="en-US" sz="2800" dirty="0">
                <a:solidFill>
                  <a:srgbClr val="FA8218"/>
                </a:solidFill>
              </a:rPr>
              <a:t>Code outside the class must use the class's public member functions to interact with the object.</a:t>
            </a:r>
          </a:p>
        </p:txBody>
      </p:sp>
    </p:spTree>
    <p:extLst>
      <p:ext uri="{BB962C8B-B14F-4D97-AF65-F5344CB8AC3E}">
        <p14:creationId xmlns:p14="http://schemas.microsoft.com/office/powerpoint/2010/main" val="644666365"/>
      </p:ext>
    </p:extLst>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en-US" smtClean="0"/>
              <a:t>Inline Member Functions</a:t>
            </a:r>
          </a:p>
        </p:txBody>
      </p:sp>
      <p:sp>
        <p:nvSpPr>
          <p:cNvPr id="35843" name="Rectangle 3"/>
          <p:cNvSpPr>
            <a:spLocks noGrp="1" noChangeArrowheads="1"/>
          </p:cNvSpPr>
          <p:nvPr>
            <p:ph idx="1"/>
          </p:nvPr>
        </p:nvSpPr>
        <p:spPr/>
        <p:txBody>
          <a:bodyPr/>
          <a:lstStyle/>
          <a:p>
            <a:r>
              <a:rPr lang="en-US" altLang="en-US" smtClean="0"/>
              <a:t>Member functions can be defined</a:t>
            </a:r>
          </a:p>
          <a:p>
            <a:pPr lvl="1"/>
            <a:r>
              <a:rPr lang="en-US" altLang="en-US" smtClean="0"/>
              <a:t>inline: in class declaration</a:t>
            </a:r>
          </a:p>
          <a:p>
            <a:pPr lvl="1"/>
            <a:r>
              <a:rPr lang="en-US" altLang="en-US" smtClean="0"/>
              <a:t>after the class declaration</a:t>
            </a:r>
            <a:br>
              <a:rPr lang="en-US" altLang="en-US" smtClean="0"/>
            </a:br>
            <a:endParaRPr lang="en-US" altLang="en-US" smtClean="0"/>
          </a:p>
          <a:p>
            <a:r>
              <a:rPr lang="en-US" altLang="en-US" smtClean="0"/>
              <a:t>Inline appropriate for short function bodies:</a:t>
            </a:r>
          </a:p>
          <a:p>
            <a:pPr lvl="1">
              <a:buFontTx/>
              <a:buNone/>
            </a:pPr>
            <a:r>
              <a:rPr lang="en-US" altLang="en-US" smtClean="0">
                <a:latin typeface="Courier New" pitchFamily="49" charset="0"/>
              </a:rPr>
              <a:t>	int getWidth() const</a:t>
            </a:r>
            <a:br>
              <a:rPr lang="en-US" altLang="en-US" smtClean="0">
                <a:latin typeface="Courier New" pitchFamily="49" charset="0"/>
              </a:rPr>
            </a:br>
            <a:r>
              <a:rPr lang="en-US" altLang="en-US" smtClean="0">
                <a:latin typeface="Courier New" pitchFamily="49" charset="0"/>
              </a:rPr>
              <a:t>   { return width; }</a:t>
            </a:r>
          </a:p>
        </p:txBody>
      </p:sp>
    </p:spTree>
    <p:extLst>
      <p:ext uri="{BB962C8B-B14F-4D97-AF65-F5344CB8AC3E}">
        <p14:creationId xmlns:p14="http://schemas.microsoft.com/office/powerpoint/2010/main" val="3316473571"/>
      </p:ext>
    </p:extLst>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304800" y="88900"/>
            <a:ext cx="7743825" cy="1206500"/>
          </a:xfrm>
        </p:spPr>
        <p:txBody>
          <a:bodyPr/>
          <a:lstStyle/>
          <a:p>
            <a:r>
              <a:rPr lang="en-US" altLang="en-US" smtClean="0"/>
              <a:t>Rectangle Class with Inline Member Functions</a:t>
            </a:r>
          </a:p>
        </p:txBody>
      </p:sp>
      <p:sp>
        <p:nvSpPr>
          <p:cNvPr id="36867" name="Text Box 3"/>
          <p:cNvSpPr txBox="1">
            <a:spLocks noChangeArrowheads="1"/>
          </p:cNvSpPr>
          <p:nvPr/>
        </p:nvSpPr>
        <p:spPr bwMode="auto">
          <a:xfrm>
            <a:off x="1143000" y="1603375"/>
            <a:ext cx="6551613" cy="461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US" altLang="en-US" sz="1800" dirty="0"/>
              <a:t>  </a:t>
            </a:r>
            <a:r>
              <a:rPr lang="en-US" altLang="en-US" sz="1200" dirty="0">
                <a:solidFill>
                  <a:srgbClr val="000000"/>
                </a:solidFill>
                <a:latin typeface="Courier New" pitchFamily="49" charset="0"/>
                <a:cs typeface="Times New Roman" pitchFamily="18" charset="0"/>
              </a:rPr>
              <a:t>1  // Specification file for the Rectangle class</a:t>
            </a:r>
            <a:br>
              <a:rPr lang="en-US" altLang="en-US" sz="1200" dirty="0">
                <a:solidFill>
                  <a:srgbClr val="000000"/>
                </a:solidFill>
                <a:latin typeface="Courier New" pitchFamily="49" charset="0"/>
                <a:cs typeface="Times New Roman" pitchFamily="18" charset="0"/>
              </a:rPr>
            </a:br>
            <a:r>
              <a:rPr lang="en-US" altLang="en-US" sz="1200" dirty="0">
                <a:solidFill>
                  <a:srgbClr val="000000"/>
                </a:solidFill>
                <a:latin typeface="Courier New" pitchFamily="49" charset="0"/>
                <a:cs typeface="Times New Roman" pitchFamily="18" charset="0"/>
              </a:rPr>
              <a:t> 2  // This version uses some inline member functions.</a:t>
            </a:r>
            <a:br>
              <a:rPr lang="en-US" altLang="en-US" sz="1200" dirty="0">
                <a:solidFill>
                  <a:srgbClr val="000000"/>
                </a:solidFill>
                <a:latin typeface="Courier New" pitchFamily="49" charset="0"/>
                <a:cs typeface="Times New Roman" pitchFamily="18" charset="0"/>
              </a:rPr>
            </a:br>
            <a:r>
              <a:rPr lang="en-US" altLang="en-US" sz="1200" dirty="0">
                <a:solidFill>
                  <a:srgbClr val="000000"/>
                </a:solidFill>
                <a:latin typeface="Courier New" pitchFamily="49" charset="0"/>
                <a:cs typeface="Times New Roman" pitchFamily="18" charset="0"/>
              </a:rPr>
              <a:t> 3  #</a:t>
            </a:r>
            <a:r>
              <a:rPr lang="en-US" altLang="en-US" sz="1200" dirty="0" err="1">
                <a:solidFill>
                  <a:srgbClr val="000000"/>
                </a:solidFill>
                <a:latin typeface="Courier New" pitchFamily="49" charset="0"/>
                <a:cs typeface="Times New Roman" pitchFamily="18" charset="0"/>
              </a:rPr>
              <a:t>ifndef</a:t>
            </a:r>
            <a:r>
              <a:rPr lang="en-US" altLang="en-US" sz="1200" dirty="0">
                <a:solidFill>
                  <a:srgbClr val="000000"/>
                </a:solidFill>
                <a:latin typeface="Courier New" pitchFamily="49" charset="0"/>
                <a:cs typeface="Times New Roman" pitchFamily="18" charset="0"/>
              </a:rPr>
              <a:t> RECTANGLE_H</a:t>
            </a:r>
            <a:br>
              <a:rPr lang="en-US" altLang="en-US" sz="1200" dirty="0">
                <a:solidFill>
                  <a:srgbClr val="000000"/>
                </a:solidFill>
                <a:latin typeface="Courier New" pitchFamily="49" charset="0"/>
                <a:cs typeface="Times New Roman" pitchFamily="18" charset="0"/>
              </a:rPr>
            </a:br>
            <a:r>
              <a:rPr lang="en-US" altLang="en-US" sz="1200" dirty="0">
                <a:solidFill>
                  <a:srgbClr val="000000"/>
                </a:solidFill>
                <a:latin typeface="Courier New" pitchFamily="49" charset="0"/>
                <a:cs typeface="Times New Roman" pitchFamily="18" charset="0"/>
              </a:rPr>
              <a:t> 4  #define RECTANGLE_H</a:t>
            </a:r>
            <a:br>
              <a:rPr lang="en-US" altLang="en-US" sz="1200" dirty="0">
                <a:solidFill>
                  <a:srgbClr val="000000"/>
                </a:solidFill>
                <a:latin typeface="Courier New" pitchFamily="49" charset="0"/>
                <a:cs typeface="Times New Roman" pitchFamily="18" charset="0"/>
              </a:rPr>
            </a:br>
            <a:r>
              <a:rPr lang="en-US" altLang="en-US" sz="1200" dirty="0">
                <a:solidFill>
                  <a:srgbClr val="000000"/>
                </a:solidFill>
                <a:latin typeface="Courier New" pitchFamily="49" charset="0"/>
                <a:cs typeface="Times New Roman" pitchFamily="18" charset="0"/>
              </a:rPr>
              <a:t> 5 </a:t>
            </a:r>
            <a:br>
              <a:rPr lang="en-US" altLang="en-US" sz="1200" dirty="0">
                <a:solidFill>
                  <a:srgbClr val="000000"/>
                </a:solidFill>
                <a:latin typeface="Courier New" pitchFamily="49" charset="0"/>
                <a:cs typeface="Times New Roman" pitchFamily="18" charset="0"/>
              </a:rPr>
            </a:br>
            <a:r>
              <a:rPr lang="en-US" altLang="en-US" sz="1200" dirty="0">
                <a:solidFill>
                  <a:srgbClr val="000000"/>
                </a:solidFill>
                <a:latin typeface="Courier New" pitchFamily="49" charset="0"/>
                <a:cs typeface="Times New Roman" pitchFamily="18" charset="0"/>
              </a:rPr>
              <a:t> 6  class Rectangle</a:t>
            </a:r>
            <a:br>
              <a:rPr lang="en-US" altLang="en-US" sz="1200" dirty="0">
                <a:solidFill>
                  <a:srgbClr val="000000"/>
                </a:solidFill>
                <a:latin typeface="Courier New" pitchFamily="49" charset="0"/>
                <a:cs typeface="Times New Roman" pitchFamily="18" charset="0"/>
              </a:rPr>
            </a:br>
            <a:r>
              <a:rPr lang="en-US" altLang="en-US" sz="1200" dirty="0">
                <a:solidFill>
                  <a:srgbClr val="000000"/>
                </a:solidFill>
                <a:latin typeface="Courier New" pitchFamily="49" charset="0"/>
                <a:cs typeface="Times New Roman" pitchFamily="18" charset="0"/>
              </a:rPr>
              <a:t> 7  {</a:t>
            </a:r>
            <a:br>
              <a:rPr lang="en-US" altLang="en-US" sz="1200" dirty="0">
                <a:solidFill>
                  <a:srgbClr val="000000"/>
                </a:solidFill>
                <a:latin typeface="Courier New" pitchFamily="49" charset="0"/>
                <a:cs typeface="Times New Roman" pitchFamily="18" charset="0"/>
              </a:rPr>
            </a:br>
            <a:r>
              <a:rPr lang="en-US" altLang="en-US" sz="1200" dirty="0">
                <a:solidFill>
                  <a:srgbClr val="000000"/>
                </a:solidFill>
                <a:latin typeface="Courier New" pitchFamily="49" charset="0"/>
                <a:cs typeface="Times New Roman" pitchFamily="18" charset="0"/>
              </a:rPr>
              <a:t> 8     private:</a:t>
            </a:r>
            <a:br>
              <a:rPr lang="en-US" altLang="en-US" sz="1200" dirty="0">
                <a:solidFill>
                  <a:srgbClr val="000000"/>
                </a:solidFill>
                <a:latin typeface="Courier New" pitchFamily="49" charset="0"/>
                <a:cs typeface="Times New Roman" pitchFamily="18" charset="0"/>
              </a:rPr>
            </a:br>
            <a:r>
              <a:rPr lang="en-US" altLang="en-US" sz="1200" dirty="0">
                <a:solidFill>
                  <a:srgbClr val="000000"/>
                </a:solidFill>
                <a:latin typeface="Courier New" pitchFamily="49" charset="0"/>
                <a:cs typeface="Times New Roman" pitchFamily="18" charset="0"/>
              </a:rPr>
              <a:t> 9        double width;</a:t>
            </a:r>
            <a:br>
              <a:rPr lang="en-US" altLang="en-US" sz="1200" dirty="0">
                <a:solidFill>
                  <a:srgbClr val="000000"/>
                </a:solidFill>
                <a:latin typeface="Courier New" pitchFamily="49" charset="0"/>
                <a:cs typeface="Times New Roman" pitchFamily="18" charset="0"/>
              </a:rPr>
            </a:br>
            <a:r>
              <a:rPr lang="en-US" altLang="en-US" sz="1200" dirty="0">
                <a:solidFill>
                  <a:srgbClr val="000000"/>
                </a:solidFill>
                <a:latin typeface="Courier New" pitchFamily="49" charset="0"/>
                <a:cs typeface="Times New Roman" pitchFamily="18" charset="0"/>
              </a:rPr>
              <a:t>10        double length;</a:t>
            </a:r>
            <a:br>
              <a:rPr lang="en-US" altLang="en-US" sz="1200" dirty="0">
                <a:solidFill>
                  <a:srgbClr val="000000"/>
                </a:solidFill>
                <a:latin typeface="Courier New" pitchFamily="49" charset="0"/>
                <a:cs typeface="Times New Roman" pitchFamily="18" charset="0"/>
              </a:rPr>
            </a:br>
            <a:r>
              <a:rPr lang="en-US" altLang="en-US" sz="1200" dirty="0">
                <a:solidFill>
                  <a:srgbClr val="000000"/>
                </a:solidFill>
                <a:latin typeface="Courier New" pitchFamily="49" charset="0"/>
                <a:cs typeface="Times New Roman" pitchFamily="18" charset="0"/>
              </a:rPr>
              <a:t>11     public:</a:t>
            </a:r>
            <a:br>
              <a:rPr lang="en-US" altLang="en-US" sz="1200" dirty="0">
                <a:solidFill>
                  <a:srgbClr val="000000"/>
                </a:solidFill>
                <a:latin typeface="Courier New" pitchFamily="49" charset="0"/>
                <a:cs typeface="Times New Roman" pitchFamily="18" charset="0"/>
              </a:rPr>
            </a:br>
            <a:r>
              <a:rPr lang="en-US" altLang="en-US" sz="1200" dirty="0">
                <a:solidFill>
                  <a:srgbClr val="000000"/>
                </a:solidFill>
                <a:latin typeface="Courier New" pitchFamily="49" charset="0"/>
                <a:cs typeface="Times New Roman" pitchFamily="18" charset="0"/>
              </a:rPr>
              <a:t>12        void </a:t>
            </a:r>
            <a:r>
              <a:rPr lang="en-US" altLang="en-US" sz="1200" dirty="0" err="1">
                <a:solidFill>
                  <a:srgbClr val="000000"/>
                </a:solidFill>
                <a:latin typeface="Courier New" pitchFamily="49" charset="0"/>
                <a:cs typeface="Times New Roman" pitchFamily="18" charset="0"/>
              </a:rPr>
              <a:t>setWidth</a:t>
            </a:r>
            <a:r>
              <a:rPr lang="en-US" altLang="en-US" sz="1200" dirty="0">
                <a:solidFill>
                  <a:srgbClr val="000000"/>
                </a:solidFill>
                <a:latin typeface="Courier New" pitchFamily="49" charset="0"/>
                <a:cs typeface="Times New Roman" pitchFamily="18" charset="0"/>
              </a:rPr>
              <a:t>(double);</a:t>
            </a:r>
            <a:br>
              <a:rPr lang="en-US" altLang="en-US" sz="1200" dirty="0">
                <a:solidFill>
                  <a:srgbClr val="000000"/>
                </a:solidFill>
                <a:latin typeface="Courier New" pitchFamily="49" charset="0"/>
                <a:cs typeface="Times New Roman" pitchFamily="18" charset="0"/>
              </a:rPr>
            </a:br>
            <a:r>
              <a:rPr lang="en-US" altLang="en-US" sz="1200" dirty="0">
                <a:solidFill>
                  <a:srgbClr val="000000"/>
                </a:solidFill>
                <a:latin typeface="Courier New" pitchFamily="49" charset="0"/>
                <a:cs typeface="Times New Roman" pitchFamily="18" charset="0"/>
              </a:rPr>
              <a:t>13        void </a:t>
            </a:r>
            <a:r>
              <a:rPr lang="en-US" altLang="en-US" sz="1200" dirty="0" err="1">
                <a:solidFill>
                  <a:srgbClr val="000000"/>
                </a:solidFill>
                <a:latin typeface="Courier New" pitchFamily="49" charset="0"/>
                <a:cs typeface="Times New Roman" pitchFamily="18" charset="0"/>
              </a:rPr>
              <a:t>setLength</a:t>
            </a:r>
            <a:r>
              <a:rPr lang="en-US" altLang="en-US" sz="1200" dirty="0">
                <a:solidFill>
                  <a:srgbClr val="000000"/>
                </a:solidFill>
                <a:latin typeface="Courier New" pitchFamily="49" charset="0"/>
                <a:cs typeface="Times New Roman" pitchFamily="18" charset="0"/>
              </a:rPr>
              <a:t>(double);</a:t>
            </a:r>
            <a:br>
              <a:rPr lang="en-US" altLang="en-US" sz="1200" dirty="0">
                <a:solidFill>
                  <a:srgbClr val="000000"/>
                </a:solidFill>
                <a:latin typeface="Courier New" pitchFamily="49" charset="0"/>
                <a:cs typeface="Times New Roman" pitchFamily="18" charset="0"/>
              </a:rPr>
            </a:br>
            <a:r>
              <a:rPr lang="en-US" altLang="en-US" sz="1200" dirty="0">
                <a:solidFill>
                  <a:srgbClr val="000000"/>
                </a:solidFill>
                <a:latin typeface="Courier New" pitchFamily="49" charset="0"/>
                <a:cs typeface="Times New Roman" pitchFamily="18" charset="0"/>
              </a:rPr>
              <a:t>14       </a:t>
            </a:r>
            <a:br>
              <a:rPr lang="en-US" altLang="en-US" sz="1200" dirty="0">
                <a:solidFill>
                  <a:srgbClr val="000000"/>
                </a:solidFill>
                <a:latin typeface="Courier New" pitchFamily="49" charset="0"/>
                <a:cs typeface="Times New Roman" pitchFamily="18" charset="0"/>
              </a:rPr>
            </a:br>
            <a:r>
              <a:rPr lang="en-US" altLang="en-US" sz="1200" dirty="0">
                <a:solidFill>
                  <a:srgbClr val="000000"/>
                </a:solidFill>
                <a:latin typeface="Courier New" pitchFamily="49" charset="0"/>
                <a:cs typeface="Times New Roman" pitchFamily="18" charset="0"/>
              </a:rPr>
              <a:t>15        double </a:t>
            </a:r>
            <a:r>
              <a:rPr lang="en-US" altLang="en-US" sz="1200" dirty="0" err="1">
                <a:solidFill>
                  <a:srgbClr val="000000"/>
                </a:solidFill>
                <a:latin typeface="Courier New" pitchFamily="49" charset="0"/>
                <a:cs typeface="Times New Roman" pitchFamily="18" charset="0"/>
              </a:rPr>
              <a:t>getWidth</a:t>
            </a:r>
            <a:r>
              <a:rPr lang="en-US" altLang="en-US" sz="1200" dirty="0">
                <a:solidFill>
                  <a:srgbClr val="000000"/>
                </a:solidFill>
                <a:latin typeface="Courier New" pitchFamily="49" charset="0"/>
                <a:cs typeface="Times New Roman" pitchFamily="18" charset="0"/>
              </a:rPr>
              <a:t>() </a:t>
            </a:r>
            <a:r>
              <a:rPr lang="en-US" altLang="en-US" sz="1200" dirty="0" err="1">
                <a:solidFill>
                  <a:srgbClr val="000000"/>
                </a:solidFill>
                <a:latin typeface="Courier New" pitchFamily="49" charset="0"/>
                <a:cs typeface="Times New Roman" pitchFamily="18" charset="0"/>
              </a:rPr>
              <a:t>const</a:t>
            </a:r>
            <a:r>
              <a:rPr lang="en-US" altLang="en-US" sz="1200" dirty="0">
                <a:solidFill>
                  <a:srgbClr val="000000"/>
                </a:solidFill>
                <a:latin typeface="Courier New" pitchFamily="49" charset="0"/>
                <a:cs typeface="Times New Roman" pitchFamily="18" charset="0"/>
              </a:rPr>
              <a:t/>
            </a:r>
            <a:br>
              <a:rPr lang="en-US" altLang="en-US" sz="1200" dirty="0">
                <a:solidFill>
                  <a:srgbClr val="000000"/>
                </a:solidFill>
                <a:latin typeface="Courier New" pitchFamily="49" charset="0"/>
                <a:cs typeface="Times New Roman" pitchFamily="18" charset="0"/>
              </a:rPr>
            </a:br>
            <a:r>
              <a:rPr lang="en-US" altLang="en-US" sz="1200" dirty="0">
                <a:solidFill>
                  <a:srgbClr val="000000"/>
                </a:solidFill>
                <a:latin typeface="Courier New" pitchFamily="49" charset="0"/>
                <a:cs typeface="Times New Roman" pitchFamily="18" charset="0"/>
              </a:rPr>
              <a:t>16           { return width; }</a:t>
            </a:r>
            <a:br>
              <a:rPr lang="en-US" altLang="en-US" sz="1200" dirty="0">
                <a:solidFill>
                  <a:srgbClr val="000000"/>
                </a:solidFill>
                <a:latin typeface="Courier New" pitchFamily="49" charset="0"/>
                <a:cs typeface="Times New Roman" pitchFamily="18" charset="0"/>
              </a:rPr>
            </a:br>
            <a:r>
              <a:rPr lang="en-US" altLang="en-US" sz="1200" dirty="0">
                <a:solidFill>
                  <a:srgbClr val="000000"/>
                </a:solidFill>
                <a:latin typeface="Courier New" pitchFamily="49" charset="0"/>
                <a:cs typeface="Times New Roman" pitchFamily="18" charset="0"/>
              </a:rPr>
              <a:t>17          </a:t>
            </a:r>
            <a:br>
              <a:rPr lang="en-US" altLang="en-US" sz="1200" dirty="0">
                <a:solidFill>
                  <a:srgbClr val="000000"/>
                </a:solidFill>
                <a:latin typeface="Courier New" pitchFamily="49" charset="0"/>
                <a:cs typeface="Times New Roman" pitchFamily="18" charset="0"/>
              </a:rPr>
            </a:br>
            <a:r>
              <a:rPr lang="en-US" altLang="en-US" sz="1200" dirty="0">
                <a:solidFill>
                  <a:srgbClr val="000000"/>
                </a:solidFill>
                <a:latin typeface="Courier New" pitchFamily="49" charset="0"/>
                <a:cs typeface="Times New Roman" pitchFamily="18" charset="0"/>
              </a:rPr>
              <a:t>18        double </a:t>
            </a:r>
            <a:r>
              <a:rPr lang="en-US" altLang="en-US" sz="1200" dirty="0" err="1">
                <a:solidFill>
                  <a:srgbClr val="000000"/>
                </a:solidFill>
                <a:latin typeface="Courier New" pitchFamily="49" charset="0"/>
                <a:cs typeface="Times New Roman" pitchFamily="18" charset="0"/>
              </a:rPr>
              <a:t>getLength</a:t>
            </a:r>
            <a:r>
              <a:rPr lang="en-US" altLang="en-US" sz="1200" dirty="0">
                <a:solidFill>
                  <a:srgbClr val="000000"/>
                </a:solidFill>
                <a:latin typeface="Courier New" pitchFamily="49" charset="0"/>
                <a:cs typeface="Times New Roman" pitchFamily="18" charset="0"/>
              </a:rPr>
              <a:t>() </a:t>
            </a:r>
            <a:r>
              <a:rPr lang="en-US" altLang="en-US" sz="1200" dirty="0" err="1">
                <a:solidFill>
                  <a:srgbClr val="000000"/>
                </a:solidFill>
                <a:latin typeface="Courier New" pitchFamily="49" charset="0"/>
                <a:cs typeface="Times New Roman" pitchFamily="18" charset="0"/>
              </a:rPr>
              <a:t>const</a:t>
            </a:r>
            <a:r>
              <a:rPr lang="en-US" altLang="en-US" sz="1200" dirty="0">
                <a:solidFill>
                  <a:srgbClr val="000000"/>
                </a:solidFill>
                <a:latin typeface="Courier New" pitchFamily="49" charset="0"/>
                <a:cs typeface="Times New Roman" pitchFamily="18" charset="0"/>
              </a:rPr>
              <a:t/>
            </a:r>
            <a:br>
              <a:rPr lang="en-US" altLang="en-US" sz="1200" dirty="0">
                <a:solidFill>
                  <a:srgbClr val="000000"/>
                </a:solidFill>
                <a:latin typeface="Courier New" pitchFamily="49" charset="0"/>
                <a:cs typeface="Times New Roman" pitchFamily="18" charset="0"/>
              </a:rPr>
            </a:br>
            <a:r>
              <a:rPr lang="en-US" altLang="en-US" sz="1200" dirty="0">
                <a:solidFill>
                  <a:srgbClr val="000000"/>
                </a:solidFill>
                <a:latin typeface="Courier New" pitchFamily="49" charset="0"/>
                <a:cs typeface="Times New Roman" pitchFamily="18" charset="0"/>
              </a:rPr>
              <a:t>19           { return length; }</a:t>
            </a:r>
            <a:br>
              <a:rPr lang="en-US" altLang="en-US" sz="1200" dirty="0">
                <a:solidFill>
                  <a:srgbClr val="000000"/>
                </a:solidFill>
                <a:latin typeface="Courier New" pitchFamily="49" charset="0"/>
                <a:cs typeface="Times New Roman" pitchFamily="18" charset="0"/>
              </a:rPr>
            </a:br>
            <a:r>
              <a:rPr lang="en-US" altLang="en-US" sz="1200" dirty="0">
                <a:solidFill>
                  <a:srgbClr val="000000"/>
                </a:solidFill>
                <a:latin typeface="Courier New" pitchFamily="49" charset="0"/>
                <a:cs typeface="Times New Roman" pitchFamily="18" charset="0"/>
              </a:rPr>
              <a:t>20          </a:t>
            </a:r>
            <a:br>
              <a:rPr lang="en-US" altLang="en-US" sz="1200" dirty="0">
                <a:solidFill>
                  <a:srgbClr val="000000"/>
                </a:solidFill>
                <a:latin typeface="Courier New" pitchFamily="49" charset="0"/>
                <a:cs typeface="Times New Roman" pitchFamily="18" charset="0"/>
              </a:rPr>
            </a:br>
            <a:r>
              <a:rPr lang="en-US" altLang="en-US" sz="1200" dirty="0">
                <a:solidFill>
                  <a:srgbClr val="000000"/>
                </a:solidFill>
                <a:latin typeface="Courier New" pitchFamily="49" charset="0"/>
                <a:cs typeface="Times New Roman" pitchFamily="18" charset="0"/>
              </a:rPr>
              <a:t>21        double </a:t>
            </a:r>
            <a:r>
              <a:rPr lang="en-US" altLang="en-US" sz="1200" dirty="0" err="1">
                <a:solidFill>
                  <a:srgbClr val="000000"/>
                </a:solidFill>
                <a:latin typeface="Courier New" pitchFamily="49" charset="0"/>
                <a:cs typeface="Times New Roman" pitchFamily="18" charset="0"/>
              </a:rPr>
              <a:t>getArea</a:t>
            </a:r>
            <a:r>
              <a:rPr lang="en-US" altLang="en-US" sz="1200" dirty="0">
                <a:solidFill>
                  <a:srgbClr val="000000"/>
                </a:solidFill>
                <a:latin typeface="Courier New" pitchFamily="49" charset="0"/>
                <a:cs typeface="Times New Roman" pitchFamily="18" charset="0"/>
              </a:rPr>
              <a:t>() </a:t>
            </a:r>
            <a:r>
              <a:rPr lang="en-US" altLang="en-US" sz="1200" dirty="0" err="1">
                <a:solidFill>
                  <a:srgbClr val="000000"/>
                </a:solidFill>
                <a:latin typeface="Courier New" pitchFamily="49" charset="0"/>
                <a:cs typeface="Times New Roman" pitchFamily="18" charset="0"/>
              </a:rPr>
              <a:t>const</a:t>
            </a:r>
            <a:r>
              <a:rPr lang="en-US" altLang="en-US" sz="1200" dirty="0">
                <a:solidFill>
                  <a:srgbClr val="000000"/>
                </a:solidFill>
                <a:latin typeface="Courier New" pitchFamily="49" charset="0"/>
                <a:cs typeface="Times New Roman" pitchFamily="18" charset="0"/>
              </a:rPr>
              <a:t/>
            </a:r>
            <a:br>
              <a:rPr lang="en-US" altLang="en-US" sz="1200" dirty="0">
                <a:solidFill>
                  <a:srgbClr val="000000"/>
                </a:solidFill>
                <a:latin typeface="Courier New" pitchFamily="49" charset="0"/>
                <a:cs typeface="Times New Roman" pitchFamily="18" charset="0"/>
              </a:rPr>
            </a:br>
            <a:r>
              <a:rPr lang="en-US" altLang="en-US" sz="1200" dirty="0">
                <a:solidFill>
                  <a:srgbClr val="000000"/>
                </a:solidFill>
                <a:latin typeface="Courier New" pitchFamily="49" charset="0"/>
                <a:cs typeface="Times New Roman" pitchFamily="18" charset="0"/>
              </a:rPr>
              <a:t>22           { return width * length; }</a:t>
            </a:r>
            <a:br>
              <a:rPr lang="en-US" altLang="en-US" sz="1200" dirty="0">
                <a:solidFill>
                  <a:srgbClr val="000000"/>
                </a:solidFill>
                <a:latin typeface="Courier New" pitchFamily="49" charset="0"/>
                <a:cs typeface="Times New Roman" pitchFamily="18" charset="0"/>
              </a:rPr>
            </a:br>
            <a:r>
              <a:rPr lang="en-US" altLang="en-US" sz="1200" dirty="0">
                <a:solidFill>
                  <a:srgbClr val="000000"/>
                </a:solidFill>
                <a:latin typeface="Courier New" pitchFamily="49" charset="0"/>
                <a:cs typeface="Times New Roman" pitchFamily="18" charset="0"/>
              </a:rPr>
              <a:t>23  };</a:t>
            </a:r>
            <a:br>
              <a:rPr lang="en-US" altLang="en-US" sz="1200" dirty="0">
                <a:solidFill>
                  <a:srgbClr val="000000"/>
                </a:solidFill>
                <a:latin typeface="Courier New" pitchFamily="49" charset="0"/>
                <a:cs typeface="Times New Roman" pitchFamily="18" charset="0"/>
              </a:rPr>
            </a:br>
            <a:r>
              <a:rPr lang="en-US" altLang="en-US" sz="1200" dirty="0">
                <a:solidFill>
                  <a:srgbClr val="000000"/>
                </a:solidFill>
                <a:latin typeface="Courier New" pitchFamily="49" charset="0"/>
                <a:cs typeface="Times New Roman" pitchFamily="18" charset="0"/>
              </a:rPr>
              <a:t>24  #</a:t>
            </a:r>
            <a:r>
              <a:rPr lang="en-US" altLang="en-US" sz="1200" dirty="0" err="1">
                <a:solidFill>
                  <a:srgbClr val="000000"/>
                </a:solidFill>
                <a:latin typeface="Courier New" pitchFamily="49" charset="0"/>
                <a:cs typeface="Times New Roman" pitchFamily="18" charset="0"/>
              </a:rPr>
              <a:t>endif</a:t>
            </a:r>
            <a:endParaRPr lang="en-US" altLang="en-US" sz="1200" dirty="0">
              <a:solidFill>
                <a:srgbClr val="000000"/>
              </a:solidFill>
              <a:latin typeface="Courier New" pitchFamily="49" charset="0"/>
              <a:cs typeface="Times New Roman" pitchFamily="18" charset="0"/>
            </a:endParaRPr>
          </a:p>
        </p:txBody>
      </p:sp>
    </p:spTree>
    <p:extLst>
      <p:ext uri="{BB962C8B-B14F-4D97-AF65-F5344CB8AC3E}">
        <p14:creationId xmlns:p14="http://schemas.microsoft.com/office/powerpoint/2010/main" val="3369433229"/>
      </p:ext>
    </p:extLst>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smtClean="0"/>
              <a:t>Tradeoffs – Inline vs. Regular Member Functions</a:t>
            </a:r>
          </a:p>
        </p:txBody>
      </p:sp>
      <p:sp>
        <p:nvSpPr>
          <p:cNvPr id="37891" name="Rectangle 3"/>
          <p:cNvSpPr>
            <a:spLocks noGrp="1" noChangeArrowheads="1"/>
          </p:cNvSpPr>
          <p:nvPr>
            <p:ph idx="1"/>
          </p:nvPr>
        </p:nvSpPr>
        <p:spPr/>
        <p:txBody>
          <a:bodyPr/>
          <a:lstStyle/>
          <a:p>
            <a:r>
              <a:rPr lang="en-US" altLang="en-US" smtClean="0"/>
              <a:t>Regular functions – when called, compiler stores return address of call, allocates memory for local variables, etc.</a:t>
            </a:r>
            <a:br>
              <a:rPr lang="en-US" altLang="en-US" smtClean="0"/>
            </a:br>
            <a:endParaRPr lang="en-US" altLang="en-US" smtClean="0"/>
          </a:p>
          <a:p>
            <a:r>
              <a:rPr lang="en-US" altLang="en-US" smtClean="0"/>
              <a:t>Code for an inline function is copied into program in place of call – larger executable program, but no function call overhead, hence faster execution</a:t>
            </a:r>
          </a:p>
        </p:txBody>
      </p:sp>
    </p:spTree>
    <p:extLst>
      <p:ext uri="{BB962C8B-B14F-4D97-AF65-F5344CB8AC3E}">
        <p14:creationId xmlns:p14="http://schemas.microsoft.com/office/powerpoint/2010/main" val="1118765155"/>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smtClean="0"/>
              <a:t>Limitations of Procedural Programming</a:t>
            </a:r>
          </a:p>
        </p:txBody>
      </p:sp>
      <p:sp>
        <p:nvSpPr>
          <p:cNvPr id="6147" name="Rectangle 3"/>
          <p:cNvSpPr>
            <a:spLocks noGrp="1" noChangeArrowheads="1"/>
          </p:cNvSpPr>
          <p:nvPr>
            <p:ph idx="1"/>
          </p:nvPr>
        </p:nvSpPr>
        <p:spPr/>
        <p:txBody>
          <a:bodyPr>
            <a:normAutofit/>
          </a:bodyPr>
          <a:lstStyle/>
          <a:p>
            <a:pPr>
              <a:lnSpc>
                <a:spcPct val="90000"/>
              </a:lnSpc>
            </a:pPr>
            <a:r>
              <a:rPr lang="en-US" altLang="en-US" sz="2800" dirty="0" smtClean="0"/>
              <a:t>If the data structures change, many functions must also be changed</a:t>
            </a:r>
            <a:br>
              <a:rPr lang="en-US" altLang="en-US" sz="2800" dirty="0" smtClean="0"/>
            </a:br>
            <a:endParaRPr lang="en-US" altLang="en-US" sz="2800" dirty="0" smtClean="0"/>
          </a:p>
          <a:p>
            <a:pPr>
              <a:lnSpc>
                <a:spcPct val="90000"/>
              </a:lnSpc>
            </a:pPr>
            <a:r>
              <a:rPr lang="en-US" altLang="en-US" sz="2800" dirty="0" smtClean="0"/>
              <a:t>Programs that are based on complex function hierarchies are:</a:t>
            </a:r>
          </a:p>
          <a:p>
            <a:pPr lvl="1">
              <a:lnSpc>
                <a:spcPct val="90000"/>
              </a:lnSpc>
            </a:pPr>
            <a:r>
              <a:rPr lang="en-US" altLang="en-US" sz="2400" dirty="0" smtClean="0"/>
              <a:t>difficult to understand and maintain</a:t>
            </a:r>
          </a:p>
          <a:p>
            <a:pPr lvl="1">
              <a:lnSpc>
                <a:spcPct val="90000"/>
              </a:lnSpc>
            </a:pPr>
            <a:r>
              <a:rPr lang="en-US" altLang="en-US" sz="2400" dirty="0" smtClean="0"/>
              <a:t>difficult to modify and extend</a:t>
            </a:r>
          </a:p>
          <a:p>
            <a:pPr lvl="1">
              <a:lnSpc>
                <a:spcPct val="90000"/>
              </a:lnSpc>
            </a:pPr>
            <a:r>
              <a:rPr lang="en-US" altLang="en-US" sz="2400" dirty="0" smtClean="0"/>
              <a:t>easy to break</a:t>
            </a:r>
          </a:p>
        </p:txBody>
      </p:sp>
    </p:spTree>
    <p:extLst>
      <p:ext uri="{BB962C8B-B14F-4D97-AF65-F5344CB8AC3E}">
        <p14:creationId xmlns:p14="http://schemas.microsoft.com/office/powerpoint/2010/main" val="4150008826"/>
      </p:ext>
    </p:extLst>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ltLang="en-US" smtClean="0"/>
              <a:t>Constructors</a:t>
            </a:r>
          </a:p>
        </p:txBody>
      </p:sp>
      <p:sp>
        <p:nvSpPr>
          <p:cNvPr id="39939" name="Rectangle 3"/>
          <p:cNvSpPr>
            <a:spLocks noGrp="1" noChangeArrowheads="1"/>
          </p:cNvSpPr>
          <p:nvPr>
            <p:ph idx="1"/>
          </p:nvPr>
        </p:nvSpPr>
        <p:spPr>
          <a:xfrm>
            <a:off x="457200" y="1946275"/>
            <a:ext cx="8075613" cy="3741738"/>
          </a:xfrm>
        </p:spPr>
        <p:txBody>
          <a:bodyPr/>
          <a:lstStyle/>
          <a:p>
            <a:pPr>
              <a:lnSpc>
                <a:spcPct val="90000"/>
              </a:lnSpc>
            </a:pPr>
            <a:r>
              <a:rPr lang="en-US" altLang="en-US" sz="2800" smtClean="0"/>
              <a:t>Member function that is automatically called when an object is created</a:t>
            </a:r>
            <a:br>
              <a:rPr lang="en-US" altLang="en-US" sz="2800" smtClean="0"/>
            </a:br>
            <a:endParaRPr lang="en-US" altLang="en-US" sz="2800" smtClean="0"/>
          </a:p>
          <a:p>
            <a:pPr>
              <a:lnSpc>
                <a:spcPct val="90000"/>
              </a:lnSpc>
            </a:pPr>
            <a:r>
              <a:rPr lang="en-US" altLang="en-US" sz="2800" smtClean="0"/>
              <a:t>Purpose is to construct an object</a:t>
            </a:r>
            <a:br>
              <a:rPr lang="en-US" altLang="en-US" sz="2800" smtClean="0"/>
            </a:br>
            <a:endParaRPr lang="en-US" altLang="en-US" sz="2800" smtClean="0"/>
          </a:p>
          <a:p>
            <a:pPr>
              <a:lnSpc>
                <a:spcPct val="90000"/>
              </a:lnSpc>
            </a:pPr>
            <a:r>
              <a:rPr lang="en-US" altLang="en-US" sz="2800" smtClean="0"/>
              <a:t>Constructor function name is class name</a:t>
            </a:r>
            <a:br>
              <a:rPr lang="en-US" altLang="en-US" sz="2800" smtClean="0"/>
            </a:br>
            <a:endParaRPr lang="en-US" altLang="en-US" sz="2800" smtClean="0"/>
          </a:p>
          <a:p>
            <a:pPr>
              <a:lnSpc>
                <a:spcPct val="90000"/>
              </a:lnSpc>
            </a:pPr>
            <a:r>
              <a:rPr lang="en-US" altLang="en-US" sz="2800" smtClean="0"/>
              <a:t>Has no return type</a:t>
            </a:r>
          </a:p>
          <a:p>
            <a:pPr>
              <a:lnSpc>
                <a:spcPct val="90000"/>
              </a:lnSpc>
            </a:pPr>
            <a:endParaRPr lang="en-US" altLang="en-US" sz="2800" smtClean="0"/>
          </a:p>
        </p:txBody>
      </p:sp>
    </p:spTree>
    <p:extLst>
      <p:ext uri="{BB962C8B-B14F-4D97-AF65-F5344CB8AC3E}">
        <p14:creationId xmlns:p14="http://schemas.microsoft.com/office/powerpoint/2010/main" val="2345191606"/>
      </p:ext>
    </p:extLst>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300065"/>
            <a:ext cx="5419725"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5027433"/>
      </p:ext>
    </p:extLst>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784350"/>
            <a:ext cx="7986713" cy="423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7" name="Text Box 3"/>
          <p:cNvSpPr txBox="1">
            <a:spLocks noChangeArrowheads="1"/>
          </p:cNvSpPr>
          <p:nvPr/>
        </p:nvSpPr>
        <p:spPr bwMode="auto">
          <a:xfrm>
            <a:off x="6553200" y="6019800"/>
            <a:ext cx="1905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US" altLang="en-US" sz="2000" i="1"/>
              <a:t>Continues...</a:t>
            </a:r>
          </a:p>
        </p:txBody>
      </p:sp>
    </p:spTree>
    <p:extLst>
      <p:ext uri="{BB962C8B-B14F-4D97-AF65-F5344CB8AC3E}">
        <p14:creationId xmlns:p14="http://schemas.microsoft.com/office/powerpoint/2010/main" val="4032047531"/>
      </p:ext>
    </p:extLst>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8755" y="1507282"/>
            <a:ext cx="5395913"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1" name="Rectangle 3"/>
          <p:cNvSpPr>
            <a:spLocks noChangeArrowheads="1"/>
          </p:cNvSpPr>
          <p:nvPr/>
        </p:nvSpPr>
        <p:spPr bwMode="auto">
          <a:xfrm>
            <a:off x="304800" y="152400"/>
            <a:ext cx="7743825" cy="99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a:solidFill>
                  <a:srgbClr val="0488AE"/>
                </a:solidFill>
              </a:rPr>
              <a:t>Contents of </a:t>
            </a:r>
            <a:r>
              <a:rPr lang="en-US" altLang="en-US">
                <a:solidFill>
                  <a:srgbClr val="0488AE"/>
                </a:solidFill>
                <a:latin typeface="Courier New" pitchFamily="49" charset="0"/>
              </a:rPr>
              <a:t>Rectangle.ccp </a:t>
            </a:r>
            <a:r>
              <a:rPr lang="en-US" altLang="en-US">
                <a:solidFill>
                  <a:srgbClr val="0488AE"/>
                </a:solidFill>
              </a:rPr>
              <a:t>Version3</a:t>
            </a:r>
            <a:endParaRPr lang="en-US" altLang="en-US">
              <a:solidFill>
                <a:srgbClr val="603A2F"/>
              </a:solidFill>
              <a:latin typeface="Courier New" pitchFamily="49" charset="0"/>
            </a:endParaRPr>
          </a:p>
        </p:txBody>
      </p:sp>
      <p:sp>
        <p:nvSpPr>
          <p:cNvPr id="43012" name="Rectangle 1"/>
          <p:cNvSpPr>
            <a:spLocks noChangeArrowheads="1"/>
          </p:cNvSpPr>
          <p:nvPr/>
        </p:nvSpPr>
        <p:spPr bwMode="auto">
          <a:xfrm>
            <a:off x="7620000" y="5930900"/>
            <a:ext cx="13382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t>(continued)</a:t>
            </a:r>
            <a:endParaRPr lang="en-US" altLang="en-US">
              <a:latin typeface="Courier New" pitchFamily="49" charset="0"/>
            </a:endParaRPr>
          </a:p>
        </p:txBody>
      </p:sp>
    </p:spTree>
    <p:extLst>
      <p:ext uri="{BB962C8B-B14F-4D97-AF65-F5344CB8AC3E}">
        <p14:creationId xmlns:p14="http://schemas.microsoft.com/office/powerpoint/2010/main" val="2780767408"/>
      </p:ext>
    </p:extLst>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6600" y="1346719"/>
            <a:ext cx="7670800" cy="529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0895524"/>
      </p:ext>
    </p:extLst>
  </p:cSld>
  <p:clrMapOvr>
    <a:masterClrMapping/>
  </p:clrMapOvr>
  <p:transition spd="med"/>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en-US" smtClean="0"/>
              <a:t>Default Constructors</a:t>
            </a:r>
          </a:p>
        </p:txBody>
      </p:sp>
      <p:sp>
        <p:nvSpPr>
          <p:cNvPr id="45059" name="Rectangle 3"/>
          <p:cNvSpPr>
            <a:spLocks noGrp="1" noChangeArrowheads="1"/>
          </p:cNvSpPr>
          <p:nvPr>
            <p:ph idx="1"/>
          </p:nvPr>
        </p:nvSpPr>
        <p:spPr/>
        <p:txBody>
          <a:bodyPr/>
          <a:lstStyle/>
          <a:p>
            <a:pPr>
              <a:lnSpc>
                <a:spcPct val="90000"/>
              </a:lnSpc>
            </a:pPr>
            <a:r>
              <a:rPr lang="en-US" altLang="en-US" sz="2400" smtClean="0"/>
              <a:t>A default constructor is a constructor that takes no arguments.</a:t>
            </a:r>
            <a:br>
              <a:rPr lang="en-US" altLang="en-US" sz="2400" smtClean="0"/>
            </a:br>
            <a:endParaRPr lang="en-US" altLang="en-US" sz="2400" smtClean="0"/>
          </a:p>
          <a:p>
            <a:pPr>
              <a:lnSpc>
                <a:spcPct val="90000"/>
              </a:lnSpc>
            </a:pPr>
            <a:r>
              <a:rPr lang="en-US" altLang="en-US" sz="2400" smtClean="0"/>
              <a:t>If you write a class with no constructor at all, C++ will write a default constructor for you, one that does nothing.</a:t>
            </a:r>
            <a:br>
              <a:rPr lang="en-US" altLang="en-US" sz="2400" smtClean="0"/>
            </a:br>
            <a:endParaRPr lang="en-US" altLang="en-US" sz="2400" smtClean="0"/>
          </a:p>
          <a:p>
            <a:pPr>
              <a:lnSpc>
                <a:spcPct val="90000"/>
              </a:lnSpc>
              <a:spcBef>
                <a:spcPct val="40000"/>
              </a:spcBef>
            </a:pPr>
            <a:r>
              <a:rPr lang="en-US" altLang="en-US" sz="2400" smtClean="0"/>
              <a:t>A simple instantiation of a class (with no arguments) calls the default constructor:</a:t>
            </a:r>
          </a:p>
          <a:p>
            <a:pPr lvl="1">
              <a:lnSpc>
                <a:spcPct val="90000"/>
              </a:lnSpc>
              <a:spcBef>
                <a:spcPct val="40000"/>
              </a:spcBef>
              <a:buFontTx/>
              <a:buNone/>
            </a:pPr>
            <a:r>
              <a:rPr lang="en-US" altLang="en-US" sz="2000" smtClean="0"/>
              <a:t>	</a:t>
            </a:r>
            <a:r>
              <a:rPr lang="en-US" altLang="en-US" sz="2000" smtClean="0">
                <a:latin typeface="Courier New" pitchFamily="49" charset="0"/>
              </a:rPr>
              <a:t>Rectangle r;</a:t>
            </a:r>
          </a:p>
        </p:txBody>
      </p:sp>
    </p:spTree>
    <p:extLst>
      <p:ext uri="{BB962C8B-B14F-4D97-AF65-F5344CB8AC3E}">
        <p14:creationId xmlns:p14="http://schemas.microsoft.com/office/powerpoint/2010/main" val="3912341380"/>
      </p:ext>
    </p:extLst>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smtClean="0"/>
              <a:t>Passing Arguments to Constructors</a:t>
            </a:r>
          </a:p>
        </p:txBody>
      </p:sp>
      <p:sp>
        <p:nvSpPr>
          <p:cNvPr id="47107" name="Rectangle 3"/>
          <p:cNvSpPr>
            <a:spLocks noGrp="1" noChangeArrowheads="1"/>
          </p:cNvSpPr>
          <p:nvPr>
            <p:ph idx="1"/>
          </p:nvPr>
        </p:nvSpPr>
        <p:spPr>
          <a:xfrm>
            <a:off x="457200" y="1736725"/>
            <a:ext cx="7999413" cy="3743325"/>
          </a:xfrm>
        </p:spPr>
        <p:txBody>
          <a:bodyPr>
            <a:normAutofit fontScale="92500" lnSpcReduction="10000"/>
          </a:bodyPr>
          <a:lstStyle/>
          <a:p>
            <a:pPr>
              <a:lnSpc>
                <a:spcPct val="90000"/>
              </a:lnSpc>
              <a:spcBef>
                <a:spcPct val="40000"/>
              </a:spcBef>
            </a:pPr>
            <a:r>
              <a:rPr lang="en-US" altLang="en-US" sz="2800" smtClean="0"/>
              <a:t>To create a constructor that takes arguments:</a:t>
            </a:r>
          </a:p>
          <a:p>
            <a:pPr lvl="1">
              <a:lnSpc>
                <a:spcPct val="90000"/>
              </a:lnSpc>
              <a:spcBef>
                <a:spcPct val="40000"/>
              </a:spcBef>
            </a:pPr>
            <a:r>
              <a:rPr lang="en-US" altLang="en-US" sz="2400" smtClean="0"/>
              <a:t>indicate parameters in prototype:</a:t>
            </a:r>
            <a:br>
              <a:rPr lang="en-US" altLang="en-US" sz="2400" smtClean="0"/>
            </a:br>
            <a:r>
              <a:rPr lang="en-US" altLang="en-US" sz="2400" smtClean="0"/>
              <a:t/>
            </a:r>
            <a:br>
              <a:rPr lang="en-US" altLang="en-US" sz="2400" smtClean="0"/>
            </a:br>
            <a:r>
              <a:rPr lang="en-US" altLang="en-US" sz="2400" smtClean="0">
                <a:latin typeface="Courier New" pitchFamily="49" charset="0"/>
              </a:rPr>
              <a:t>Rectangle(double, double);</a:t>
            </a:r>
            <a:br>
              <a:rPr lang="en-US" altLang="en-US" sz="2400" smtClean="0">
                <a:latin typeface="Courier New" pitchFamily="49" charset="0"/>
              </a:rPr>
            </a:br>
            <a:endParaRPr lang="en-US" altLang="en-US" sz="2400" smtClean="0">
              <a:latin typeface="Courier New" pitchFamily="49" charset="0"/>
            </a:endParaRPr>
          </a:p>
          <a:p>
            <a:pPr lvl="1">
              <a:lnSpc>
                <a:spcPct val="90000"/>
              </a:lnSpc>
              <a:spcBef>
                <a:spcPct val="40000"/>
              </a:spcBef>
            </a:pPr>
            <a:r>
              <a:rPr lang="en-US" altLang="en-US" sz="2400" smtClean="0"/>
              <a:t>Use parameters in the definition:</a:t>
            </a:r>
            <a:br>
              <a:rPr lang="en-US" altLang="en-US" sz="2400" smtClean="0"/>
            </a:br>
            <a:r>
              <a:rPr lang="en-US" altLang="en-US" sz="2400" smtClean="0"/>
              <a:t/>
            </a:r>
            <a:br>
              <a:rPr lang="en-US" altLang="en-US" sz="2400" smtClean="0"/>
            </a:br>
            <a:r>
              <a:rPr lang="en-US" altLang="en-US" sz="2400" smtClean="0">
                <a:latin typeface="Courier New" pitchFamily="49" charset="0"/>
              </a:rPr>
              <a:t>Rectangle::Rectangle(double w, double len)</a:t>
            </a:r>
            <a:br>
              <a:rPr lang="en-US" altLang="en-US" sz="2400" smtClean="0">
                <a:latin typeface="Courier New" pitchFamily="49" charset="0"/>
              </a:rPr>
            </a:br>
            <a:r>
              <a:rPr lang="en-US" altLang="en-US" sz="2400" smtClean="0">
                <a:latin typeface="Courier New" pitchFamily="49" charset="0"/>
              </a:rPr>
              <a:t>{</a:t>
            </a:r>
            <a:br>
              <a:rPr lang="en-US" altLang="en-US" sz="2400" smtClean="0">
                <a:latin typeface="Courier New" pitchFamily="49" charset="0"/>
              </a:rPr>
            </a:br>
            <a:r>
              <a:rPr lang="en-US" altLang="en-US" sz="2400" smtClean="0">
                <a:latin typeface="Courier New" pitchFamily="49" charset="0"/>
              </a:rPr>
              <a:t>   width = w;</a:t>
            </a:r>
            <a:br>
              <a:rPr lang="en-US" altLang="en-US" sz="2400" smtClean="0">
                <a:latin typeface="Courier New" pitchFamily="49" charset="0"/>
              </a:rPr>
            </a:br>
            <a:r>
              <a:rPr lang="en-US" altLang="en-US" sz="2400" smtClean="0">
                <a:latin typeface="Courier New" pitchFamily="49" charset="0"/>
              </a:rPr>
              <a:t>   length = len;</a:t>
            </a:r>
            <a:br>
              <a:rPr lang="en-US" altLang="en-US" sz="2400" smtClean="0">
                <a:latin typeface="Courier New" pitchFamily="49" charset="0"/>
              </a:rPr>
            </a:br>
            <a:r>
              <a:rPr lang="en-US" altLang="en-US" sz="2400" smtClean="0">
                <a:latin typeface="Courier New" pitchFamily="49" charset="0"/>
              </a:rPr>
              <a:t>}</a:t>
            </a:r>
          </a:p>
        </p:txBody>
      </p:sp>
    </p:spTree>
    <p:extLst>
      <p:ext uri="{BB962C8B-B14F-4D97-AF65-F5344CB8AC3E}">
        <p14:creationId xmlns:p14="http://schemas.microsoft.com/office/powerpoint/2010/main" val="1474764670"/>
      </p:ext>
    </p:extLst>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ltLang="en-US" smtClean="0"/>
              <a:t>Passing Arguments to Constructors</a:t>
            </a:r>
          </a:p>
        </p:txBody>
      </p:sp>
      <p:sp>
        <p:nvSpPr>
          <p:cNvPr id="48131" name="Rectangle 3"/>
          <p:cNvSpPr>
            <a:spLocks noGrp="1" noChangeArrowheads="1"/>
          </p:cNvSpPr>
          <p:nvPr>
            <p:ph idx="1"/>
          </p:nvPr>
        </p:nvSpPr>
        <p:spPr>
          <a:xfrm>
            <a:off x="457200" y="1766888"/>
            <a:ext cx="7999413" cy="3741737"/>
          </a:xfrm>
        </p:spPr>
        <p:txBody>
          <a:bodyPr/>
          <a:lstStyle/>
          <a:p>
            <a:pPr>
              <a:lnSpc>
                <a:spcPct val="90000"/>
              </a:lnSpc>
              <a:spcBef>
                <a:spcPct val="40000"/>
              </a:spcBef>
            </a:pPr>
            <a:r>
              <a:rPr lang="en-US" altLang="en-US" sz="2800" smtClean="0"/>
              <a:t>You can pass arguments to the constructor when you create an object:</a:t>
            </a:r>
            <a:br>
              <a:rPr lang="en-US" altLang="en-US" sz="2800" smtClean="0"/>
            </a:br>
            <a:endParaRPr lang="en-US" altLang="en-US" sz="2800" smtClean="0"/>
          </a:p>
          <a:p>
            <a:pPr lvl="1">
              <a:lnSpc>
                <a:spcPct val="90000"/>
              </a:lnSpc>
              <a:spcBef>
                <a:spcPct val="40000"/>
              </a:spcBef>
              <a:buFontTx/>
              <a:buNone/>
            </a:pPr>
            <a:r>
              <a:rPr lang="en-US" altLang="en-US" sz="2400" smtClean="0"/>
              <a:t>	</a:t>
            </a:r>
            <a:r>
              <a:rPr lang="en-US" altLang="en-US" sz="2400" smtClean="0">
                <a:latin typeface="Courier New" pitchFamily="49" charset="0"/>
              </a:rPr>
              <a:t>Rectangle r(10, 5);</a:t>
            </a:r>
          </a:p>
        </p:txBody>
      </p:sp>
    </p:spTree>
    <p:extLst>
      <p:ext uri="{BB962C8B-B14F-4D97-AF65-F5344CB8AC3E}">
        <p14:creationId xmlns:p14="http://schemas.microsoft.com/office/powerpoint/2010/main" val="2437570173"/>
      </p:ext>
    </p:extLst>
  </p:cSld>
  <p:clrMapOvr>
    <a:masterClrMapping/>
  </p:clrMapOvr>
  <p:transition spd="med"/>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ltLang="en-US" smtClean="0"/>
              <a:t>More About Default Constructors</a:t>
            </a:r>
          </a:p>
        </p:txBody>
      </p:sp>
      <p:sp>
        <p:nvSpPr>
          <p:cNvPr id="49155" name="Rectangle 3"/>
          <p:cNvSpPr>
            <a:spLocks noGrp="1" noChangeArrowheads="1"/>
          </p:cNvSpPr>
          <p:nvPr>
            <p:ph idx="1"/>
          </p:nvPr>
        </p:nvSpPr>
        <p:spPr/>
        <p:txBody>
          <a:bodyPr/>
          <a:lstStyle/>
          <a:p>
            <a:pPr>
              <a:lnSpc>
                <a:spcPct val="90000"/>
              </a:lnSpc>
            </a:pPr>
            <a:r>
              <a:rPr lang="en-US" altLang="en-US" sz="2800" smtClean="0"/>
              <a:t>If all of a constructor's parameters have default arguments, then it is a default constructor. For example:</a:t>
            </a:r>
            <a:br>
              <a:rPr lang="en-US" altLang="en-US" sz="2800" smtClean="0"/>
            </a:br>
            <a:endParaRPr lang="en-US" altLang="en-US" sz="2800" smtClean="0"/>
          </a:p>
          <a:p>
            <a:pPr lvl="1">
              <a:lnSpc>
                <a:spcPct val="90000"/>
              </a:lnSpc>
              <a:spcBef>
                <a:spcPct val="40000"/>
              </a:spcBef>
              <a:buFontTx/>
              <a:buNone/>
            </a:pPr>
            <a:r>
              <a:rPr lang="en-US" altLang="en-US" sz="2400" smtClean="0">
                <a:latin typeface="Courier New" pitchFamily="49" charset="0"/>
              </a:rPr>
              <a:t>Rectangle(double = 0, double = 0);</a:t>
            </a:r>
            <a:br>
              <a:rPr lang="en-US" altLang="en-US" sz="2400" smtClean="0">
                <a:latin typeface="Courier New" pitchFamily="49" charset="0"/>
              </a:rPr>
            </a:br>
            <a:endParaRPr lang="en-US" altLang="en-US" sz="2400" smtClean="0">
              <a:latin typeface="Courier New" pitchFamily="49" charset="0"/>
            </a:endParaRPr>
          </a:p>
          <a:p>
            <a:pPr>
              <a:lnSpc>
                <a:spcPct val="90000"/>
              </a:lnSpc>
            </a:pPr>
            <a:r>
              <a:rPr lang="en-US" altLang="en-US" sz="2800" smtClean="0"/>
              <a:t>Creating an object and passing no arguments will cause this constructor to execute:</a:t>
            </a:r>
            <a:br>
              <a:rPr lang="en-US" altLang="en-US" sz="2800" smtClean="0"/>
            </a:br>
            <a:r>
              <a:rPr lang="en-US" altLang="en-US" sz="2800" smtClean="0"/>
              <a:t/>
            </a:r>
            <a:br>
              <a:rPr lang="en-US" altLang="en-US" sz="2800" smtClean="0"/>
            </a:br>
            <a:r>
              <a:rPr lang="en-US" altLang="en-US" sz="2800" smtClean="0">
                <a:latin typeface="Courier New" pitchFamily="49" charset="0"/>
              </a:rPr>
              <a:t>Rectangle r;</a:t>
            </a:r>
          </a:p>
          <a:p>
            <a:pPr lvl="1">
              <a:lnSpc>
                <a:spcPct val="90000"/>
              </a:lnSpc>
              <a:spcBef>
                <a:spcPct val="40000"/>
              </a:spcBef>
              <a:buFontTx/>
              <a:buNone/>
            </a:pPr>
            <a:endParaRPr lang="en-US" altLang="en-US" sz="2400" smtClean="0">
              <a:latin typeface="Courier New" pitchFamily="49" charset="0"/>
            </a:endParaRPr>
          </a:p>
        </p:txBody>
      </p:sp>
    </p:spTree>
    <p:extLst>
      <p:ext uri="{BB962C8B-B14F-4D97-AF65-F5344CB8AC3E}">
        <p14:creationId xmlns:p14="http://schemas.microsoft.com/office/powerpoint/2010/main" val="3807573772"/>
      </p:ext>
    </p:extLst>
  </p:cSld>
  <p:clrMapOvr>
    <a:masterClrMapping/>
  </p:clrMapOvr>
  <p:transition spd="med"/>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ltLang="en-US" smtClean="0"/>
              <a:t>Classes with No Default Constructor</a:t>
            </a:r>
          </a:p>
        </p:txBody>
      </p:sp>
      <p:sp>
        <p:nvSpPr>
          <p:cNvPr id="50179" name="Rectangle 3"/>
          <p:cNvSpPr>
            <a:spLocks noGrp="1" noChangeArrowheads="1"/>
          </p:cNvSpPr>
          <p:nvPr>
            <p:ph idx="1"/>
          </p:nvPr>
        </p:nvSpPr>
        <p:spPr/>
        <p:txBody>
          <a:bodyPr/>
          <a:lstStyle/>
          <a:p>
            <a:r>
              <a:rPr lang="en-US" altLang="en-US" smtClean="0"/>
              <a:t>When all of a class's constructors require arguments, then the class has NO default constructor.</a:t>
            </a:r>
            <a:br>
              <a:rPr lang="en-US" altLang="en-US" smtClean="0"/>
            </a:br>
            <a:endParaRPr lang="en-US" altLang="en-US" smtClean="0"/>
          </a:p>
          <a:p>
            <a:r>
              <a:rPr lang="en-US" altLang="en-US" smtClean="0"/>
              <a:t>When this is the case, you must pass the required arguments to the constructor when creating an object.</a:t>
            </a:r>
          </a:p>
        </p:txBody>
      </p:sp>
    </p:spTree>
    <p:extLst>
      <p:ext uri="{BB962C8B-B14F-4D97-AF65-F5344CB8AC3E}">
        <p14:creationId xmlns:p14="http://schemas.microsoft.com/office/powerpoint/2010/main" val="2345118089"/>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19879" y="365126"/>
            <a:ext cx="8546840" cy="1325563"/>
          </a:xfrm>
        </p:spPr>
        <p:txBody>
          <a:bodyPr/>
          <a:lstStyle/>
          <a:p>
            <a:r>
              <a:rPr lang="en-US" altLang="en-US" dirty="0" smtClean="0"/>
              <a:t>Object-Oriented </a:t>
            </a:r>
            <a:r>
              <a:rPr lang="en-US" altLang="en-US" dirty="0" smtClean="0"/>
              <a:t>Programming Terminology</a:t>
            </a:r>
            <a:endParaRPr lang="en-US" altLang="en-US" dirty="0" smtClean="0"/>
          </a:p>
        </p:txBody>
      </p:sp>
      <p:sp>
        <p:nvSpPr>
          <p:cNvPr id="7171" name="Rectangle 3"/>
          <p:cNvSpPr>
            <a:spLocks noGrp="1" noChangeArrowheads="1"/>
          </p:cNvSpPr>
          <p:nvPr>
            <p:ph idx="1"/>
          </p:nvPr>
        </p:nvSpPr>
        <p:spPr/>
        <p:txBody>
          <a:bodyPr/>
          <a:lstStyle/>
          <a:p>
            <a:pPr>
              <a:spcBef>
                <a:spcPct val="60000"/>
              </a:spcBef>
            </a:pPr>
            <a:r>
              <a:rPr lang="en-US" dirty="0"/>
              <a:t>The main purpose of C++ programming is to add object orientation to the C programming language and classes are the central feature of C++ that supports object-oriented programming and are often called user-defined types.</a:t>
            </a:r>
            <a:endParaRPr lang="en-US" altLang="en-US" u="sng" dirty="0" smtClean="0"/>
          </a:p>
          <a:p>
            <a:pPr>
              <a:spcBef>
                <a:spcPct val="60000"/>
              </a:spcBef>
            </a:pPr>
            <a:r>
              <a:rPr lang="en-US" altLang="en-US" u="sng" dirty="0" smtClean="0"/>
              <a:t>class</a:t>
            </a:r>
            <a:r>
              <a:rPr lang="en-US" altLang="en-US" dirty="0" smtClean="0"/>
              <a:t>: </a:t>
            </a:r>
            <a:r>
              <a:rPr lang="en-US" altLang="en-US" dirty="0" smtClean="0"/>
              <a:t>(</a:t>
            </a:r>
            <a:r>
              <a:rPr lang="en-US" altLang="en-US" dirty="0" smtClean="0"/>
              <a:t>allows bundling of related </a:t>
            </a:r>
            <a:r>
              <a:rPr lang="en-US" altLang="en-US" dirty="0" smtClean="0"/>
              <a:t>variables). </a:t>
            </a:r>
            <a:r>
              <a:rPr lang="en-US" dirty="0" smtClean="0"/>
              <a:t>When </a:t>
            </a:r>
            <a:r>
              <a:rPr lang="en-US" dirty="0"/>
              <a:t>you define a class, you define a blueprint for a data type. </a:t>
            </a:r>
            <a:endParaRPr lang="en-US" dirty="0" smtClean="0"/>
          </a:p>
          <a:p>
            <a:pPr>
              <a:spcBef>
                <a:spcPct val="60000"/>
              </a:spcBef>
            </a:pPr>
            <a:r>
              <a:rPr lang="en-US" altLang="en-US" u="sng" dirty="0" smtClean="0"/>
              <a:t>object</a:t>
            </a:r>
            <a:r>
              <a:rPr lang="en-US" altLang="en-US" dirty="0" smtClean="0"/>
              <a:t>: an instance of a </a:t>
            </a:r>
            <a:r>
              <a:rPr lang="en-US" altLang="en-US" dirty="0" smtClean="0">
                <a:latin typeface="Courier New" pitchFamily="49" charset="0"/>
              </a:rPr>
              <a:t>class</a:t>
            </a:r>
            <a:endParaRPr lang="en-US" altLang="en-US" dirty="0" smtClean="0"/>
          </a:p>
        </p:txBody>
      </p:sp>
    </p:spTree>
    <p:extLst>
      <p:ext uri="{BB962C8B-B14F-4D97-AF65-F5344CB8AC3E}">
        <p14:creationId xmlns:p14="http://schemas.microsoft.com/office/powerpoint/2010/main" val="2588235276"/>
      </p:ext>
    </p:extLst>
  </p:cSld>
  <p:clrMapOvr>
    <a:masterClrMapping/>
  </p:clrMapOvr>
  <p:transition spd="med"/>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ltLang="en-US" smtClean="0"/>
              <a:t>Destructors</a:t>
            </a:r>
          </a:p>
        </p:txBody>
      </p:sp>
      <p:sp>
        <p:nvSpPr>
          <p:cNvPr id="52227" name="Rectangle 3"/>
          <p:cNvSpPr>
            <a:spLocks noGrp="1" noChangeArrowheads="1"/>
          </p:cNvSpPr>
          <p:nvPr>
            <p:ph idx="1"/>
          </p:nvPr>
        </p:nvSpPr>
        <p:spPr/>
        <p:txBody>
          <a:bodyPr/>
          <a:lstStyle/>
          <a:p>
            <a:pPr>
              <a:lnSpc>
                <a:spcPct val="85000"/>
              </a:lnSpc>
            </a:pPr>
            <a:r>
              <a:rPr lang="en-US" altLang="en-US" sz="2800" smtClean="0"/>
              <a:t>Member function automatically called when an object is destroyed</a:t>
            </a:r>
          </a:p>
          <a:p>
            <a:pPr>
              <a:lnSpc>
                <a:spcPct val="85000"/>
              </a:lnSpc>
            </a:pPr>
            <a:r>
              <a:rPr lang="en-US" altLang="en-US" sz="2800" smtClean="0"/>
              <a:t>Destructor name is </a:t>
            </a:r>
            <a:r>
              <a:rPr lang="en-US" altLang="en-US" sz="2800" smtClean="0">
                <a:latin typeface="Courier New" pitchFamily="49" charset="0"/>
              </a:rPr>
              <a:t>~</a:t>
            </a:r>
            <a:r>
              <a:rPr lang="en-US" altLang="en-US" sz="2800" smtClean="0"/>
              <a:t>classname, </a:t>
            </a:r>
            <a:r>
              <a:rPr lang="en-US" altLang="en-US" sz="2800" i="1" smtClean="0"/>
              <a:t>e.g.</a:t>
            </a:r>
            <a:r>
              <a:rPr lang="en-US" altLang="en-US" sz="2800" smtClean="0"/>
              <a:t>, </a:t>
            </a:r>
            <a:r>
              <a:rPr lang="en-US" altLang="en-US" sz="2800" smtClean="0">
                <a:latin typeface="Courier New" pitchFamily="49" charset="0"/>
              </a:rPr>
              <a:t>~Rectangle</a:t>
            </a:r>
            <a:endParaRPr lang="en-US" altLang="en-US" sz="2800" smtClean="0"/>
          </a:p>
          <a:p>
            <a:pPr>
              <a:lnSpc>
                <a:spcPct val="85000"/>
              </a:lnSpc>
            </a:pPr>
            <a:r>
              <a:rPr lang="en-US" altLang="en-US" sz="2800" smtClean="0"/>
              <a:t>Has no return type; takes no arguments</a:t>
            </a:r>
          </a:p>
          <a:p>
            <a:pPr>
              <a:lnSpc>
                <a:spcPct val="85000"/>
              </a:lnSpc>
            </a:pPr>
            <a:r>
              <a:rPr lang="en-US" altLang="en-US" sz="2800" smtClean="0"/>
              <a:t>Only one destructor per class, </a:t>
            </a:r>
            <a:r>
              <a:rPr lang="en-US" altLang="en-US" sz="2800" i="1" smtClean="0"/>
              <a:t>i.e.</a:t>
            </a:r>
            <a:r>
              <a:rPr lang="en-US" altLang="en-US" sz="2800" smtClean="0"/>
              <a:t>, it cannot be overloaded</a:t>
            </a:r>
          </a:p>
          <a:p>
            <a:pPr>
              <a:lnSpc>
                <a:spcPct val="85000"/>
              </a:lnSpc>
            </a:pPr>
            <a:r>
              <a:rPr lang="en-US" altLang="en-US" sz="2800" smtClean="0"/>
              <a:t>If constructor allocates dynamic memory, destructor should release it </a:t>
            </a:r>
          </a:p>
        </p:txBody>
      </p:sp>
    </p:spTree>
    <p:extLst>
      <p:ext uri="{BB962C8B-B14F-4D97-AF65-F5344CB8AC3E}">
        <p14:creationId xmlns:p14="http://schemas.microsoft.com/office/powerpoint/2010/main" val="4189457384"/>
      </p:ext>
    </p:extLst>
  </p:cSld>
  <p:clrMapOvr>
    <a:masterClrMapping/>
  </p:clrMapOvr>
  <p:transition spd="med"/>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ltLang="en-US" smtClean="0"/>
              <a:t>Overloading Constructors</a:t>
            </a:r>
          </a:p>
        </p:txBody>
      </p:sp>
      <p:sp>
        <p:nvSpPr>
          <p:cNvPr id="58371" name="Rectangle 3"/>
          <p:cNvSpPr>
            <a:spLocks noGrp="1" noChangeArrowheads="1"/>
          </p:cNvSpPr>
          <p:nvPr>
            <p:ph idx="1"/>
          </p:nvPr>
        </p:nvSpPr>
        <p:spPr/>
        <p:txBody>
          <a:bodyPr/>
          <a:lstStyle/>
          <a:p>
            <a:pPr>
              <a:lnSpc>
                <a:spcPct val="105000"/>
              </a:lnSpc>
            </a:pPr>
            <a:r>
              <a:rPr lang="en-US" altLang="en-US" sz="2800" smtClean="0"/>
              <a:t>A class can have more than one constructor</a:t>
            </a:r>
            <a:br>
              <a:rPr lang="en-US" altLang="en-US" sz="2800" smtClean="0"/>
            </a:br>
            <a:endParaRPr lang="en-US" altLang="en-US" sz="2800" smtClean="0"/>
          </a:p>
          <a:p>
            <a:pPr>
              <a:lnSpc>
                <a:spcPct val="105000"/>
              </a:lnSpc>
            </a:pPr>
            <a:r>
              <a:rPr lang="en-US" altLang="en-US" sz="2800" smtClean="0"/>
              <a:t>Overloaded constructors in a class must have different parameter lists:</a:t>
            </a:r>
          </a:p>
          <a:p>
            <a:pPr lvl="1">
              <a:lnSpc>
                <a:spcPct val="105000"/>
              </a:lnSpc>
              <a:buFontTx/>
              <a:buNone/>
            </a:pPr>
            <a:r>
              <a:rPr lang="en-US" altLang="en-US" sz="2400" smtClean="0"/>
              <a:t>	</a:t>
            </a:r>
            <a:r>
              <a:rPr lang="en-US" altLang="en-US" sz="2400" smtClean="0">
                <a:latin typeface="Courier New" pitchFamily="49" charset="0"/>
              </a:rPr>
              <a:t>Rectangle();</a:t>
            </a:r>
            <a:br>
              <a:rPr lang="en-US" altLang="en-US" sz="2400" smtClean="0">
                <a:latin typeface="Courier New" pitchFamily="49" charset="0"/>
              </a:rPr>
            </a:br>
            <a:r>
              <a:rPr lang="en-US" altLang="en-US" sz="2400" smtClean="0">
                <a:latin typeface="Courier New" pitchFamily="49" charset="0"/>
              </a:rPr>
              <a:t>Rectangle(double);</a:t>
            </a:r>
          </a:p>
          <a:p>
            <a:pPr lvl="1">
              <a:lnSpc>
                <a:spcPct val="105000"/>
              </a:lnSpc>
              <a:buFontTx/>
              <a:buNone/>
            </a:pPr>
            <a:r>
              <a:rPr lang="en-US" altLang="en-US" sz="2400" smtClean="0">
                <a:latin typeface="Courier New" pitchFamily="49" charset="0"/>
              </a:rPr>
              <a:t>	Rectangle(double, double);</a:t>
            </a:r>
            <a:endParaRPr lang="en-US" altLang="en-US" sz="2400" smtClean="0"/>
          </a:p>
        </p:txBody>
      </p:sp>
    </p:spTree>
    <p:extLst>
      <p:ext uri="{BB962C8B-B14F-4D97-AF65-F5344CB8AC3E}">
        <p14:creationId xmlns:p14="http://schemas.microsoft.com/office/powerpoint/2010/main" val="4215736944"/>
      </p:ext>
    </p:extLst>
  </p:cSld>
  <p:clrMapOvr>
    <a:masterClrMapping/>
  </p:clrMapOvr>
  <p:transition spd="med"/>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5413" y="476250"/>
            <a:ext cx="6353175" cy="590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395" name="Text Box 3"/>
          <p:cNvSpPr txBox="1">
            <a:spLocks noChangeArrowheads="1"/>
          </p:cNvSpPr>
          <p:nvPr/>
        </p:nvSpPr>
        <p:spPr bwMode="auto">
          <a:xfrm>
            <a:off x="6553200" y="6019800"/>
            <a:ext cx="1905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US" altLang="en-US" sz="2000" i="1"/>
              <a:t>Continues...</a:t>
            </a:r>
          </a:p>
        </p:txBody>
      </p:sp>
    </p:spTree>
    <p:extLst>
      <p:ext uri="{BB962C8B-B14F-4D97-AF65-F5344CB8AC3E}">
        <p14:creationId xmlns:p14="http://schemas.microsoft.com/office/powerpoint/2010/main" val="3591638117"/>
      </p:ext>
    </p:extLst>
  </p:cSld>
  <p:clrMapOvr>
    <a:masterClrMapping/>
  </p:clrMapOvr>
  <p:transition spd="med"/>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0175" y="381000"/>
            <a:ext cx="634365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8560741"/>
      </p:ext>
    </p:extLst>
  </p:cSld>
  <p:clrMapOvr>
    <a:masterClrMapping/>
  </p:clrMapOvr>
  <p:transition spd="med"/>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ltLang="en-US" smtClean="0"/>
              <a:t>Using Private Member Functions</a:t>
            </a:r>
          </a:p>
        </p:txBody>
      </p:sp>
      <p:sp>
        <p:nvSpPr>
          <p:cNvPr id="64515" name="Rectangle 3"/>
          <p:cNvSpPr>
            <a:spLocks noGrp="1" noChangeArrowheads="1"/>
          </p:cNvSpPr>
          <p:nvPr>
            <p:ph idx="1"/>
          </p:nvPr>
        </p:nvSpPr>
        <p:spPr/>
        <p:txBody>
          <a:bodyPr/>
          <a:lstStyle/>
          <a:p>
            <a:pPr>
              <a:lnSpc>
                <a:spcPct val="90000"/>
              </a:lnSpc>
              <a:spcBef>
                <a:spcPct val="60000"/>
              </a:spcBef>
            </a:pPr>
            <a:r>
              <a:rPr lang="en-US" altLang="en-US" sz="2800" dirty="0" smtClean="0"/>
              <a:t>A </a:t>
            </a:r>
            <a:r>
              <a:rPr lang="en-US" altLang="en-US" sz="2800" dirty="0" smtClean="0">
                <a:latin typeface="Courier New" pitchFamily="49" charset="0"/>
              </a:rPr>
              <a:t>private</a:t>
            </a:r>
            <a:r>
              <a:rPr lang="en-US" altLang="en-US" sz="2800" dirty="0" smtClean="0"/>
              <a:t> member function can only be called by another member function</a:t>
            </a:r>
            <a:br>
              <a:rPr lang="en-US" altLang="en-US" sz="2800" dirty="0" smtClean="0"/>
            </a:br>
            <a:endParaRPr lang="en-US" altLang="en-US" sz="2800" dirty="0" smtClean="0"/>
          </a:p>
          <a:p>
            <a:pPr>
              <a:lnSpc>
                <a:spcPct val="90000"/>
              </a:lnSpc>
              <a:spcBef>
                <a:spcPct val="60000"/>
              </a:spcBef>
            </a:pPr>
            <a:r>
              <a:rPr lang="en-US" altLang="en-US" sz="2800" dirty="0" smtClean="0"/>
              <a:t>It is used for internal processing by the class, not for use outside of the class</a:t>
            </a:r>
            <a:br>
              <a:rPr lang="en-US" altLang="en-US" sz="2800" dirty="0" smtClean="0"/>
            </a:br>
            <a:endParaRPr lang="en-US" altLang="en-US" sz="2800" dirty="0" smtClean="0"/>
          </a:p>
          <a:p>
            <a:pPr>
              <a:lnSpc>
                <a:spcPct val="90000"/>
              </a:lnSpc>
            </a:pPr>
            <a:endParaRPr lang="en-US" altLang="en-US" sz="2800" dirty="0" smtClean="0"/>
          </a:p>
        </p:txBody>
      </p:sp>
    </p:spTree>
    <p:extLst>
      <p:ext uri="{BB962C8B-B14F-4D97-AF65-F5344CB8AC3E}">
        <p14:creationId xmlns:p14="http://schemas.microsoft.com/office/powerpoint/2010/main" val="4124132222"/>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1303sowc cop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2609850"/>
            <a:ext cx="4343400" cy="342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Rectangle 3"/>
          <p:cNvSpPr>
            <a:spLocks noGrp="1" noChangeArrowheads="1"/>
          </p:cNvSpPr>
          <p:nvPr>
            <p:ph type="title"/>
          </p:nvPr>
        </p:nvSpPr>
        <p:spPr>
          <a:xfrm>
            <a:off x="304800" y="152400"/>
            <a:ext cx="8229600" cy="1143000"/>
          </a:xfrm>
        </p:spPr>
        <p:txBody>
          <a:bodyPr/>
          <a:lstStyle/>
          <a:p>
            <a:r>
              <a:rPr lang="en-US" altLang="en-US" smtClean="0"/>
              <a:t>Classes and Objects</a:t>
            </a:r>
          </a:p>
        </p:txBody>
      </p:sp>
      <p:sp>
        <p:nvSpPr>
          <p:cNvPr id="8196" name="Rectangle 4"/>
          <p:cNvSpPr>
            <a:spLocks noGrp="1" noChangeArrowheads="1"/>
          </p:cNvSpPr>
          <p:nvPr>
            <p:ph idx="1"/>
          </p:nvPr>
        </p:nvSpPr>
        <p:spPr>
          <a:xfrm>
            <a:off x="304800" y="1417638"/>
            <a:ext cx="8229600" cy="4525962"/>
          </a:xfrm>
        </p:spPr>
        <p:txBody>
          <a:bodyPr/>
          <a:lstStyle/>
          <a:p>
            <a:r>
              <a:rPr lang="en-US" altLang="en-US" dirty="0" smtClean="0"/>
              <a:t>A Class is like a blueprint and objects are like houses built from the blueprint</a:t>
            </a:r>
          </a:p>
        </p:txBody>
      </p:sp>
    </p:spTree>
    <p:extLst>
      <p:ext uri="{BB962C8B-B14F-4D97-AF65-F5344CB8AC3E}">
        <p14:creationId xmlns:p14="http://schemas.microsoft.com/office/powerpoint/2010/main" val="1615155792"/>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mtClean="0"/>
              <a:t>Object-Oriented Programming</a:t>
            </a:r>
            <a:br>
              <a:rPr lang="en-US" altLang="en-US" smtClean="0"/>
            </a:br>
            <a:r>
              <a:rPr lang="en-US" altLang="en-US" smtClean="0"/>
              <a:t>Terminology</a:t>
            </a:r>
          </a:p>
        </p:txBody>
      </p:sp>
      <p:sp>
        <p:nvSpPr>
          <p:cNvPr id="9219" name="Rectangle 3"/>
          <p:cNvSpPr>
            <a:spLocks noGrp="1" noChangeArrowheads="1"/>
          </p:cNvSpPr>
          <p:nvPr>
            <p:ph idx="1"/>
          </p:nvPr>
        </p:nvSpPr>
        <p:spPr/>
        <p:txBody>
          <a:bodyPr/>
          <a:lstStyle/>
          <a:p>
            <a:r>
              <a:rPr lang="en-US" altLang="en-US" u="sng" smtClean="0"/>
              <a:t>attributes</a:t>
            </a:r>
            <a:r>
              <a:rPr lang="en-US" altLang="en-US" smtClean="0"/>
              <a:t>: members of a class </a:t>
            </a:r>
          </a:p>
          <a:p>
            <a:endParaRPr lang="en-US" altLang="en-US" smtClean="0"/>
          </a:p>
          <a:p>
            <a:r>
              <a:rPr lang="en-US" altLang="en-US" u="sng" smtClean="0"/>
              <a:t>methods</a:t>
            </a:r>
            <a:r>
              <a:rPr lang="en-US" altLang="en-US" smtClean="0"/>
              <a:t> or </a:t>
            </a:r>
            <a:r>
              <a:rPr lang="en-US" altLang="en-US" u="sng" smtClean="0"/>
              <a:t>behaviors</a:t>
            </a:r>
            <a:r>
              <a:rPr lang="en-US" altLang="en-US" smtClean="0"/>
              <a:t>: member functions of a class</a:t>
            </a:r>
            <a:endParaRPr lang="en-US" altLang="en-US" smtClean="0">
              <a:latin typeface="Courier New" pitchFamily="49" charset="0"/>
            </a:endParaRPr>
          </a:p>
        </p:txBody>
      </p:sp>
    </p:spTree>
    <p:extLst>
      <p:ext uri="{BB962C8B-B14F-4D97-AF65-F5344CB8AC3E}">
        <p14:creationId xmlns:p14="http://schemas.microsoft.com/office/powerpoint/2010/main" val="3930240710"/>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smtClean="0"/>
              <a:t>Introduction to Classes</a:t>
            </a:r>
          </a:p>
        </p:txBody>
      </p:sp>
      <p:sp>
        <p:nvSpPr>
          <p:cNvPr id="12291" name="Rectangle 3"/>
          <p:cNvSpPr>
            <a:spLocks noGrp="1" noChangeArrowheads="1"/>
          </p:cNvSpPr>
          <p:nvPr>
            <p:ph idx="1"/>
          </p:nvPr>
        </p:nvSpPr>
        <p:spPr/>
        <p:txBody>
          <a:bodyPr/>
          <a:lstStyle/>
          <a:p>
            <a:r>
              <a:rPr lang="en-US" altLang="en-US" smtClean="0"/>
              <a:t>Objects are created from a </a:t>
            </a:r>
            <a:r>
              <a:rPr lang="en-US" altLang="en-US" smtClean="0">
                <a:latin typeface="Courier New" pitchFamily="49" charset="0"/>
              </a:rPr>
              <a:t>class</a:t>
            </a:r>
            <a:endParaRPr lang="en-US" altLang="en-US" smtClean="0"/>
          </a:p>
          <a:p>
            <a:r>
              <a:rPr lang="en-US" altLang="en-US" smtClean="0"/>
              <a:t>Format:</a:t>
            </a:r>
          </a:p>
          <a:p>
            <a:pPr lvl="1">
              <a:buFontTx/>
              <a:buNone/>
            </a:pPr>
            <a:r>
              <a:rPr lang="en-US" altLang="en-US" smtClean="0"/>
              <a:t>	</a:t>
            </a:r>
            <a:r>
              <a:rPr lang="en-US" altLang="en-US" smtClean="0">
                <a:latin typeface="Courier New" pitchFamily="49" charset="0"/>
              </a:rPr>
              <a:t>class </a:t>
            </a:r>
            <a:r>
              <a:rPr lang="en-US" altLang="en-US" i="1" smtClean="0">
                <a:latin typeface="Courier New" pitchFamily="49" charset="0"/>
              </a:rPr>
              <a:t>ClassName</a:t>
            </a:r>
            <a:endParaRPr lang="en-US" altLang="en-US" smtClean="0">
              <a:latin typeface="Courier New" pitchFamily="49" charset="0"/>
            </a:endParaRPr>
          </a:p>
          <a:p>
            <a:pPr lvl="1">
              <a:buFontTx/>
              <a:buNone/>
            </a:pPr>
            <a:r>
              <a:rPr lang="en-US" altLang="en-US" smtClean="0">
                <a:latin typeface="Courier New" pitchFamily="49" charset="0"/>
              </a:rPr>
              <a:t>	{</a:t>
            </a:r>
          </a:p>
          <a:p>
            <a:pPr lvl="1">
              <a:buFontTx/>
              <a:buNone/>
            </a:pPr>
            <a:r>
              <a:rPr lang="en-US" altLang="en-US" smtClean="0">
                <a:latin typeface="Courier New" pitchFamily="49" charset="0"/>
              </a:rPr>
              <a:t>			</a:t>
            </a:r>
            <a:r>
              <a:rPr lang="en-US" altLang="en-US" i="1" smtClean="0">
                <a:latin typeface="Courier New" pitchFamily="49" charset="0"/>
              </a:rPr>
              <a:t>declaration;</a:t>
            </a:r>
          </a:p>
          <a:p>
            <a:pPr lvl="1">
              <a:buFontTx/>
              <a:buNone/>
            </a:pPr>
            <a:r>
              <a:rPr lang="en-US" altLang="en-US" i="1" smtClean="0">
                <a:latin typeface="Courier New" pitchFamily="49" charset="0"/>
              </a:rPr>
              <a:t>			declaration</a:t>
            </a:r>
            <a:r>
              <a:rPr lang="en-US" altLang="en-US" smtClean="0">
                <a:latin typeface="Courier New" pitchFamily="49" charset="0"/>
              </a:rPr>
              <a:t>;</a:t>
            </a:r>
          </a:p>
          <a:p>
            <a:pPr lvl="1">
              <a:buFontTx/>
              <a:buNone/>
            </a:pPr>
            <a:r>
              <a:rPr lang="en-US" altLang="en-US" smtClean="0">
                <a:latin typeface="Courier New" pitchFamily="49" charset="0"/>
              </a:rPr>
              <a:t>	};</a:t>
            </a:r>
            <a:endParaRPr lang="en-US" altLang="en-US" smtClean="0"/>
          </a:p>
        </p:txBody>
      </p:sp>
    </p:spTree>
    <p:extLst>
      <p:ext uri="{BB962C8B-B14F-4D97-AF65-F5344CB8AC3E}">
        <p14:creationId xmlns:p14="http://schemas.microsoft.com/office/powerpoint/2010/main" val="1360010754"/>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457200" y="152400"/>
            <a:ext cx="6629400" cy="1143000"/>
          </a:xfrm>
        </p:spPr>
        <p:txBody>
          <a:bodyPr/>
          <a:lstStyle/>
          <a:p>
            <a:r>
              <a:rPr lang="en-US" altLang="en-US" dirty="0" smtClean="0"/>
              <a:t>Class Example</a:t>
            </a:r>
          </a:p>
        </p:txBody>
      </p:sp>
      <p:pic>
        <p:nvPicPr>
          <p:cNvPr id="133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1752600"/>
            <a:ext cx="5334000" cy="394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3694441"/>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smtClean="0"/>
              <a:t>Access Specifiers</a:t>
            </a:r>
          </a:p>
        </p:txBody>
      </p:sp>
      <p:sp>
        <p:nvSpPr>
          <p:cNvPr id="14339" name="Rectangle 3"/>
          <p:cNvSpPr>
            <a:spLocks noGrp="1" noChangeArrowheads="1"/>
          </p:cNvSpPr>
          <p:nvPr>
            <p:ph idx="1"/>
          </p:nvPr>
        </p:nvSpPr>
        <p:spPr/>
        <p:txBody>
          <a:bodyPr/>
          <a:lstStyle/>
          <a:p>
            <a:pPr>
              <a:lnSpc>
                <a:spcPct val="90000"/>
              </a:lnSpc>
            </a:pPr>
            <a:r>
              <a:rPr lang="en-US" altLang="en-US" sz="2800" smtClean="0"/>
              <a:t>Used to control access to members of the class</a:t>
            </a:r>
            <a:br>
              <a:rPr lang="en-US" altLang="en-US" sz="2800" smtClean="0"/>
            </a:br>
            <a:endParaRPr lang="en-US" altLang="en-US" sz="2800" smtClean="0"/>
          </a:p>
          <a:p>
            <a:pPr>
              <a:lnSpc>
                <a:spcPct val="90000"/>
              </a:lnSpc>
            </a:pPr>
            <a:r>
              <a:rPr lang="en-US" altLang="en-US" sz="2800" smtClean="0">
                <a:latin typeface="Courier New" pitchFamily="49" charset="0"/>
              </a:rPr>
              <a:t>public:</a:t>
            </a:r>
            <a:r>
              <a:rPr lang="en-US" altLang="en-US" sz="2800" smtClean="0"/>
              <a:t>  can be accessed by functions outside of the class</a:t>
            </a:r>
            <a:br>
              <a:rPr lang="en-US" altLang="en-US" sz="2800" smtClean="0"/>
            </a:br>
            <a:endParaRPr lang="en-US" altLang="en-US" sz="2800" smtClean="0"/>
          </a:p>
          <a:p>
            <a:pPr>
              <a:lnSpc>
                <a:spcPct val="90000"/>
              </a:lnSpc>
            </a:pPr>
            <a:r>
              <a:rPr lang="en-US" altLang="en-US" sz="2800" smtClean="0">
                <a:latin typeface="Courier New" pitchFamily="49" charset="0"/>
              </a:rPr>
              <a:t>private:</a:t>
            </a:r>
            <a:r>
              <a:rPr lang="en-US" altLang="en-US" sz="2800" smtClean="0"/>
              <a:t>  can only be called by or accessed by functions that are members of the class</a:t>
            </a:r>
            <a:endParaRPr lang="en-US" altLang="en-US" sz="2800" smtClean="0">
              <a:latin typeface="Courier New" pitchFamily="49" charset="0"/>
            </a:endParaRPr>
          </a:p>
        </p:txBody>
      </p:sp>
    </p:spTree>
    <p:extLst>
      <p:ext uri="{BB962C8B-B14F-4D97-AF65-F5344CB8AC3E}">
        <p14:creationId xmlns:p14="http://schemas.microsoft.com/office/powerpoint/2010/main" val="379945859"/>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5028</TotalTime>
  <Words>987</Words>
  <Application>Microsoft Office PowerPoint</Application>
  <PresentationFormat>On-screen Show (4:3)</PresentationFormat>
  <Paragraphs>198</Paragraphs>
  <Slides>44</Slides>
  <Notes>27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ＭＳ Ｐゴシック</vt:lpstr>
      <vt:lpstr>Arial</vt:lpstr>
      <vt:lpstr>Calibri</vt:lpstr>
      <vt:lpstr>Courier New</vt:lpstr>
      <vt:lpstr>Times New Roman</vt:lpstr>
      <vt:lpstr>Office Theme</vt:lpstr>
      <vt:lpstr>Lecture 8 Object Oriented Programming (OOP)</vt:lpstr>
      <vt:lpstr>Procedural and Object-Oriented Programming</vt:lpstr>
      <vt:lpstr>Limitations of Procedural Programming</vt:lpstr>
      <vt:lpstr>Object-Oriented Programming Terminology</vt:lpstr>
      <vt:lpstr>Classes and Objects</vt:lpstr>
      <vt:lpstr>Object-Oriented Programming Terminology</vt:lpstr>
      <vt:lpstr>Introduction to Classes</vt:lpstr>
      <vt:lpstr>Class Example</vt:lpstr>
      <vt:lpstr>Access Specifiers</vt:lpstr>
      <vt:lpstr>More on Objects</vt:lpstr>
      <vt:lpstr>Class Example</vt:lpstr>
      <vt:lpstr>More on Access Specifiers</vt:lpstr>
      <vt:lpstr>Using const With Member Functions</vt:lpstr>
      <vt:lpstr>Code Organization</vt:lpstr>
      <vt:lpstr>Creating Header file for Declarations : Rectangle.h</vt:lpstr>
      <vt:lpstr>Code Organization : Header Guards</vt:lpstr>
      <vt:lpstr>Separating Specification from Implementation</vt:lpstr>
      <vt:lpstr>Defining a Member Function</vt:lpstr>
      <vt:lpstr>Accessors and Mutators</vt:lpstr>
      <vt:lpstr>Defining an Instance of a Class</vt:lpstr>
      <vt:lpstr>PowerPoint Presentation</vt:lpstr>
      <vt:lpstr>PowerPoint Presentation</vt:lpstr>
      <vt:lpstr>PowerPoint Presentation</vt:lpstr>
      <vt:lpstr>PowerPoint Presentation</vt:lpstr>
      <vt:lpstr>Why Have Private Members?</vt:lpstr>
      <vt:lpstr>PowerPoint Presentation</vt:lpstr>
      <vt:lpstr>Inline Member Functions</vt:lpstr>
      <vt:lpstr>Rectangle Class with Inline Member Functions</vt:lpstr>
      <vt:lpstr>Tradeoffs – Inline vs. Regular Member Functions</vt:lpstr>
      <vt:lpstr>Constructors</vt:lpstr>
      <vt:lpstr>PowerPoint Presentation</vt:lpstr>
      <vt:lpstr>PowerPoint Presentation</vt:lpstr>
      <vt:lpstr>PowerPoint Presentation</vt:lpstr>
      <vt:lpstr>PowerPoint Presentation</vt:lpstr>
      <vt:lpstr>Default Constructors</vt:lpstr>
      <vt:lpstr>Passing Arguments to Constructors</vt:lpstr>
      <vt:lpstr>Passing Arguments to Constructors</vt:lpstr>
      <vt:lpstr>More About Default Constructors</vt:lpstr>
      <vt:lpstr>Classes with No Default Constructor</vt:lpstr>
      <vt:lpstr>Destructors</vt:lpstr>
      <vt:lpstr>Overloading Constructors</vt:lpstr>
      <vt:lpstr>PowerPoint Presentation</vt:lpstr>
      <vt:lpstr>PowerPoint Presentation</vt:lpstr>
      <vt:lpstr>Using Private Member Functions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Introduction</dc:title>
  <dc:creator>sam</dc:creator>
  <cp:lastModifiedBy>sam</cp:lastModifiedBy>
  <cp:revision>111</cp:revision>
  <dcterms:created xsi:type="dcterms:W3CDTF">2009-12-29T10:39:27Z</dcterms:created>
  <dcterms:modified xsi:type="dcterms:W3CDTF">2016-11-20T04:26:51Z</dcterms:modified>
</cp:coreProperties>
</file>