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40"/>
  </p:notesMasterIdLst>
  <p:handoutMasterIdLst>
    <p:handoutMasterId r:id="rId41"/>
  </p:handoutMasterIdLst>
  <p:sldIdLst>
    <p:sldId id="256" r:id="rId2"/>
    <p:sldId id="258" r:id="rId3"/>
    <p:sldId id="259" r:id="rId4"/>
    <p:sldId id="321" r:id="rId5"/>
    <p:sldId id="323" r:id="rId6"/>
    <p:sldId id="322" r:id="rId7"/>
    <p:sldId id="268" r:id="rId8"/>
    <p:sldId id="267" r:id="rId9"/>
    <p:sldId id="272" r:id="rId10"/>
    <p:sldId id="274" r:id="rId11"/>
    <p:sldId id="275" r:id="rId12"/>
    <p:sldId id="327" r:id="rId13"/>
    <p:sldId id="328" r:id="rId14"/>
    <p:sldId id="329" r:id="rId15"/>
    <p:sldId id="330" r:id="rId16"/>
    <p:sldId id="331" r:id="rId17"/>
    <p:sldId id="332" r:id="rId18"/>
    <p:sldId id="333" r:id="rId19"/>
    <p:sldId id="334" r:id="rId20"/>
    <p:sldId id="335" r:id="rId21"/>
    <p:sldId id="337" r:id="rId22"/>
    <p:sldId id="338" r:id="rId23"/>
    <p:sldId id="339" r:id="rId24"/>
    <p:sldId id="340" r:id="rId25"/>
    <p:sldId id="343" r:id="rId26"/>
    <p:sldId id="344" r:id="rId27"/>
    <p:sldId id="346" r:id="rId28"/>
    <p:sldId id="359" r:id="rId29"/>
    <p:sldId id="347" r:id="rId30"/>
    <p:sldId id="279" r:id="rId31"/>
    <p:sldId id="300" r:id="rId32"/>
    <p:sldId id="301" r:id="rId33"/>
    <p:sldId id="304" r:id="rId34"/>
    <p:sldId id="306" r:id="rId35"/>
    <p:sldId id="307" r:id="rId36"/>
    <p:sldId id="314" r:id="rId37"/>
    <p:sldId id="315" r:id="rId38"/>
    <p:sldId id="318" r:id="rId3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snapToGrid="0" snapToObjects="1">
      <p:cViewPr varScale="1">
        <p:scale>
          <a:sx n="112" d="100"/>
          <a:sy n="112" d="100"/>
        </p:scale>
        <p:origin x="-1500" y="-78"/>
      </p:cViewPr>
      <p:guideLst>
        <p:guide orient="horz" pos="2160"/>
        <p:guide pos="2880"/>
      </p:guideLst>
    </p:cSldViewPr>
  </p:slideViewPr>
  <p:notesTextViewPr>
    <p:cViewPr>
      <p:scale>
        <a:sx n="3" d="2"/>
        <a:sy n="3" d="2"/>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11/23/2016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11/23/2016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082A43-FD40-714E-BD60-4E5210E14341}" type="slidenum">
              <a:rPr lang="en-US" smtClean="0"/>
              <a:pPr/>
              <a:t>2</a:t>
            </a:fld>
            <a:endParaRPr lang="en-US"/>
          </a:p>
        </p:txBody>
      </p:sp>
    </p:spTree>
    <p:extLst>
      <p:ext uri="{BB962C8B-B14F-4D97-AF65-F5344CB8AC3E}">
        <p14:creationId xmlns:p14="http://schemas.microsoft.com/office/powerpoint/2010/main" val="2905452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143000" y="2948299"/>
            <a:ext cx="6858000" cy="979890"/>
          </a:xfrm>
        </p:spPr>
        <p:txBody>
          <a:bodyPr/>
          <a:lstStyle/>
          <a:p>
            <a:pPr eaLnBrk="1" hangingPunct="1"/>
            <a:r>
              <a:rPr lang="en-US" dirty="0" smtClean="0">
                <a:latin typeface="Times New Roman" panose="02020603050405020304" pitchFamily="18" charset="0"/>
                <a:cs typeface="Times New Roman" panose="02020603050405020304" pitchFamily="18" charset="0"/>
              </a:rPr>
              <a:t>Lecture 10 – Testing</a:t>
            </a:r>
          </a:p>
        </p:txBody>
      </p:sp>
      <p:pic>
        <p:nvPicPr>
          <p:cNvPr id="6" name="Picture 5"/>
          <p:cNvPicPr>
            <a:picLocks noChangeAspect="1"/>
          </p:cNvPicPr>
          <p:nvPr/>
        </p:nvPicPr>
        <p:blipFill>
          <a:blip r:embed="rId3"/>
          <a:stretch>
            <a:fillRect/>
          </a:stretch>
        </p:blipFill>
        <p:spPr>
          <a:xfrm>
            <a:off x="2124701" y="138545"/>
            <a:ext cx="4442353" cy="2644775"/>
          </a:xfrm>
          <a:prstGeom prst="rect">
            <a:avLst/>
          </a:prstGeom>
        </p:spPr>
      </p:pic>
      <p:sp>
        <p:nvSpPr>
          <p:cNvPr id="8" name="Rectangle 3"/>
          <p:cNvSpPr>
            <a:spLocks noGrp="1" noChangeArrowheads="1"/>
          </p:cNvSpPr>
          <p:nvPr>
            <p:ph type="subTitle" idx="1"/>
          </p:nvPr>
        </p:nvSpPr>
        <p:spPr>
          <a:xfrm>
            <a:off x="1598142" y="5111531"/>
            <a:ext cx="6112474" cy="1618905"/>
          </a:xfrm>
          <a:noFill/>
        </p:spPr>
        <p:txBody>
          <a:bodyPr wrap="square">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a:p>
            <a:r>
              <a:rPr lang="en-US" sz="1600" dirty="0">
                <a:latin typeface="Times New Roman" panose="02020603050405020304" pitchFamily="18" charset="0"/>
                <a:cs typeface="Times New Roman" panose="02020603050405020304" pitchFamily="18" charset="0"/>
              </a:rPr>
              <a:t>Based on slides created by </a:t>
            </a:r>
            <a:r>
              <a:rPr lang="en-US" sz="1600" dirty="0" smtClean="0">
                <a:latin typeface="Times New Roman" panose="02020603050405020304" pitchFamily="18" charset="0"/>
                <a:cs typeface="Times New Roman" panose="02020603050405020304" pitchFamily="18" charset="0"/>
              </a:rPr>
              <a:t>Ian </a:t>
            </a:r>
            <a:r>
              <a:rPr lang="en-US" sz="1600" dirty="0" err="1" smtClean="0">
                <a:latin typeface="Times New Roman" panose="02020603050405020304" pitchFamily="18" charset="0"/>
                <a:cs typeface="Times New Roman" panose="02020603050405020304" pitchFamily="18" charset="0"/>
              </a:rPr>
              <a:t>Sommerville</a:t>
            </a:r>
            <a:r>
              <a:rPr lang="en-US" sz="1600" dirty="0" smtClean="0">
                <a:latin typeface="Times New Roman" panose="02020603050405020304" pitchFamily="18" charset="0"/>
                <a:cs typeface="Times New Roman" panose="02020603050405020304" pitchFamily="18" charset="0"/>
              </a:rPr>
              <a:t> &amp; Gary Kimura</a:t>
            </a:r>
            <a:endParaRPr lang="en-US" altLang="en-US" sz="1600" dirty="0">
              <a:latin typeface="Times New Roman" panose="02020603050405020304" pitchFamily="18" charset="0"/>
              <a:cs typeface="Times New Roman" panose="02020603050405020304" pitchFamily="18" charset="0"/>
            </a:endParaRPr>
          </a:p>
          <a:p>
            <a:pPr eaLnBrk="1" hangingPunct="1"/>
            <a:endParaRPr lang="en-US" altLang="en-US" sz="2400" dirty="0" smtClean="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testing</a:t>
            </a:r>
            <a:endParaRPr lang="en-US" dirty="0"/>
          </a:p>
        </p:txBody>
      </p:sp>
      <p:sp>
        <p:nvSpPr>
          <p:cNvPr id="3" name="Content Placeholder 2"/>
          <p:cNvSpPr>
            <a:spLocks noGrp="1"/>
          </p:cNvSpPr>
          <p:nvPr>
            <p:ph idx="1"/>
          </p:nvPr>
        </p:nvSpPr>
        <p:spPr/>
        <p:txBody>
          <a:bodyPr/>
          <a:lstStyle/>
          <a:p>
            <a:r>
              <a:rPr lang="en-US" dirty="0" smtClean="0"/>
              <a:t>Development testing includes all testing activities that are carried out by the team developing the system. </a:t>
            </a:r>
          </a:p>
          <a:p>
            <a:pPr lvl="1"/>
            <a:r>
              <a:rPr lang="en-US" altLang="en-US" sz="2000" b="1" dirty="0"/>
              <a:t>Unit testing</a:t>
            </a:r>
          </a:p>
          <a:p>
            <a:pPr lvl="2"/>
            <a:r>
              <a:rPr lang="en-US" altLang="en-US" sz="2000" dirty="0"/>
              <a:t>Concentrates on each component/function of the software as implemented in the source </a:t>
            </a:r>
            <a:r>
              <a:rPr lang="en-US" altLang="en-US" sz="2000" dirty="0" smtClean="0"/>
              <a:t>code</a:t>
            </a:r>
          </a:p>
          <a:p>
            <a:pPr lvl="1"/>
            <a:r>
              <a:rPr lang="en-US" altLang="en-US" sz="2000" b="1" dirty="0" smtClean="0"/>
              <a:t>Integration </a:t>
            </a:r>
            <a:r>
              <a:rPr lang="en-US" altLang="en-US" sz="2000" b="1" dirty="0"/>
              <a:t>testing</a:t>
            </a:r>
          </a:p>
          <a:p>
            <a:pPr lvl="2"/>
            <a:r>
              <a:rPr lang="en-US" altLang="en-US" sz="2000" dirty="0"/>
              <a:t>Focuses on the design and construction of the software architecture</a:t>
            </a:r>
          </a:p>
          <a:p>
            <a:pPr lvl="1"/>
            <a:r>
              <a:rPr lang="en-US" altLang="en-US" sz="2000" b="1" dirty="0"/>
              <a:t>Validation testing</a:t>
            </a:r>
          </a:p>
          <a:p>
            <a:pPr lvl="2"/>
            <a:r>
              <a:rPr lang="en-US" altLang="en-US" sz="2000" dirty="0"/>
              <a:t>Requirements are validated against the constructed software</a:t>
            </a:r>
          </a:p>
          <a:p>
            <a:pPr lvl="1"/>
            <a:r>
              <a:rPr lang="en-US" altLang="en-US" sz="2000" b="1" dirty="0"/>
              <a:t>System testing</a:t>
            </a:r>
          </a:p>
          <a:p>
            <a:pPr lvl="2"/>
            <a:r>
              <a:rPr lang="en-US" altLang="en-US" sz="2000" dirty="0"/>
              <a:t>The software and other system elements are tested as a whole</a:t>
            </a:r>
          </a:p>
          <a:p>
            <a:endParaRPr lang="en-US" dirty="0"/>
          </a:p>
        </p:txBody>
      </p:sp>
    </p:spTree>
    <p:extLst>
      <p:ext uri="{BB962C8B-B14F-4D97-AF65-F5344CB8AC3E}">
        <p14:creationId xmlns:p14="http://schemas.microsoft.com/office/powerpoint/2010/main" val="3882184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Unit testing</a:t>
            </a:r>
            <a:endParaRPr lang="en-US" dirty="0"/>
          </a:p>
        </p:txBody>
      </p:sp>
      <p:sp>
        <p:nvSpPr>
          <p:cNvPr id="40963" name="Rectangle 3"/>
          <p:cNvSpPr>
            <a:spLocks noGrp="1" noChangeArrowheads="1"/>
          </p:cNvSpPr>
          <p:nvPr>
            <p:ph idx="1"/>
          </p:nvPr>
        </p:nvSpPr>
        <p:spPr/>
        <p:txBody>
          <a:bodyPr/>
          <a:lstStyle/>
          <a:p>
            <a:r>
              <a:rPr lang="en-US" dirty="0" smtClean="0"/>
              <a:t>Unit testing </a:t>
            </a:r>
            <a:r>
              <a:rPr lang="en-US" dirty="0"/>
              <a:t>is the process of testing individual components in isolation.</a:t>
            </a:r>
          </a:p>
          <a:p>
            <a:r>
              <a:rPr lang="en-US" dirty="0"/>
              <a:t>It is a defect testing process.</a:t>
            </a:r>
            <a:endParaRPr lang="en-US" dirty="0" smtClean="0"/>
          </a:p>
          <a:p>
            <a:r>
              <a:rPr lang="en-US" dirty="0" smtClean="0"/>
              <a:t>Units may </a:t>
            </a:r>
            <a:r>
              <a:rPr lang="en-US" dirty="0"/>
              <a:t>be:</a:t>
            </a:r>
          </a:p>
          <a:p>
            <a:pPr lvl="1"/>
            <a:r>
              <a:rPr lang="en-US" dirty="0"/>
              <a:t>Individual functions or methods within an </a:t>
            </a:r>
            <a:r>
              <a:rPr lang="en-US" dirty="0" smtClean="0"/>
              <a:t>object </a:t>
            </a:r>
          </a:p>
          <a:p>
            <a:pPr lvl="1"/>
            <a:r>
              <a:rPr lang="en-US" dirty="0"/>
              <a:t>Object classes with several attributes and </a:t>
            </a:r>
            <a:r>
              <a:rPr lang="en-US" dirty="0" smtClean="0"/>
              <a:t>methods </a:t>
            </a:r>
          </a:p>
          <a:p>
            <a:pPr lvl="1"/>
            <a:r>
              <a:rPr lang="en-US" dirty="0"/>
              <a:t>Composite components with defined interfaces used to access their functionality.</a:t>
            </a:r>
          </a:p>
        </p:txBody>
      </p:sp>
    </p:spTree>
    <p:extLst>
      <p:ext uri="{BB962C8B-B14F-4D97-AF65-F5344CB8AC3E}">
        <p14:creationId xmlns:p14="http://schemas.microsoft.com/office/powerpoint/2010/main" val="4244886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4742BBC9-5927-4B3B-A3D9-4BECA4F85D1B}" type="slidenum">
              <a:rPr lang="en-US" altLang="en-US" sz="1400" i="0" u="none"/>
              <a:pPr eaLnBrk="1" hangingPunct="1"/>
              <a:t>12</a:t>
            </a:fld>
            <a:endParaRPr lang="en-US" altLang="en-US" sz="1400" i="0" u="none"/>
          </a:p>
        </p:txBody>
      </p:sp>
      <p:sp>
        <p:nvSpPr>
          <p:cNvPr id="6147" name="Rectangle 2"/>
          <p:cNvSpPr>
            <a:spLocks noGrp="1" noChangeArrowheads="1"/>
          </p:cNvSpPr>
          <p:nvPr>
            <p:ph type="title"/>
          </p:nvPr>
        </p:nvSpPr>
        <p:spPr>
          <a:xfrm>
            <a:off x="685800" y="304800"/>
            <a:ext cx="7772400" cy="1143000"/>
          </a:xfrm>
        </p:spPr>
        <p:txBody>
          <a:bodyPr/>
          <a:lstStyle/>
          <a:p>
            <a:pPr eaLnBrk="1" hangingPunct="1"/>
            <a:r>
              <a:rPr lang="en-US" altLang="en-US" smtClean="0"/>
              <a:t>Two Unit Testing Techniques</a:t>
            </a:r>
          </a:p>
        </p:txBody>
      </p:sp>
      <p:sp>
        <p:nvSpPr>
          <p:cNvPr id="6148" name="Rectangle 3"/>
          <p:cNvSpPr>
            <a:spLocks noGrp="1" noChangeArrowheads="1"/>
          </p:cNvSpPr>
          <p:nvPr>
            <p:ph type="body" idx="1"/>
          </p:nvPr>
        </p:nvSpPr>
        <p:spPr>
          <a:xfrm>
            <a:off x="381000" y="1828800"/>
            <a:ext cx="8534400" cy="4114800"/>
          </a:xfrm>
        </p:spPr>
        <p:txBody>
          <a:bodyPr/>
          <a:lstStyle/>
          <a:p>
            <a:pPr eaLnBrk="1" hangingPunct="1">
              <a:lnSpc>
                <a:spcPct val="90000"/>
              </a:lnSpc>
            </a:pPr>
            <a:r>
              <a:rPr lang="en-US" altLang="en-US" sz="2000" b="1" dirty="0" smtClean="0"/>
              <a:t>White-box </a:t>
            </a:r>
            <a:r>
              <a:rPr lang="en-US" altLang="en-US" sz="2000" b="1" dirty="0" smtClean="0"/>
              <a:t>testing</a:t>
            </a:r>
          </a:p>
          <a:p>
            <a:pPr lvl="1" eaLnBrk="1" hangingPunct="1">
              <a:lnSpc>
                <a:spcPct val="90000"/>
              </a:lnSpc>
            </a:pPr>
            <a:r>
              <a:rPr lang="en-US" altLang="en-US" sz="1800" dirty="0" smtClean="0"/>
              <a:t>Knowing the internal workings of a product, test that all internal operations are performed according to specifications and all internal components have been exercised</a:t>
            </a:r>
          </a:p>
          <a:p>
            <a:pPr lvl="1" eaLnBrk="1" hangingPunct="1">
              <a:lnSpc>
                <a:spcPct val="90000"/>
              </a:lnSpc>
            </a:pPr>
            <a:r>
              <a:rPr lang="en-US" altLang="en-US" sz="1800" dirty="0" smtClean="0"/>
              <a:t>Involves tests that concentrate on close examination of procedural detail</a:t>
            </a:r>
          </a:p>
          <a:p>
            <a:pPr lvl="1" eaLnBrk="1" hangingPunct="1">
              <a:lnSpc>
                <a:spcPct val="90000"/>
              </a:lnSpc>
            </a:pPr>
            <a:r>
              <a:rPr lang="en-US" altLang="en-US" sz="1800" dirty="0" smtClean="0"/>
              <a:t>Logical paths through the software are tested</a:t>
            </a:r>
          </a:p>
          <a:p>
            <a:pPr lvl="1" eaLnBrk="1" hangingPunct="1">
              <a:lnSpc>
                <a:spcPct val="90000"/>
              </a:lnSpc>
            </a:pPr>
            <a:r>
              <a:rPr lang="en-US" altLang="en-US" sz="1800" dirty="0" smtClean="0"/>
              <a:t>Test </a:t>
            </a:r>
            <a:r>
              <a:rPr lang="en-US" altLang="en-US" sz="1800" dirty="0" smtClean="0"/>
              <a:t>cases </a:t>
            </a:r>
            <a:r>
              <a:rPr lang="en-US" altLang="en-US" sz="1800" dirty="0" smtClean="0"/>
              <a:t>exercise specific sets of conditions and </a:t>
            </a:r>
            <a:r>
              <a:rPr lang="en-US" altLang="en-US" sz="1800" dirty="0" smtClean="0"/>
              <a:t>loops</a:t>
            </a:r>
          </a:p>
          <a:p>
            <a:pPr lvl="1" eaLnBrk="1" hangingPunct="1">
              <a:lnSpc>
                <a:spcPct val="90000"/>
              </a:lnSpc>
            </a:pPr>
            <a:endParaRPr lang="en-US" altLang="en-US" dirty="0"/>
          </a:p>
          <a:p>
            <a:r>
              <a:rPr lang="en-US" altLang="en-US" sz="2000" b="1" dirty="0"/>
              <a:t>Black-box testing</a:t>
            </a:r>
          </a:p>
          <a:p>
            <a:pPr lvl="1"/>
            <a:r>
              <a:rPr lang="en-US" altLang="en-US" dirty="0"/>
              <a:t>Knowing the specified function that a product has been designed to perform, test to see if that function is fully operational and error free</a:t>
            </a:r>
          </a:p>
          <a:p>
            <a:pPr lvl="1"/>
            <a:r>
              <a:rPr lang="en-US" altLang="en-US" dirty="0"/>
              <a:t>Includes tests that are conducted at the software interface</a:t>
            </a:r>
          </a:p>
          <a:p>
            <a:pPr lvl="1"/>
            <a:r>
              <a:rPr lang="en-US" altLang="en-US" dirty="0"/>
              <a:t>Not concerned with internal logical structure of the software </a:t>
            </a:r>
          </a:p>
          <a:p>
            <a:pPr lvl="1" eaLnBrk="1" hangingPunct="1">
              <a:lnSpc>
                <a:spcPct val="90000"/>
              </a:lnSpc>
            </a:pPr>
            <a:endParaRPr lang="en-US" altLang="en-US" sz="1800" dirty="0" smtClean="0"/>
          </a:p>
        </p:txBody>
      </p:sp>
    </p:spTree>
    <p:extLst>
      <p:ext uri="{BB962C8B-B14F-4D97-AF65-F5344CB8AC3E}">
        <p14:creationId xmlns:p14="http://schemas.microsoft.com/office/powerpoint/2010/main" val="1134614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FA2377F9-A085-46FF-9D3E-323E25BD0880}" type="slidenum">
              <a:rPr lang="en-US" altLang="en-US" sz="1400" i="0" u="none"/>
              <a:pPr eaLnBrk="1" hangingPunct="1"/>
              <a:t>13</a:t>
            </a:fld>
            <a:endParaRPr lang="en-US" altLang="en-US" sz="1400" i="0" u="none"/>
          </a:p>
        </p:txBody>
      </p:sp>
      <p:sp>
        <p:nvSpPr>
          <p:cNvPr id="8195" name="Rectangle 2"/>
          <p:cNvSpPr>
            <a:spLocks noGrp="1" noChangeArrowheads="1"/>
          </p:cNvSpPr>
          <p:nvPr>
            <p:ph type="title"/>
          </p:nvPr>
        </p:nvSpPr>
        <p:spPr/>
        <p:txBody>
          <a:bodyPr/>
          <a:lstStyle/>
          <a:p>
            <a:pPr eaLnBrk="1" hangingPunct="1"/>
            <a:r>
              <a:rPr lang="en-US" altLang="en-US" smtClean="0"/>
              <a:t>White-box Testing</a:t>
            </a:r>
          </a:p>
        </p:txBody>
      </p:sp>
      <p:sp>
        <p:nvSpPr>
          <p:cNvPr id="8196" name="Rectangle 3"/>
          <p:cNvSpPr>
            <a:spLocks noGrp="1" noChangeArrowheads="1"/>
          </p:cNvSpPr>
          <p:nvPr>
            <p:ph type="body" idx="1"/>
          </p:nvPr>
        </p:nvSpPr>
        <p:spPr/>
        <p:txBody>
          <a:bodyPr>
            <a:normAutofit/>
          </a:bodyPr>
          <a:lstStyle/>
          <a:p>
            <a:pPr eaLnBrk="1" hangingPunct="1"/>
            <a:r>
              <a:rPr lang="en-US" altLang="en-US" dirty="0" smtClean="0"/>
              <a:t>Uses the control structure part of component-level design to derive the test cases</a:t>
            </a:r>
          </a:p>
          <a:p>
            <a:pPr eaLnBrk="1" hangingPunct="1"/>
            <a:r>
              <a:rPr lang="en-US" altLang="en-US" dirty="0" smtClean="0"/>
              <a:t>These test cases</a:t>
            </a:r>
          </a:p>
          <a:p>
            <a:pPr lvl="1" eaLnBrk="1" hangingPunct="1"/>
            <a:r>
              <a:rPr lang="en-US" altLang="en-US" sz="2000" dirty="0" smtClean="0"/>
              <a:t>Guarantee that </a:t>
            </a:r>
            <a:r>
              <a:rPr lang="en-US" altLang="en-US" sz="2000" u="sng" dirty="0" smtClean="0"/>
              <a:t>all independent paths</a:t>
            </a:r>
            <a:r>
              <a:rPr lang="en-US" altLang="en-US" sz="2000" dirty="0" smtClean="0"/>
              <a:t> within a module have been exercised at least once</a:t>
            </a:r>
          </a:p>
          <a:p>
            <a:pPr lvl="1" eaLnBrk="1" hangingPunct="1"/>
            <a:r>
              <a:rPr lang="en-US" altLang="en-US" sz="2000" dirty="0" smtClean="0"/>
              <a:t>Exercise all logical decisions on their true and false sides</a:t>
            </a:r>
          </a:p>
          <a:p>
            <a:pPr lvl="1" eaLnBrk="1" hangingPunct="1"/>
            <a:r>
              <a:rPr lang="en-US" altLang="en-US" sz="2000" dirty="0" smtClean="0"/>
              <a:t>Execute all loops at their boundaries and within their operational bounds</a:t>
            </a:r>
          </a:p>
          <a:p>
            <a:pPr lvl="1" eaLnBrk="1" hangingPunct="1"/>
            <a:r>
              <a:rPr lang="en-US" altLang="en-US" sz="2000" dirty="0" smtClean="0"/>
              <a:t>Exercise internal data structures to ensure their validity</a:t>
            </a:r>
          </a:p>
          <a:p>
            <a:pPr lvl="1" eaLnBrk="1" hangingPunct="1"/>
            <a:endParaRPr lang="en-US" altLang="en-US" sz="2000" dirty="0" smtClean="0"/>
          </a:p>
        </p:txBody>
      </p:sp>
      <p:sp>
        <p:nvSpPr>
          <p:cNvPr id="8197" name="Text Box 4"/>
          <p:cNvSpPr txBox="1">
            <a:spLocks noChangeArrowheads="1"/>
          </p:cNvSpPr>
          <p:nvPr/>
        </p:nvSpPr>
        <p:spPr bwMode="auto">
          <a:xfrm>
            <a:off x="854706" y="5339120"/>
            <a:ext cx="66319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dirty="0"/>
              <a:t>“Bugs lurk in corners and congregate at boundaries”</a:t>
            </a:r>
          </a:p>
        </p:txBody>
      </p:sp>
    </p:spTree>
    <p:extLst>
      <p:ext uri="{BB962C8B-B14F-4D97-AF65-F5344CB8AC3E}">
        <p14:creationId xmlns:p14="http://schemas.microsoft.com/office/powerpoint/2010/main" val="33447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D6D0BB3F-AAF6-487F-A763-2D54061711B8}" type="slidenum">
              <a:rPr lang="en-US" altLang="en-US" sz="1400" i="0" u="none"/>
              <a:pPr eaLnBrk="1" hangingPunct="1"/>
              <a:t>14</a:t>
            </a:fld>
            <a:endParaRPr lang="en-US" altLang="en-US" sz="1400" i="0" u="none"/>
          </a:p>
        </p:txBody>
      </p:sp>
      <p:sp>
        <p:nvSpPr>
          <p:cNvPr id="9219" name="Rectangle 2"/>
          <p:cNvSpPr>
            <a:spLocks noGrp="1" noChangeArrowheads="1"/>
          </p:cNvSpPr>
          <p:nvPr>
            <p:ph type="title"/>
          </p:nvPr>
        </p:nvSpPr>
        <p:spPr>
          <a:xfrm>
            <a:off x="685800" y="228600"/>
            <a:ext cx="7772400" cy="1143000"/>
          </a:xfrm>
        </p:spPr>
        <p:txBody>
          <a:bodyPr/>
          <a:lstStyle/>
          <a:p>
            <a:pPr eaLnBrk="1" hangingPunct="1"/>
            <a:r>
              <a:rPr lang="en-US" altLang="en-US" smtClean="0"/>
              <a:t>Basis Path Testing</a:t>
            </a:r>
          </a:p>
        </p:txBody>
      </p:sp>
      <p:sp>
        <p:nvSpPr>
          <p:cNvPr id="9220" name="Rectangle 3"/>
          <p:cNvSpPr>
            <a:spLocks noGrp="1" noChangeArrowheads="1"/>
          </p:cNvSpPr>
          <p:nvPr>
            <p:ph type="body" idx="1"/>
          </p:nvPr>
        </p:nvSpPr>
        <p:spPr>
          <a:xfrm>
            <a:off x="762000" y="1828800"/>
            <a:ext cx="7772400" cy="4114800"/>
          </a:xfrm>
        </p:spPr>
        <p:txBody>
          <a:bodyPr>
            <a:normAutofit/>
          </a:bodyPr>
          <a:lstStyle/>
          <a:p>
            <a:pPr eaLnBrk="1" hangingPunct="1"/>
            <a:r>
              <a:rPr lang="en-US" altLang="en-US" dirty="0" smtClean="0"/>
              <a:t>White-box testing technique proposed by Tom McCabe</a:t>
            </a:r>
          </a:p>
          <a:p>
            <a:pPr eaLnBrk="1" hangingPunct="1"/>
            <a:r>
              <a:rPr lang="en-US" altLang="en-US" dirty="0" smtClean="0"/>
              <a:t>Enables the test case designer to derive a logical complexity measure of a procedural design</a:t>
            </a:r>
          </a:p>
          <a:p>
            <a:pPr eaLnBrk="1" hangingPunct="1"/>
            <a:r>
              <a:rPr lang="en-US" altLang="en-US" dirty="0" smtClean="0"/>
              <a:t>Uses this measure as a guide for defining a basis set of execution paths</a:t>
            </a:r>
          </a:p>
          <a:p>
            <a:pPr eaLnBrk="1" hangingPunct="1"/>
            <a:r>
              <a:rPr lang="en-US" altLang="en-US" dirty="0" smtClean="0"/>
              <a:t>Test cases derived to exercise the basis set are guaranteed to execute </a:t>
            </a:r>
            <a:r>
              <a:rPr lang="en-US" altLang="en-US" u="sng" dirty="0" smtClean="0"/>
              <a:t>every statement</a:t>
            </a:r>
            <a:r>
              <a:rPr lang="en-US" altLang="en-US" dirty="0" smtClean="0"/>
              <a:t> in the program </a:t>
            </a:r>
            <a:r>
              <a:rPr lang="en-US" altLang="en-US" u="sng" dirty="0" smtClean="0"/>
              <a:t>at least one time</a:t>
            </a:r>
            <a:r>
              <a:rPr lang="en-US" altLang="en-US" dirty="0" smtClean="0"/>
              <a:t> during testing</a:t>
            </a:r>
          </a:p>
        </p:txBody>
      </p:sp>
    </p:spTree>
    <p:extLst>
      <p:ext uri="{BB962C8B-B14F-4D97-AF65-F5344CB8AC3E}">
        <p14:creationId xmlns:p14="http://schemas.microsoft.com/office/powerpoint/2010/main" val="1435039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AABA4F52-C423-4C0A-82AE-AA9226E6309A}" type="slidenum">
              <a:rPr lang="en-US" altLang="en-US" sz="1400" i="0" u="none"/>
              <a:pPr eaLnBrk="1" hangingPunct="1"/>
              <a:t>15</a:t>
            </a:fld>
            <a:endParaRPr lang="en-US" altLang="en-US" sz="1400" i="0" u="none"/>
          </a:p>
        </p:txBody>
      </p:sp>
      <p:sp>
        <p:nvSpPr>
          <p:cNvPr id="10243" name="Rectangle 2"/>
          <p:cNvSpPr>
            <a:spLocks noGrp="1" noChangeArrowheads="1"/>
          </p:cNvSpPr>
          <p:nvPr>
            <p:ph type="title"/>
          </p:nvPr>
        </p:nvSpPr>
        <p:spPr>
          <a:xfrm>
            <a:off x="685800" y="228600"/>
            <a:ext cx="7772400" cy="1143000"/>
          </a:xfrm>
        </p:spPr>
        <p:txBody>
          <a:bodyPr/>
          <a:lstStyle/>
          <a:p>
            <a:pPr eaLnBrk="1" hangingPunct="1"/>
            <a:r>
              <a:rPr lang="en-US" altLang="en-US" smtClean="0"/>
              <a:t>Flow Graph Notation</a:t>
            </a:r>
          </a:p>
        </p:txBody>
      </p:sp>
      <p:sp>
        <p:nvSpPr>
          <p:cNvPr id="10244" name="Rectangle 3"/>
          <p:cNvSpPr>
            <a:spLocks noGrp="1" noChangeArrowheads="1"/>
          </p:cNvSpPr>
          <p:nvPr>
            <p:ph type="body" idx="1"/>
          </p:nvPr>
        </p:nvSpPr>
        <p:spPr>
          <a:xfrm>
            <a:off x="381000" y="1752600"/>
            <a:ext cx="8077200" cy="4114800"/>
          </a:xfrm>
        </p:spPr>
        <p:txBody>
          <a:bodyPr>
            <a:normAutofit lnSpcReduction="10000"/>
          </a:bodyPr>
          <a:lstStyle/>
          <a:p>
            <a:pPr eaLnBrk="1" hangingPunct="1">
              <a:lnSpc>
                <a:spcPct val="90000"/>
              </a:lnSpc>
            </a:pPr>
            <a:r>
              <a:rPr lang="en-US" altLang="en-US" sz="2000" dirty="0" smtClean="0"/>
              <a:t>A circle in a graph represents a </a:t>
            </a:r>
            <a:r>
              <a:rPr lang="en-US" altLang="en-US" sz="2000" u="sng" dirty="0" smtClean="0"/>
              <a:t>node</a:t>
            </a:r>
            <a:r>
              <a:rPr lang="en-US" altLang="en-US" sz="2000" dirty="0" smtClean="0"/>
              <a:t>, which stands for a </a:t>
            </a:r>
            <a:r>
              <a:rPr lang="en-US" altLang="en-US" sz="2000" u="sng" dirty="0" smtClean="0"/>
              <a:t>sequence</a:t>
            </a:r>
            <a:r>
              <a:rPr lang="en-US" altLang="en-US" sz="2000" dirty="0" smtClean="0"/>
              <a:t> of one or more procedural statements</a:t>
            </a:r>
          </a:p>
          <a:p>
            <a:pPr eaLnBrk="1" hangingPunct="1">
              <a:lnSpc>
                <a:spcPct val="90000"/>
              </a:lnSpc>
            </a:pPr>
            <a:r>
              <a:rPr lang="en-US" altLang="en-US" sz="2000" dirty="0" smtClean="0"/>
              <a:t>A node containing a simple conditional expression is referred to as a </a:t>
            </a:r>
            <a:r>
              <a:rPr lang="en-US" altLang="en-US" sz="2000" u="sng" dirty="0" smtClean="0"/>
              <a:t>predicate node</a:t>
            </a:r>
          </a:p>
          <a:p>
            <a:pPr lvl="1" eaLnBrk="1" hangingPunct="1">
              <a:lnSpc>
                <a:spcPct val="90000"/>
              </a:lnSpc>
            </a:pPr>
            <a:r>
              <a:rPr lang="en-US" altLang="en-US" sz="1800" dirty="0" smtClean="0"/>
              <a:t>Each </a:t>
            </a:r>
            <a:r>
              <a:rPr lang="en-US" altLang="en-US" sz="1800" u="sng" dirty="0" smtClean="0"/>
              <a:t>compound condition</a:t>
            </a:r>
            <a:r>
              <a:rPr lang="en-US" altLang="en-US" sz="1800" dirty="0" smtClean="0"/>
              <a:t> in a conditional expression containing one or more Boolean operators (e.g., and, or) is represented by a separate predicate node</a:t>
            </a:r>
          </a:p>
          <a:p>
            <a:pPr lvl="1" eaLnBrk="1" hangingPunct="1">
              <a:lnSpc>
                <a:spcPct val="90000"/>
              </a:lnSpc>
            </a:pPr>
            <a:r>
              <a:rPr lang="en-US" altLang="en-US" sz="1800" dirty="0" smtClean="0"/>
              <a:t>A predicate node has </a:t>
            </a:r>
            <a:r>
              <a:rPr lang="en-US" altLang="en-US" sz="1800" u="sng" dirty="0" smtClean="0"/>
              <a:t>two</a:t>
            </a:r>
            <a:r>
              <a:rPr lang="en-US" altLang="en-US" sz="1800" dirty="0" smtClean="0"/>
              <a:t> edges leading out from it (True and False)</a:t>
            </a:r>
          </a:p>
          <a:p>
            <a:pPr eaLnBrk="1" hangingPunct="1">
              <a:lnSpc>
                <a:spcPct val="90000"/>
              </a:lnSpc>
            </a:pPr>
            <a:r>
              <a:rPr lang="en-US" altLang="en-US" sz="2000" dirty="0" smtClean="0"/>
              <a:t>An </a:t>
            </a:r>
            <a:r>
              <a:rPr lang="en-US" altLang="en-US" sz="2000" u="sng" dirty="0" smtClean="0"/>
              <a:t>edge</a:t>
            </a:r>
            <a:r>
              <a:rPr lang="en-US" altLang="en-US" sz="2000" dirty="0" smtClean="0"/>
              <a:t>, or a link, is a an arrow representing flow of control in a specific direction</a:t>
            </a:r>
          </a:p>
          <a:p>
            <a:pPr lvl="1" eaLnBrk="1" hangingPunct="1">
              <a:lnSpc>
                <a:spcPct val="90000"/>
              </a:lnSpc>
            </a:pPr>
            <a:r>
              <a:rPr lang="en-US" altLang="en-US" sz="1800" dirty="0" smtClean="0"/>
              <a:t>An edge must start and terminate at a node</a:t>
            </a:r>
          </a:p>
          <a:p>
            <a:pPr lvl="1" eaLnBrk="1" hangingPunct="1">
              <a:lnSpc>
                <a:spcPct val="90000"/>
              </a:lnSpc>
            </a:pPr>
            <a:r>
              <a:rPr lang="en-US" altLang="en-US" sz="1800" dirty="0" smtClean="0"/>
              <a:t>An edge does not intersect or cross over another edge</a:t>
            </a:r>
          </a:p>
          <a:p>
            <a:pPr eaLnBrk="1" hangingPunct="1">
              <a:lnSpc>
                <a:spcPct val="90000"/>
              </a:lnSpc>
            </a:pPr>
            <a:r>
              <a:rPr lang="en-US" altLang="en-US" sz="2000" dirty="0" smtClean="0"/>
              <a:t>Areas bounded by a set of edges and nodes are called </a:t>
            </a:r>
            <a:r>
              <a:rPr lang="en-US" altLang="en-US" sz="2000" u="sng" dirty="0" smtClean="0"/>
              <a:t>regions</a:t>
            </a:r>
          </a:p>
          <a:p>
            <a:pPr eaLnBrk="1" hangingPunct="1">
              <a:lnSpc>
                <a:spcPct val="90000"/>
              </a:lnSpc>
            </a:pPr>
            <a:r>
              <a:rPr lang="en-US" altLang="en-US" sz="2000" dirty="0" smtClean="0"/>
              <a:t>When counting regions, include the area outside the graph as a region, too</a:t>
            </a:r>
          </a:p>
          <a:p>
            <a:pPr eaLnBrk="1" hangingPunct="1">
              <a:lnSpc>
                <a:spcPct val="90000"/>
              </a:lnSpc>
            </a:pPr>
            <a:endParaRPr lang="en-US" altLang="en-US" sz="2000" dirty="0" smtClean="0"/>
          </a:p>
        </p:txBody>
      </p:sp>
    </p:spTree>
    <p:extLst>
      <p:ext uri="{BB962C8B-B14F-4D97-AF65-F5344CB8AC3E}">
        <p14:creationId xmlns:p14="http://schemas.microsoft.com/office/powerpoint/2010/main" val="2813712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4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4">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4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E6777EC0-8F5E-4904-999D-9A83FA45AC1E}" type="slidenum">
              <a:rPr lang="en-US" altLang="en-US" sz="1400" i="0" u="none"/>
              <a:pPr eaLnBrk="1" hangingPunct="1"/>
              <a:t>16</a:t>
            </a:fld>
            <a:endParaRPr lang="en-US" altLang="en-US" sz="1400" i="0" u="none"/>
          </a:p>
        </p:txBody>
      </p:sp>
      <p:sp>
        <p:nvSpPr>
          <p:cNvPr id="11267" name="Rectangle 2"/>
          <p:cNvSpPr>
            <a:spLocks noGrp="1" noChangeArrowheads="1"/>
          </p:cNvSpPr>
          <p:nvPr>
            <p:ph type="title"/>
          </p:nvPr>
        </p:nvSpPr>
        <p:spPr>
          <a:xfrm>
            <a:off x="838200" y="0"/>
            <a:ext cx="7772400" cy="863600"/>
          </a:xfrm>
        </p:spPr>
        <p:txBody>
          <a:bodyPr/>
          <a:lstStyle/>
          <a:p>
            <a:pPr algn="ctr" eaLnBrk="1" hangingPunct="1"/>
            <a:r>
              <a:rPr lang="en-US" altLang="en-US" dirty="0" smtClean="0"/>
              <a:t>Flow Graph Example</a:t>
            </a:r>
          </a:p>
        </p:txBody>
      </p:sp>
      <p:sp>
        <p:nvSpPr>
          <p:cNvPr id="11268" name="AutoShape 3"/>
          <p:cNvSpPr>
            <a:spLocks noChangeArrowheads="1"/>
          </p:cNvSpPr>
          <p:nvPr/>
        </p:nvSpPr>
        <p:spPr bwMode="auto">
          <a:xfrm>
            <a:off x="1905000" y="1905000"/>
            <a:ext cx="838200" cy="365125"/>
          </a:xfrm>
          <a:prstGeom prst="flowChartDecis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1</a:t>
            </a:r>
          </a:p>
        </p:txBody>
      </p:sp>
      <p:sp>
        <p:nvSpPr>
          <p:cNvPr id="11269" name="Rectangle 4"/>
          <p:cNvSpPr>
            <a:spLocks noChangeArrowheads="1"/>
          </p:cNvSpPr>
          <p:nvPr/>
        </p:nvSpPr>
        <p:spPr bwMode="auto">
          <a:xfrm>
            <a:off x="1905000" y="26670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2</a:t>
            </a:r>
          </a:p>
        </p:txBody>
      </p:sp>
      <p:sp>
        <p:nvSpPr>
          <p:cNvPr id="11270" name="Oval 5"/>
          <p:cNvSpPr>
            <a:spLocks noChangeArrowheads="1"/>
          </p:cNvSpPr>
          <p:nvPr/>
        </p:nvSpPr>
        <p:spPr bwMode="auto">
          <a:xfrm>
            <a:off x="2133600" y="12192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0</a:t>
            </a:r>
          </a:p>
        </p:txBody>
      </p:sp>
      <p:sp>
        <p:nvSpPr>
          <p:cNvPr id="11271" name="AutoShape 6"/>
          <p:cNvSpPr>
            <a:spLocks noChangeArrowheads="1"/>
          </p:cNvSpPr>
          <p:nvPr/>
        </p:nvSpPr>
        <p:spPr bwMode="auto">
          <a:xfrm>
            <a:off x="1905000" y="3216275"/>
            <a:ext cx="838200" cy="365125"/>
          </a:xfrm>
          <a:prstGeom prst="flowChartDecis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3</a:t>
            </a:r>
          </a:p>
        </p:txBody>
      </p:sp>
      <p:sp>
        <p:nvSpPr>
          <p:cNvPr id="11272" name="Rectangle 7"/>
          <p:cNvSpPr>
            <a:spLocks noChangeArrowheads="1"/>
          </p:cNvSpPr>
          <p:nvPr/>
        </p:nvSpPr>
        <p:spPr bwMode="auto">
          <a:xfrm>
            <a:off x="3048000" y="40386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4</a:t>
            </a:r>
          </a:p>
        </p:txBody>
      </p:sp>
      <p:sp>
        <p:nvSpPr>
          <p:cNvPr id="11273" name="Rectangle 8"/>
          <p:cNvSpPr>
            <a:spLocks noChangeArrowheads="1"/>
          </p:cNvSpPr>
          <p:nvPr/>
        </p:nvSpPr>
        <p:spPr bwMode="auto">
          <a:xfrm>
            <a:off x="3048000" y="48006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5</a:t>
            </a:r>
          </a:p>
        </p:txBody>
      </p:sp>
      <p:sp>
        <p:nvSpPr>
          <p:cNvPr id="11274" name="AutoShape 9"/>
          <p:cNvSpPr>
            <a:spLocks noChangeArrowheads="1"/>
          </p:cNvSpPr>
          <p:nvPr/>
        </p:nvSpPr>
        <p:spPr bwMode="auto">
          <a:xfrm>
            <a:off x="1066800" y="4038600"/>
            <a:ext cx="838200" cy="365125"/>
          </a:xfrm>
          <a:prstGeom prst="flowChartDecis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6</a:t>
            </a:r>
          </a:p>
        </p:txBody>
      </p:sp>
      <p:sp>
        <p:nvSpPr>
          <p:cNvPr id="11275" name="Rectangle 10"/>
          <p:cNvSpPr>
            <a:spLocks noChangeArrowheads="1"/>
          </p:cNvSpPr>
          <p:nvPr/>
        </p:nvSpPr>
        <p:spPr bwMode="auto">
          <a:xfrm>
            <a:off x="533400" y="48006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7</a:t>
            </a:r>
          </a:p>
        </p:txBody>
      </p:sp>
      <p:sp>
        <p:nvSpPr>
          <p:cNvPr id="11276" name="Rectangle 11"/>
          <p:cNvSpPr>
            <a:spLocks noChangeArrowheads="1"/>
          </p:cNvSpPr>
          <p:nvPr/>
        </p:nvSpPr>
        <p:spPr bwMode="auto">
          <a:xfrm>
            <a:off x="1752600" y="48006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8</a:t>
            </a:r>
          </a:p>
        </p:txBody>
      </p:sp>
      <p:sp>
        <p:nvSpPr>
          <p:cNvPr id="11277" name="Rectangle 12"/>
          <p:cNvSpPr>
            <a:spLocks noChangeArrowheads="1"/>
          </p:cNvSpPr>
          <p:nvPr/>
        </p:nvSpPr>
        <p:spPr bwMode="auto">
          <a:xfrm>
            <a:off x="1066800" y="54864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9</a:t>
            </a:r>
          </a:p>
        </p:txBody>
      </p:sp>
      <p:sp>
        <p:nvSpPr>
          <p:cNvPr id="11278" name="Rectangle 13"/>
          <p:cNvSpPr>
            <a:spLocks noChangeArrowheads="1"/>
          </p:cNvSpPr>
          <p:nvPr/>
        </p:nvSpPr>
        <p:spPr bwMode="auto">
          <a:xfrm>
            <a:off x="2362200" y="6248400"/>
            <a:ext cx="8382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10</a:t>
            </a:r>
          </a:p>
        </p:txBody>
      </p:sp>
      <p:sp>
        <p:nvSpPr>
          <p:cNvPr id="11279" name="Oval 14"/>
          <p:cNvSpPr>
            <a:spLocks noChangeArrowheads="1"/>
          </p:cNvSpPr>
          <p:nvPr/>
        </p:nvSpPr>
        <p:spPr bwMode="auto">
          <a:xfrm>
            <a:off x="76200" y="60960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11</a:t>
            </a:r>
          </a:p>
        </p:txBody>
      </p:sp>
      <p:sp>
        <p:nvSpPr>
          <p:cNvPr id="11280" name="Line 15"/>
          <p:cNvSpPr>
            <a:spLocks noChangeShapeType="1"/>
          </p:cNvSpPr>
          <p:nvPr/>
        </p:nvSpPr>
        <p:spPr bwMode="auto">
          <a:xfrm>
            <a:off x="2362200" y="1600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1" name="Line 16"/>
          <p:cNvSpPr>
            <a:spLocks noChangeShapeType="1"/>
          </p:cNvSpPr>
          <p:nvPr/>
        </p:nvSpPr>
        <p:spPr bwMode="auto">
          <a:xfrm>
            <a:off x="2362200" y="2286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2" name="Line 17"/>
          <p:cNvSpPr>
            <a:spLocks noChangeShapeType="1"/>
          </p:cNvSpPr>
          <p:nvPr/>
        </p:nvSpPr>
        <p:spPr bwMode="auto">
          <a:xfrm>
            <a:off x="228600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3" name="Line 18"/>
          <p:cNvSpPr>
            <a:spLocks noChangeShapeType="1"/>
          </p:cNvSpPr>
          <p:nvPr/>
        </p:nvSpPr>
        <p:spPr bwMode="auto">
          <a:xfrm flipH="1">
            <a:off x="1447800" y="3505200"/>
            <a:ext cx="7620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4" name="Line 19"/>
          <p:cNvSpPr>
            <a:spLocks noChangeShapeType="1"/>
          </p:cNvSpPr>
          <p:nvPr/>
        </p:nvSpPr>
        <p:spPr bwMode="auto">
          <a:xfrm>
            <a:off x="2514600" y="3505200"/>
            <a:ext cx="914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5" name="Line 20"/>
          <p:cNvSpPr>
            <a:spLocks noChangeShapeType="1"/>
          </p:cNvSpPr>
          <p:nvPr/>
        </p:nvSpPr>
        <p:spPr bwMode="auto">
          <a:xfrm>
            <a:off x="3429000" y="4343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6" name="Line 21"/>
          <p:cNvSpPr>
            <a:spLocks noChangeShapeType="1"/>
          </p:cNvSpPr>
          <p:nvPr/>
        </p:nvSpPr>
        <p:spPr bwMode="auto">
          <a:xfrm flipH="1">
            <a:off x="914400" y="4343400"/>
            <a:ext cx="3810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Line 22"/>
          <p:cNvSpPr>
            <a:spLocks noChangeShapeType="1"/>
          </p:cNvSpPr>
          <p:nvPr/>
        </p:nvSpPr>
        <p:spPr bwMode="auto">
          <a:xfrm>
            <a:off x="1676400" y="4343400"/>
            <a:ext cx="457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8" name="Line 23"/>
          <p:cNvSpPr>
            <a:spLocks noChangeShapeType="1"/>
          </p:cNvSpPr>
          <p:nvPr/>
        </p:nvSpPr>
        <p:spPr bwMode="auto">
          <a:xfrm>
            <a:off x="914400" y="51054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9" name="Line 24"/>
          <p:cNvSpPr>
            <a:spLocks noChangeShapeType="1"/>
          </p:cNvSpPr>
          <p:nvPr/>
        </p:nvSpPr>
        <p:spPr bwMode="auto">
          <a:xfrm flipH="1">
            <a:off x="1676400" y="51054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0" name="Line 25"/>
          <p:cNvSpPr>
            <a:spLocks noChangeShapeType="1"/>
          </p:cNvSpPr>
          <p:nvPr/>
        </p:nvSpPr>
        <p:spPr bwMode="auto">
          <a:xfrm>
            <a:off x="1676400" y="57912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1" name="Line 26"/>
          <p:cNvSpPr>
            <a:spLocks noChangeShapeType="1"/>
          </p:cNvSpPr>
          <p:nvPr/>
        </p:nvSpPr>
        <p:spPr bwMode="auto">
          <a:xfrm flipH="1">
            <a:off x="2971800" y="5105400"/>
            <a:ext cx="4572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2" name="Line 27"/>
          <p:cNvSpPr>
            <a:spLocks noChangeShapeType="1"/>
          </p:cNvSpPr>
          <p:nvPr/>
        </p:nvSpPr>
        <p:spPr bwMode="auto">
          <a:xfrm flipH="1">
            <a:off x="304800" y="2057400"/>
            <a:ext cx="1600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3" name="Line 28"/>
          <p:cNvSpPr>
            <a:spLocks noChangeShapeType="1"/>
          </p:cNvSpPr>
          <p:nvPr/>
        </p:nvSpPr>
        <p:spPr bwMode="auto">
          <a:xfrm>
            <a:off x="304800" y="2057400"/>
            <a:ext cx="0" cy="403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4" name="Line 29"/>
          <p:cNvSpPr>
            <a:spLocks noChangeShapeType="1"/>
          </p:cNvSpPr>
          <p:nvPr/>
        </p:nvSpPr>
        <p:spPr bwMode="auto">
          <a:xfrm>
            <a:off x="3200400" y="64008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5" name="Line 30"/>
          <p:cNvSpPr>
            <a:spLocks noChangeShapeType="1"/>
          </p:cNvSpPr>
          <p:nvPr/>
        </p:nvSpPr>
        <p:spPr bwMode="auto">
          <a:xfrm flipV="1">
            <a:off x="4267200" y="1752600"/>
            <a:ext cx="0" cy="464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6" name="Line 31"/>
          <p:cNvSpPr>
            <a:spLocks noChangeShapeType="1"/>
          </p:cNvSpPr>
          <p:nvPr/>
        </p:nvSpPr>
        <p:spPr bwMode="auto">
          <a:xfrm flipH="1">
            <a:off x="2362200" y="1828800"/>
            <a:ext cx="1905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7" name="Oval 32"/>
          <p:cNvSpPr>
            <a:spLocks noChangeArrowheads="1"/>
          </p:cNvSpPr>
          <p:nvPr/>
        </p:nvSpPr>
        <p:spPr bwMode="auto">
          <a:xfrm>
            <a:off x="6858000" y="1905000"/>
            <a:ext cx="457200" cy="365125"/>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1</a:t>
            </a:r>
          </a:p>
        </p:txBody>
      </p:sp>
      <p:sp>
        <p:nvSpPr>
          <p:cNvPr id="11298" name="Oval 33"/>
          <p:cNvSpPr>
            <a:spLocks noChangeArrowheads="1"/>
          </p:cNvSpPr>
          <p:nvPr/>
        </p:nvSpPr>
        <p:spPr bwMode="auto">
          <a:xfrm>
            <a:off x="6858000" y="26670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2</a:t>
            </a:r>
          </a:p>
        </p:txBody>
      </p:sp>
      <p:sp>
        <p:nvSpPr>
          <p:cNvPr id="11299" name="Oval 34"/>
          <p:cNvSpPr>
            <a:spLocks noChangeArrowheads="1"/>
          </p:cNvSpPr>
          <p:nvPr/>
        </p:nvSpPr>
        <p:spPr bwMode="auto">
          <a:xfrm>
            <a:off x="6858000" y="3429000"/>
            <a:ext cx="457200" cy="365125"/>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3</a:t>
            </a:r>
          </a:p>
        </p:txBody>
      </p:sp>
      <p:sp>
        <p:nvSpPr>
          <p:cNvPr id="11300" name="Oval 35"/>
          <p:cNvSpPr>
            <a:spLocks noChangeArrowheads="1"/>
          </p:cNvSpPr>
          <p:nvPr/>
        </p:nvSpPr>
        <p:spPr bwMode="auto">
          <a:xfrm>
            <a:off x="8153400" y="41148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4</a:t>
            </a:r>
          </a:p>
        </p:txBody>
      </p:sp>
      <p:sp>
        <p:nvSpPr>
          <p:cNvPr id="11301" name="Oval 36"/>
          <p:cNvSpPr>
            <a:spLocks noChangeArrowheads="1"/>
          </p:cNvSpPr>
          <p:nvPr/>
        </p:nvSpPr>
        <p:spPr bwMode="auto">
          <a:xfrm>
            <a:off x="5791200" y="4038600"/>
            <a:ext cx="457200" cy="365125"/>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6</a:t>
            </a:r>
          </a:p>
        </p:txBody>
      </p:sp>
      <p:sp>
        <p:nvSpPr>
          <p:cNvPr id="11302" name="Oval 37"/>
          <p:cNvSpPr>
            <a:spLocks noChangeArrowheads="1"/>
          </p:cNvSpPr>
          <p:nvPr/>
        </p:nvSpPr>
        <p:spPr bwMode="auto">
          <a:xfrm>
            <a:off x="5181600" y="49530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7</a:t>
            </a:r>
          </a:p>
        </p:txBody>
      </p:sp>
      <p:sp>
        <p:nvSpPr>
          <p:cNvPr id="11303" name="Oval 38"/>
          <p:cNvSpPr>
            <a:spLocks noChangeArrowheads="1"/>
          </p:cNvSpPr>
          <p:nvPr/>
        </p:nvSpPr>
        <p:spPr bwMode="auto">
          <a:xfrm>
            <a:off x="6477000" y="49530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8</a:t>
            </a:r>
          </a:p>
        </p:txBody>
      </p:sp>
      <p:sp>
        <p:nvSpPr>
          <p:cNvPr id="11304" name="Oval 39"/>
          <p:cNvSpPr>
            <a:spLocks noChangeArrowheads="1"/>
          </p:cNvSpPr>
          <p:nvPr/>
        </p:nvSpPr>
        <p:spPr bwMode="auto">
          <a:xfrm>
            <a:off x="8153400" y="49530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5</a:t>
            </a:r>
          </a:p>
        </p:txBody>
      </p:sp>
      <p:sp>
        <p:nvSpPr>
          <p:cNvPr id="11305" name="Oval 40"/>
          <p:cNvSpPr>
            <a:spLocks noChangeArrowheads="1"/>
          </p:cNvSpPr>
          <p:nvPr/>
        </p:nvSpPr>
        <p:spPr bwMode="auto">
          <a:xfrm>
            <a:off x="5943600" y="57150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9</a:t>
            </a:r>
          </a:p>
        </p:txBody>
      </p:sp>
      <p:sp>
        <p:nvSpPr>
          <p:cNvPr id="11306" name="Oval 41"/>
          <p:cNvSpPr>
            <a:spLocks noChangeArrowheads="1"/>
          </p:cNvSpPr>
          <p:nvPr/>
        </p:nvSpPr>
        <p:spPr bwMode="auto">
          <a:xfrm>
            <a:off x="6934200" y="63246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10</a:t>
            </a:r>
          </a:p>
        </p:txBody>
      </p:sp>
      <p:sp>
        <p:nvSpPr>
          <p:cNvPr id="11307" name="Oval 42"/>
          <p:cNvSpPr>
            <a:spLocks noChangeArrowheads="1"/>
          </p:cNvSpPr>
          <p:nvPr/>
        </p:nvSpPr>
        <p:spPr bwMode="auto">
          <a:xfrm>
            <a:off x="4876800" y="63246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11</a:t>
            </a:r>
          </a:p>
        </p:txBody>
      </p:sp>
      <p:sp>
        <p:nvSpPr>
          <p:cNvPr id="11308" name="Line 43"/>
          <p:cNvSpPr>
            <a:spLocks noChangeShapeType="1"/>
          </p:cNvSpPr>
          <p:nvPr/>
        </p:nvSpPr>
        <p:spPr bwMode="auto">
          <a:xfrm>
            <a:off x="7086600" y="2286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9" name="Line 44"/>
          <p:cNvSpPr>
            <a:spLocks noChangeShapeType="1"/>
          </p:cNvSpPr>
          <p:nvPr/>
        </p:nvSpPr>
        <p:spPr bwMode="auto">
          <a:xfrm>
            <a:off x="7086600" y="3048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0" name="Line 45"/>
          <p:cNvSpPr>
            <a:spLocks noChangeShapeType="1"/>
          </p:cNvSpPr>
          <p:nvPr/>
        </p:nvSpPr>
        <p:spPr bwMode="auto">
          <a:xfrm flipH="1">
            <a:off x="6248400" y="3733800"/>
            <a:ext cx="685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1" name="Line 46"/>
          <p:cNvSpPr>
            <a:spLocks noChangeShapeType="1"/>
          </p:cNvSpPr>
          <p:nvPr/>
        </p:nvSpPr>
        <p:spPr bwMode="auto">
          <a:xfrm>
            <a:off x="7315200" y="3733800"/>
            <a:ext cx="914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2" name="Line 47"/>
          <p:cNvSpPr>
            <a:spLocks noChangeShapeType="1"/>
          </p:cNvSpPr>
          <p:nvPr/>
        </p:nvSpPr>
        <p:spPr bwMode="auto">
          <a:xfrm flipH="1">
            <a:off x="5486400" y="4343400"/>
            <a:ext cx="381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3" name="Line 48"/>
          <p:cNvSpPr>
            <a:spLocks noChangeShapeType="1"/>
          </p:cNvSpPr>
          <p:nvPr/>
        </p:nvSpPr>
        <p:spPr bwMode="auto">
          <a:xfrm>
            <a:off x="6172200" y="4343400"/>
            <a:ext cx="4572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4" name="Line 49"/>
          <p:cNvSpPr>
            <a:spLocks noChangeShapeType="1"/>
          </p:cNvSpPr>
          <p:nvPr/>
        </p:nvSpPr>
        <p:spPr bwMode="auto">
          <a:xfrm>
            <a:off x="5486400" y="5334000"/>
            <a:ext cx="533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5" name="Line 50"/>
          <p:cNvSpPr>
            <a:spLocks noChangeShapeType="1"/>
          </p:cNvSpPr>
          <p:nvPr/>
        </p:nvSpPr>
        <p:spPr bwMode="auto">
          <a:xfrm flipH="1">
            <a:off x="6324600" y="53340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6" name="Line 51"/>
          <p:cNvSpPr>
            <a:spLocks noChangeShapeType="1"/>
          </p:cNvSpPr>
          <p:nvPr/>
        </p:nvSpPr>
        <p:spPr bwMode="auto">
          <a:xfrm>
            <a:off x="6400800" y="6019800"/>
            <a:ext cx="533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7" name="Line 52"/>
          <p:cNvSpPr>
            <a:spLocks noChangeShapeType="1"/>
          </p:cNvSpPr>
          <p:nvPr/>
        </p:nvSpPr>
        <p:spPr bwMode="auto">
          <a:xfrm flipH="1">
            <a:off x="7315200" y="5334000"/>
            <a:ext cx="9906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8" name="Line 53"/>
          <p:cNvSpPr>
            <a:spLocks noChangeShapeType="1"/>
          </p:cNvSpPr>
          <p:nvPr/>
        </p:nvSpPr>
        <p:spPr bwMode="auto">
          <a:xfrm>
            <a:off x="8382000" y="4495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9" name="Line 54"/>
          <p:cNvSpPr>
            <a:spLocks noChangeShapeType="1"/>
          </p:cNvSpPr>
          <p:nvPr/>
        </p:nvSpPr>
        <p:spPr bwMode="auto">
          <a:xfrm flipH="1">
            <a:off x="5029200" y="2057400"/>
            <a:ext cx="1828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20" name="Line 55"/>
          <p:cNvSpPr>
            <a:spLocks noChangeShapeType="1"/>
          </p:cNvSpPr>
          <p:nvPr/>
        </p:nvSpPr>
        <p:spPr bwMode="auto">
          <a:xfrm>
            <a:off x="5029200" y="2057400"/>
            <a:ext cx="0" cy="419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21" name="Line 56"/>
          <p:cNvSpPr>
            <a:spLocks noChangeShapeType="1"/>
          </p:cNvSpPr>
          <p:nvPr/>
        </p:nvSpPr>
        <p:spPr bwMode="auto">
          <a:xfrm flipV="1">
            <a:off x="7391400" y="5638800"/>
            <a:ext cx="15240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22" name="Line 57"/>
          <p:cNvSpPr>
            <a:spLocks noChangeShapeType="1"/>
          </p:cNvSpPr>
          <p:nvPr/>
        </p:nvSpPr>
        <p:spPr bwMode="auto">
          <a:xfrm flipV="1">
            <a:off x="8915400" y="2971800"/>
            <a:ext cx="0" cy="2667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23" name="Line 58"/>
          <p:cNvSpPr>
            <a:spLocks noChangeShapeType="1"/>
          </p:cNvSpPr>
          <p:nvPr/>
        </p:nvSpPr>
        <p:spPr bwMode="auto">
          <a:xfrm flipH="1" flipV="1">
            <a:off x="7315200" y="2133600"/>
            <a:ext cx="16002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24" name="Text Box 59"/>
          <p:cNvSpPr txBox="1">
            <a:spLocks noChangeArrowheads="1"/>
          </p:cNvSpPr>
          <p:nvPr/>
        </p:nvSpPr>
        <p:spPr bwMode="auto">
          <a:xfrm>
            <a:off x="5791200" y="4918075"/>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R1</a:t>
            </a:r>
          </a:p>
        </p:txBody>
      </p:sp>
      <p:sp>
        <p:nvSpPr>
          <p:cNvPr id="11325" name="Text Box 60"/>
          <p:cNvSpPr txBox="1">
            <a:spLocks noChangeArrowheads="1"/>
          </p:cNvSpPr>
          <p:nvPr/>
        </p:nvSpPr>
        <p:spPr bwMode="auto">
          <a:xfrm>
            <a:off x="7162800" y="44196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R2</a:t>
            </a:r>
          </a:p>
        </p:txBody>
      </p:sp>
      <p:sp>
        <p:nvSpPr>
          <p:cNvPr id="11326" name="Text Box 61"/>
          <p:cNvSpPr txBox="1">
            <a:spLocks noChangeArrowheads="1"/>
          </p:cNvSpPr>
          <p:nvPr/>
        </p:nvSpPr>
        <p:spPr bwMode="auto">
          <a:xfrm>
            <a:off x="7772400" y="31242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R3</a:t>
            </a:r>
          </a:p>
        </p:txBody>
      </p:sp>
      <p:sp>
        <p:nvSpPr>
          <p:cNvPr id="11327" name="Text Box 62"/>
          <p:cNvSpPr txBox="1">
            <a:spLocks noChangeArrowheads="1"/>
          </p:cNvSpPr>
          <p:nvPr/>
        </p:nvSpPr>
        <p:spPr bwMode="auto">
          <a:xfrm>
            <a:off x="8229600" y="1676400"/>
            <a:ext cx="53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R4</a:t>
            </a:r>
          </a:p>
        </p:txBody>
      </p:sp>
      <p:sp>
        <p:nvSpPr>
          <p:cNvPr id="11328" name="Text Box 63"/>
          <p:cNvSpPr txBox="1">
            <a:spLocks noChangeArrowheads="1"/>
          </p:cNvSpPr>
          <p:nvPr/>
        </p:nvSpPr>
        <p:spPr bwMode="auto">
          <a:xfrm>
            <a:off x="1092200" y="711200"/>
            <a:ext cx="2643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800" b="1" i="0"/>
              <a:t>FLOW CHART</a:t>
            </a:r>
          </a:p>
        </p:txBody>
      </p:sp>
      <p:sp>
        <p:nvSpPr>
          <p:cNvPr id="11329" name="Text Box 64"/>
          <p:cNvSpPr txBox="1">
            <a:spLocks noChangeArrowheads="1"/>
          </p:cNvSpPr>
          <p:nvPr/>
        </p:nvSpPr>
        <p:spPr bwMode="auto">
          <a:xfrm>
            <a:off x="5627688" y="711200"/>
            <a:ext cx="26431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800" b="1" i="0"/>
              <a:t>FLOW GRAPH</a:t>
            </a:r>
          </a:p>
        </p:txBody>
      </p:sp>
      <p:sp>
        <p:nvSpPr>
          <p:cNvPr id="11330" name="Oval 65"/>
          <p:cNvSpPr>
            <a:spLocks noChangeArrowheads="1"/>
          </p:cNvSpPr>
          <p:nvPr/>
        </p:nvSpPr>
        <p:spPr bwMode="auto">
          <a:xfrm>
            <a:off x="6858000" y="1219200"/>
            <a:ext cx="457200" cy="3651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 0</a:t>
            </a:r>
          </a:p>
        </p:txBody>
      </p:sp>
      <p:sp>
        <p:nvSpPr>
          <p:cNvPr id="11331" name="Line 66"/>
          <p:cNvSpPr>
            <a:spLocks noChangeShapeType="1"/>
          </p:cNvSpPr>
          <p:nvPr/>
        </p:nvSpPr>
        <p:spPr bwMode="auto">
          <a:xfrm>
            <a:off x="7086600" y="1600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49324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8FE319C9-88D6-4FC7-B612-BE45243DD667}" type="slidenum">
              <a:rPr lang="en-US" altLang="en-US" sz="1400" i="0" u="none"/>
              <a:pPr eaLnBrk="1" hangingPunct="1"/>
              <a:t>17</a:t>
            </a:fld>
            <a:endParaRPr lang="en-US" altLang="en-US" sz="1400" i="0" u="none"/>
          </a:p>
        </p:txBody>
      </p:sp>
      <p:sp>
        <p:nvSpPr>
          <p:cNvPr id="12291" name="Rectangle 2"/>
          <p:cNvSpPr>
            <a:spLocks noGrp="1" noChangeArrowheads="1"/>
          </p:cNvSpPr>
          <p:nvPr>
            <p:ph type="title"/>
          </p:nvPr>
        </p:nvSpPr>
        <p:spPr>
          <a:xfrm>
            <a:off x="685800" y="228600"/>
            <a:ext cx="7772400" cy="1143000"/>
          </a:xfrm>
        </p:spPr>
        <p:txBody>
          <a:bodyPr/>
          <a:lstStyle/>
          <a:p>
            <a:pPr eaLnBrk="1" hangingPunct="1"/>
            <a:r>
              <a:rPr lang="en-US" altLang="en-US" smtClean="0"/>
              <a:t>Independent Program Paths</a:t>
            </a:r>
          </a:p>
        </p:txBody>
      </p:sp>
      <p:sp>
        <p:nvSpPr>
          <p:cNvPr id="12292" name="Rectangle 3"/>
          <p:cNvSpPr>
            <a:spLocks noGrp="1" noChangeArrowheads="1"/>
          </p:cNvSpPr>
          <p:nvPr>
            <p:ph type="body" idx="1"/>
          </p:nvPr>
        </p:nvSpPr>
        <p:spPr>
          <a:xfrm>
            <a:off x="685800" y="1600200"/>
            <a:ext cx="7772400" cy="4114800"/>
          </a:xfrm>
        </p:spPr>
        <p:txBody>
          <a:bodyPr>
            <a:noAutofit/>
          </a:bodyPr>
          <a:lstStyle/>
          <a:p>
            <a:pPr eaLnBrk="1" hangingPunct="1">
              <a:lnSpc>
                <a:spcPct val="90000"/>
              </a:lnSpc>
            </a:pPr>
            <a:r>
              <a:rPr lang="en-US" altLang="en-US" dirty="0" smtClean="0"/>
              <a:t>Defined as a path through the program from the start node until the end node that introduces at least one new set of processing statements or a new condition (i.e., new nodes)</a:t>
            </a:r>
          </a:p>
          <a:p>
            <a:pPr eaLnBrk="1" hangingPunct="1">
              <a:lnSpc>
                <a:spcPct val="90000"/>
              </a:lnSpc>
            </a:pPr>
            <a:r>
              <a:rPr lang="en-US" altLang="en-US" dirty="0" smtClean="0"/>
              <a:t>Must move along </a:t>
            </a:r>
            <a:r>
              <a:rPr lang="en-US" altLang="en-US" u="sng" dirty="0" smtClean="0"/>
              <a:t>at least one</a:t>
            </a:r>
            <a:r>
              <a:rPr lang="en-US" altLang="en-US" dirty="0" smtClean="0"/>
              <a:t> edge that has not been traversed before by a previous path</a:t>
            </a:r>
          </a:p>
          <a:p>
            <a:pPr eaLnBrk="1" hangingPunct="1">
              <a:lnSpc>
                <a:spcPct val="90000"/>
              </a:lnSpc>
            </a:pPr>
            <a:r>
              <a:rPr lang="en-US" altLang="en-US" dirty="0" smtClean="0"/>
              <a:t>Basis set for flow graph on previous slide</a:t>
            </a:r>
          </a:p>
          <a:p>
            <a:pPr lvl="1" eaLnBrk="1" hangingPunct="1">
              <a:lnSpc>
                <a:spcPct val="90000"/>
              </a:lnSpc>
            </a:pPr>
            <a:r>
              <a:rPr lang="en-US" altLang="en-US" sz="2000" dirty="0" smtClean="0"/>
              <a:t>Path 1: 0-1-11</a:t>
            </a:r>
          </a:p>
          <a:p>
            <a:pPr lvl="1" eaLnBrk="1" hangingPunct="1">
              <a:lnSpc>
                <a:spcPct val="90000"/>
              </a:lnSpc>
            </a:pPr>
            <a:r>
              <a:rPr lang="en-US" altLang="en-US" sz="2000" dirty="0" smtClean="0"/>
              <a:t>Path 2: 0-1-2-3-4-5-10-1-11</a:t>
            </a:r>
          </a:p>
          <a:p>
            <a:pPr lvl="1" eaLnBrk="1" hangingPunct="1">
              <a:lnSpc>
                <a:spcPct val="90000"/>
              </a:lnSpc>
            </a:pPr>
            <a:r>
              <a:rPr lang="en-US" altLang="en-US" sz="2000" dirty="0" smtClean="0"/>
              <a:t>Path 3: 0-1-2-3-6-8-9-10-1-11</a:t>
            </a:r>
          </a:p>
          <a:p>
            <a:pPr lvl="1" eaLnBrk="1" hangingPunct="1">
              <a:lnSpc>
                <a:spcPct val="90000"/>
              </a:lnSpc>
            </a:pPr>
            <a:r>
              <a:rPr lang="en-US" altLang="en-US" sz="2000" dirty="0" smtClean="0"/>
              <a:t>Path 4: 0-1-2-3-6-7-9-10-1-11</a:t>
            </a:r>
          </a:p>
          <a:p>
            <a:pPr eaLnBrk="1" hangingPunct="1">
              <a:lnSpc>
                <a:spcPct val="90000"/>
              </a:lnSpc>
            </a:pPr>
            <a:r>
              <a:rPr lang="en-US" altLang="en-US" dirty="0" smtClean="0"/>
              <a:t>The </a:t>
            </a:r>
            <a:r>
              <a:rPr lang="en-US" altLang="en-US" u="sng" dirty="0" smtClean="0"/>
              <a:t>number of paths</a:t>
            </a:r>
            <a:r>
              <a:rPr lang="en-US" altLang="en-US" dirty="0" smtClean="0"/>
              <a:t> in the basis set is determined by the </a:t>
            </a:r>
            <a:r>
              <a:rPr lang="en-US" altLang="en-US" u="sng" dirty="0" err="1" smtClean="0"/>
              <a:t>cyclomatic</a:t>
            </a:r>
            <a:r>
              <a:rPr lang="en-US" altLang="en-US" u="sng" dirty="0" smtClean="0"/>
              <a:t> complexity</a:t>
            </a:r>
          </a:p>
        </p:txBody>
      </p:sp>
    </p:spTree>
    <p:extLst>
      <p:ext uri="{BB962C8B-B14F-4D97-AF65-F5344CB8AC3E}">
        <p14:creationId xmlns:p14="http://schemas.microsoft.com/office/powerpoint/2010/main" val="333963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29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4327623D-4441-476A-8B77-7FF470C32906}" type="slidenum">
              <a:rPr lang="en-US" altLang="en-US" sz="1400" i="0" u="none"/>
              <a:pPr eaLnBrk="1" hangingPunct="1"/>
              <a:t>18</a:t>
            </a:fld>
            <a:endParaRPr lang="en-US" altLang="en-US" sz="1400" i="0" u="none"/>
          </a:p>
        </p:txBody>
      </p:sp>
      <p:sp>
        <p:nvSpPr>
          <p:cNvPr id="13315" name="Rectangle 2"/>
          <p:cNvSpPr>
            <a:spLocks noGrp="1" noChangeArrowheads="1"/>
          </p:cNvSpPr>
          <p:nvPr>
            <p:ph type="title"/>
          </p:nvPr>
        </p:nvSpPr>
        <p:spPr>
          <a:xfrm>
            <a:off x="435428" y="516294"/>
            <a:ext cx="8839200" cy="1143000"/>
          </a:xfrm>
        </p:spPr>
        <p:txBody>
          <a:bodyPr/>
          <a:lstStyle/>
          <a:p>
            <a:pPr eaLnBrk="1" hangingPunct="1"/>
            <a:r>
              <a:rPr lang="en-US" altLang="en-US" dirty="0" err="1" smtClean="0"/>
              <a:t>Cyclomatic</a:t>
            </a:r>
            <a:r>
              <a:rPr lang="en-US" altLang="en-US" dirty="0" smtClean="0"/>
              <a:t> Complexity</a:t>
            </a:r>
          </a:p>
        </p:txBody>
      </p:sp>
      <p:sp>
        <p:nvSpPr>
          <p:cNvPr id="13316" name="Rectangle 3"/>
          <p:cNvSpPr>
            <a:spLocks noGrp="1" noChangeArrowheads="1"/>
          </p:cNvSpPr>
          <p:nvPr>
            <p:ph type="body" idx="1"/>
          </p:nvPr>
        </p:nvSpPr>
        <p:spPr>
          <a:xfrm>
            <a:off x="609600" y="1676400"/>
            <a:ext cx="8229600" cy="4114800"/>
          </a:xfrm>
        </p:spPr>
        <p:txBody>
          <a:bodyPr>
            <a:noAutofit/>
          </a:bodyPr>
          <a:lstStyle/>
          <a:p>
            <a:pPr eaLnBrk="1" hangingPunct="1">
              <a:lnSpc>
                <a:spcPct val="90000"/>
              </a:lnSpc>
            </a:pPr>
            <a:r>
              <a:rPr lang="en-US" altLang="en-US" sz="1800" dirty="0" smtClean="0"/>
              <a:t>Provides a quantitative measure of the </a:t>
            </a:r>
            <a:r>
              <a:rPr lang="en-US" altLang="en-US" sz="1800" u="sng" dirty="0" smtClean="0"/>
              <a:t>logical complexity</a:t>
            </a:r>
            <a:r>
              <a:rPr lang="en-US" altLang="en-US" sz="1800" dirty="0" smtClean="0"/>
              <a:t> of a program</a:t>
            </a:r>
          </a:p>
          <a:p>
            <a:pPr eaLnBrk="1" hangingPunct="1">
              <a:lnSpc>
                <a:spcPct val="90000"/>
              </a:lnSpc>
            </a:pPr>
            <a:r>
              <a:rPr lang="en-US" altLang="en-US" sz="1800" dirty="0" smtClean="0"/>
              <a:t>Defines the </a:t>
            </a:r>
            <a:r>
              <a:rPr lang="en-US" altLang="en-US" sz="1800" u="sng" dirty="0" smtClean="0"/>
              <a:t>number of independent paths</a:t>
            </a:r>
            <a:r>
              <a:rPr lang="en-US" altLang="en-US" sz="1800" dirty="0" smtClean="0"/>
              <a:t> in the basis set</a:t>
            </a:r>
          </a:p>
          <a:p>
            <a:pPr eaLnBrk="1" hangingPunct="1">
              <a:lnSpc>
                <a:spcPct val="90000"/>
              </a:lnSpc>
            </a:pPr>
            <a:r>
              <a:rPr lang="en-US" altLang="en-US" sz="1800" dirty="0" smtClean="0"/>
              <a:t>Provides an </a:t>
            </a:r>
            <a:r>
              <a:rPr lang="en-US" altLang="en-US" sz="1800" u="sng" dirty="0" smtClean="0"/>
              <a:t>upper bound</a:t>
            </a:r>
            <a:r>
              <a:rPr lang="en-US" altLang="en-US" sz="1800" dirty="0" smtClean="0"/>
              <a:t> for the number of tests that must be conducted to ensure </a:t>
            </a:r>
            <a:r>
              <a:rPr lang="en-US" altLang="en-US" sz="1800" u="sng" dirty="0" smtClean="0"/>
              <a:t>all statements</a:t>
            </a:r>
            <a:r>
              <a:rPr lang="en-US" altLang="en-US" sz="1800" dirty="0" smtClean="0"/>
              <a:t> have been executed </a:t>
            </a:r>
            <a:r>
              <a:rPr lang="en-US" altLang="en-US" sz="1800" u="sng" dirty="0" smtClean="0"/>
              <a:t>at least once</a:t>
            </a:r>
          </a:p>
          <a:p>
            <a:pPr eaLnBrk="1" hangingPunct="1">
              <a:lnSpc>
                <a:spcPct val="90000"/>
              </a:lnSpc>
            </a:pPr>
            <a:r>
              <a:rPr lang="en-US" altLang="en-US" sz="1800" dirty="0" smtClean="0"/>
              <a:t>Can be computed </a:t>
            </a:r>
            <a:r>
              <a:rPr lang="en-US" altLang="en-US" sz="1800" u="sng" dirty="0" smtClean="0"/>
              <a:t>three</a:t>
            </a:r>
            <a:r>
              <a:rPr lang="en-US" altLang="en-US" sz="1800" dirty="0" smtClean="0"/>
              <a:t> ways</a:t>
            </a:r>
          </a:p>
          <a:p>
            <a:pPr lvl="1" eaLnBrk="1" hangingPunct="1">
              <a:lnSpc>
                <a:spcPct val="90000"/>
              </a:lnSpc>
            </a:pPr>
            <a:r>
              <a:rPr lang="en-US" altLang="en-US" dirty="0" smtClean="0"/>
              <a:t>The number of regions</a:t>
            </a:r>
          </a:p>
          <a:p>
            <a:pPr lvl="1" eaLnBrk="1" hangingPunct="1">
              <a:lnSpc>
                <a:spcPct val="90000"/>
              </a:lnSpc>
            </a:pPr>
            <a:r>
              <a:rPr lang="en-US" altLang="en-US" dirty="0" smtClean="0"/>
              <a:t>V(G) = E – N + 2, where E is the number of edges and N is the number of nodes in graph G</a:t>
            </a:r>
          </a:p>
          <a:p>
            <a:pPr lvl="1" eaLnBrk="1" hangingPunct="1">
              <a:lnSpc>
                <a:spcPct val="90000"/>
              </a:lnSpc>
            </a:pPr>
            <a:r>
              <a:rPr lang="en-US" altLang="en-US" dirty="0" smtClean="0"/>
              <a:t>V(G) = P + 1, where P is the number of predicate nodes in the flow graph G</a:t>
            </a:r>
          </a:p>
          <a:p>
            <a:pPr eaLnBrk="1" hangingPunct="1">
              <a:lnSpc>
                <a:spcPct val="90000"/>
              </a:lnSpc>
            </a:pPr>
            <a:r>
              <a:rPr lang="en-US" altLang="en-US" sz="1800" dirty="0" smtClean="0"/>
              <a:t>Results in the following equations for the example flow graph</a:t>
            </a:r>
          </a:p>
          <a:p>
            <a:pPr lvl="1" eaLnBrk="1" hangingPunct="1">
              <a:lnSpc>
                <a:spcPct val="90000"/>
              </a:lnSpc>
            </a:pPr>
            <a:r>
              <a:rPr lang="en-US" altLang="en-US" dirty="0" smtClean="0"/>
              <a:t>Number of regions = 4</a:t>
            </a:r>
          </a:p>
          <a:p>
            <a:pPr lvl="1" eaLnBrk="1" hangingPunct="1">
              <a:lnSpc>
                <a:spcPct val="90000"/>
              </a:lnSpc>
            </a:pPr>
            <a:r>
              <a:rPr lang="en-US" altLang="en-US" dirty="0" smtClean="0"/>
              <a:t>V(G) = 14 edges – 12 nodes + 2 = 4</a:t>
            </a:r>
          </a:p>
          <a:p>
            <a:pPr lvl="1" eaLnBrk="1" hangingPunct="1">
              <a:lnSpc>
                <a:spcPct val="90000"/>
              </a:lnSpc>
            </a:pPr>
            <a:r>
              <a:rPr lang="en-US" altLang="en-US" dirty="0" smtClean="0"/>
              <a:t>V(G) = 3 predicate nodes + 1 = 4</a:t>
            </a:r>
          </a:p>
          <a:p>
            <a:pPr lvl="1"/>
            <a:r>
              <a:rPr lang="en-US" dirty="0"/>
              <a:t>V (G) is the maximum number of independent paths in the graph</a:t>
            </a:r>
          </a:p>
          <a:p>
            <a:pPr lvl="1" eaLnBrk="1" hangingPunct="1">
              <a:lnSpc>
                <a:spcPct val="90000"/>
              </a:lnSpc>
            </a:pPr>
            <a:endParaRPr lang="en-US" altLang="en-US" dirty="0" smtClean="0"/>
          </a:p>
        </p:txBody>
      </p:sp>
    </p:spTree>
    <p:extLst>
      <p:ext uri="{BB962C8B-B14F-4D97-AF65-F5344CB8AC3E}">
        <p14:creationId xmlns:p14="http://schemas.microsoft.com/office/powerpoint/2010/main" val="2973363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1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3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316">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316">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316">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316">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3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C321AC4D-DA1C-460D-88FC-CA96734D69F4}" type="slidenum">
              <a:rPr lang="en-US" altLang="en-US" sz="1400" i="0" u="none"/>
              <a:pPr eaLnBrk="1" hangingPunct="1"/>
              <a:t>19</a:t>
            </a:fld>
            <a:endParaRPr lang="en-US" altLang="en-US" sz="1400" i="0" u="none"/>
          </a:p>
        </p:txBody>
      </p:sp>
      <p:sp>
        <p:nvSpPr>
          <p:cNvPr id="14339" name="Rectangle 2"/>
          <p:cNvSpPr>
            <a:spLocks noGrp="1" noChangeArrowheads="1"/>
          </p:cNvSpPr>
          <p:nvPr>
            <p:ph type="title"/>
          </p:nvPr>
        </p:nvSpPr>
        <p:spPr>
          <a:xfrm>
            <a:off x="304800" y="381000"/>
            <a:ext cx="8458200" cy="1143000"/>
          </a:xfrm>
        </p:spPr>
        <p:txBody>
          <a:bodyPr/>
          <a:lstStyle/>
          <a:p>
            <a:pPr eaLnBrk="1" hangingPunct="1"/>
            <a:r>
              <a:rPr lang="en-US" altLang="en-US" sz="4000" smtClean="0"/>
              <a:t>Deriving the Basis Set and Test Cases</a:t>
            </a:r>
          </a:p>
        </p:txBody>
      </p:sp>
      <p:sp>
        <p:nvSpPr>
          <p:cNvPr id="14340" name="Rectangle 3"/>
          <p:cNvSpPr>
            <a:spLocks noGrp="1" noChangeArrowheads="1"/>
          </p:cNvSpPr>
          <p:nvPr>
            <p:ph type="body" idx="1"/>
          </p:nvPr>
        </p:nvSpPr>
        <p:spPr/>
        <p:txBody>
          <a:bodyPr>
            <a:normAutofit lnSpcReduction="10000"/>
          </a:bodyPr>
          <a:lstStyle/>
          <a:p>
            <a:r>
              <a:rPr lang="en-US" altLang="en-US" sz="2000" dirty="0" smtClean="0"/>
              <a:t>Using the design or code as a foundation, draw a corresponding flow graph</a:t>
            </a:r>
          </a:p>
          <a:p>
            <a:r>
              <a:rPr lang="en-US" altLang="en-US" sz="2000" dirty="0" smtClean="0"/>
              <a:t>Determine the </a:t>
            </a:r>
            <a:r>
              <a:rPr lang="en-US" altLang="en-US" sz="2000" dirty="0" err="1" smtClean="0"/>
              <a:t>cyclomatic</a:t>
            </a:r>
            <a:r>
              <a:rPr lang="en-US" altLang="en-US" sz="2000" dirty="0" smtClean="0"/>
              <a:t> complexity of the resultant flow graph</a:t>
            </a:r>
          </a:p>
          <a:p>
            <a:r>
              <a:rPr lang="en-US" altLang="en-US" sz="2000" dirty="0" smtClean="0"/>
              <a:t>Determine a basis set of linearly independent paths</a:t>
            </a:r>
          </a:p>
          <a:p>
            <a:r>
              <a:rPr lang="en-US" altLang="en-US" sz="2000" dirty="0" smtClean="0"/>
              <a:t>Prepare test cases that will force execution of each path in the basis set</a:t>
            </a:r>
            <a:endParaRPr lang="en-US" altLang="en-US" sz="2000" dirty="0"/>
          </a:p>
          <a:p>
            <a:r>
              <a:rPr lang="en-US" sz="2000" dirty="0" err="1"/>
              <a:t>Cyclomatic</a:t>
            </a:r>
            <a:r>
              <a:rPr lang="en-US" sz="2000" dirty="0"/>
              <a:t> complexity can be calculated manually if the program is small. Automated tools need to be used if the program is very complex as this involves more flow graphs. Based on complexity number, team can conclude on the actions that need to be taken for measure</a:t>
            </a:r>
            <a:r>
              <a:rPr lang="en-US" sz="2000" dirty="0" smtClean="0"/>
              <a:t>.</a:t>
            </a:r>
          </a:p>
          <a:p>
            <a:pPr lvl="1"/>
            <a:r>
              <a:rPr lang="en-US" dirty="0" err="1"/>
              <a:t>OCLint</a:t>
            </a:r>
            <a:r>
              <a:rPr lang="en-US" dirty="0"/>
              <a:t> - Static code analyzer for C and Related Languages</a:t>
            </a:r>
          </a:p>
          <a:p>
            <a:pPr lvl="1"/>
            <a:r>
              <a:rPr lang="en-US" dirty="0" err="1"/>
              <a:t>devMetrics</a:t>
            </a:r>
            <a:r>
              <a:rPr lang="en-US" dirty="0"/>
              <a:t> - Analyzing metrics for C# projects</a:t>
            </a:r>
          </a:p>
          <a:p>
            <a:pPr lvl="1"/>
            <a:r>
              <a:rPr lang="en-US" dirty="0"/>
              <a:t>Reflector Add In - Code metrics for .NET assemblies</a:t>
            </a:r>
          </a:p>
          <a:p>
            <a:pPr lvl="1"/>
            <a:r>
              <a:rPr lang="en-US" dirty="0" err="1"/>
              <a:t>GMetrics</a:t>
            </a:r>
            <a:r>
              <a:rPr lang="en-US" dirty="0"/>
              <a:t> - Find metrics in Java related applications</a:t>
            </a:r>
          </a:p>
          <a:p>
            <a:pPr lvl="1"/>
            <a:r>
              <a:rPr lang="en-US" dirty="0" err="1"/>
              <a:t>NDepends</a:t>
            </a:r>
            <a:r>
              <a:rPr lang="en-US" dirty="0"/>
              <a:t> - Metrics in Java applications</a:t>
            </a:r>
          </a:p>
          <a:p>
            <a:pPr lvl="1"/>
            <a:endParaRPr lang="en-US" sz="1600" dirty="0" smtClean="0"/>
          </a:p>
          <a:p>
            <a:pPr marL="952500" lvl="1" indent="-609600">
              <a:buFontTx/>
              <a:buAutoNum type="arabicParenR"/>
            </a:pPr>
            <a:endParaRPr lang="en-US" altLang="en-US" sz="1400" dirty="0" smtClean="0"/>
          </a:p>
        </p:txBody>
      </p:sp>
    </p:spTree>
    <p:extLst>
      <p:ext uri="{BB962C8B-B14F-4D97-AF65-F5344CB8AC3E}">
        <p14:creationId xmlns:p14="http://schemas.microsoft.com/office/powerpoint/2010/main" val="236037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34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4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40">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4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40">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4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sz="2800" dirty="0" smtClean="0"/>
              <a:t>Development testing</a:t>
            </a:r>
            <a:endParaRPr lang="en-GB" sz="2800" dirty="0" smtClean="0"/>
          </a:p>
          <a:p>
            <a:r>
              <a:rPr lang="en-US" sz="2800" dirty="0" smtClean="0"/>
              <a:t>Test-driven development</a:t>
            </a:r>
            <a:endParaRPr lang="en-GB" sz="2800" dirty="0" smtClean="0"/>
          </a:p>
          <a:p>
            <a:r>
              <a:rPr lang="en-US" sz="2800" dirty="0" smtClean="0"/>
              <a:t>Release testing</a:t>
            </a:r>
            <a:endParaRPr lang="en-GB" sz="2800" dirty="0" smtClean="0"/>
          </a:p>
          <a:p>
            <a:r>
              <a:rPr lang="en-US" sz="2800" dirty="0" smtClean="0"/>
              <a:t>User testing </a:t>
            </a:r>
            <a:endParaRPr lang="en-GB" sz="2800" dirty="0" smtClean="0"/>
          </a:p>
          <a:p>
            <a:endParaRPr lang="en-US" dirty="0"/>
          </a:p>
        </p:txBody>
      </p:sp>
    </p:spTree>
    <p:extLst>
      <p:ext uri="{BB962C8B-B14F-4D97-AF65-F5344CB8AC3E}">
        <p14:creationId xmlns:p14="http://schemas.microsoft.com/office/powerpoint/2010/main" val="2317021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xfrm>
            <a:off x="6401965" y="6356351"/>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0B7DFF9D-981E-464A-90DA-794509AE491F}" type="slidenum">
              <a:rPr lang="en-US" altLang="en-US" sz="1400" i="0" u="none"/>
              <a:pPr eaLnBrk="1" hangingPunct="1"/>
              <a:t>20</a:t>
            </a:fld>
            <a:endParaRPr lang="en-US" altLang="en-US" sz="1400" i="0" u="none"/>
          </a:p>
        </p:txBody>
      </p:sp>
      <p:sp>
        <p:nvSpPr>
          <p:cNvPr id="15363" name="Rectangle 2"/>
          <p:cNvSpPr>
            <a:spLocks noGrp="1" noChangeArrowheads="1"/>
          </p:cNvSpPr>
          <p:nvPr>
            <p:ph type="title"/>
          </p:nvPr>
        </p:nvSpPr>
        <p:spPr>
          <a:xfrm>
            <a:off x="533400" y="520701"/>
            <a:ext cx="7772400" cy="762000"/>
          </a:xfrm>
        </p:spPr>
        <p:txBody>
          <a:bodyPr/>
          <a:lstStyle/>
          <a:p>
            <a:pPr eaLnBrk="1" hangingPunct="1"/>
            <a:r>
              <a:rPr lang="en-US" altLang="en-US" sz="3600" dirty="0" smtClean="0"/>
              <a:t>A Second Flow Graph Example</a:t>
            </a:r>
          </a:p>
        </p:txBody>
      </p:sp>
      <p:sp>
        <p:nvSpPr>
          <p:cNvPr id="15366" name="Oval 5"/>
          <p:cNvSpPr>
            <a:spLocks noChangeArrowheads="1"/>
          </p:cNvSpPr>
          <p:nvPr/>
        </p:nvSpPr>
        <p:spPr bwMode="auto">
          <a:xfrm>
            <a:off x="4816151" y="13716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4</a:t>
            </a:r>
          </a:p>
        </p:txBody>
      </p:sp>
      <p:sp>
        <p:nvSpPr>
          <p:cNvPr id="15367" name="Oval 6"/>
          <p:cNvSpPr>
            <a:spLocks noChangeArrowheads="1"/>
          </p:cNvSpPr>
          <p:nvPr/>
        </p:nvSpPr>
        <p:spPr bwMode="auto">
          <a:xfrm>
            <a:off x="4816151" y="20574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5</a:t>
            </a:r>
          </a:p>
        </p:txBody>
      </p:sp>
      <p:sp>
        <p:nvSpPr>
          <p:cNvPr id="15368" name="Oval 7"/>
          <p:cNvSpPr>
            <a:spLocks noChangeArrowheads="1"/>
          </p:cNvSpPr>
          <p:nvPr/>
        </p:nvSpPr>
        <p:spPr bwMode="auto">
          <a:xfrm>
            <a:off x="4816151" y="2743200"/>
            <a:ext cx="533400" cy="38100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6</a:t>
            </a:r>
          </a:p>
        </p:txBody>
      </p:sp>
      <p:sp>
        <p:nvSpPr>
          <p:cNvPr id="15369" name="Oval 8"/>
          <p:cNvSpPr>
            <a:spLocks noChangeArrowheads="1"/>
          </p:cNvSpPr>
          <p:nvPr/>
        </p:nvSpPr>
        <p:spPr bwMode="auto">
          <a:xfrm>
            <a:off x="5654351" y="32004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7</a:t>
            </a:r>
          </a:p>
        </p:txBody>
      </p:sp>
      <p:sp>
        <p:nvSpPr>
          <p:cNvPr id="15370" name="Oval 9"/>
          <p:cNvSpPr>
            <a:spLocks noChangeArrowheads="1"/>
          </p:cNvSpPr>
          <p:nvPr/>
        </p:nvSpPr>
        <p:spPr bwMode="auto">
          <a:xfrm>
            <a:off x="5654351" y="38100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16</a:t>
            </a:r>
          </a:p>
        </p:txBody>
      </p:sp>
      <p:sp>
        <p:nvSpPr>
          <p:cNvPr id="15371" name="Oval 10"/>
          <p:cNvSpPr>
            <a:spLocks noChangeArrowheads="1"/>
          </p:cNvSpPr>
          <p:nvPr/>
        </p:nvSpPr>
        <p:spPr bwMode="auto">
          <a:xfrm>
            <a:off x="5654351" y="44196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17</a:t>
            </a:r>
          </a:p>
        </p:txBody>
      </p:sp>
      <p:sp>
        <p:nvSpPr>
          <p:cNvPr id="15372" name="Oval 11"/>
          <p:cNvSpPr>
            <a:spLocks noChangeArrowheads="1"/>
          </p:cNvSpPr>
          <p:nvPr/>
        </p:nvSpPr>
        <p:spPr bwMode="auto">
          <a:xfrm>
            <a:off x="4054151" y="3200400"/>
            <a:ext cx="533400" cy="38100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8</a:t>
            </a:r>
          </a:p>
        </p:txBody>
      </p:sp>
      <p:sp>
        <p:nvSpPr>
          <p:cNvPr id="15373" name="Oval 12"/>
          <p:cNvSpPr>
            <a:spLocks noChangeArrowheads="1"/>
          </p:cNvSpPr>
          <p:nvPr/>
        </p:nvSpPr>
        <p:spPr bwMode="auto">
          <a:xfrm>
            <a:off x="4054151" y="38100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9</a:t>
            </a:r>
          </a:p>
        </p:txBody>
      </p:sp>
      <p:sp>
        <p:nvSpPr>
          <p:cNvPr id="15374" name="Oval 13"/>
          <p:cNvSpPr>
            <a:spLocks noChangeArrowheads="1"/>
          </p:cNvSpPr>
          <p:nvPr/>
        </p:nvSpPr>
        <p:spPr bwMode="auto">
          <a:xfrm>
            <a:off x="4054151" y="4419600"/>
            <a:ext cx="533400" cy="38100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dirty="0"/>
              <a:t>11</a:t>
            </a:r>
          </a:p>
        </p:txBody>
      </p:sp>
      <p:sp>
        <p:nvSpPr>
          <p:cNvPr id="15375" name="Oval 14"/>
          <p:cNvSpPr>
            <a:spLocks noChangeArrowheads="1"/>
          </p:cNvSpPr>
          <p:nvPr/>
        </p:nvSpPr>
        <p:spPr bwMode="auto">
          <a:xfrm>
            <a:off x="4054151" y="50292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12</a:t>
            </a:r>
          </a:p>
        </p:txBody>
      </p:sp>
      <p:sp>
        <p:nvSpPr>
          <p:cNvPr id="15376" name="Oval 15"/>
          <p:cNvSpPr>
            <a:spLocks noChangeArrowheads="1"/>
          </p:cNvSpPr>
          <p:nvPr/>
        </p:nvSpPr>
        <p:spPr bwMode="auto">
          <a:xfrm>
            <a:off x="4054151" y="57150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14</a:t>
            </a:r>
          </a:p>
        </p:txBody>
      </p:sp>
      <p:sp>
        <p:nvSpPr>
          <p:cNvPr id="15377" name="Oval 16"/>
          <p:cNvSpPr>
            <a:spLocks noChangeArrowheads="1"/>
          </p:cNvSpPr>
          <p:nvPr/>
        </p:nvSpPr>
        <p:spPr bwMode="auto">
          <a:xfrm>
            <a:off x="4054151" y="63246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15</a:t>
            </a:r>
          </a:p>
        </p:txBody>
      </p:sp>
      <p:sp>
        <p:nvSpPr>
          <p:cNvPr id="15378" name="Oval 17"/>
          <p:cNvSpPr>
            <a:spLocks noChangeArrowheads="1"/>
          </p:cNvSpPr>
          <p:nvPr/>
        </p:nvSpPr>
        <p:spPr bwMode="auto">
          <a:xfrm>
            <a:off x="2987351" y="50292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13</a:t>
            </a:r>
          </a:p>
        </p:txBody>
      </p:sp>
      <p:sp>
        <p:nvSpPr>
          <p:cNvPr id="15379" name="Oval 18"/>
          <p:cNvSpPr>
            <a:spLocks noChangeArrowheads="1"/>
          </p:cNvSpPr>
          <p:nvPr/>
        </p:nvSpPr>
        <p:spPr bwMode="auto">
          <a:xfrm>
            <a:off x="2987351" y="3810000"/>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10</a:t>
            </a:r>
          </a:p>
        </p:txBody>
      </p:sp>
      <p:cxnSp>
        <p:nvCxnSpPr>
          <p:cNvPr id="15381" name="AutoShape 20"/>
          <p:cNvCxnSpPr>
            <a:cxnSpLocks noChangeShapeType="1"/>
            <a:stCxn id="15366" idx="4"/>
            <a:endCxn id="15367" idx="0"/>
          </p:cNvCxnSpPr>
          <p:nvPr/>
        </p:nvCxnSpPr>
        <p:spPr bwMode="auto">
          <a:xfrm>
            <a:off x="5082851" y="1752600"/>
            <a:ext cx="0" cy="3048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2" name="AutoShape 21"/>
          <p:cNvCxnSpPr>
            <a:cxnSpLocks noChangeShapeType="1"/>
            <a:stCxn id="15367" idx="4"/>
            <a:endCxn id="15368" idx="0"/>
          </p:cNvCxnSpPr>
          <p:nvPr/>
        </p:nvCxnSpPr>
        <p:spPr bwMode="auto">
          <a:xfrm>
            <a:off x="5082851" y="2438400"/>
            <a:ext cx="0" cy="2857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3" name="AutoShape 22"/>
          <p:cNvCxnSpPr>
            <a:cxnSpLocks noChangeShapeType="1"/>
            <a:stCxn id="15368" idx="3"/>
            <a:endCxn id="15372" idx="7"/>
          </p:cNvCxnSpPr>
          <p:nvPr/>
        </p:nvCxnSpPr>
        <p:spPr bwMode="auto">
          <a:xfrm flipH="1">
            <a:off x="4509764" y="3087688"/>
            <a:ext cx="384175" cy="1492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4" name="AutoShape 23"/>
          <p:cNvCxnSpPr>
            <a:cxnSpLocks noChangeShapeType="1"/>
            <a:stCxn id="15368" idx="5"/>
            <a:endCxn id="15369" idx="1"/>
          </p:cNvCxnSpPr>
          <p:nvPr/>
        </p:nvCxnSpPr>
        <p:spPr bwMode="auto">
          <a:xfrm>
            <a:off x="5271764" y="3087688"/>
            <a:ext cx="460375" cy="1682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5" name="AutoShape 24"/>
          <p:cNvCxnSpPr>
            <a:cxnSpLocks noChangeShapeType="1"/>
            <a:stCxn id="15372" idx="4"/>
            <a:endCxn id="15373" idx="0"/>
          </p:cNvCxnSpPr>
          <p:nvPr/>
        </p:nvCxnSpPr>
        <p:spPr bwMode="auto">
          <a:xfrm>
            <a:off x="4320851" y="3600450"/>
            <a:ext cx="0" cy="2095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6" name="AutoShape 25"/>
          <p:cNvCxnSpPr>
            <a:cxnSpLocks noChangeShapeType="1"/>
            <a:stCxn id="15369" idx="4"/>
            <a:endCxn id="15370" idx="0"/>
          </p:cNvCxnSpPr>
          <p:nvPr/>
        </p:nvCxnSpPr>
        <p:spPr bwMode="auto">
          <a:xfrm>
            <a:off x="5921051" y="3581400"/>
            <a:ext cx="0" cy="2286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7" name="AutoShape 26"/>
          <p:cNvCxnSpPr>
            <a:cxnSpLocks noChangeShapeType="1"/>
            <a:stCxn id="15370" idx="4"/>
            <a:endCxn id="15371" idx="0"/>
          </p:cNvCxnSpPr>
          <p:nvPr/>
        </p:nvCxnSpPr>
        <p:spPr bwMode="auto">
          <a:xfrm>
            <a:off x="5921051" y="4191000"/>
            <a:ext cx="0" cy="2286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8" name="AutoShape 27"/>
          <p:cNvCxnSpPr>
            <a:cxnSpLocks noChangeShapeType="1"/>
            <a:stCxn id="15373" idx="4"/>
            <a:endCxn id="15374" idx="0"/>
          </p:cNvCxnSpPr>
          <p:nvPr/>
        </p:nvCxnSpPr>
        <p:spPr bwMode="auto">
          <a:xfrm>
            <a:off x="4320851" y="4191000"/>
            <a:ext cx="0" cy="2095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9" name="AutoShape 28"/>
          <p:cNvCxnSpPr>
            <a:cxnSpLocks noChangeShapeType="1"/>
            <a:stCxn id="15374" idx="4"/>
            <a:endCxn id="15375" idx="0"/>
          </p:cNvCxnSpPr>
          <p:nvPr/>
        </p:nvCxnSpPr>
        <p:spPr bwMode="auto">
          <a:xfrm>
            <a:off x="4320851" y="4819650"/>
            <a:ext cx="0" cy="2095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0" name="AutoShape 29"/>
          <p:cNvCxnSpPr>
            <a:cxnSpLocks noChangeShapeType="1"/>
            <a:stCxn id="15375" idx="4"/>
            <a:endCxn id="15376" idx="0"/>
          </p:cNvCxnSpPr>
          <p:nvPr/>
        </p:nvCxnSpPr>
        <p:spPr bwMode="auto">
          <a:xfrm>
            <a:off x="4320851" y="5410200"/>
            <a:ext cx="0" cy="3048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1" name="AutoShape 30"/>
          <p:cNvCxnSpPr>
            <a:cxnSpLocks noChangeShapeType="1"/>
            <a:stCxn id="15376" idx="4"/>
            <a:endCxn id="15377" idx="0"/>
          </p:cNvCxnSpPr>
          <p:nvPr/>
        </p:nvCxnSpPr>
        <p:spPr bwMode="auto">
          <a:xfrm>
            <a:off x="4320851" y="6096000"/>
            <a:ext cx="0" cy="22860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2" name="AutoShape 31"/>
          <p:cNvCxnSpPr>
            <a:cxnSpLocks noChangeShapeType="1"/>
            <a:stCxn id="15372" idx="3"/>
            <a:endCxn id="15379" idx="7"/>
          </p:cNvCxnSpPr>
          <p:nvPr/>
        </p:nvCxnSpPr>
        <p:spPr bwMode="auto">
          <a:xfrm flipH="1">
            <a:off x="3442964" y="3544888"/>
            <a:ext cx="688975" cy="3206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3" name="AutoShape 32"/>
          <p:cNvCxnSpPr>
            <a:cxnSpLocks noChangeShapeType="1"/>
            <a:stCxn id="15379" idx="0"/>
            <a:endCxn id="15367" idx="3"/>
          </p:cNvCxnSpPr>
          <p:nvPr/>
        </p:nvCxnSpPr>
        <p:spPr bwMode="auto">
          <a:xfrm rot="-5400000">
            <a:off x="3360414" y="2276475"/>
            <a:ext cx="1427162" cy="1639888"/>
          </a:xfrm>
          <a:prstGeom prst="curvedConnector3">
            <a:avLst>
              <a:gd name="adj1" fmla="val 74190"/>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4" name="AutoShape 33"/>
          <p:cNvCxnSpPr>
            <a:cxnSpLocks noChangeShapeType="1"/>
            <a:stCxn id="15378" idx="2"/>
            <a:endCxn id="15367" idx="2"/>
          </p:cNvCxnSpPr>
          <p:nvPr/>
        </p:nvCxnSpPr>
        <p:spPr bwMode="auto">
          <a:xfrm rot="10800000" flipH="1">
            <a:off x="2987351" y="2247900"/>
            <a:ext cx="1828800" cy="2971800"/>
          </a:xfrm>
          <a:prstGeom prst="curvedConnector3">
            <a:avLst>
              <a:gd name="adj1" fmla="val -12500"/>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5" name="AutoShape 34"/>
          <p:cNvCxnSpPr>
            <a:cxnSpLocks noChangeShapeType="1"/>
            <a:stCxn id="15377" idx="2"/>
            <a:endCxn id="15367" idx="1"/>
          </p:cNvCxnSpPr>
          <p:nvPr/>
        </p:nvCxnSpPr>
        <p:spPr bwMode="auto">
          <a:xfrm rot="10800000" flipH="1">
            <a:off x="4054151" y="2112963"/>
            <a:ext cx="839788" cy="4402137"/>
          </a:xfrm>
          <a:prstGeom prst="curvedConnector4">
            <a:avLst>
              <a:gd name="adj1" fmla="val -210588"/>
              <a:gd name="adj2" fmla="val 106454"/>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6" name="AutoShape 35"/>
          <p:cNvCxnSpPr>
            <a:cxnSpLocks noChangeShapeType="1"/>
            <a:stCxn id="15374" idx="3"/>
            <a:endCxn id="15378" idx="7"/>
          </p:cNvCxnSpPr>
          <p:nvPr/>
        </p:nvCxnSpPr>
        <p:spPr bwMode="auto">
          <a:xfrm flipH="1">
            <a:off x="3442964" y="4764088"/>
            <a:ext cx="688975" cy="32067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979303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714FBEF1-2BFC-4785-92D8-04E44A99C238}" type="slidenum">
              <a:rPr lang="en-US" altLang="en-US" sz="1400" i="0" u="none"/>
              <a:pPr eaLnBrk="1" hangingPunct="1"/>
              <a:t>21</a:t>
            </a:fld>
            <a:endParaRPr lang="en-US" altLang="en-US" sz="1400" i="0" u="none"/>
          </a:p>
        </p:txBody>
      </p:sp>
      <p:sp>
        <p:nvSpPr>
          <p:cNvPr id="17411" name="Rectangle 1026"/>
          <p:cNvSpPr>
            <a:spLocks noGrp="1" noChangeArrowheads="1"/>
          </p:cNvSpPr>
          <p:nvPr>
            <p:ph type="title"/>
          </p:nvPr>
        </p:nvSpPr>
        <p:spPr>
          <a:xfrm>
            <a:off x="240263" y="290797"/>
            <a:ext cx="8763000" cy="762000"/>
          </a:xfrm>
        </p:spPr>
        <p:txBody>
          <a:bodyPr/>
          <a:lstStyle/>
          <a:p>
            <a:pPr eaLnBrk="1" hangingPunct="1"/>
            <a:r>
              <a:rPr lang="en-US" altLang="en-US" sz="3600" dirty="0" smtClean="0"/>
              <a:t>A Sample Diagram and Analyze</a:t>
            </a:r>
          </a:p>
        </p:txBody>
      </p:sp>
      <p:sp>
        <p:nvSpPr>
          <p:cNvPr id="17413" name="Oval 1028"/>
          <p:cNvSpPr>
            <a:spLocks noChangeArrowheads="1"/>
          </p:cNvSpPr>
          <p:nvPr/>
        </p:nvSpPr>
        <p:spPr bwMode="auto">
          <a:xfrm>
            <a:off x="4088363" y="1303168"/>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3</a:t>
            </a:r>
          </a:p>
        </p:txBody>
      </p:sp>
      <p:sp>
        <p:nvSpPr>
          <p:cNvPr id="17414" name="Oval 1029"/>
          <p:cNvSpPr>
            <a:spLocks noChangeArrowheads="1"/>
          </p:cNvSpPr>
          <p:nvPr/>
        </p:nvSpPr>
        <p:spPr bwMode="auto">
          <a:xfrm>
            <a:off x="4088363" y="1912768"/>
            <a:ext cx="533400" cy="38100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4</a:t>
            </a:r>
          </a:p>
        </p:txBody>
      </p:sp>
      <p:sp>
        <p:nvSpPr>
          <p:cNvPr id="17415" name="Oval 1030"/>
          <p:cNvSpPr>
            <a:spLocks noChangeArrowheads="1"/>
          </p:cNvSpPr>
          <p:nvPr/>
        </p:nvSpPr>
        <p:spPr bwMode="auto">
          <a:xfrm>
            <a:off x="4088363" y="2522368"/>
            <a:ext cx="533400" cy="38100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6</a:t>
            </a:r>
          </a:p>
        </p:txBody>
      </p:sp>
      <p:sp>
        <p:nvSpPr>
          <p:cNvPr id="17416" name="Oval 1031"/>
          <p:cNvSpPr>
            <a:spLocks noChangeArrowheads="1"/>
          </p:cNvSpPr>
          <p:nvPr/>
        </p:nvSpPr>
        <p:spPr bwMode="auto">
          <a:xfrm>
            <a:off x="5002763" y="2522368"/>
            <a:ext cx="533400" cy="38100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7</a:t>
            </a:r>
          </a:p>
        </p:txBody>
      </p:sp>
      <p:sp>
        <p:nvSpPr>
          <p:cNvPr id="17417" name="Oval 1032"/>
          <p:cNvSpPr>
            <a:spLocks noChangeArrowheads="1"/>
          </p:cNvSpPr>
          <p:nvPr/>
        </p:nvSpPr>
        <p:spPr bwMode="auto">
          <a:xfrm>
            <a:off x="5002763" y="3208168"/>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9</a:t>
            </a:r>
          </a:p>
        </p:txBody>
      </p:sp>
      <p:sp>
        <p:nvSpPr>
          <p:cNvPr id="17418" name="Oval 1033"/>
          <p:cNvSpPr>
            <a:spLocks noChangeArrowheads="1"/>
          </p:cNvSpPr>
          <p:nvPr/>
        </p:nvSpPr>
        <p:spPr bwMode="auto">
          <a:xfrm>
            <a:off x="5002763" y="3893968"/>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10</a:t>
            </a:r>
          </a:p>
        </p:txBody>
      </p:sp>
      <p:sp>
        <p:nvSpPr>
          <p:cNvPr id="17419" name="Oval 1034"/>
          <p:cNvSpPr>
            <a:spLocks noChangeArrowheads="1"/>
          </p:cNvSpPr>
          <p:nvPr/>
        </p:nvSpPr>
        <p:spPr bwMode="auto">
          <a:xfrm>
            <a:off x="3021563" y="3360568"/>
            <a:ext cx="533400" cy="38100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12</a:t>
            </a:r>
          </a:p>
        </p:txBody>
      </p:sp>
      <p:sp>
        <p:nvSpPr>
          <p:cNvPr id="17420" name="Oval 1035"/>
          <p:cNvSpPr>
            <a:spLocks noChangeArrowheads="1"/>
          </p:cNvSpPr>
          <p:nvPr/>
        </p:nvSpPr>
        <p:spPr bwMode="auto">
          <a:xfrm>
            <a:off x="4012163" y="3360568"/>
            <a:ext cx="533400" cy="381000"/>
          </a:xfrm>
          <a:prstGeom prst="ellipse">
            <a:avLst/>
          </a:prstGeom>
          <a:noFill/>
          <a:ln w="38100" cmpd="dbl">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13</a:t>
            </a:r>
          </a:p>
        </p:txBody>
      </p:sp>
      <p:sp>
        <p:nvSpPr>
          <p:cNvPr id="17421" name="Oval 1036"/>
          <p:cNvSpPr>
            <a:spLocks noChangeArrowheads="1"/>
          </p:cNvSpPr>
          <p:nvPr/>
        </p:nvSpPr>
        <p:spPr bwMode="auto">
          <a:xfrm>
            <a:off x="3021563" y="4198768"/>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15</a:t>
            </a:r>
          </a:p>
        </p:txBody>
      </p:sp>
      <p:sp>
        <p:nvSpPr>
          <p:cNvPr id="17422" name="Oval 1037"/>
          <p:cNvSpPr>
            <a:spLocks noChangeArrowheads="1"/>
          </p:cNvSpPr>
          <p:nvPr/>
        </p:nvSpPr>
        <p:spPr bwMode="auto">
          <a:xfrm>
            <a:off x="3021563" y="4808368"/>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16</a:t>
            </a:r>
          </a:p>
        </p:txBody>
      </p:sp>
      <p:sp>
        <p:nvSpPr>
          <p:cNvPr id="17423" name="Oval 1038"/>
          <p:cNvSpPr>
            <a:spLocks noChangeArrowheads="1"/>
          </p:cNvSpPr>
          <p:nvPr/>
        </p:nvSpPr>
        <p:spPr bwMode="auto">
          <a:xfrm>
            <a:off x="4088363" y="5265568"/>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18</a:t>
            </a:r>
          </a:p>
        </p:txBody>
      </p:sp>
      <p:sp>
        <p:nvSpPr>
          <p:cNvPr id="17424" name="Oval 1039"/>
          <p:cNvSpPr>
            <a:spLocks noChangeArrowheads="1"/>
          </p:cNvSpPr>
          <p:nvPr/>
        </p:nvSpPr>
        <p:spPr bwMode="auto">
          <a:xfrm>
            <a:off x="4088363" y="5875168"/>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20</a:t>
            </a:r>
          </a:p>
        </p:txBody>
      </p:sp>
      <p:cxnSp>
        <p:nvCxnSpPr>
          <p:cNvPr id="17425" name="AutoShape 1040"/>
          <p:cNvCxnSpPr>
            <a:cxnSpLocks noChangeShapeType="1"/>
            <a:stCxn id="17413" idx="4"/>
            <a:endCxn id="17414" idx="0"/>
          </p:cNvCxnSpPr>
          <p:nvPr/>
        </p:nvCxnSpPr>
        <p:spPr bwMode="auto">
          <a:xfrm>
            <a:off x="4355063" y="1684168"/>
            <a:ext cx="0" cy="2095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26" name="AutoShape 1041"/>
          <p:cNvCxnSpPr>
            <a:cxnSpLocks noChangeShapeType="1"/>
            <a:stCxn id="17414" idx="4"/>
            <a:endCxn id="17415" idx="0"/>
          </p:cNvCxnSpPr>
          <p:nvPr/>
        </p:nvCxnSpPr>
        <p:spPr bwMode="auto">
          <a:xfrm>
            <a:off x="4355063" y="2312818"/>
            <a:ext cx="0" cy="1905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27" name="AutoShape 1042"/>
          <p:cNvCxnSpPr>
            <a:cxnSpLocks noChangeShapeType="1"/>
            <a:stCxn id="17415" idx="6"/>
            <a:endCxn id="17416" idx="2"/>
          </p:cNvCxnSpPr>
          <p:nvPr/>
        </p:nvCxnSpPr>
        <p:spPr bwMode="auto">
          <a:xfrm>
            <a:off x="4640813" y="2712868"/>
            <a:ext cx="3429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28" name="AutoShape 1043"/>
          <p:cNvCxnSpPr>
            <a:cxnSpLocks noChangeShapeType="1"/>
            <a:stCxn id="17416" idx="4"/>
            <a:endCxn id="17417" idx="0"/>
          </p:cNvCxnSpPr>
          <p:nvPr/>
        </p:nvCxnSpPr>
        <p:spPr bwMode="auto">
          <a:xfrm>
            <a:off x="5269463" y="2922418"/>
            <a:ext cx="0" cy="2857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29" name="AutoShape 1044"/>
          <p:cNvCxnSpPr>
            <a:cxnSpLocks noChangeShapeType="1"/>
            <a:stCxn id="17417" idx="4"/>
            <a:endCxn id="17418" idx="0"/>
          </p:cNvCxnSpPr>
          <p:nvPr/>
        </p:nvCxnSpPr>
        <p:spPr bwMode="auto">
          <a:xfrm>
            <a:off x="5269463" y="3589168"/>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430" name="Oval 1045"/>
          <p:cNvSpPr>
            <a:spLocks noChangeArrowheads="1"/>
          </p:cNvSpPr>
          <p:nvPr/>
        </p:nvSpPr>
        <p:spPr bwMode="auto">
          <a:xfrm>
            <a:off x="4088363" y="6408568"/>
            <a:ext cx="5334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i="0" u="none"/>
              <a:t>21</a:t>
            </a:r>
          </a:p>
        </p:txBody>
      </p:sp>
      <p:cxnSp>
        <p:nvCxnSpPr>
          <p:cNvPr id="17431" name="AutoShape 1046"/>
          <p:cNvCxnSpPr>
            <a:cxnSpLocks noChangeShapeType="1"/>
            <a:stCxn id="17418" idx="4"/>
            <a:endCxn id="17423" idx="7"/>
          </p:cNvCxnSpPr>
          <p:nvPr/>
        </p:nvCxnSpPr>
        <p:spPr bwMode="auto">
          <a:xfrm flipH="1">
            <a:off x="4543976" y="4274968"/>
            <a:ext cx="725487" cy="10461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32" name="AutoShape 1047"/>
          <p:cNvCxnSpPr>
            <a:cxnSpLocks noChangeShapeType="1"/>
            <a:stCxn id="17415" idx="2"/>
            <a:endCxn id="17419" idx="0"/>
          </p:cNvCxnSpPr>
          <p:nvPr/>
        </p:nvCxnSpPr>
        <p:spPr bwMode="auto">
          <a:xfrm flipH="1">
            <a:off x="3288263" y="2712868"/>
            <a:ext cx="781050" cy="6286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33" name="AutoShape 1048"/>
          <p:cNvCxnSpPr>
            <a:cxnSpLocks noChangeShapeType="1"/>
            <a:stCxn id="17419" idx="4"/>
            <a:endCxn id="17421" idx="0"/>
          </p:cNvCxnSpPr>
          <p:nvPr/>
        </p:nvCxnSpPr>
        <p:spPr bwMode="auto">
          <a:xfrm>
            <a:off x="3288263" y="3760618"/>
            <a:ext cx="0" cy="4381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34" name="AutoShape 1049"/>
          <p:cNvCxnSpPr>
            <a:cxnSpLocks noChangeShapeType="1"/>
            <a:stCxn id="17419" idx="6"/>
            <a:endCxn id="17420" idx="2"/>
          </p:cNvCxnSpPr>
          <p:nvPr/>
        </p:nvCxnSpPr>
        <p:spPr bwMode="auto">
          <a:xfrm>
            <a:off x="3574013" y="3551068"/>
            <a:ext cx="4191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35" name="AutoShape 1050"/>
          <p:cNvCxnSpPr>
            <a:cxnSpLocks noChangeShapeType="1"/>
            <a:stCxn id="17420" idx="3"/>
            <a:endCxn id="17421" idx="6"/>
          </p:cNvCxnSpPr>
          <p:nvPr/>
        </p:nvCxnSpPr>
        <p:spPr bwMode="auto">
          <a:xfrm flipH="1">
            <a:off x="3554963" y="3705056"/>
            <a:ext cx="534988" cy="6842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36" name="AutoShape 1051"/>
          <p:cNvCxnSpPr>
            <a:cxnSpLocks noChangeShapeType="1"/>
            <a:stCxn id="17421" idx="4"/>
            <a:endCxn id="17422" idx="0"/>
          </p:cNvCxnSpPr>
          <p:nvPr/>
        </p:nvCxnSpPr>
        <p:spPr bwMode="auto">
          <a:xfrm>
            <a:off x="3288263" y="4579768"/>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37" name="AutoShape 1052"/>
          <p:cNvCxnSpPr>
            <a:cxnSpLocks noChangeShapeType="1"/>
            <a:stCxn id="17422" idx="5"/>
            <a:endCxn id="17423" idx="1"/>
          </p:cNvCxnSpPr>
          <p:nvPr/>
        </p:nvCxnSpPr>
        <p:spPr bwMode="auto">
          <a:xfrm>
            <a:off x="3477176" y="5133806"/>
            <a:ext cx="688975" cy="1873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38" name="AutoShape 1053"/>
          <p:cNvCxnSpPr>
            <a:cxnSpLocks noChangeShapeType="1"/>
            <a:stCxn id="17424" idx="4"/>
            <a:endCxn id="17430" idx="0"/>
          </p:cNvCxnSpPr>
          <p:nvPr/>
        </p:nvCxnSpPr>
        <p:spPr bwMode="auto">
          <a:xfrm>
            <a:off x="4355063" y="6256168"/>
            <a:ext cx="0" cy="1524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439" name="AutoShape 1054"/>
          <p:cNvCxnSpPr>
            <a:cxnSpLocks noChangeShapeType="1"/>
            <a:stCxn id="17416" idx="3"/>
            <a:endCxn id="17419" idx="7"/>
          </p:cNvCxnSpPr>
          <p:nvPr/>
        </p:nvCxnSpPr>
        <p:spPr bwMode="auto">
          <a:xfrm flipH="1">
            <a:off x="3477176" y="2866856"/>
            <a:ext cx="1603375" cy="5302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440" name="Freeform 1055"/>
          <p:cNvSpPr>
            <a:spLocks/>
          </p:cNvSpPr>
          <p:nvPr/>
        </p:nvSpPr>
        <p:spPr bwMode="auto">
          <a:xfrm>
            <a:off x="4621763" y="1849268"/>
            <a:ext cx="1765300" cy="3568700"/>
          </a:xfrm>
          <a:custGeom>
            <a:avLst/>
            <a:gdLst>
              <a:gd name="T0" fmla="*/ 0 w 1112"/>
              <a:gd name="T1" fmla="*/ 3568700 h 2248"/>
              <a:gd name="T2" fmla="*/ 1524000 w 1112"/>
              <a:gd name="T3" fmla="*/ 2425700 h 2248"/>
              <a:gd name="T4" fmla="*/ 1447800 w 1112"/>
              <a:gd name="T5" fmla="*/ 368300 h 2248"/>
              <a:gd name="T6" fmla="*/ 0 w 1112"/>
              <a:gd name="T7" fmla="*/ 215900 h 2248"/>
              <a:gd name="T8" fmla="*/ 0 60000 65536"/>
              <a:gd name="T9" fmla="*/ 0 60000 65536"/>
              <a:gd name="T10" fmla="*/ 0 60000 65536"/>
              <a:gd name="T11" fmla="*/ 0 60000 65536"/>
              <a:gd name="T12" fmla="*/ 0 w 1112"/>
              <a:gd name="T13" fmla="*/ 0 h 2248"/>
              <a:gd name="T14" fmla="*/ 1112 w 1112"/>
              <a:gd name="T15" fmla="*/ 2248 h 2248"/>
            </a:gdLst>
            <a:ahLst/>
            <a:cxnLst>
              <a:cxn ang="T8">
                <a:pos x="T0" y="T1"/>
              </a:cxn>
              <a:cxn ang="T9">
                <a:pos x="T2" y="T3"/>
              </a:cxn>
              <a:cxn ang="T10">
                <a:pos x="T4" y="T5"/>
              </a:cxn>
              <a:cxn ang="T11">
                <a:pos x="T6" y="T7"/>
              </a:cxn>
            </a:cxnLst>
            <a:rect l="T12" t="T13" r="T14" b="T15"/>
            <a:pathLst>
              <a:path w="1112" h="2248">
                <a:moveTo>
                  <a:pt x="0" y="2248"/>
                </a:moveTo>
                <a:cubicBezTo>
                  <a:pt x="404" y="2056"/>
                  <a:pt x="808" y="1864"/>
                  <a:pt x="960" y="1528"/>
                </a:cubicBezTo>
                <a:cubicBezTo>
                  <a:pt x="1112" y="1192"/>
                  <a:pt x="1072" y="464"/>
                  <a:pt x="912" y="232"/>
                </a:cubicBezTo>
                <a:cubicBezTo>
                  <a:pt x="752" y="0"/>
                  <a:pt x="152" y="152"/>
                  <a:pt x="0" y="136"/>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41" name="Freeform 1056"/>
          <p:cNvSpPr>
            <a:spLocks/>
          </p:cNvSpPr>
          <p:nvPr/>
        </p:nvSpPr>
        <p:spPr bwMode="auto">
          <a:xfrm>
            <a:off x="2170663" y="2141368"/>
            <a:ext cx="1917700" cy="3975100"/>
          </a:xfrm>
          <a:custGeom>
            <a:avLst/>
            <a:gdLst>
              <a:gd name="T0" fmla="*/ 1917700 w 1208"/>
              <a:gd name="T1" fmla="*/ 0 h 2504"/>
              <a:gd name="T2" fmla="*/ 317500 w 1208"/>
              <a:gd name="T3" fmla="*/ 990600 h 2504"/>
              <a:gd name="T4" fmla="*/ 165100 w 1208"/>
              <a:gd name="T5" fmla="*/ 2895600 h 2504"/>
              <a:gd name="T6" fmla="*/ 1308100 w 1208"/>
              <a:gd name="T7" fmla="*/ 3810000 h 2504"/>
              <a:gd name="T8" fmla="*/ 1917700 w 1208"/>
              <a:gd name="T9" fmla="*/ 3886200 h 2504"/>
              <a:gd name="T10" fmla="*/ 0 60000 65536"/>
              <a:gd name="T11" fmla="*/ 0 60000 65536"/>
              <a:gd name="T12" fmla="*/ 0 60000 65536"/>
              <a:gd name="T13" fmla="*/ 0 60000 65536"/>
              <a:gd name="T14" fmla="*/ 0 60000 65536"/>
              <a:gd name="T15" fmla="*/ 0 w 1208"/>
              <a:gd name="T16" fmla="*/ 0 h 2504"/>
              <a:gd name="T17" fmla="*/ 1208 w 1208"/>
              <a:gd name="T18" fmla="*/ 2504 h 2504"/>
            </a:gdLst>
            <a:ahLst/>
            <a:cxnLst>
              <a:cxn ang="T10">
                <a:pos x="T0" y="T1"/>
              </a:cxn>
              <a:cxn ang="T11">
                <a:pos x="T2" y="T3"/>
              </a:cxn>
              <a:cxn ang="T12">
                <a:pos x="T4" y="T5"/>
              </a:cxn>
              <a:cxn ang="T13">
                <a:pos x="T6" y="T7"/>
              </a:cxn>
              <a:cxn ang="T14">
                <a:pos x="T8" y="T9"/>
              </a:cxn>
            </a:cxnLst>
            <a:rect l="T15" t="T16" r="T17" b="T18"/>
            <a:pathLst>
              <a:path w="1208" h="2504">
                <a:moveTo>
                  <a:pt x="1208" y="0"/>
                </a:moveTo>
                <a:cubicBezTo>
                  <a:pt x="796" y="160"/>
                  <a:pt x="384" y="320"/>
                  <a:pt x="200" y="624"/>
                </a:cubicBezTo>
                <a:cubicBezTo>
                  <a:pt x="16" y="928"/>
                  <a:pt x="0" y="1528"/>
                  <a:pt x="104" y="1824"/>
                </a:cubicBezTo>
                <a:cubicBezTo>
                  <a:pt x="208" y="2120"/>
                  <a:pt x="640" y="2296"/>
                  <a:pt x="824" y="2400"/>
                </a:cubicBezTo>
                <a:cubicBezTo>
                  <a:pt x="1008" y="2504"/>
                  <a:pt x="1144" y="2440"/>
                  <a:pt x="1208" y="2448"/>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17442" name="AutoShape 1057"/>
          <p:cNvCxnSpPr>
            <a:cxnSpLocks noChangeShapeType="1"/>
            <a:stCxn id="17420" idx="4"/>
            <a:endCxn id="17423" idx="0"/>
          </p:cNvCxnSpPr>
          <p:nvPr/>
        </p:nvCxnSpPr>
        <p:spPr bwMode="auto">
          <a:xfrm>
            <a:off x="4278863" y="3760618"/>
            <a:ext cx="76200" cy="15049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882580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E61F1DA1-2A0B-4F19-8661-2247D7FA2D23}" type="slidenum">
              <a:rPr lang="en-US" altLang="en-US" sz="1400" i="0" u="none"/>
              <a:pPr eaLnBrk="1" hangingPunct="1"/>
              <a:t>22</a:t>
            </a:fld>
            <a:endParaRPr lang="en-US" altLang="en-US" sz="1400" i="0" u="none"/>
          </a:p>
        </p:txBody>
      </p:sp>
      <p:sp>
        <p:nvSpPr>
          <p:cNvPr id="18435" name="Rectangle 2"/>
          <p:cNvSpPr>
            <a:spLocks noGrp="1" noChangeArrowheads="1"/>
          </p:cNvSpPr>
          <p:nvPr>
            <p:ph type="title"/>
          </p:nvPr>
        </p:nvSpPr>
        <p:spPr>
          <a:xfrm>
            <a:off x="685800" y="304800"/>
            <a:ext cx="7772400" cy="1143000"/>
          </a:xfrm>
        </p:spPr>
        <p:txBody>
          <a:bodyPr/>
          <a:lstStyle/>
          <a:p>
            <a:pPr eaLnBrk="1" hangingPunct="1"/>
            <a:r>
              <a:rPr lang="en-US" altLang="en-US" smtClean="0"/>
              <a:t>Loop Testing - General</a:t>
            </a:r>
          </a:p>
        </p:txBody>
      </p:sp>
      <p:sp>
        <p:nvSpPr>
          <p:cNvPr id="18436" name="Rectangle 3"/>
          <p:cNvSpPr>
            <a:spLocks noGrp="1" noChangeArrowheads="1"/>
          </p:cNvSpPr>
          <p:nvPr>
            <p:ph type="body" idx="1"/>
          </p:nvPr>
        </p:nvSpPr>
        <p:spPr/>
        <p:txBody>
          <a:bodyPr/>
          <a:lstStyle/>
          <a:p>
            <a:pPr eaLnBrk="1" hangingPunct="1">
              <a:lnSpc>
                <a:spcPct val="90000"/>
              </a:lnSpc>
            </a:pPr>
            <a:r>
              <a:rPr lang="en-US" altLang="en-US" sz="2000" dirty="0" smtClean="0"/>
              <a:t>A white-box testing technique that focuses exclusively on the validity of loop constructs</a:t>
            </a:r>
          </a:p>
          <a:p>
            <a:pPr eaLnBrk="1" hangingPunct="1">
              <a:lnSpc>
                <a:spcPct val="90000"/>
              </a:lnSpc>
            </a:pPr>
            <a:r>
              <a:rPr lang="en-US" altLang="en-US" sz="2000" dirty="0" smtClean="0"/>
              <a:t>Testing occurs by varying the loop boundary values</a:t>
            </a:r>
          </a:p>
          <a:p>
            <a:pPr lvl="1" eaLnBrk="1" hangingPunct="1">
              <a:lnSpc>
                <a:spcPct val="90000"/>
              </a:lnSpc>
            </a:pPr>
            <a:r>
              <a:rPr lang="en-US" altLang="en-US" sz="1800" dirty="0" smtClean="0"/>
              <a:t>Examples:</a:t>
            </a:r>
            <a:br>
              <a:rPr lang="en-US" altLang="en-US" sz="1800" dirty="0" smtClean="0"/>
            </a:br>
            <a:r>
              <a:rPr lang="en-US" altLang="en-US" sz="1800" dirty="0" smtClean="0"/>
              <a:t> </a:t>
            </a:r>
            <a:br>
              <a:rPr lang="en-US" altLang="en-US" sz="1800" dirty="0" smtClean="0"/>
            </a:br>
            <a:r>
              <a:rPr lang="en-US" altLang="en-US" sz="1800" dirty="0" smtClean="0"/>
              <a:t>	</a:t>
            </a:r>
            <a:r>
              <a:rPr lang="en-US" altLang="en-US" sz="1800" dirty="0" smtClean="0">
                <a:latin typeface="Courier New" panose="02070309020205020404" pitchFamily="49" charset="0"/>
              </a:rPr>
              <a:t>for (</a:t>
            </a:r>
            <a:r>
              <a:rPr lang="en-US" altLang="en-US" sz="1800" dirty="0" err="1" smtClean="0">
                <a:latin typeface="Courier New" panose="02070309020205020404" pitchFamily="49" charset="0"/>
              </a:rPr>
              <a:t>i</a:t>
            </a:r>
            <a:r>
              <a:rPr lang="en-US" altLang="en-US" sz="1800" dirty="0" smtClean="0">
                <a:latin typeface="Courier New" panose="02070309020205020404" pitchFamily="49" charset="0"/>
              </a:rPr>
              <a:t> = 0; </a:t>
            </a:r>
            <a:r>
              <a:rPr lang="en-US" altLang="en-US" sz="1800" dirty="0" err="1" smtClean="0">
                <a:latin typeface="Courier New" panose="02070309020205020404" pitchFamily="49" charset="0"/>
              </a:rPr>
              <a:t>i</a:t>
            </a:r>
            <a:r>
              <a:rPr lang="en-US" altLang="en-US" sz="1800" dirty="0" smtClean="0">
                <a:latin typeface="Courier New" panose="02070309020205020404" pitchFamily="49" charset="0"/>
              </a:rPr>
              <a:t> &lt; MAX_INDEX; </a:t>
            </a:r>
            <a:r>
              <a:rPr lang="en-US" altLang="en-US" sz="1800" dirty="0" err="1" smtClean="0">
                <a:latin typeface="Courier New" panose="02070309020205020404" pitchFamily="49" charset="0"/>
              </a:rPr>
              <a:t>i</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while (</a:t>
            </a:r>
            <a:r>
              <a:rPr lang="en-US" altLang="en-US" sz="1800" dirty="0" err="1" smtClean="0">
                <a:latin typeface="Courier New" panose="02070309020205020404" pitchFamily="49" charset="0"/>
              </a:rPr>
              <a:t>currentTemp</a:t>
            </a:r>
            <a:r>
              <a:rPr lang="en-US" altLang="en-US" sz="1800" dirty="0" smtClean="0">
                <a:latin typeface="Courier New" panose="02070309020205020404" pitchFamily="49" charset="0"/>
              </a:rPr>
              <a:t> &gt;= MINIMUM_TEMPERATURE)</a:t>
            </a:r>
          </a:p>
        </p:txBody>
      </p:sp>
    </p:spTree>
    <p:extLst>
      <p:ext uri="{BB962C8B-B14F-4D97-AF65-F5344CB8AC3E}">
        <p14:creationId xmlns:p14="http://schemas.microsoft.com/office/powerpoint/2010/main" val="2462598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2B86C19F-6B2E-471F-8E31-EB623F320508}" type="slidenum">
              <a:rPr lang="en-US" altLang="en-US" sz="1400" i="0" u="none"/>
              <a:pPr eaLnBrk="1" hangingPunct="1"/>
              <a:t>23</a:t>
            </a:fld>
            <a:endParaRPr lang="en-US" altLang="en-US" sz="1400" i="0" u="none"/>
          </a:p>
        </p:txBody>
      </p:sp>
      <p:sp>
        <p:nvSpPr>
          <p:cNvPr id="19459" name="Rectangle 2"/>
          <p:cNvSpPr>
            <a:spLocks noGrp="1" noChangeArrowheads="1"/>
          </p:cNvSpPr>
          <p:nvPr>
            <p:ph type="title"/>
          </p:nvPr>
        </p:nvSpPr>
        <p:spPr/>
        <p:txBody>
          <a:bodyPr/>
          <a:lstStyle/>
          <a:p>
            <a:pPr eaLnBrk="1" hangingPunct="1"/>
            <a:r>
              <a:rPr lang="en-US" altLang="en-US" smtClean="0"/>
              <a:t>Testing of Simple Loops</a:t>
            </a:r>
          </a:p>
        </p:txBody>
      </p:sp>
      <p:sp>
        <p:nvSpPr>
          <p:cNvPr id="19460" name="Rectangle 3"/>
          <p:cNvSpPr>
            <a:spLocks noGrp="1" noChangeArrowheads="1"/>
          </p:cNvSpPr>
          <p:nvPr>
            <p:ph type="body" idx="1"/>
          </p:nvPr>
        </p:nvSpPr>
        <p:spPr/>
        <p:txBody>
          <a:bodyPr/>
          <a:lstStyle/>
          <a:p>
            <a:pPr marL="609600" indent="-609600" eaLnBrk="1" hangingPunct="1">
              <a:buFontTx/>
              <a:buAutoNum type="arabicParenR"/>
            </a:pPr>
            <a:r>
              <a:rPr lang="en-US" altLang="en-US" sz="2000" smtClean="0"/>
              <a:t>Skip the loop entirely</a:t>
            </a:r>
          </a:p>
          <a:p>
            <a:pPr marL="609600" indent="-609600" eaLnBrk="1" hangingPunct="1">
              <a:buFontTx/>
              <a:buAutoNum type="arabicParenR"/>
            </a:pPr>
            <a:r>
              <a:rPr lang="en-US" altLang="en-US" sz="2000" smtClean="0"/>
              <a:t>Only one pass through the loop</a:t>
            </a:r>
          </a:p>
          <a:p>
            <a:pPr marL="609600" indent="-609600" eaLnBrk="1" hangingPunct="1">
              <a:buFontTx/>
              <a:buAutoNum type="arabicParenR"/>
            </a:pPr>
            <a:r>
              <a:rPr lang="en-US" altLang="en-US" sz="2000" smtClean="0"/>
              <a:t>Two passes through the loop</a:t>
            </a:r>
          </a:p>
          <a:p>
            <a:pPr marL="609600" indent="-609600" eaLnBrk="1" hangingPunct="1">
              <a:buFontTx/>
              <a:buAutoNum type="arabicParenR"/>
            </a:pPr>
            <a:r>
              <a:rPr lang="en-US" altLang="en-US" sz="2000" smtClean="0"/>
              <a:t>m passes through the loop, where m &lt; n</a:t>
            </a:r>
          </a:p>
          <a:p>
            <a:pPr marL="609600" indent="-609600" eaLnBrk="1" hangingPunct="1">
              <a:buFontTx/>
              <a:buAutoNum type="arabicParenR"/>
            </a:pPr>
            <a:r>
              <a:rPr lang="en-US" altLang="en-US" sz="2000" smtClean="0"/>
              <a:t>n –1, n, n + 1 passes through the loop</a:t>
            </a:r>
          </a:p>
        </p:txBody>
      </p:sp>
      <p:sp>
        <p:nvSpPr>
          <p:cNvPr id="19461" name="Text Box 4"/>
          <p:cNvSpPr txBox="1">
            <a:spLocks noChangeArrowheads="1"/>
          </p:cNvSpPr>
          <p:nvPr/>
        </p:nvSpPr>
        <p:spPr bwMode="auto">
          <a:xfrm>
            <a:off x="979488" y="4773613"/>
            <a:ext cx="678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r>
              <a:rPr lang="en-US" altLang="en-US" sz="2000" i="0" u="none"/>
              <a:t>‘n’ is the maximum number of allowable passes through the loop</a:t>
            </a:r>
          </a:p>
        </p:txBody>
      </p:sp>
    </p:spTree>
    <p:extLst>
      <p:ext uri="{BB962C8B-B14F-4D97-AF65-F5344CB8AC3E}">
        <p14:creationId xmlns:p14="http://schemas.microsoft.com/office/powerpoint/2010/main" val="1539114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75AE5555-E19C-4922-B1B4-7CF3428C416F}" type="slidenum">
              <a:rPr lang="en-US" altLang="en-US" sz="1400" i="0" u="none"/>
              <a:pPr eaLnBrk="1" hangingPunct="1"/>
              <a:t>24</a:t>
            </a:fld>
            <a:endParaRPr lang="en-US" altLang="en-US" sz="1400" i="0" u="none"/>
          </a:p>
        </p:txBody>
      </p:sp>
      <p:sp>
        <p:nvSpPr>
          <p:cNvPr id="20483" name="Rectangle 2"/>
          <p:cNvSpPr>
            <a:spLocks noGrp="1" noChangeArrowheads="1"/>
          </p:cNvSpPr>
          <p:nvPr>
            <p:ph type="title"/>
          </p:nvPr>
        </p:nvSpPr>
        <p:spPr/>
        <p:txBody>
          <a:bodyPr/>
          <a:lstStyle/>
          <a:p>
            <a:pPr eaLnBrk="1" hangingPunct="1"/>
            <a:r>
              <a:rPr lang="en-US" altLang="en-US" smtClean="0"/>
              <a:t>Testing of Nested Loops</a:t>
            </a:r>
          </a:p>
        </p:txBody>
      </p:sp>
      <p:sp>
        <p:nvSpPr>
          <p:cNvPr id="20484" name="Rectangle 3"/>
          <p:cNvSpPr>
            <a:spLocks noGrp="1" noChangeArrowheads="1"/>
          </p:cNvSpPr>
          <p:nvPr>
            <p:ph type="body" idx="1"/>
          </p:nvPr>
        </p:nvSpPr>
        <p:spPr/>
        <p:txBody>
          <a:bodyPr/>
          <a:lstStyle/>
          <a:p>
            <a:pPr marL="533400" indent="-533400" eaLnBrk="1" hangingPunct="1">
              <a:buFontTx/>
              <a:buAutoNum type="arabicParenR"/>
            </a:pPr>
            <a:r>
              <a:rPr lang="en-US" altLang="en-US" sz="2000" smtClean="0"/>
              <a:t>Start at the </a:t>
            </a:r>
            <a:r>
              <a:rPr lang="en-US" altLang="en-US" sz="2000" u="sng" smtClean="0"/>
              <a:t>innermost</a:t>
            </a:r>
            <a:r>
              <a:rPr lang="en-US" altLang="en-US" sz="2000" smtClean="0"/>
              <a:t> loop; set all other loops to </a:t>
            </a:r>
            <a:r>
              <a:rPr lang="en-US" altLang="en-US" sz="2000" u="sng" smtClean="0"/>
              <a:t>minimum</a:t>
            </a:r>
            <a:r>
              <a:rPr lang="en-US" altLang="en-US" sz="2000" smtClean="0"/>
              <a:t> values</a:t>
            </a:r>
          </a:p>
          <a:p>
            <a:pPr marL="533400" indent="-533400" eaLnBrk="1" hangingPunct="1">
              <a:buFontTx/>
              <a:buAutoNum type="arabicParenR"/>
            </a:pPr>
            <a:r>
              <a:rPr lang="en-US" altLang="en-US" sz="2000" smtClean="0"/>
              <a:t>Conduct simple loop tests for the innermost loop while holding the outer loops at their minimum iteration parameter values; add other tests for out-of-range or excluded values</a:t>
            </a:r>
          </a:p>
          <a:p>
            <a:pPr marL="533400" indent="-533400" eaLnBrk="1" hangingPunct="1">
              <a:buFontTx/>
              <a:buAutoNum type="arabicParenR"/>
            </a:pPr>
            <a:r>
              <a:rPr lang="en-US" altLang="en-US" sz="2000" u="sng" smtClean="0"/>
              <a:t>Work outward</a:t>
            </a:r>
            <a:r>
              <a:rPr lang="en-US" altLang="en-US" sz="2000" smtClean="0"/>
              <a:t>, conducting tests for the next loop, but keeping all other outer loops at minimum values and other nested loops to “typical” values</a:t>
            </a:r>
          </a:p>
          <a:p>
            <a:pPr marL="533400" indent="-533400" eaLnBrk="1" hangingPunct="1">
              <a:buFontTx/>
              <a:buAutoNum type="arabicParenR"/>
            </a:pPr>
            <a:r>
              <a:rPr lang="en-US" altLang="en-US" sz="2000" smtClean="0"/>
              <a:t>Continue until all loops have been tested</a:t>
            </a:r>
          </a:p>
        </p:txBody>
      </p:sp>
    </p:spTree>
    <p:extLst>
      <p:ext uri="{BB962C8B-B14F-4D97-AF65-F5344CB8AC3E}">
        <p14:creationId xmlns:p14="http://schemas.microsoft.com/office/powerpoint/2010/main" val="1417327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3E7D28AF-B15C-4F5E-86D4-50F8D100091F}" type="slidenum">
              <a:rPr lang="en-US" altLang="en-US" sz="1400" i="0" u="none"/>
              <a:pPr eaLnBrk="1" hangingPunct="1"/>
              <a:t>25</a:t>
            </a:fld>
            <a:endParaRPr lang="en-US" altLang="en-US" sz="1400" i="0" u="none"/>
          </a:p>
        </p:txBody>
      </p:sp>
      <p:sp>
        <p:nvSpPr>
          <p:cNvPr id="24579" name="Rectangle 2"/>
          <p:cNvSpPr>
            <a:spLocks noGrp="1" noChangeArrowheads="1"/>
          </p:cNvSpPr>
          <p:nvPr>
            <p:ph type="title"/>
          </p:nvPr>
        </p:nvSpPr>
        <p:spPr>
          <a:xfrm>
            <a:off x="685800" y="304800"/>
            <a:ext cx="7772400" cy="1143000"/>
          </a:xfrm>
        </p:spPr>
        <p:txBody>
          <a:bodyPr/>
          <a:lstStyle/>
          <a:p>
            <a:pPr eaLnBrk="1" hangingPunct="1"/>
            <a:r>
              <a:rPr lang="en-US" altLang="en-US" smtClean="0"/>
              <a:t>Black-box Testing</a:t>
            </a:r>
          </a:p>
        </p:txBody>
      </p:sp>
      <p:sp>
        <p:nvSpPr>
          <p:cNvPr id="24580" name="Rectangle 3"/>
          <p:cNvSpPr>
            <a:spLocks noGrp="1" noChangeArrowheads="1"/>
          </p:cNvSpPr>
          <p:nvPr>
            <p:ph type="body" idx="1"/>
          </p:nvPr>
        </p:nvSpPr>
        <p:spPr>
          <a:xfrm>
            <a:off x="594049" y="1517779"/>
            <a:ext cx="7772400" cy="4838571"/>
          </a:xfrm>
        </p:spPr>
        <p:txBody>
          <a:bodyPr>
            <a:noAutofit/>
          </a:bodyPr>
          <a:lstStyle/>
          <a:p>
            <a:pPr eaLnBrk="1" hangingPunct="1">
              <a:lnSpc>
                <a:spcPct val="80000"/>
              </a:lnSpc>
            </a:pPr>
            <a:r>
              <a:rPr lang="en-US" altLang="en-US" u="sng" dirty="0" smtClean="0"/>
              <a:t>Complements</a:t>
            </a:r>
            <a:r>
              <a:rPr lang="en-US" altLang="en-US" dirty="0" smtClean="0"/>
              <a:t> white-box testing by uncovering different classes of errors</a:t>
            </a:r>
          </a:p>
          <a:p>
            <a:pPr eaLnBrk="1" hangingPunct="1">
              <a:lnSpc>
                <a:spcPct val="80000"/>
              </a:lnSpc>
            </a:pPr>
            <a:r>
              <a:rPr lang="en-US" altLang="en-US" dirty="0" smtClean="0"/>
              <a:t>Focuses on the functional requirements and the information domain of the software</a:t>
            </a:r>
          </a:p>
          <a:p>
            <a:pPr eaLnBrk="1" hangingPunct="1">
              <a:lnSpc>
                <a:spcPct val="80000"/>
              </a:lnSpc>
            </a:pPr>
            <a:r>
              <a:rPr lang="en-US" altLang="en-US" dirty="0" smtClean="0"/>
              <a:t>Used during the </a:t>
            </a:r>
            <a:r>
              <a:rPr lang="en-US" altLang="en-US" u="sng" dirty="0" smtClean="0"/>
              <a:t>later stages</a:t>
            </a:r>
            <a:r>
              <a:rPr lang="en-US" altLang="en-US" dirty="0" smtClean="0"/>
              <a:t> of testing after white box testing has been performed</a:t>
            </a:r>
          </a:p>
          <a:p>
            <a:pPr eaLnBrk="1" hangingPunct="1">
              <a:lnSpc>
                <a:spcPct val="80000"/>
              </a:lnSpc>
            </a:pPr>
            <a:r>
              <a:rPr lang="en-US" altLang="en-US" dirty="0" smtClean="0"/>
              <a:t>The tester identifies a set of input conditions that will fully exercise all functional requirements for a program</a:t>
            </a:r>
          </a:p>
          <a:p>
            <a:pPr eaLnBrk="1" hangingPunct="1">
              <a:lnSpc>
                <a:spcPct val="80000"/>
              </a:lnSpc>
            </a:pPr>
            <a:endParaRPr lang="en-US" altLang="en-US" dirty="0" smtClean="0"/>
          </a:p>
        </p:txBody>
      </p:sp>
    </p:spTree>
    <p:extLst>
      <p:ext uri="{BB962C8B-B14F-4D97-AF65-F5344CB8AC3E}">
        <p14:creationId xmlns:p14="http://schemas.microsoft.com/office/powerpoint/2010/main" val="3171388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7BD1F1A1-B827-4B38-920A-0E42EDE87A6D}" type="slidenum">
              <a:rPr lang="en-US" altLang="en-US" sz="1400" i="0" u="none"/>
              <a:pPr eaLnBrk="1" hangingPunct="1"/>
              <a:t>26</a:t>
            </a:fld>
            <a:endParaRPr lang="en-US" altLang="en-US" sz="1400" i="0" u="none"/>
          </a:p>
        </p:txBody>
      </p:sp>
      <p:sp>
        <p:nvSpPr>
          <p:cNvPr id="25603" name="Rectangle 2"/>
          <p:cNvSpPr>
            <a:spLocks noGrp="1" noChangeArrowheads="1"/>
          </p:cNvSpPr>
          <p:nvPr>
            <p:ph type="title"/>
          </p:nvPr>
        </p:nvSpPr>
        <p:spPr/>
        <p:txBody>
          <a:bodyPr/>
          <a:lstStyle/>
          <a:p>
            <a:pPr eaLnBrk="1" hangingPunct="1"/>
            <a:r>
              <a:rPr lang="en-US" altLang="en-US" smtClean="0"/>
              <a:t>Black-box Testing Categories</a:t>
            </a:r>
          </a:p>
        </p:txBody>
      </p:sp>
      <p:sp>
        <p:nvSpPr>
          <p:cNvPr id="25604" name="Rectangle 3"/>
          <p:cNvSpPr>
            <a:spLocks noGrp="1" noChangeArrowheads="1"/>
          </p:cNvSpPr>
          <p:nvPr>
            <p:ph type="body" idx="1"/>
          </p:nvPr>
        </p:nvSpPr>
        <p:spPr/>
        <p:txBody>
          <a:bodyPr>
            <a:normAutofit/>
          </a:bodyPr>
          <a:lstStyle/>
          <a:p>
            <a:pPr eaLnBrk="1" hangingPunct="1"/>
            <a:r>
              <a:rPr lang="en-US" altLang="en-US" dirty="0" smtClean="0"/>
              <a:t>Incorrect or missing functions</a:t>
            </a:r>
          </a:p>
          <a:p>
            <a:pPr eaLnBrk="1" hangingPunct="1"/>
            <a:r>
              <a:rPr lang="en-US" altLang="en-US" dirty="0" smtClean="0"/>
              <a:t>Interface errors</a:t>
            </a:r>
          </a:p>
          <a:p>
            <a:pPr eaLnBrk="1" hangingPunct="1"/>
            <a:r>
              <a:rPr lang="en-US" altLang="en-US" dirty="0" smtClean="0"/>
              <a:t>Errors in data structures or external data base access</a:t>
            </a:r>
          </a:p>
          <a:p>
            <a:pPr eaLnBrk="1" hangingPunct="1"/>
            <a:r>
              <a:rPr lang="en-US" altLang="en-US" dirty="0" smtClean="0"/>
              <a:t>Behavior or performance errors</a:t>
            </a:r>
          </a:p>
          <a:p>
            <a:pPr eaLnBrk="1" hangingPunct="1"/>
            <a:r>
              <a:rPr lang="en-US" altLang="en-US" dirty="0" smtClean="0"/>
              <a:t>Initialization and termination errors</a:t>
            </a:r>
          </a:p>
        </p:txBody>
      </p:sp>
    </p:spTree>
    <p:extLst>
      <p:ext uri="{BB962C8B-B14F-4D97-AF65-F5344CB8AC3E}">
        <p14:creationId xmlns:p14="http://schemas.microsoft.com/office/powerpoint/2010/main" val="1174983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027404F1-9F09-4D13-AC70-EBFB687AD632}" type="slidenum">
              <a:rPr lang="en-US" altLang="en-US" sz="1400" i="0" u="none"/>
              <a:pPr eaLnBrk="1" hangingPunct="1"/>
              <a:t>27</a:t>
            </a:fld>
            <a:endParaRPr lang="en-US" altLang="en-US" sz="1400" i="0" u="none"/>
          </a:p>
        </p:txBody>
      </p:sp>
      <p:sp>
        <p:nvSpPr>
          <p:cNvPr id="27651" name="Rectangle 2"/>
          <p:cNvSpPr>
            <a:spLocks noGrp="1" noChangeArrowheads="1"/>
          </p:cNvSpPr>
          <p:nvPr>
            <p:ph type="title"/>
          </p:nvPr>
        </p:nvSpPr>
        <p:spPr>
          <a:xfrm>
            <a:off x="685800" y="152400"/>
            <a:ext cx="7772400" cy="1143000"/>
          </a:xfrm>
        </p:spPr>
        <p:txBody>
          <a:bodyPr/>
          <a:lstStyle/>
          <a:p>
            <a:pPr eaLnBrk="1" hangingPunct="1"/>
            <a:r>
              <a:rPr lang="en-US" altLang="en-US" smtClean="0"/>
              <a:t>Equivalence Partitioning</a:t>
            </a:r>
          </a:p>
        </p:txBody>
      </p:sp>
      <p:sp>
        <p:nvSpPr>
          <p:cNvPr id="27652"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en-US" altLang="en-US" sz="2000" dirty="0" smtClean="0"/>
              <a:t>A black-box testing method that </a:t>
            </a:r>
            <a:r>
              <a:rPr lang="en-US" altLang="en-US" sz="2000" u="sng" dirty="0" smtClean="0"/>
              <a:t>divides the input domain</a:t>
            </a:r>
            <a:r>
              <a:rPr lang="en-US" altLang="en-US" sz="2000" dirty="0" smtClean="0"/>
              <a:t> of a program </a:t>
            </a:r>
            <a:r>
              <a:rPr lang="en-US" altLang="en-US" sz="2000" u="sng" dirty="0" smtClean="0"/>
              <a:t>into classes</a:t>
            </a:r>
            <a:r>
              <a:rPr lang="en-US" altLang="en-US" sz="2000" dirty="0" smtClean="0"/>
              <a:t> of data from which test cases are derived</a:t>
            </a:r>
          </a:p>
          <a:p>
            <a:pPr eaLnBrk="1" hangingPunct="1">
              <a:lnSpc>
                <a:spcPct val="90000"/>
              </a:lnSpc>
            </a:pPr>
            <a:r>
              <a:rPr lang="en-US" altLang="en-US" sz="2000" dirty="0" smtClean="0"/>
              <a:t>An ideal test case </a:t>
            </a:r>
            <a:r>
              <a:rPr lang="en-US" altLang="en-US" sz="2000" u="sng" dirty="0" smtClean="0"/>
              <a:t>single-handedly</a:t>
            </a:r>
            <a:r>
              <a:rPr lang="en-US" altLang="en-US" sz="2000" dirty="0" smtClean="0"/>
              <a:t> uncovers a </a:t>
            </a:r>
            <a:r>
              <a:rPr lang="en-US" altLang="en-US" sz="2000" u="sng" dirty="0" smtClean="0"/>
              <a:t>complete class</a:t>
            </a:r>
            <a:r>
              <a:rPr lang="en-US" altLang="en-US" sz="2000" dirty="0" smtClean="0"/>
              <a:t> of errors, thereby reducing the total number of test cases that must be developed</a:t>
            </a:r>
          </a:p>
          <a:p>
            <a:pPr eaLnBrk="1" hangingPunct="1">
              <a:lnSpc>
                <a:spcPct val="90000"/>
              </a:lnSpc>
            </a:pPr>
            <a:r>
              <a:rPr lang="en-US" altLang="en-US" sz="2000" dirty="0" smtClean="0"/>
              <a:t>Test case design is based on an evaluation of </a:t>
            </a:r>
            <a:r>
              <a:rPr lang="en-US" altLang="en-US" sz="2000" u="sng" dirty="0" smtClean="0"/>
              <a:t>equivalence classes</a:t>
            </a:r>
            <a:r>
              <a:rPr lang="en-US" altLang="en-US" sz="2000" dirty="0" smtClean="0"/>
              <a:t> for an input condition</a:t>
            </a:r>
          </a:p>
          <a:p>
            <a:pPr eaLnBrk="1" hangingPunct="1">
              <a:lnSpc>
                <a:spcPct val="90000"/>
              </a:lnSpc>
            </a:pPr>
            <a:r>
              <a:rPr lang="en-US" altLang="en-US" sz="2000" dirty="0" smtClean="0"/>
              <a:t>An equivalence class represents a </a:t>
            </a:r>
            <a:r>
              <a:rPr lang="en-US" altLang="en-US" sz="2000" u="sng" dirty="0" smtClean="0"/>
              <a:t>set of valid or invalid states</a:t>
            </a:r>
            <a:r>
              <a:rPr lang="en-US" altLang="en-US" sz="2000" dirty="0" smtClean="0"/>
              <a:t> for input conditions</a:t>
            </a:r>
          </a:p>
          <a:p>
            <a:pPr eaLnBrk="1" hangingPunct="1">
              <a:lnSpc>
                <a:spcPct val="90000"/>
              </a:lnSpc>
            </a:pPr>
            <a:r>
              <a:rPr lang="en-US" altLang="en-US" sz="2000" dirty="0" smtClean="0"/>
              <a:t>From each equivalence class, test cases are selected so that the </a:t>
            </a:r>
            <a:r>
              <a:rPr lang="en-US" altLang="en-US" sz="2000" u="sng" dirty="0" smtClean="0"/>
              <a:t>largest number</a:t>
            </a:r>
            <a:r>
              <a:rPr lang="en-US" altLang="en-US" sz="2000" dirty="0" smtClean="0"/>
              <a:t> of attributes of an equivalence class are exercise at once</a:t>
            </a:r>
          </a:p>
          <a:p>
            <a:pPr eaLnBrk="1" hangingPunct="1">
              <a:lnSpc>
                <a:spcPct val="90000"/>
              </a:lnSpc>
            </a:pPr>
            <a:endParaRPr lang="en-US" altLang="en-US" sz="2000" dirty="0" smtClean="0"/>
          </a:p>
          <a:p>
            <a:pPr eaLnBrk="1" hangingPunct="1">
              <a:lnSpc>
                <a:spcPct val="90000"/>
              </a:lnSpc>
            </a:pPr>
            <a:endParaRPr lang="en-US" altLang="en-US" sz="2000" dirty="0" smtClean="0"/>
          </a:p>
        </p:txBody>
      </p:sp>
    </p:spTree>
    <p:extLst>
      <p:ext uri="{BB962C8B-B14F-4D97-AF65-F5344CB8AC3E}">
        <p14:creationId xmlns:p14="http://schemas.microsoft.com/office/powerpoint/2010/main" val="25632862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65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partitions</a:t>
            </a:r>
            <a:r>
              <a:rPr lang="en-GB" dirty="0" smtClean="0"/>
              <a:t> </a:t>
            </a:r>
            <a:endParaRPr lang="en-US" dirty="0"/>
          </a:p>
        </p:txBody>
      </p:sp>
      <p:pic>
        <p:nvPicPr>
          <p:cNvPr id="4" name="Content Placeholder 3" descr="8.6 Partitions.eps"/>
          <p:cNvPicPr>
            <a:picLocks noGrp="1" noChangeAspect="1"/>
          </p:cNvPicPr>
          <p:nvPr>
            <p:ph idx="1"/>
          </p:nvPr>
        </p:nvPicPr>
        <p:blipFill>
          <a:blip r:embed="rId2"/>
          <a:srcRect l="-9407" r="-9407"/>
          <a:stretch>
            <a:fillRect/>
          </a:stretch>
        </p:blipFill>
        <p:spPr>
          <a:xfrm>
            <a:off x="914829" y="1886249"/>
            <a:ext cx="7311053" cy="4020798"/>
          </a:xfrm>
        </p:spPr>
      </p:pic>
    </p:spTree>
    <p:extLst>
      <p:ext uri="{BB962C8B-B14F-4D97-AF65-F5344CB8AC3E}">
        <p14:creationId xmlns:p14="http://schemas.microsoft.com/office/powerpoint/2010/main" val="1029541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i="1" u="sng">
                <a:solidFill>
                  <a:schemeClr val="tx1"/>
                </a:solidFill>
                <a:latin typeface="Times New Roman" panose="02020603050405020304" pitchFamily="18" charset="0"/>
              </a:defRPr>
            </a:lvl1pPr>
            <a:lvl2pPr marL="742950" indent="-285750" eaLnBrk="0" hangingPunct="0">
              <a:defRPr sz="2400" i="1" u="sng">
                <a:solidFill>
                  <a:schemeClr val="tx1"/>
                </a:solidFill>
                <a:latin typeface="Times New Roman" panose="02020603050405020304" pitchFamily="18" charset="0"/>
              </a:defRPr>
            </a:lvl2pPr>
            <a:lvl3pPr marL="1143000" indent="-228600" eaLnBrk="0" hangingPunct="0">
              <a:defRPr sz="2400" i="1" u="sng">
                <a:solidFill>
                  <a:schemeClr val="tx1"/>
                </a:solidFill>
                <a:latin typeface="Times New Roman" panose="02020603050405020304" pitchFamily="18" charset="0"/>
              </a:defRPr>
            </a:lvl3pPr>
            <a:lvl4pPr marL="1600200" indent="-228600" eaLnBrk="0" hangingPunct="0">
              <a:defRPr sz="2400" i="1" u="sng">
                <a:solidFill>
                  <a:schemeClr val="tx1"/>
                </a:solidFill>
                <a:latin typeface="Times New Roman" panose="02020603050405020304" pitchFamily="18" charset="0"/>
              </a:defRPr>
            </a:lvl4pPr>
            <a:lvl5pPr marL="2057400" indent="-228600" eaLnBrk="0" hangingPunct="0">
              <a:defRPr sz="2400" i="1"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i="1"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i="1"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i="1"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i="1" u="sng">
                <a:solidFill>
                  <a:schemeClr val="tx1"/>
                </a:solidFill>
                <a:latin typeface="Times New Roman" panose="02020603050405020304" pitchFamily="18" charset="0"/>
              </a:defRPr>
            </a:lvl9pPr>
          </a:lstStyle>
          <a:p>
            <a:pPr eaLnBrk="1" hangingPunct="1"/>
            <a:fld id="{0556E3DC-AC0D-4F70-8F84-641B38096DEF}" type="slidenum">
              <a:rPr lang="en-US" altLang="en-US" sz="1400" i="0" u="none"/>
              <a:pPr eaLnBrk="1" hangingPunct="1"/>
              <a:t>29</a:t>
            </a:fld>
            <a:endParaRPr lang="en-US" altLang="en-US" sz="1400" i="0" u="none"/>
          </a:p>
        </p:txBody>
      </p:sp>
      <p:sp>
        <p:nvSpPr>
          <p:cNvPr id="28675" name="Rectangle 2"/>
          <p:cNvSpPr>
            <a:spLocks noGrp="1" noChangeArrowheads="1"/>
          </p:cNvSpPr>
          <p:nvPr>
            <p:ph type="title"/>
          </p:nvPr>
        </p:nvSpPr>
        <p:spPr>
          <a:xfrm>
            <a:off x="685800" y="236375"/>
            <a:ext cx="7772400" cy="1143000"/>
          </a:xfrm>
        </p:spPr>
        <p:txBody>
          <a:bodyPr/>
          <a:lstStyle/>
          <a:p>
            <a:pPr eaLnBrk="1" hangingPunct="1"/>
            <a:r>
              <a:rPr lang="en-US" altLang="en-US" dirty="0" smtClean="0"/>
              <a:t>Guidelines for Defining Equivalence Classes</a:t>
            </a:r>
          </a:p>
        </p:txBody>
      </p:sp>
      <p:sp>
        <p:nvSpPr>
          <p:cNvPr id="28676" name="Rectangle 3"/>
          <p:cNvSpPr>
            <a:spLocks noGrp="1" noChangeArrowheads="1"/>
          </p:cNvSpPr>
          <p:nvPr>
            <p:ph type="body" idx="1"/>
          </p:nvPr>
        </p:nvSpPr>
        <p:spPr>
          <a:xfrm>
            <a:off x="373224" y="1600200"/>
            <a:ext cx="8618376" cy="4114800"/>
          </a:xfrm>
        </p:spPr>
        <p:txBody>
          <a:bodyPr/>
          <a:lstStyle/>
          <a:p>
            <a:pPr eaLnBrk="1" hangingPunct="1">
              <a:lnSpc>
                <a:spcPct val="90000"/>
              </a:lnSpc>
            </a:pPr>
            <a:r>
              <a:rPr lang="en-US" altLang="en-US" sz="2000" dirty="0" smtClean="0"/>
              <a:t>If an input condition specifies </a:t>
            </a:r>
            <a:r>
              <a:rPr lang="en-US" altLang="en-US" sz="2000" u="sng" dirty="0" smtClean="0"/>
              <a:t>a range</a:t>
            </a:r>
            <a:r>
              <a:rPr lang="en-US" altLang="en-US" sz="2000" dirty="0" smtClean="0"/>
              <a:t>, one valid and two invalid equivalence classes are defined</a:t>
            </a:r>
          </a:p>
          <a:p>
            <a:pPr lvl="1" eaLnBrk="1" hangingPunct="1">
              <a:lnSpc>
                <a:spcPct val="90000"/>
              </a:lnSpc>
            </a:pPr>
            <a:r>
              <a:rPr lang="en-US" altLang="en-US" sz="1800" dirty="0" smtClean="0"/>
              <a:t>Input range: 1 – 10		</a:t>
            </a:r>
            <a:r>
              <a:rPr lang="en-US" altLang="en-US" sz="1800" dirty="0" err="1" smtClean="0"/>
              <a:t>Eq</a:t>
            </a:r>
            <a:r>
              <a:rPr lang="en-US" altLang="en-US" sz="1800" dirty="0" smtClean="0"/>
              <a:t> classes: {1..10}, {x &lt; 1}, {x &gt; 10}</a:t>
            </a:r>
          </a:p>
          <a:p>
            <a:pPr eaLnBrk="1" hangingPunct="1">
              <a:lnSpc>
                <a:spcPct val="90000"/>
              </a:lnSpc>
            </a:pPr>
            <a:r>
              <a:rPr lang="en-US" altLang="en-US" sz="2000" dirty="0" smtClean="0"/>
              <a:t>If an input condition requires </a:t>
            </a:r>
            <a:r>
              <a:rPr lang="en-US" altLang="en-US" sz="2000" u="sng" dirty="0" smtClean="0"/>
              <a:t>a specific value</a:t>
            </a:r>
            <a:r>
              <a:rPr lang="en-US" altLang="en-US" sz="2000" dirty="0" smtClean="0"/>
              <a:t>, one valid and two invalid equivalence classes are defined</a:t>
            </a:r>
          </a:p>
          <a:p>
            <a:pPr lvl="1" eaLnBrk="1" hangingPunct="1">
              <a:lnSpc>
                <a:spcPct val="90000"/>
              </a:lnSpc>
            </a:pPr>
            <a:r>
              <a:rPr lang="en-US" altLang="en-US" sz="1800" dirty="0" smtClean="0"/>
              <a:t>Input value: 250		</a:t>
            </a:r>
            <a:r>
              <a:rPr lang="en-US" altLang="en-US" sz="1800" dirty="0" err="1" smtClean="0"/>
              <a:t>Eq</a:t>
            </a:r>
            <a:r>
              <a:rPr lang="en-US" altLang="en-US" sz="1800" dirty="0" smtClean="0"/>
              <a:t> classes: {250}, {x &lt; 250}, {x &gt; 250}</a:t>
            </a:r>
          </a:p>
          <a:p>
            <a:pPr eaLnBrk="1" hangingPunct="1">
              <a:lnSpc>
                <a:spcPct val="90000"/>
              </a:lnSpc>
            </a:pPr>
            <a:r>
              <a:rPr lang="en-US" altLang="en-US" sz="2000" dirty="0" smtClean="0"/>
              <a:t>If an input condition specifies </a:t>
            </a:r>
            <a:r>
              <a:rPr lang="en-US" altLang="en-US" sz="2000" u="sng" dirty="0" smtClean="0"/>
              <a:t>a member of a set</a:t>
            </a:r>
            <a:r>
              <a:rPr lang="en-US" altLang="en-US" sz="2000" dirty="0" smtClean="0"/>
              <a:t>, one valid and one invalid equivalence class are defined</a:t>
            </a:r>
          </a:p>
          <a:p>
            <a:pPr lvl="1" eaLnBrk="1" hangingPunct="1">
              <a:lnSpc>
                <a:spcPct val="90000"/>
              </a:lnSpc>
            </a:pPr>
            <a:r>
              <a:rPr lang="en-US" altLang="en-US" sz="1800" dirty="0" smtClean="0"/>
              <a:t>Input set: {-2.5, 7.3, 8.4}	</a:t>
            </a:r>
            <a:r>
              <a:rPr lang="en-US" altLang="en-US" sz="1800" dirty="0" err="1" smtClean="0"/>
              <a:t>Eq</a:t>
            </a:r>
            <a:r>
              <a:rPr lang="en-US" altLang="en-US" sz="1800" dirty="0" smtClean="0"/>
              <a:t> classes: {-2.5, 7.3, 8.4}, {any other x}</a:t>
            </a:r>
          </a:p>
          <a:p>
            <a:pPr eaLnBrk="1" hangingPunct="1">
              <a:lnSpc>
                <a:spcPct val="90000"/>
              </a:lnSpc>
            </a:pPr>
            <a:r>
              <a:rPr lang="en-US" altLang="en-US" sz="2000" dirty="0" smtClean="0"/>
              <a:t>If an input condition is </a:t>
            </a:r>
            <a:r>
              <a:rPr lang="en-US" altLang="en-US" sz="2000" u="sng" dirty="0" smtClean="0"/>
              <a:t>a Boolean value</a:t>
            </a:r>
            <a:r>
              <a:rPr lang="en-US" altLang="en-US" sz="2000" dirty="0" smtClean="0"/>
              <a:t>, one valid and one invalid class are define</a:t>
            </a:r>
          </a:p>
          <a:p>
            <a:pPr lvl="1" eaLnBrk="1" hangingPunct="1">
              <a:lnSpc>
                <a:spcPct val="90000"/>
              </a:lnSpc>
            </a:pPr>
            <a:r>
              <a:rPr lang="en-US" altLang="en-US" sz="1800" dirty="0" smtClean="0"/>
              <a:t>Input: {true condition}	</a:t>
            </a:r>
            <a:r>
              <a:rPr lang="en-US" altLang="en-US" sz="1800" dirty="0" err="1" smtClean="0"/>
              <a:t>Eq</a:t>
            </a:r>
            <a:r>
              <a:rPr lang="en-US" altLang="en-US" sz="1800" dirty="0" smtClean="0"/>
              <a:t> classes: {true condition}, {false condition}</a:t>
            </a:r>
          </a:p>
          <a:p>
            <a:pPr eaLnBrk="1" hangingPunct="1">
              <a:lnSpc>
                <a:spcPct val="90000"/>
              </a:lnSpc>
            </a:pPr>
            <a:endParaRPr lang="en-US" altLang="en-US" sz="2000" dirty="0" smtClean="0"/>
          </a:p>
          <a:p>
            <a:pPr eaLnBrk="1" hangingPunct="1">
              <a:lnSpc>
                <a:spcPct val="90000"/>
              </a:lnSpc>
            </a:pPr>
            <a:endParaRPr lang="en-US" altLang="en-US" sz="2000" dirty="0" smtClean="0"/>
          </a:p>
        </p:txBody>
      </p:sp>
    </p:spTree>
    <p:extLst>
      <p:ext uri="{BB962C8B-B14F-4D97-AF65-F5344CB8AC3E}">
        <p14:creationId xmlns:p14="http://schemas.microsoft.com/office/powerpoint/2010/main" val="748024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67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7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67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67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a:t>
            </a:r>
            <a:endParaRPr lang="en-US" dirty="0"/>
          </a:p>
        </p:txBody>
      </p:sp>
      <p:sp>
        <p:nvSpPr>
          <p:cNvPr id="3" name="Content Placeholder 2"/>
          <p:cNvSpPr>
            <a:spLocks noGrp="1"/>
          </p:cNvSpPr>
          <p:nvPr>
            <p:ph idx="1"/>
          </p:nvPr>
        </p:nvSpPr>
        <p:spPr/>
        <p:txBody>
          <a:bodyPr/>
          <a:lstStyle/>
          <a:p>
            <a:r>
              <a:rPr lang="en-US" sz="2200" dirty="0" smtClean="0"/>
              <a:t>Testing is intended to show that a program does what it is intended to do and to discover program defects before it is put into use. </a:t>
            </a:r>
          </a:p>
          <a:p>
            <a:r>
              <a:rPr lang="en-US" sz="2200" dirty="0" smtClean="0"/>
              <a:t>When you test software, you execute a program using artificial data. </a:t>
            </a:r>
          </a:p>
          <a:p>
            <a:r>
              <a:rPr lang="en-US" sz="2200" dirty="0" smtClean="0"/>
              <a:t>You check the results of the test run for errors, anomalies or information about the program’s non-functional attributes. </a:t>
            </a:r>
          </a:p>
          <a:p>
            <a:r>
              <a:rPr lang="en-GB" sz="2200" dirty="0" smtClean="0"/>
              <a:t>Can reveal the presence of errors NOT their </a:t>
            </a:r>
            <a:br>
              <a:rPr lang="en-GB" sz="2200" dirty="0" smtClean="0"/>
            </a:br>
            <a:r>
              <a:rPr lang="en-GB" sz="2200" dirty="0" smtClean="0"/>
              <a:t>absence.</a:t>
            </a:r>
          </a:p>
          <a:p>
            <a:r>
              <a:rPr lang="en-GB" sz="2200" dirty="0" smtClean="0"/>
              <a:t>Testing is part of a more general </a:t>
            </a:r>
            <a:r>
              <a:rPr lang="en-GB" sz="2200" b="1" dirty="0" smtClean="0"/>
              <a:t>verification and validation </a:t>
            </a:r>
            <a:r>
              <a:rPr lang="en-GB" sz="2200" dirty="0" smtClean="0"/>
              <a:t>process, which also includes static validation techniques.</a:t>
            </a:r>
            <a:endParaRPr lang="en-GB" sz="2200" i="1" dirty="0" smtClean="0"/>
          </a:p>
          <a:p>
            <a:endParaRPr lang="en-US" dirty="0"/>
          </a:p>
        </p:txBody>
      </p:sp>
    </p:spTree>
    <p:extLst>
      <p:ext uri="{BB962C8B-B14F-4D97-AF65-F5344CB8AC3E}">
        <p14:creationId xmlns:p14="http://schemas.microsoft.com/office/powerpoint/2010/main" val="1842746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testing</a:t>
            </a:r>
            <a:endParaRPr lang="en-US" dirty="0"/>
          </a:p>
        </p:txBody>
      </p:sp>
      <p:sp>
        <p:nvSpPr>
          <p:cNvPr id="3" name="Content Placeholder 2"/>
          <p:cNvSpPr>
            <a:spLocks noGrp="1"/>
          </p:cNvSpPr>
          <p:nvPr>
            <p:ph idx="1"/>
          </p:nvPr>
        </p:nvSpPr>
        <p:spPr/>
        <p:txBody>
          <a:bodyPr/>
          <a:lstStyle/>
          <a:p>
            <a:r>
              <a:rPr lang="en-US" dirty="0" smtClean="0"/>
              <a:t>Whenever possible, unit testing should be automated so that tests are run and checked without manual intervention.</a:t>
            </a:r>
          </a:p>
          <a:p>
            <a:r>
              <a:rPr lang="en-US" dirty="0" smtClean="0"/>
              <a:t>In automated unit testing, you make use of a test automation framework (such as </a:t>
            </a:r>
            <a:r>
              <a:rPr lang="en-US" dirty="0" err="1" smtClean="0"/>
              <a:t>JUnit</a:t>
            </a:r>
            <a:r>
              <a:rPr lang="en-US" dirty="0" smtClean="0"/>
              <a:t>) to write and run your program tests. </a:t>
            </a:r>
          </a:p>
          <a:p>
            <a:r>
              <a:rPr lang="en-US" dirty="0" smtClean="0"/>
              <a:t>Unit testing frameworks provide generic test classes that you extend to create specific test cases. They can then run all of the tests that you have implemented and report, often through some GUI, on the success of otherwise of the tests. </a:t>
            </a:r>
            <a:endParaRPr lang="en-US" dirty="0"/>
          </a:p>
        </p:txBody>
      </p:sp>
    </p:spTree>
    <p:extLst>
      <p:ext uri="{BB962C8B-B14F-4D97-AF65-F5344CB8AC3E}">
        <p14:creationId xmlns:p14="http://schemas.microsoft.com/office/powerpoint/2010/main" val="2091217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Test-driven development</a:t>
            </a:r>
            <a:endParaRPr lang="en-US" dirty="0"/>
          </a:p>
        </p:txBody>
      </p:sp>
      <p:sp>
        <p:nvSpPr>
          <p:cNvPr id="3" name="Content Placeholder 2"/>
          <p:cNvSpPr>
            <a:spLocks noGrp="1"/>
          </p:cNvSpPr>
          <p:nvPr>
            <p:ph idx="1"/>
          </p:nvPr>
        </p:nvSpPr>
        <p:spPr/>
        <p:txBody>
          <a:bodyPr/>
          <a:lstStyle/>
          <a:p>
            <a:r>
              <a:rPr lang="en-US" dirty="0" smtClean="0"/>
              <a:t>Test-driven development (TDD) is an approach to program development in which you inter-leave testing and code development.</a:t>
            </a:r>
          </a:p>
          <a:p>
            <a:r>
              <a:rPr lang="en-US" dirty="0" smtClean="0"/>
              <a:t>Tests are written before code and ‘passing’ the tests is the critical driver of development. </a:t>
            </a:r>
          </a:p>
          <a:p>
            <a:r>
              <a:rPr lang="en-US" dirty="0" smtClean="0"/>
              <a:t>You develop code incrementally, along with a test for that increment. You don’t move on to the next increment until the code that you have developed passes its test. </a:t>
            </a:r>
          </a:p>
          <a:p>
            <a:r>
              <a:rPr lang="en-US" dirty="0" smtClean="0"/>
              <a:t>TDD was introduced as part of agile methods such as Extreme Programming. However, it can also be used in plan-driven development processes. </a:t>
            </a:r>
            <a:endParaRPr lang="en-GB" dirty="0" smtClean="0"/>
          </a:p>
          <a:p>
            <a:endParaRPr lang="en-US" dirty="0"/>
          </a:p>
        </p:txBody>
      </p:sp>
    </p:spTree>
    <p:extLst>
      <p:ext uri="{BB962C8B-B14F-4D97-AF65-F5344CB8AC3E}">
        <p14:creationId xmlns:p14="http://schemas.microsoft.com/office/powerpoint/2010/main" val="4062412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r>
              <a:rPr lang="en-US" dirty="0"/>
              <a:t>-driven </a:t>
            </a:r>
            <a:r>
              <a:rPr lang="en-US" dirty="0" smtClean="0"/>
              <a:t>development</a:t>
            </a:r>
            <a:endParaRPr lang="en-US" dirty="0"/>
          </a:p>
        </p:txBody>
      </p:sp>
      <p:pic>
        <p:nvPicPr>
          <p:cNvPr id="7" name="Picture 6" descr="8.9 Test Driven Dev.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60" y="2365791"/>
            <a:ext cx="7971995" cy="2340402"/>
          </a:xfrm>
          <a:prstGeom prst="rect">
            <a:avLst/>
          </a:prstGeom>
        </p:spPr>
      </p:pic>
    </p:spTree>
    <p:extLst>
      <p:ext uri="{BB962C8B-B14F-4D97-AF65-F5344CB8AC3E}">
        <p14:creationId xmlns:p14="http://schemas.microsoft.com/office/powerpoint/2010/main" val="282620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a:t>
            </a:r>
            <a:endParaRPr lang="en-US" dirty="0"/>
          </a:p>
        </p:txBody>
      </p:sp>
      <p:sp>
        <p:nvSpPr>
          <p:cNvPr id="3" name="Content Placeholder 2"/>
          <p:cNvSpPr>
            <a:spLocks noGrp="1"/>
          </p:cNvSpPr>
          <p:nvPr>
            <p:ph idx="1"/>
          </p:nvPr>
        </p:nvSpPr>
        <p:spPr/>
        <p:txBody>
          <a:bodyPr/>
          <a:lstStyle/>
          <a:p>
            <a:r>
              <a:rPr lang="en-US" dirty="0" smtClean="0"/>
              <a:t>Regression testing is testing the system to check that changes have not ‘broken’ previously working code.</a:t>
            </a:r>
          </a:p>
          <a:p>
            <a:r>
              <a:rPr lang="en-US" dirty="0" smtClean="0"/>
              <a:t>In a manual testing process, regression testing is expensive but, with automated testing, it is simple and straightforward. All tests are rerun every time a change is made to the program.</a:t>
            </a:r>
          </a:p>
          <a:p>
            <a:r>
              <a:rPr lang="en-US" dirty="0" smtClean="0"/>
              <a:t>Tests must run ‘successfully’ before the change is committed.</a:t>
            </a:r>
          </a:p>
          <a:p>
            <a:pPr>
              <a:buNone/>
            </a:pPr>
            <a:endParaRPr lang="en-US" dirty="0"/>
          </a:p>
        </p:txBody>
      </p:sp>
    </p:spTree>
    <p:extLst>
      <p:ext uri="{BB962C8B-B14F-4D97-AF65-F5344CB8AC3E}">
        <p14:creationId xmlns:p14="http://schemas.microsoft.com/office/powerpoint/2010/main" val="3581888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a:t>
            </a:r>
            <a:endParaRPr lang="en-US" dirty="0"/>
          </a:p>
        </p:txBody>
      </p:sp>
      <p:sp>
        <p:nvSpPr>
          <p:cNvPr id="3" name="Content Placeholder 2"/>
          <p:cNvSpPr>
            <a:spLocks noGrp="1"/>
          </p:cNvSpPr>
          <p:nvPr>
            <p:ph idx="1"/>
          </p:nvPr>
        </p:nvSpPr>
        <p:spPr>
          <a:xfrm>
            <a:off x="513184" y="1600200"/>
            <a:ext cx="8145624" cy="4525963"/>
          </a:xfrm>
        </p:spPr>
        <p:txBody>
          <a:bodyPr/>
          <a:lstStyle/>
          <a:p>
            <a:r>
              <a:rPr lang="en-US" dirty="0" smtClean="0"/>
              <a:t>Release testing is the process of testing a particular release of a system that is intended for use outside of the development team.</a:t>
            </a:r>
            <a:r>
              <a:rPr lang="en-GB" dirty="0" smtClean="0"/>
              <a:t> </a:t>
            </a:r>
          </a:p>
          <a:p>
            <a:r>
              <a:rPr lang="en-US" dirty="0" smtClean="0"/>
              <a:t>The primary goal of the release testing process is to convince the supplier of the system that it is good enough for use</a:t>
            </a:r>
            <a:r>
              <a:rPr lang="en-GB" dirty="0" smtClean="0"/>
              <a:t>.</a:t>
            </a:r>
          </a:p>
          <a:p>
            <a:pPr lvl="1"/>
            <a:r>
              <a:rPr lang="en-US" sz="2000" dirty="0" smtClean="0"/>
              <a:t>Release testing, therefore, has to show that the system delivers its specified functionality, performance and dependability, and that it does not fail during normal use.</a:t>
            </a:r>
            <a:r>
              <a:rPr lang="en-GB" sz="2000" dirty="0" smtClean="0"/>
              <a:t> </a:t>
            </a:r>
          </a:p>
          <a:p>
            <a:r>
              <a:rPr lang="en-US" dirty="0" smtClean="0"/>
              <a:t>Release testing is usually a black-box testing process where tests are only derived from the system specification. </a:t>
            </a:r>
            <a:endParaRPr lang="en-GB" dirty="0" smtClean="0"/>
          </a:p>
          <a:p>
            <a:endParaRPr lang="en-US" dirty="0"/>
          </a:p>
        </p:txBody>
      </p:sp>
    </p:spTree>
    <p:extLst>
      <p:ext uri="{BB962C8B-B14F-4D97-AF65-F5344CB8AC3E}">
        <p14:creationId xmlns:p14="http://schemas.microsoft.com/office/powerpoint/2010/main" val="3870908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 and system testing</a:t>
            </a:r>
            <a:endParaRPr lang="en-US" dirty="0"/>
          </a:p>
        </p:txBody>
      </p:sp>
      <p:sp>
        <p:nvSpPr>
          <p:cNvPr id="3" name="Content Placeholder 2"/>
          <p:cNvSpPr>
            <a:spLocks noGrp="1"/>
          </p:cNvSpPr>
          <p:nvPr>
            <p:ph idx="1"/>
          </p:nvPr>
        </p:nvSpPr>
        <p:spPr/>
        <p:txBody>
          <a:bodyPr/>
          <a:lstStyle/>
          <a:p>
            <a:r>
              <a:rPr lang="en-US" sz="2800" dirty="0" smtClean="0"/>
              <a:t>Release testing is a form of system testing.</a:t>
            </a:r>
          </a:p>
          <a:p>
            <a:r>
              <a:rPr lang="en-US" sz="2800" dirty="0" smtClean="0"/>
              <a:t>Important differences:</a:t>
            </a:r>
          </a:p>
          <a:p>
            <a:pPr lvl="1"/>
            <a:r>
              <a:rPr lang="en-US" sz="2400" dirty="0" smtClean="0"/>
              <a:t>A separate team that has not been involved in the system development, should be responsible for release testing.</a:t>
            </a:r>
            <a:endParaRPr lang="en-GB" sz="2400" dirty="0" smtClean="0"/>
          </a:p>
          <a:p>
            <a:pPr lvl="1"/>
            <a:r>
              <a:rPr lang="en-US" sz="2400" dirty="0" smtClean="0"/>
              <a:t>System testing by the development team should focus on discovering bugs in the system (defect testing). The objective of release testing is to check that the system meets its requirements and is good enough for external use (validation testing).</a:t>
            </a:r>
            <a:endParaRPr lang="en-GB" sz="2400" dirty="0" smtClean="0"/>
          </a:p>
          <a:p>
            <a:endParaRPr lang="en-US" dirty="0"/>
          </a:p>
        </p:txBody>
      </p:sp>
    </p:spTree>
    <p:extLst>
      <p:ext uri="{BB962C8B-B14F-4D97-AF65-F5344CB8AC3E}">
        <p14:creationId xmlns:p14="http://schemas.microsoft.com/office/powerpoint/2010/main" val="3099740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testing</a:t>
            </a:r>
            <a:endParaRPr lang="en-US" dirty="0"/>
          </a:p>
        </p:txBody>
      </p:sp>
      <p:sp>
        <p:nvSpPr>
          <p:cNvPr id="3" name="Content Placeholder 2"/>
          <p:cNvSpPr>
            <a:spLocks noGrp="1"/>
          </p:cNvSpPr>
          <p:nvPr>
            <p:ph idx="1"/>
          </p:nvPr>
        </p:nvSpPr>
        <p:spPr/>
        <p:txBody>
          <a:bodyPr/>
          <a:lstStyle/>
          <a:p>
            <a:r>
              <a:rPr lang="en-US" dirty="0" smtClean="0"/>
              <a:t>User or customer testing is a stage in the testing process in which users or customers provide input and advice on system testing. </a:t>
            </a:r>
          </a:p>
          <a:p>
            <a:r>
              <a:rPr lang="en-US" dirty="0" smtClean="0"/>
              <a:t>User testing is essential, even when comprehensive system and release testing have been carried out. </a:t>
            </a:r>
          </a:p>
          <a:p>
            <a:pPr lvl="1"/>
            <a:r>
              <a:rPr lang="en-US" dirty="0" smtClean="0"/>
              <a:t>The reason for this is that influences from the user’s working environment have a major effect on the reliability, performance, usability and robustness of a system. These cannot be replicated in a testing environment.</a:t>
            </a:r>
            <a:endParaRPr lang="en-GB" dirty="0" smtClean="0"/>
          </a:p>
          <a:p>
            <a:endParaRPr lang="en-US" dirty="0"/>
          </a:p>
        </p:txBody>
      </p:sp>
    </p:spTree>
    <p:extLst>
      <p:ext uri="{BB962C8B-B14F-4D97-AF65-F5344CB8AC3E}">
        <p14:creationId xmlns:p14="http://schemas.microsoft.com/office/powerpoint/2010/main" val="308867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user testing</a:t>
            </a:r>
            <a:endParaRPr lang="en-US" dirty="0"/>
          </a:p>
        </p:txBody>
      </p:sp>
      <p:sp>
        <p:nvSpPr>
          <p:cNvPr id="3" name="Content Placeholder 2"/>
          <p:cNvSpPr>
            <a:spLocks noGrp="1"/>
          </p:cNvSpPr>
          <p:nvPr>
            <p:ph idx="1"/>
          </p:nvPr>
        </p:nvSpPr>
        <p:spPr/>
        <p:txBody>
          <a:bodyPr/>
          <a:lstStyle/>
          <a:p>
            <a:r>
              <a:rPr lang="en-US" dirty="0" smtClean="0"/>
              <a:t>Alpha testing</a:t>
            </a:r>
          </a:p>
          <a:p>
            <a:pPr lvl="1"/>
            <a:r>
              <a:rPr lang="en-US" dirty="0" smtClean="0"/>
              <a:t>Users of the software work with the development team to test the software at the developer’s site.</a:t>
            </a:r>
            <a:endParaRPr lang="en-GB" dirty="0" smtClean="0"/>
          </a:p>
          <a:p>
            <a:r>
              <a:rPr lang="en-US" dirty="0" smtClean="0"/>
              <a:t>Beta testing</a:t>
            </a:r>
          </a:p>
          <a:p>
            <a:pPr lvl="1"/>
            <a:r>
              <a:rPr lang="en-US" dirty="0" smtClean="0"/>
              <a:t>A release of the software is made available to users to allow them to experiment and to raise problems that they discover with the system developers.</a:t>
            </a:r>
            <a:endParaRPr lang="en-GB" dirty="0" smtClean="0"/>
          </a:p>
          <a:p>
            <a:r>
              <a:rPr lang="en-US" dirty="0" smtClean="0"/>
              <a:t>Acceptance testing</a:t>
            </a:r>
          </a:p>
          <a:p>
            <a:pPr lvl="1"/>
            <a:r>
              <a:rPr lang="en-US" dirty="0" smtClean="0"/>
              <a:t>Customers test a system to decide whether or not it is ready to be accepted from the system developers and deployed in the customer environment. Primarily for custom systems.</a:t>
            </a:r>
            <a:endParaRPr lang="en-GB" dirty="0" smtClean="0"/>
          </a:p>
          <a:p>
            <a:endParaRPr lang="en-US" dirty="0"/>
          </a:p>
        </p:txBody>
      </p:sp>
    </p:spTree>
    <p:extLst>
      <p:ext uri="{BB962C8B-B14F-4D97-AF65-F5344CB8AC3E}">
        <p14:creationId xmlns:p14="http://schemas.microsoft.com/office/powerpoint/2010/main" val="2933838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acceptance testing</a:t>
            </a:r>
            <a:endParaRPr lang="en-US" dirty="0"/>
          </a:p>
        </p:txBody>
      </p:sp>
      <p:sp>
        <p:nvSpPr>
          <p:cNvPr id="3" name="Content Placeholder 2"/>
          <p:cNvSpPr>
            <a:spLocks noGrp="1"/>
          </p:cNvSpPr>
          <p:nvPr>
            <p:ph idx="1"/>
          </p:nvPr>
        </p:nvSpPr>
        <p:spPr/>
        <p:txBody>
          <a:bodyPr/>
          <a:lstStyle/>
          <a:p>
            <a:r>
              <a:rPr lang="en-US" dirty="0" smtClean="0"/>
              <a:t>In agile methods, the user/customer is part of the development team and is responsible for making decisions on the acceptability of the system.</a:t>
            </a:r>
          </a:p>
          <a:p>
            <a:r>
              <a:rPr lang="en-US" dirty="0" smtClean="0"/>
              <a:t>Tests are defined by the user/customer and are integrated with other tests in that they are run automatically when changes are made.</a:t>
            </a:r>
          </a:p>
          <a:p>
            <a:r>
              <a:rPr lang="en-US" dirty="0" smtClean="0"/>
              <a:t>There is no separate acceptance testing process.</a:t>
            </a:r>
          </a:p>
          <a:p>
            <a:r>
              <a:rPr lang="en-US" dirty="0" smtClean="0"/>
              <a:t>Main problem here is whether or not the embedded user is ‘typical’ and can represent the interests of all system stakeholders.</a:t>
            </a:r>
          </a:p>
          <a:p>
            <a:endParaRPr lang="en-US" dirty="0"/>
          </a:p>
        </p:txBody>
      </p:sp>
    </p:spTree>
    <p:extLst>
      <p:ext uri="{BB962C8B-B14F-4D97-AF65-F5344CB8AC3E}">
        <p14:creationId xmlns:p14="http://schemas.microsoft.com/office/powerpoint/2010/main" val="600543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988D15E-4EB5-4CCF-9565-49F88949651B}" type="slidenum">
              <a:rPr lang="en-US" altLang="en-US"/>
              <a:pPr/>
              <a:t>4</a:t>
            </a:fld>
            <a:endParaRPr lang="en-US" altLang="en-US"/>
          </a:p>
        </p:txBody>
      </p:sp>
      <p:sp>
        <p:nvSpPr>
          <p:cNvPr id="228354" name="Rectangle 2"/>
          <p:cNvSpPr>
            <a:spLocks noGrp="1" noChangeArrowheads="1"/>
          </p:cNvSpPr>
          <p:nvPr>
            <p:ph type="title"/>
          </p:nvPr>
        </p:nvSpPr>
        <p:spPr>
          <a:xfrm>
            <a:off x="685800" y="381000"/>
            <a:ext cx="7772400" cy="1143000"/>
          </a:xfrm>
        </p:spPr>
        <p:txBody>
          <a:bodyPr/>
          <a:lstStyle/>
          <a:p>
            <a:r>
              <a:rPr lang="en-US" altLang="en-US" dirty="0" smtClean="0"/>
              <a:t>Testing Goals: Verification </a:t>
            </a:r>
            <a:r>
              <a:rPr lang="en-US" altLang="en-US" dirty="0"/>
              <a:t>and Validation</a:t>
            </a:r>
          </a:p>
        </p:txBody>
      </p:sp>
      <p:sp>
        <p:nvSpPr>
          <p:cNvPr id="228355" name="Rectangle 3"/>
          <p:cNvSpPr>
            <a:spLocks noGrp="1" noChangeArrowheads="1"/>
          </p:cNvSpPr>
          <p:nvPr>
            <p:ph type="body" idx="1"/>
          </p:nvPr>
        </p:nvSpPr>
        <p:spPr>
          <a:xfrm>
            <a:off x="685800" y="1623527"/>
            <a:ext cx="8153400" cy="4472473"/>
          </a:xfrm>
        </p:spPr>
        <p:txBody>
          <a:bodyPr>
            <a:noAutofit/>
          </a:bodyPr>
          <a:lstStyle/>
          <a:p>
            <a:r>
              <a:rPr lang="en-US" altLang="en-US" dirty="0"/>
              <a:t>Software testing is part of a broader group of activities called verification and validation that are involved in software quality assurance</a:t>
            </a:r>
          </a:p>
          <a:p>
            <a:r>
              <a:rPr lang="en-US" altLang="en-US" dirty="0"/>
              <a:t>Verification (Are the algorithms coded correctly</a:t>
            </a:r>
            <a:r>
              <a:rPr lang="en-US" altLang="en-US" dirty="0" smtClean="0"/>
              <a:t>?)</a:t>
            </a:r>
          </a:p>
          <a:p>
            <a:pPr lvl="1"/>
            <a:r>
              <a:rPr lang="en-US" altLang="en-US" sz="2000" dirty="0" smtClean="0"/>
              <a:t>The </a:t>
            </a:r>
            <a:r>
              <a:rPr lang="en-US" altLang="en-US" sz="2000" dirty="0"/>
              <a:t>set of activities that ensure that software correctly implements a specific function or </a:t>
            </a:r>
            <a:r>
              <a:rPr lang="en-US" altLang="en-US" sz="2000" dirty="0" smtClean="0"/>
              <a:t>algorithm</a:t>
            </a:r>
          </a:p>
          <a:p>
            <a:pPr lvl="1"/>
            <a:r>
              <a:rPr lang="en-GB" sz="2000" dirty="0"/>
              <a:t>"Are we building the product right</a:t>
            </a:r>
            <a:r>
              <a:rPr lang="en-GB" sz="2000" dirty="0" smtClean="0"/>
              <a:t>”.</a:t>
            </a:r>
          </a:p>
          <a:p>
            <a:pPr lvl="1"/>
            <a:r>
              <a:rPr lang="en-GB" sz="2000" dirty="0" smtClean="0"/>
              <a:t>The </a:t>
            </a:r>
            <a:r>
              <a:rPr lang="en-GB" sz="2000" dirty="0"/>
              <a:t>software should conform to its specification</a:t>
            </a:r>
            <a:r>
              <a:rPr lang="en-GB" sz="2000" dirty="0" smtClean="0"/>
              <a:t>.</a:t>
            </a:r>
            <a:endParaRPr lang="en-GB" sz="2000" dirty="0"/>
          </a:p>
          <a:p>
            <a:pPr lvl="1"/>
            <a:endParaRPr lang="en-US" altLang="en-US" sz="2000" dirty="0"/>
          </a:p>
          <a:p>
            <a:r>
              <a:rPr lang="en-US" altLang="en-US" dirty="0"/>
              <a:t>Validation (Does it meet user requirements?)</a:t>
            </a:r>
          </a:p>
          <a:p>
            <a:pPr lvl="1"/>
            <a:r>
              <a:rPr lang="en-US" altLang="en-US" sz="2000" dirty="0"/>
              <a:t>The set of activities that ensure that the software that has been built is traceable to customer </a:t>
            </a:r>
            <a:r>
              <a:rPr lang="en-US" altLang="en-US" sz="2000" dirty="0" smtClean="0"/>
              <a:t>requirements</a:t>
            </a:r>
          </a:p>
          <a:p>
            <a:pPr lvl="1"/>
            <a:r>
              <a:rPr lang="en-GB" sz="2000" dirty="0"/>
              <a:t> "Are we building the right product</a:t>
            </a:r>
            <a:r>
              <a:rPr lang="en-GB" sz="2000" dirty="0" smtClean="0"/>
              <a:t>”.</a:t>
            </a:r>
          </a:p>
          <a:p>
            <a:pPr lvl="1"/>
            <a:r>
              <a:rPr lang="en-GB" sz="2000" dirty="0"/>
              <a:t>The software should do what the user really requires.</a:t>
            </a:r>
          </a:p>
          <a:p>
            <a:pPr lvl="1"/>
            <a:endParaRPr lang="en-GB" sz="2000" dirty="0"/>
          </a:p>
          <a:p>
            <a:pPr lvl="1"/>
            <a:endParaRPr lang="en-US" altLang="en-US" sz="2000" dirty="0"/>
          </a:p>
        </p:txBody>
      </p:sp>
    </p:spTree>
    <p:extLst>
      <p:ext uri="{BB962C8B-B14F-4D97-AF65-F5344CB8AC3E}">
        <p14:creationId xmlns:p14="http://schemas.microsoft.com/office/powerpoint/2010/main" val="3191186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835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835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835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835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835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835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835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83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B7B0ED9E-F625-4449-8350-DEEFDF19FA2E}" type="slidenum">
              <a:rPr lang="en-US" altLang="en-US"/>
              <a:pPr/>
              <a:t>5</a:t>
            </a:fld>
            <a:endParaRPr lang="en-US" altLang="en-US"/>
          </a:p>
        </p:txBody>
      </p:sp>
      <p:sp>
        <p:nvSpPr>
          <p:cNvPr id="230402" name="Rectangle 2"/>
          <p:cNvSpPr>
            <a:spLocks noGrp="1" noChangeArrowheads="1"/>
          </p:cNvSpPr>
          <p:nvPr>
            <p:ph type="title"/>
          </p:nvPr>
        </p:nvSpPr>
        <p:spPr>
          <a:xfrm>
            <a:off x="685800" y="381000"/>
            <a:ext cx="7772400" cy="1143000"/>
          </a:xfrm>
        </p:spPr>
        <p:txBody>
          <a:bodyPr/>
          <a:lstStyle/>
          <a:p>
            <a:r>
              <a:rPr lang="en-US" altLang="en-US"/>
              <a:t>A Strategy for Testing Conventional Software</a:t>
            </a:r>
          </a:p>
        </p:txBody>
      </p:sp>
      <p:grpSp>
        <p:nvGrpSpPr>
          <p:cNvPr id="230422" name="Group 22"/>
          <p:cNvGrpSpPr>
            <a:grpSpLocks/>
          </p:cNvGrpSpPr>
          <p:nvPr/>
        </p:nvGrpSpPr>
        <p:grpSpPr bwMode="auto">
          <a:xfrm>
            <a:off x="1327150" y="2187575"/>
            <a:ext cx="5715000" cy="3505200"/>
            <a:chOff x="1152" y="1536"/>
            <a:chExt cx="3600" cy="2208"/>
          </a:xfrm>
        </p:grpSpPr>
        <p:grpSp>
          <p:nvGrpSpPr>
            <p:cNvPr id="230421" name="Group 21"/>
            <p:cNvGrpSpPr>
              <a:grpSpLocks/>
            </p:cNvGrpSpPr>
            <p:nvPr/>
          </p:nvGrpSpPr>
          <p:grpSpPr bwMode="auto">
            <a:xfrm>
              <a:off x="1152" y="1536"/>
              <a:ext cx="3600" cy="2208"/>
              <a:chOff x="1152" y="1536"/>
              <a:chExt cx="3600" cy="2208"/>
            </a:xfrm>
          </p:grpSpPr>
          <p:sp>
            <p:nvSpPr>
              <p:cNvPr id="230407" name="Oval 7"/>
              <p:cNvSpPr>
                <a:spLocks noChangeArrowheads="1"/>
              </p:cNvSpPr>
              <p:nvPr/>
            </p:nvSpPr>
            <p:spPr bwMode="auto">
              <a:xfrm>
                <a:off x="1152" y="1536"/>
                <a:ext cx="3600" cy="2208"/>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0406" name="Oval 6"/>
              <p:cNvSpPr>
                <a:spLocks noChangeArrowheads="1"/>
              </p:cNvSpPr>
              <p:nvPr/>
            </p:nvSpPr>
            <p:spPr bwMode="auto">
              <a:xfrm>
                <a:off x="1488" y="1776"/>
                <a:ext cx="2976" cy="168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0405" name="Oval 5"/>
              <p:cNvSpPr>
                <a:spLocks noChangeArrowheads="1"/>
              </p:cNvSpPr>
              <p:nvPr/>
            </p:nvSpPr>
            <p:spPr bwMode="auto">
              <a:xfrm>
                <a:off x="1728" y="2016"/>
                <a:ext cx="2496" cy="115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0404" name="Oval 4"/>
              <p:cNvSpPr>
                <a:spLocks noChangeArrowheads="1"/>
              </p:cNvSpPr>
              <p:nvPr/>
            </p:nvSpPr>
            <p:spPr bwMode="auto">
              <a:xfrm>
                <a:off x="2016" y="2256"/>
                <a:ext cx="1920" cy="72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0408" name="Line 8"/>
              <p:cNvSpPr>
                <a:spLocks noChangeShapeType="1"/>
              </p:cNvSpPr>
              <p:nvPr/>
            </p:nvSpPr>
            <p:spPr bwMode="auto">
              <a:xfrm>
                <a:off x="1200" y="2640"/>
                <a:ext cx="3552"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0410" name="Text Box 10"/>
            <p:cNvSpPr txBox="1">
              <a:spLocks noChangeArrowheads="1"/>
            </p:cNvSpPr>
            <p:nvPr/>
          </p:nvSpPr>
          <p:spPr bwMode="auto">
            <a:xfrm>
              <a:off x="2784" y="2688"/>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u="none"/>
                <a:t>Code</a:t>
              </a:r>
            </a:p>
          </p:txBody>
        </p:sp>
        <p:sp>
          <p:nvSpPr>
            <p:cNvPr id="230411" name="Text Box 11"/>
            <p:cNvSpPr txBox="1">
              <a:spLocks noChangeArrowheads="1"/>
            </p:cNvSpPr>
            <p:nvPr/>
          </p:nvSpPr>
          <p:spPr bwMode="auto">
            <a:xfrm>
              <a:off x="2732" y="2928"/>
              <a:ext cx="5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u="none"/>
                <a:t>Design</a:t>
              </a:r>
            </a:p>
          </p:txBody>
        </p:sp>
        <p:sp>
          <p:nvSpPr>
            <p:cNvPr id="230412" name="Text Box 12"/>
            <p:cNvSpPr txBox="1">
              <a:spLocks noChangeArrowheads="1"/>
            </p:cNvSpPr>
            <p:nvPr/>
          </p:nvSpPr>
          <p:spPr bwMode="auto">
            <a:xfrm>
              <a:off x="2636" y="3216"/>
              <a:ext cx="9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u="none"/>
                <a:t>Requirements</a:t>
              </a:r>
            </a:p>
          </p:txBody>
        </p:sp>
        <p:sp>
          <p:nvSpPr>
            <p:cNvPr id="230413" name="Text Box 13"/>
            <p:cNvSpPr txBox="1">
              <a:spLocks noChangeArrowheads="1"/>
            </p:cNvSpPr>
            <p:nvPr/>
          </p:nvSpPr>
          <p:spPr bwMode="auto">
            <a:xfrm>
              <a:off x="2458" y="3465"/>
              <a:ext cx="12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u="none"/>
                <a:t>System Engineering</a:t>
              </a:r>
            </a:p>
          </p:txBody>
        </p:sp>
        <p:sp>
          <p:nvSpPr>
            <p:cNvPr id="230414" name="Text Box 14"/>
            <p:cNvSpPr txBox="1">
              <a:spLocks noChangeArrowheads="1"/>
            </p:cNvSpPr>
            <p:nvPr/>
          </p:nvSpPr>
          <p:spPr bwMode="auto">
            <a:xfrm>
              <a:off x="2574" y="2352"/>
              <a:ext cx="8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u="none"/>
                <a:t>Unit Testing</a:t>
              </a:r>
            </a:p>
          </p:txBody>
        </p:sp>
        <p:sp>
          <p:nvSpPr>
            <p:cNvPr id="230415" name="Text Box 15"/>
            <p:cNvSpPr txBox="1">
              <a:spLocks noChangeArrowheads="1"/>
            </p:cNvSpPr>
            <p:nvPr/>
          </p:nvSpPr>
          <p:spPr bwMode="auto">
            <a:xfrm>
              <a:off x="2380" y="2073"/>
              <a:ext cx="12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u="none"/>
                <a:t>Integration Testing</a:t>
              </a:r>
            </a:p>
          </p:txBody>
        </p:sp>
        <p:sp>
          <p:nvSpPr>
            <p:cNvPr id="230416" name="Text Box 16"/>
            <p:cNvSpPr txBox="1">
              <a:spLocks noChangeArrowheads="1"/>
            </p:cNvSpPr>
            <p:nvPr/>
          </p:nvSpPr>
          <p:spPr bwMode="auto">
            <a:xfrm>
              <a:off x="2412" y="1824"/>
              <a:ext cx="1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u="none"/>
                <a:t>Validation Testing</a:t>
              </a:r>
            </a:p>
          </p:txBody>
        </p:sp>
        <p:sp>
          <p:nvSpPr>
            <p:cNvPr id="230417" name="Text Box 17"/>
            <p:cNvSpPr txBox="1">
              <a:spLocks noChangeArrowheads="1"/>
            </p:cNvSpPr>
            <p:nvPr/>
          </p:nvSpPr>
          <p:spPr bwMode="auto">
            <a:xfrm>
              <a:off x="2492" y="1545"/>
              <a:ext cx="10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u="none"/>
                <a:t>System Testing</a:t>
              </a:r>
            </a:p>
          </p:txBody>
        </p:sp>
      </p:grpSp>
      <p:sp>
        <p:nvSpPr>
          <p:cNvPr id="230419" name="AutoShape 19"/>
          <p:cNvSpPr>
            <a:spLocks noChangeArrowheads="1"/>
          </p:cNvSpPr>
          <p:nvPr/>
        </p:nvSpPr>
        <p:spPr bwMode="auto">
          <a:xfrm rot="-2959130">
            <a:off x="2171700" y="4533900"/>
            <a:ext cx="1905000" cy="1219200"/>
          </a:xfrm>
          <a:prstGeom prst="rightArrow">
            <a:avLst>
              <a:gd name="adj1" fmla="val 50000"/>
              <a:gd name="adj2" fmla="val 39063"/>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u="none"/>
              <a:t>Abstract to</a:t>
            </a:r>
          </a:p>
          <a:p>
            <a:r>
              <a:rPr lang="en-US" altLang="en-US" sz="2000" u="none"/>
              <a:t>concrete</a:t>
            </a:r>
          </a:p>
        </p:txBody>
      </p:sp>
      <p:sp>
        <p:nvSpPr>
          <p:cNvPr id="230420" name="AutoShape 20"/>
          <p:cNvSpPr>
            <a:spLocks noChangeArrowheads="1"/>
          </p:cNvSpPr>
          <p:nvPr/>
        </p:nvSpPr>
        <p:spPr bwMode="auto">
          <a:xfrm rot="-2959130">
            <a:off x="5407025" y="2541588"/>
            <a:ext cx="2133600" cy="1219200"/>
          </a:xfrm>
          <a:prstGeom prst="rightArrow">
            <a:avLst>
              <a:gd name="adj1" fmla="val 50000"/>
              <a:gd name="adj2" fmla="val 43750"/>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u="none"/>
              <a:t>Narrow to</a:t>
            </a:r>
          </a:p>
          <a:p>
            <a:r>
              <a:rPr lang="en-US" altLang="en-US" sz="2000" u="none"/>
              <a:t>Broader scope</a:t>
            </a:r>
          </a:p>
        </p:txBody>
      </p:sp>
    </p:spTree>
    <p:extLst>
      <p:ext uri="{BB962C8B-B14F-4D97-AF65-F5344CB8AC3E}">
        <p14:creationId xmlns:p14="http://schemas.microsoft.com/office/powerpoint/2010/main" val="2270444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819664C-C36E-4564-9B84-D9C6ACD4C526}" type="slidenum">
              <a:rPr lang="en-US" altLang="en-US"/>
              <a:pPr/>
              <a:t>6</a:t>
            </a:fld>
            <a:endParaRPr lang="en-US" altLang="en-US"/>
          </a:p>
        </p:txBody>
      </p:sp>
      <p:sp>
        <p:nvSpPr>
          <p:cNvPr id="229378" name="Rectangle 2"/>
          <p:cNvSpPr>
            <a:spLocks noGrp="1" noChangeArrowheads="1"/>
          </p:cNvSpPr>
          <p:nvPr>
            <p:ph type="title"/>
          </p:nvPr>
        </p:nvSpPr>
        <p:spPr>
          <a:xfrm>
            <a:off x="685800" y="381000"/>
            <a:ext cx="7772400" cy="1143000"/>
          </a:xfrm>
        </p:spPr>
        <p:txBody>
          <a:bodyPr/>
          <a:lstStyle/>
          <a:p>
            <a:r>
              <a:rPr lang="en-US" altLang="en-US"/>
              <a:t>Organizing for Software Testing</a:t>
            </a:r>
          </a:p>
        </p:txBody>
      </p:sp>
      <p:sp>
        <p:nvSpPr>
          <p:cNvPr id="229379" name="Rectangle 3"/>
          <p:cNvSpPr>
            <a:spLocks noGrp="1" noChangeArrowheads="1"/>
          </p:cNvSpPr>
          <p:nvPr>
            <p:ph type="body" idx="1"/>
          </p:nvPr>
        </p:nvSpPr>
        <p:spPr/>
        <p:txBody>
          <a:bodyPr/>
          <a:lstStyle/>
          <a:p>
            <a:pPr>
              <a:lnSpc>
                <a:spcPct val="90000"/>
              </a:lnSpc>
            </a:pPr>
            <a:r>
              <a:rPr lang="en-US" altLang="en-US" sz="2000" dirty="0"/>
              <a:t>Testing should aim at "breaking" the software</a:t>
            </a:r>
          </a:p>
          <a:p>
            <a:pPr>
              <a:lnSpc>
                <a:spcPct val="90000"/>
              </a:lnSpc>
            </a:pPr>
            <a:r>
              <a:rPr lang="en-US" altLang="en-US" sz="2000" dirty="0"/>
              <a:t>Common misconceptions</a:t>
            </a:r>
          </a:p>
          <a:p>
            <a:pPr lvl="1">
              <a:lnSpc>
                <a:spcPct val="90000"/>
              </a:lnSpc>
            </a:pPr>
            <a:r>
              <a:rPr lang="en-US" altLang="en-US" sz="1800" dirty="0"/>
              <a:t>The developer of software should do no testing at all</a:t>
            </a:r>
          </a:p>
          <a:p>
            <a:pPr lvl="1">
              <a:lnSpc>
                <a:spcPct val="90000"/>
              </a:lnSpc>
            </a:pPr>
            <a:r>
              <a:rPr lang="en-US" altLang="en-US" sz="1800" dirty="0"/>
              <a:t>The software should be given to a secret team of testers who will test it unmercifully</a:t>
            </a:r>
          </a:p>
          <a:p>
            <a:pPr lvl="1">
              <a:lnSpc>
                <a:spcPct val="90000"/>
              </a:lnSpc>
            </a:pPr>
            <a:r>
              <a:rPr lang="en-US" altLang="en-US" sz="1800" dirty="0"/>
              <a:t>The testers get involved with the project only when the testing steps are about to begin</a:t>
            </a:r>
          </a:p>
          <a:p>
            <a:pPr>
              <a:lnSpc>
                <a:spcPct val="90000"/>
              </a:lnSpc>
            </a:pPr>
            <a:r>
              <a:rPr lang="en-US" altLang="en-US" sz="2000" dirty="0"/>
              <a:t>Reality: Independent test group</a:t>
            </a:r>
          </a:p>
          <a:p>
            <a:pPr lvl="1">
              <a:lnSpc>
                <a:spcPct val="90000"/>
              </a:lnSpc>
            </a:pPr>
            <a:r>
              <a:rPr lang="en-US" altLang="en-US" sz="1800" dirty="0"/>
              <a:t>Removes the inherent problems associated with letting the builder test the software that has been built</a:t>
            </a:r>
          </a:p>
          <a:p>
            <a:pPr lvl="1">
              <a:lnSpc>
                <a:spcPct val="90000"/>
              </a:lnSpc>
            </a:pPr>
            <a:r>
              <a:rPr lang="en-US" altLang="en-US" sz="1800" dirty="0"/>
              <a:t>Removes the conflict of interest that may otherwise be present</a:t>
            </a:r>
          </a:p>
          <a:p>
            <a:pPr lvl="1">
              <a:lnSpc>
                <a:spcPct val="90000"/>
              </a:lnSpc>
            </a:pPr>
            <a:r>
              <a:rPr lang="en-US" altLang="en-US" sz="1800" dirty="0"/>
              <a:t>Works closely with the software developer during analysis and design to ensure that thorough testing occurs</a:t>
            </a:r>
          </a:p>
        </p:txBody>
      </p:sp>
    </p:spTree>
    <p:extLst>
      <p:ext uri="{BB962C8B-B14F-4D97-AF65-F5344CB8AC3E}">
        <p14:creationId xmlns:p14="http://schemas.microsoft.com/office/powerpoint/2010/main" val="3679054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937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937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937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937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937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937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937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9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Software inspections</a:t>
            </a:r>
          </a:p>
        </p:txBody>
      </p:sp>
      <p:sp>
        <p:nvSpPr>
          <p:cNvPr id="56323" name="Rectangle 3"/>
          <p:cNvSpPr>
            <a:spLocks noGrp="1" noChangeArrowheads="1"/>
          </p:cNvSpPr>
          <p:nvPr>
            <p:ph idx="1"/>
          </p:nvPr>
        </p:nvSpPr>
        <p:spPr>
          <a:xfrm>
            <a:off x="628650" y="1600200"/>
            <a:ext cx="7886700" cy="4893733"/>
          </a:xfrm>
          <a:ln>
            <a:noFill/>
          </a:ln>
        </p:spPr>
        <p:txBody>
          <a:bodyPr>
            <a:normAutofit lnSpcReduction="10000"/>
          </a:bodyPr>
          <a:lstStyle/>
          <a:p>
            <a:r>
              <a:rPr lang="en-GB" sz="2400" dirty="0"/>
              <a:t>These involve people examining the source representation with the aim of discovering anomalies and defects.</a:t>
            </a:r>
          </a:p>
          <a:p>
            <a:r>
              <a:rPr lang="en-GB" sz="2400" dirty="0"/>
              <a:t>Inspections not require execution of a system so may be used before implementation.</a:t>
            </a:r>
          </a:p>
          <a:p>
            <a:r>
              <a:rPr lang="en-GB" sz="2400" dirty="0"/>
              <a:t>They may be applied to any representation of the system (requirements, design</a:t>
            </a:r>
            <a:r>
              <a:rPr lang="en-GB" sz="2400" dirty="0" smtClean="0"/>
              <a:t>, configuration </a:t>
            </a:r>
            <a:r>
              <a:rPr lang="en-GB" sz="2400" dirty="0"/>
              <a:t>data, test data, etc.).</a:t>
            </a:r>
          </a:p>
          <a:p>
            <a:r>
              <a:rPr lang="en-GB" sz="2400" dirty="0"/>
              <a:t>They have been shown to be an effective technique for discovering program errors</a:t>
            </a:r>
            <a:r>
              <a:rPr lang="en-GB" sz="2400" dirty="0" smtClean="0"/>
              <a:t>.</a:t>
            </a:r>
          </a:p>
          <a:p>
            <a:r>
              <a:rPr lang="en-US" dirty="0"/>
              <a:t>During testing, errors can mask (hide) other errors. Because inspection is a static process, you don’t have to be concerned with interactions between errors</a:t>
            </a:r>
            <a:r>
              <a:rPr lang="en-US" dirty="0" smtClean="0"/>
              <a:t>.</a:t>
            </a:r>
          </a:p>
          <a:p>
            <a:r>
              <a:rPr lang="en-US" dirty="0" smtClean="0"/>
              <a:t>Inspection </a:t>
            </a:r>
            <a:r>
              <a:rPr lang="en-US" dirty="0"/>
              <a:t>can also consider broader quality attributes of a program, such as compliance with standards, portability and maintainability.</a:t>
            </a:r>
          </a:p>
          <a:p>
            <a:endParaRPr lang="en-GB" sz="2400" dirty="0"/>
          </a:p>
        </p:txBody>
      </p:sp>
    </p:spTree>
    <p:extLst>
      <p:ext uri="{BB962C8B-B14F-4D97-AF65-F5344CB8AC3E}">
        <p14:creationId xmlns:p14="http://schemas.microsoft.com/office/powerpoint/2010/main" val="2782829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632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 </a:t>
            </a:r>
            <a:r>
              <a:rPr lang="en-US" dirty="0"/>
              <a:t>and testing</a:t>
            </a:r>
            <a:r>
              <a:rPr lang="en-GB" dirty="0" smtClean="0"/>
              <a:t> </a:t>
            </a:r>
            <a:endParaRPr lang="en-US" dirty="0"/>
          </a:p>
        </p:txBody>
      </p:sp>
      <p:pic>
        <p:nvPicPr>
          <p:cNvPr id="8" name="Picture 7" descr="8.2 Inspections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286" y="1859586"/>
            <a:ext cx="8441514" cy="3538359"/>
          </a:xfrm>
          <a:prstGeom prst="rect">
            <a:avLst/>
          </a:prstGeom>
        </p:spPr>
      </p:pic>
    </p:spTree>
    <p:extLst>
      <p:ext uri="{BB962C8B-B14F-4D97-AF65-F5344CB8AC3E}">
        <p14:creationId xmlns:p14="http://schemas.microsoft.com/office/powerpoint/2010/main" val="1302890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testing</a:t>
            </a:r>
            <a:endParaRPr lang="en-US" dirty="0"/>
          </a:p>
        </p:txBody>
      </p:sp>
      <p:sp>
        <p:nvSpPr>
          <p:cNvPr id="3" name="Content Placeholder 2"/>
          <p:cNvSpPr>
            <a:spLocks noGrp="1"/>
          </p:cNvSpPr>
          <p:nvPr>
            <p:ph idx="1"/>
          </p:nvPr>
        </p:nvSpPr>
        <p:spPr/>
        <p:txBody>
          <a:bodyPr/>
          <a:lstStyle/>
          <a:p>
            <a:r>
              <a:rPr lang="en-US" b="1" dirty="0" smtClean="0"/>
              <a:t>Development testing</a:t>
            </a:r>
            <a:r>
              <a:rPr lang="en-US" dirty="0" smtClean="0"/>
              <a:t>, where the system is tested during development to discover bugs and defects. </a:t>
            </a:r>
          </a:p>
          <a:p>
            <a:r>
              <a:rPr lang="en-US" b="1" dirty="0" smtClean="0"/>
              <a:t>Release testing</a:t>
            </a:r>
            <a:r>
              <a:rPr lang="en-US" dirty="0" smtClean="0"/>
              <a:t>, where a separate testing team test a complete version of the system before it is released to users. </a:t>
            </a:r>
          </a:p>
          <a:p>
            <a:r>
              <a:rPr lang="en-US" b="1" dirty="0" smtClean="0"/>
              <a:t>User testing</a:t>
            </a:r>
            <a:r>
              <a:rPr lang="en-US" dirty="0" smtClean="0"/>
              <a:t>, where users or potential users of a system test the system in their own environment.</a:t>
            </a:r>
          </a:p>
        </p:txBody>
      </p:sp>
    </p:spTree>
    <p:extLst>
      <p:ext uri="{BB962C8B-B14F-4D97-AF65-F5344CB8AC3E}">
        <p14:creationId xmlns:p14="http://schemas.microsoft.com/office/powerpoint/2010/main" val="1324351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6089</TotalTime>
  <Words>2581</Words>
  <Application>Microsoft Office PowerPoint</Application>
  <PresentationFormat>On-screen Show (4:3)</PresentationFormat>
  <Paragraphs>311</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Lecture 10 – Testing</vt:lpstr>
      <vt:lpstr>Topics covered</vt:lpstr>
      <vt:lpstr>Program testing</vt:lpstr>
      <vt:lpstr>Testing Goals: Verification and Validation</vt:lpstr>
      <vt:lpstr>A Strategy for Testing Conventional Software</vt:lpstr>
      <vt:lpstr>Organizing for Software Testing</vt:lpstr>
      <vt:lpstr>Software inspections</vt:lpstr>
      <vt:lpstr>Inspections and testing </vt:lpstr>
      <vt:lpstr>Stages of testing</vt:lpstr>
      <vt:lpstr>Development testing</vt:lpstr>
      <vt:lpstr>Unit testing</vt:lpstr>
      <vt:lpstr>Two Unit Testing Techniques</vt:lpstr>
      <vt:lpstr>White-box Testing</vt:lpstr>
      <vt:lpstr>Basis Path Testing</vt:lpstr>
      <vt:lpstr>Flow Graph Notation</vt:lpstr>
      <vt:lpstr>Flow Graph Example</vt:lpstr>
      <vt:lpstr>Independent Program Paths</vt:lpstr>
      <vt:lpstr>Cyclomatic Complexity</vt:lpstr>
      <vt:lpstr>Deriving the Basis Set and Test Cases</vt:lpstr>
      <vt:lpstr>A Second Flow Graph Example</vt:lpstr>
      <vt:lpstr>A Sample Diagram and Analyze</vt:lpstr>
      <vt:lpstr>Loop Testing - General</vt:lpstr>
      <vt:lpstr>Testing of Simple Loops</vt:lpstr>
      <vt:lpstr>Testing of Nested Loops</vt:lpstr>
      <vt:lpstr>Black-box Testing</vt:lpstr>
      <vt:lpstr>Black-box Testing Categories</vt:lpstr>
      <vt:lpstr>Equivalence Partitioning</vt:lpstr>
      <vt:lpstr>Equivalence partitions </vt:lpstr>
      <vt:lpstr>Guidelines for Defining Equivalence Classes</vt:lpstr>
      <vt:lpstr>Automated testing</vt:lpstr>
      <vt:lpstr>Test-driven development</vt:lpstr>
      <vt:lpstr>Test-driven development</vt:lpstr>
      <vt:lpstr>Regression testing</vt:lpstr>
      <vt:lpstr>Release testing</vt:lpstr>
      <vt:lpstr>Release testing and system testing</vt:lpstr>
      <vt:lpstr>User testing</vt:lpstr>
      <vt:lpstr>Types of user testing</vt:lpstr>
      <vt:lpstr>Agile methods and acceptance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Sampath Jayarathna</cp:lastModifiedBy>
  <cp:revision>130</cp:revision>
  <dcterms:created xsi:type="dcterms:W3CDTF">2009-12-29T10:39:27Z</dcterms:created>
  <dcterms:modified xsi:type="dcterms:W3CDTF">2016-11-23T20:27:59Z</dcterms:modified>
</cp:coreProperties>
</file>