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2" r:id="rId3"/>
    <p:sldId id="353" r:id="rId4"/>
    <p:sldId id="354" r:id="rId5"/>
    <p:sldId id="355" r:id="rId6"/>
    <p:sldId id="358" r:id="rId7"/>
    <p:sldId id="356" r:id="rId8"/>
    <p:sldId id="363" r:id="rId9"/>
    <p:sldId id="359" r:id="rId10"/>
    <p:sldId id="364" r:id="rId11"/>
    <p:sldId id="360" r:id="rId12"/>
    <p:sldId id="361" r:id="rId13"/>
    <p:sldId id="357" r:id="rId14"/>
    <p:sldId id="362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3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8E2D7-0BE1-7546-9EDA-71628AB2B8B0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B8DE4-554A-1C4A-8BD1-18CEE9F912C4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C8254-051F-F942-9F89-1D8E579A61D1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BDD2F-BFCE-4F4D-BB46-2794B19143F9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B74D7-F0AA-5041-8CC8-FAD0F779960D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056B7-6436-714F-9F94-7F3036021D4C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129A7-11F6-E848-A017-B3ADE823FDA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68987-B4BB-BA42-84B4-DF90E0785510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55EE5-A0E6-584F-AD79-05AE9DCC70F8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7544E-4619-EA46-92EC-04DC7E0B9749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3A5B4-9929-C04F-ACFC-E857EE2B1CB2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9965C-2C5B-8641-867C-7D1FFAC7D65E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90F08-F3DB-2A4F-8DAC-F1A7E37FEBB2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8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Supplement -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Prototyping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01" y="138545"/>
            <a:ext cx="4442353" cy="2644775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98142" y="5111531"/>
            <a:ext cx="6112474" cy="1618905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slides created by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(Interaction Design)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72075"/>
            <a:ext cx="8406714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GB" sz="3600" dirty="0" smtClean="0"/>
              <a:t>Card-based </a:t>
            </a:r>
            <a:r>
              <a:rPr lang="en-GB" sz="3600" dirty="0"/>
              <a:t>prototype from use case</a:t>
            </a:r>
            <a:endParaRPr lang="en-US" sz="3600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03263" y="4724400"/>
            <a:ext cx="7842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38345" y="647700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28800"/>
            <a:ext cx="8620125" cy="46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0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317736" y="691920"/>
            <a:ext cx="5517537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600" dirty="0">
                <a:latin typeface="Liberation Sans"/>
              </a:rPr>
              <a:t>‘Wizard-of-Oz’ prototyping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49300" y="1666774"/>
            <a:ext cx="7843837" cy="468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buFontTx/>
              <a:buChar char="•"/>
            </a:pPr>
            <a:r>
              <a:rPr lang="en-US" sz="2000" dirty="0">
                <a:solidFill>
                  <a:srgbClr val="7030A0"/>
                </a:solidFill>
                <a:latin typeface="Liberation Sans"/>
              </a:rPr>
              <a:t>The user thinks they are interacting with a computer, but a developer is responding to output rather than the system. </a:t>
            </a:r>
            <a:endParaRPr lang="en-US" sz="2000" dirty="0" smtClean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endParaRPr lang="en-US" sz="20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r>
              <a:rPr lang="en-US" sz="2000" dirty="0">
                <a:solidFill>
                  <a:srgbClr val="7030A0"/>
                </a:solidFill>
                <a:latin typeface="Liberation Sans"/>
              </a:rPr>
              <a:t>Usually done early in design to understand users’ </a:t>
            </a:r>
            <a:r>
              <a:rPr lang="en-US" sz="2000" dirty="0" smtClean="0">
                <a:solidFill>
                  <a:srgbClr val="7030A0"/>
                </a:solidFill>
                <a:latin typeface="Liberation Sans"/>
              </a:rPr>
              <a:t>expectations</a:t>
            </a:r>
          </a:p>
          <a:p>
            <a:pPr marL="355600" indent="-355600" eaLnBrk="0" hangingPunct="0">
              <a:buFontTx/>
              <a:buChar char="•"/>
            </a:pPr>
            <a:endParaRPr lang="en-US" sz="20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r>
              <a:rPr lang="en-US" sz="2000" dirty="0">
                <a:solidFill>
                  <a:srgbClr val="7030A0"/>
                </a:solidFill>
                <a:latin typeface="Liberation Sans"/>
              </a:rPr>
              <a:t>What is ‘wrong’ with this approach?</a:t>
            </a:r>
          </a:p>
          <a:p>
            <a:pPr marL="355600" indent="-355600" algn="ctr" eaLnBrk="0" hangingPunct="0"/>
            <a:endParaRPr lang="en-US" sz="2400" dirty="0">
              <a:latin typeface="Liberation Sans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28925" y="4640262"/>
            <a:ext cx="726636" cy="617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687513" y="3733800"/>
            <a:ext cx="3729037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697538" y="4495800"/>
            <a:ext cx="703262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813050" y="4724400"/>
            <a:ext cx="742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GB" sz="800" b="1">
                <a:latin typeface="Liberation Sans"/>
              </a:rPr>
              <a:t>&gt;Blurb blurb</a:t>
            </a:r>
          </a:p>
          <a:p>
            <a:pPr eaLnBrk="0" hangingPunct="0"/>
            <a:r>
              <a:rPr lang="en-GB" sz="800" b="1">
                <a:latin typeface="Liberation Sans"/>
              </a:rPr>
              <a:t>&gt;Do this</a:t>
            </a:r>
          </a:p>
          <a:p>
            <a:pPr eaLnBrk="0" hangingPunct="0"/>
            <a:r>
              <a:rPr lang="en-GB" sz="800" b="1">
                <a:latin typeface="Liberation Sans"/>
              </a:rPr>
              <a:t>&gt;Why?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1970088" y="4648200"/>
            <a:ext cx="211137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2109788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2109788" y="5105400"/>
            <a:ext cx="280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109788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2109788" y="5334000"/>
            <a:ext cx="35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462213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2320925" y="5029200"/>
            <a:ext cx="492125" cy="228600"/>
          </a:xfrm>
          <a:prstGeom prst="parallelogram">
            <a:avLst>
              <a:gd name="adj" fmla="val 5381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462213" y="5105400"/>
            <a:ext cx="211137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2462213" y="5181600"/>
            <a:ext cx="2111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954213" y="3897313"/>
            <a:ext cx="726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GB" sz="2000">
                <a:latin typeface="Liberation Sans"/>
              </a:rPr>
              <a:t>User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753225" y="4267200"/>
            <a:ext cx="280988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6892925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 rot="-8824957">
            <a:off x="6400800" y="4800600"/>
            <a:ext cx="492125" cy="228600"/>
          </a:xfrm>
          <a:prstGeom prst="parallelogram">
            <a:avLst>
              <a:gd name="adj" fmla="val 5381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6681788" y="4724400"/>
            <a:ext cx="211137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6611938" y="4876800"/>
            <a:ext cx="141287" cy="76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6611938" y="4953000"/>
            <a:ext cx="141287" cy="76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6892925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H="1">
            <a:off x="6542088" y="5105400"/>
            <a:ext cx="350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6542088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2965450" y="5029200"/>
            <a:ext cx="3411538" cy="1409700"/>
          </a:xfrm>
          <a:custGeom>
            <a:avLst/>
            <a:gdLst>
              <a:gd name="T0" fmla="*/ 184 w 2328"/>
              <a:gd name="T1" fmla="*/ 96 h 888"/>
              <a:gd name="T2" fmla="*/ 184 w 2328"/>
              <a:gd name="T3" fmla="*/ 768 h 888"/>
              <a:gd name="T4" fmla="*/ 1288 w 2328"/>
              <a:gd name="T5" fmla="*/ 816 h 888"/>
              <a:gd name="T6" fmla="*/ 2200 w 2328"/>
              <a:gd name="T7" fmla="*/ 384 h 888"/>
              <a:gd name="T8" fmla="*/ 2056 w 2328"/>
              <a:gd name="T9" fmla="*/ 0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8" h="888">
                <a:moveTo>
                  <a:pt x="184" y="96"/>
                </a:moveTo>
                <a:cubicBezTo>
                  <a:pt x="92" y="372"/>
                  <a:pt x="0" y="648"/>
                  <a:pt x="184" y="768"/>
                </a:cubicBezTo>
                <a:cubicBezTo>
                  <a:pt x="368" y="888"/>
                  <a:pt x="952" y="880"/>
                  <a:pt x="1288" y="816"/>
                </a:cubicBezTo>
                <a:cubicBezTo>
                  <a:pt x="1624" y="752"/>
                  <a:pt x="2072" y="520"/>
                  <a:pt x="2200" y="384"/>
                </a:cubicBezTo>
                <a:cubicBezTo>
                  <a:pt x="2328" y="248"/>
                  <a:pt x="2080" y="64"/>
                  <a:pt x="205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11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97619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1531103" y="628360"/>
            <a:ext cx="5544789" cy="6991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600" dirty="0">
                <a:latin typeface="Liberation Sans"/>
              </a:rPr>
              <a:t>High-fidelity</a:t>
            </a:r>
            <a:r>
              <a:rPr lang="en-US" sz="4400" dirty="0">
                <a:latin typeface="Liberation Sans"/>
              </a:rPr>
              <a:t> prototyping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Uses materials that you would expect to be in the final product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Prototype looks more like the final system than a low-fidelity version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High-fidelity prototypes can be developed by integrating existing hardware and software components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Danger that users think they have a complete system…….see compromises 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	</a:t>
            </a:r>
          </a:p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67744" y="2133600"/>
            <a:ext cx="83693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 eaLnBrk="0" hangingPunct="0"/>
            <a:endParaRPr lang="en-US" sz="2800" dirty="0">
              <a:latin typeface="Liberation Sans"/>
            </a:endParaRPr>
          </a:p>
          <a:p>
            <a:pPr algn="ctr" eaLnBrk="0" hangingPunct="0"/>
            <a:endParaRPr lang="en-US" sz="28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12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2821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8" y="436604"/>
            <a:ext cx="8229600" cy="89503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Low-fidelity vs High-fidelity Prototypes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13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0" y="1641758"/>
            <a:ext cx="6587901" cy="481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1883248" y="671488"/>
            <a:ext cx="5927906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600" dirty="0">
                <a:latin typeface="Liberation Sans"/>
              </a:rPr>
              <a:t>Compromises in prototyping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33413" y="1447800"/>
            <a:ext cx="80883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All prototypes involve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compromises</a:t>
            </a: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For software-based prototyping maybe there is a slow response? sketchy icons? limited functionality? </a:t>
            </a:r>
            <a:endParaRPr lang="en-GB" sz="2400" dirty="0" smtClean="0">
              <a:solidFill>
                <a:srgbClr val="7030A0"/>
              </a:solidFill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Two common types of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compromise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horizontal: </a:t>
            </a:r>
            <a:r>
              <a:rPr lang="en-GB" sz="2400" dirty="0">
                <a:solidFill>
                  <a:srgbClr val="7030A0"/>
                </a:solidFill>
                <a:latin typeface="Liberation Sans"/>
              </a:rPr>
              <a:t>provide a wide range of functions, but with little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detail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vertical: </a:t>
            </a:r>
            <a:r>
              <a:rPr lang="en-GB" sz="2400" dirty="0">
                <a:solidFill>
                  <a:srgbClr val="7030A0"/>
                </a:solidFill>
                <a:latin typeface="Liberation Sans"/>
              </a:rPr>
              <a:t>provide a lot of detail for only a few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functions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Compromises in prototypes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mustn't </a:t>
            </a:r>
            <a:r>
              <a:rPr lang="en-GB" sz="2400" dirty="0">
                <a:solidFill>
                  <a:srgbClr val="7030A0"/>
                </a:solidFill>
                <a:latin typeface="Liberation Sans"/>
              </a:rPr>
              <a:t>be ignored. Product needs engineering</a:t>
            </a:r>
          </a:p>
          <a:p>
            <a:pPr marL="185738" indent="-185738" algn="ctr" eaLnBrk="0" hangingPunct="0"/>
            <a:endParaRPr lang="en-US" sz="24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14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093254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222"/>
            <a:ext cx="8229600" cy="8904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Explore the user’s experience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Use personas, card-based prototypes or </a:t>
            </a:r>
            <a:r>
              <a:rPr lang="en-US" sz="2800" dirty="0" smtClean="0">
                <a:solidFill>
                  <a:srgbClr val="7030A0"/>
                </a:solidFill>
              </a:rPr>
              <a:t>stickie's </a:t>
            </a:r>
            <a:r>
              <a:rPr lang="en-US" sz="2800" dirty="0" smtClean="0">
                <a:solidFill>
                  <a:srgbClr val="7030A0"/>
                </a:solidFill>
              </a:rPr>
              <a:t>to model the user experience</a:t>
            </a:r>
          </a:p>
          <a:p>
            <a:endParaRPr lang="en-US" sz="14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Visual representation called:</a:t>
            </a:r>
          </a:p>
          <a:p>
            <a:endParaRPr lang="en-US" sz="1600" dirty="0" smtClean="0">
              <a:solidFill>
                <a:srgbClr val="7030A0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dirty="0" smtClean="0">
                <a:solidFill>
                  <a:schemeClr val="accent1"/>
                </a:solidFill>
              </a:rPr>
              <a:t>esign map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customer/user journey map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experience map</a:t>
            </a:r>
          </a:p>
          <a:p>
            <a:pPr lvl="1"/>
            <a:endParaRPr lang="en-US" sz="16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Two common representations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wheel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timeline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95928" y="647523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27</a:t>
            </a:r>
          </a:p>
          <a:p>
            <a:endParaRPr lang="en-GB" sz="10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40315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40" y="661959"/>
            <a:ext cx="8229600" cy="5560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An experience map drawn as a wheel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52" y="1516686"/>
            <a:ext cx="6549082" cy="522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28920" y="649818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28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86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38" y="65669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An experience map drawn as a timeline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3" y="1602070"/>
            <a:ext cx="87843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5728" y="649861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29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7556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58" y="560172"/>
            <a:ext cx="8229600" cy="86497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Construction: physical computing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Build and code prototypes using electronics</a:t>
            </a:r>
          </a:p>
          <a:p>
            <a:endParaRPr lang="en-US" sz="11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Toolkits available include</a:t>
            </a:r>
          </a:p>
          <a:p>
            <a:endParaRPr lang="en-US" sz="1400" dirty="0" smtClean="0">
              <a:solidFill>
                <a:srgbClr val="7030A0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Arduino</a:t>
            </a:r>
          </a:p>
          <a:p>
            <a:pPr lvl="1"/>
            <a:endParaRPr lang="en-US" sz="8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accent1"/>
                </a:solidFill>
              </a:rPr>
              <a:t>LilyPad</a:t>
            </a:r>
            <a:r>
              <a:rPr lang="en-US" sz="2400" dirty="0" smtClean="0">
                <a:solidFill>
                  <a:schemeClr val="accent1"/>
                </a:solidFill>
              </a:rPr>
              <a:t> (for fabrics)</a:t>
            </a:r>
          </a:p>
          <a:p>
            <a:pPr lvl="1"/>
            <a:endParaRPr lang="en-US" sz="8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accent1"/>
                </a:solidFill>
              </a:rPr>
              <a:t>Senseboard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endParaRPr lang="en-US" sz="8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accent1"/>
                </a:solidFill>
              </a:rPr>
              <a:t>MaKey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MaKey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endParaRPr lang="en-US" sz="14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Designed for use by wide range of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6483532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30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9171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66435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Physical computing kits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496436" y="6432587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31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1026" name="Picture 2" descr="Image result for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52" y="1776777"/>
            <a:ext cx="4909225" cy="19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witter light ardu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42" y="3803975"/>
            <a:ext cx="3566169" cy="26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rduino proj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2" y="3981348"/>
            <a:ext cx="3596456" cy="20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78103"/>
            <a:ext cx="8229600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 dirty="0" smtClean="0">
                <a:latin typeface="Liberation Sans"/>
              </a:rPr>
              <a:t>Prototyping</a:t>
            </a:r>
            <a:endParaRPr lang="en-US" sz="3600" dirty="0">
              <a:latin typeface="Liberation San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What is a prototype? </a:t>
            </a:r>
            <a:endParaRPr lang="en-GB" dirty="0" smtClean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Why prototype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?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Different kinds of 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200" dirty="0" smtClean="0">
              <a:solidFill>
                <a:schemeClr val="accent1"/>
              </a:solidFill>
              <a:latin typeface="Liberation Sans"/>
            </a:endParaRPr>
          </a:p>
          <a:p>
            <a:pPr marL="45720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-   Low fidelity</a:t>
            </a:r>
          </a:p>
          <a:p>
            <a:pPr lvl="1" eaLnBrk="0" hangingPunct="0">
              <a:spcBef>
                <a:spcPts val="600"/>
              </a:spcBef>
            </a:pPr>
            <a:endParaRPr lang="en-GB" sz="900" dirty="0" smtClean="0">
              <a:solidFill>
                <a:schemeClr val="accent1"/>
              </a:solidFill>
              <a:latin typeface="Liberation Sans"/>
            </a:endParaRPr>
          </a:p>
          <a:p>
            <a:pPr marL="45720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-   High fidelity</a:t>
            </a:r>
          </a:p>
          <a:p>
            <a:pPr lvl="1" eaLnBrk="0" hangingPunct="0">
              <a:spcBef>
                <a:spcPts val="600"/>
              </a:spcBef>
            </a:pPr>
            <a:endParaRPr lang="en-GB" sz="10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Compromises in 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400" dirty="0" smtClean="0">
              <a:solidFill>
                <a:srgbClr val="7030A0"/>
              </a:solidFill>
              <a:latin typeface="Liberation Sans"/>
            </a:endParaRPr>
          </a:p>
          <a:p>
            <a:pPr marL="40005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-    Vertical </a:t>
            </a:r>
          </a:p>
          <a:p>
            <a:pPr marL="755650" lvl="1" indent="-355600" eaLnBrk="0" hangingPunct="0">
              <a:spcBef>
                <a:spcPts val="600"/>
              </a:spcBef>
              <a:buFontTx/>
              <a:buChar char="•"/>
            </a:pPr>
            <a:endParaRPr lang="en-GB" sz="1100" dirty="0" smtClean="0">
              <a:solidFill>
                <a:schemeClr val="accent1"/>
              </a:solidFill>
              <a:latin typeface="Liberation Sans"/>
            </a:endParaRPr>
          </a:p>
          <a:p>
            <a:pPr marL="40005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-    Horizontal</a:t>
            </a:r>
          </a:p>
          <a:p>
            <a:pPr marL="755650" lvl="1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 smtClean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Final product needs to be engineered</a:t>
            </a:r>
            <a:endParaRPr lang="en-GB" dirty="0">
              <a:solidFill>
                <a:srgbClr val="7030A0"/>
              </a:solidFill>
              <a:latin typeface="Liberation Sans"/>
            </a:endParaRPr>
          </a:p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62088" y="135572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endParaRPr lang="en-US" sz="1600" b="1">
              <a:latin typeface="Liberation Sans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381125" y="1628775"/>
            <a:ext cx="64722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175007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6649"/>
            <a:ext cx="8229600" cy="92916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Physical computing kits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5817"/>
            <a:ext cx="6696744" cy="522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8424" y="648898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32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Physical computing kits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02534" cy="456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0929" y="6481695"/>
            <a:ext cx="331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33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1301279" y="626055"/>
            <a:ext cx="6541442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3600" dirty="0"/>
              <a:t>Summary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idx="1"/>
          </p:nvPr>
        </p:nvSpPr>
        <p:spPr>
          <a:xfrm>
            <a:off x="597243" y="1467232"/>
            <a:ext cx="8229600" cy="5155989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dirty="0">
                <a:solidFill>
                  <a:srgbClr val="7030A0"/>
                </a:solidFill>
                <a:latin typeface="Liberation Sans"/>
                <a:cs typeface="Liberation Sans"/>
              </a:rPr>
              <a:t>Different kinds of prototyping are used for different purposes and at different </a:t>
            </a:r>
            <a:r>
              <a:rPr lang="en-US" dirty="0" smtClean="0">
                <a:solidFill>
                  <a:srgbClr val="7030A0"/>
                </a:solidFill>
                <a:latin typeface="Liberation Sans"/>
                <a:cs typeface="Liberation Sans"/>
              </a:rPr>
              <a:t>stages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dirty="0">
                <a:solidFill>
                  <a:srgbClr val="7030A0"/>
                </a:solidFill>
                <a:latin typeface="Liberation Sans"/>
                <a:cs typeface="Liberation Sans"/>
              </a:rPr>
              <a:t>Prototypes answer </a:t>
            </a:r>
            <a:r>
              <a:rPr lang="en-US" dirty="0" smtClean="0">
                <a:solidFill>
                  <a:srgbClr val="7030A0"/>
                </a:solidFill>
                <a:latin typeface="Liberation Sans"/>
                <a:cs typeface="Liberation Sans"/>
              </a:rPr>
              <a:t>questions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  <a:cs typeface="Liberation Sans"/>
              </a:rPr>
              <a:t>The </a:t>
            </a:r>
            <a:r>
              <a:rPr lang="en-GB" dirty="0">
                <a:solidFill>
                  <a:srgbClr val="7030A0"/>
                </a:solidFill>
                <a:latin typeface="Liberation Sans"/>
                <a:cs typeface="Liberation Sans"/>
              </a:rPr>
              <a:t>final product must be engineered </a:t>
            </a:r>
            <a:r>
              <a:rPr lang="en-GB" dirty="0" smtClean="0">
                <a:solidFill>
                  <a:srgbClr val="7030A0"/>
                </a:solidFill>
                <a:latin typeface="Liberation Sans"/>
                <a:cs typeface="Liberation Sans"/>
              </a:rPr>
              <a:t>appropriately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  <a:cs typeface="Liberation Sans"/>
              </a:rPr>
              <a:t>Storyboards </a:t>
            </a:r>
            <a:r>
              <a:rPr lang="en-GB" dirty="0">
                <a:solidFill>
                  <a:srgbClr val="7030A0"/>
                </a:solidFill>
                <a:latin typeface="Liberation Sans"/>
                <a:cs typeface="Liberation Sans"/>
              </a:rPr>
              <a:t>can be generated from </a:t>
            </a:r>
            <a:r>
              <a:rPr lang="en-GB" dirty="0" smtClean="0">
                <a:solidFill>
                  <a:srgbClr val="7030A0"/>
                </a:solidFill>
                <a:latin typeface="Liberation Sans"/>
                <a:cs typeface="Liberation Sans"/>
              </a:rPr>
              <a:t>scenarios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GB" sz="6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  <a:cs typeface="Liberation Sans"/>
              </a:rPr>
              <a:t>Card-based prototypes can be generated from use </a:t>
            </a:r>
            <a:r>
              <a:rPr lang="en-GB" dirty="0" smtClean="0">
                <a:solidFill>
                  <a:srgbClr val="7030A0"/>
                </a:solidFill>
                <a:latin typeface="Liberation Sans"/>
                <a:cs typeface="Liberation Sans"/>
              </a:rPr>
              <a:t>cases</a:t>
            </a:r>
          </a:p>
          <a:p>
            <a:pPr marL="0" indent="0" eaLnBrk="0" hangingPunct="0">
              <a:lnSpc>
                <a:spcPct val="110000"/>
              </a:lnSpc>
              <a:spcBef>
                <a:spcPts val="600"/>
              </a:spcBef>
              <a:buNone/>
            </a:pPr>
            <a:endParaRPr lang="en-GB" sz="6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  <a:cs typeface="Liberation Sans"/>
              </a:rPr>
              <a:t>Physical computing kits and SDKs facilitate transition from design to construction</a:t>
            </a:r>
            <a:endParaRPr lang="en-US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>
              <a:lnSpc>
                <a:spcPct val="110000"/>
              </a:lnSpc>
            </a:pPr>
            <a:endParaRPr lang="en-US" dirty="0">
              <a:latin typeface="Liberation Sans"/>
              <a:cs typeface="Liberation Sans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22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3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890977" y="630300"/>
            <a:ext cx="4414671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600" dirty="0">
                <a:latin typeface="Liberation Sans"/>
              </a:rPr>
              <a:t>What is a prototype?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3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2275" y="1639330"/>
            <a:ext cx="8580438" cy="47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a 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series of screen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sketches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storyboard, i.e. a cartoon-like series of scenes </a:t>
            </a:r>
            <a:endParaRPr lang="en-GB" sz="2400" dirty="0" smtClean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PowerPoint 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slide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show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video simulating the use of a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system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lump of wood (e.g. </a:t>
            </a:r>
            <a:r>
              <a:rPr lang="en-GB" sz="2400" dirty="0" err="1">
                <a:solidFill>
                  <a:schemeClr val="accent1"/>
                </a:solidFill>
                <a:latin typeface="Liberation Sans"/>
              </a:rPr>
              <a:t>PalmPilot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)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cardboard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mock-up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piece of software with limited functionality written in the target language or in another language</a:t>
            </a:r>
          </a:p>
          <a:p>
            <a:pPr eaLnBrk="0" hangingPunct="0">
              <a:spcBef>
                <a:spcPts val="600"/>
              </a:spcBef>
            </a:pPr>
            <a:endParaRPr lang="en-GB" sz="2400" dirty="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82496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2181871" y="679726"/>
            <a:ext cx="4081246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600" dirty="0">
                <a:latin typeface="Liberation Sans"/>
              </a:rPr>
              <a:t>What to prototype?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773113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Technical issues</a:t>
            </a: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Work flow, task design</a:t>
            </a: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Screen layouts and information display</a:t>
            </a: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Difficult, controversial, critical areas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4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562361" y="659046"/>
            <a:ext cx="4953280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600" dirty="0">
                <a:latin typeface="Liberation Sans"/>
              </a:rPr>
              <a:t>Low-fidelity Prototyping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solidFill>
                  <a:srgbClr val="7030A0"/>
                </a:solidFill>
                <a:latin typeface="Liberation Sans"/>
              </a:rPr>
              <a:t>Uses a medium which is unlike the final medium, e.g. paper, cardboard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solidFill>
                  <a:srgbClr val="7030A0"/>
                </a:solidFill>
                <a:latin typeface="Liberation Sans"/>
              </a:rPr>
              <a:t>Is quick, cheap and easily changed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Liberation Sans"/>
              </a:rPr>
              <a:t>Examples: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sketches 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of screens, task sequences, </a:t>
            </a:r>
            <a:r>
              <a:rPr lang="en-GB" sz="2400" dirty="0" err="1" smtClean="0">
                <a:solidFill>
                  <a:schemeClr val="accent1"/>
                </a:solidFill>
                <a:latin typeface="Liberation Sans"/>
              </a:rPr>
              <a:t>etc</a:t>
            </a:r>
            <a:endParaRPr lang="en-GB" sz="2400" dirty="0" smtClean="0">
              <a:solidFill>
                <a:schemeClr val="accent1"/>
              </a:solidFill>
              <a:latin typeface="Liberation Sans"/>
            </a:endParaRPr>
          </a:p>
          <a:p>
            <a:pPr lvl="1" indent="-342900" eaLnBrk="0" hangingPunct="0">
              <a:spcBef>
                <a:spcPts val="600"/>
              </a:spcBef>
            </a:pPr>
            <a:r>
              <a:rPr lang="ja-JP" altLang="en-GB" sz="2400" dirty="0" smtClean="0">
                <a:solidFill>
                  <a:schemeClr val="accent1"/>
                </a:solidFill>
                <a:latin typeface="Liberation Sans"/>
              </a:rPr>
              <a:t>‘</a:t>
            </a:r>
            <a:r>
              <a:rPr lang="en-GB" altLang="ja-JP" sz="2400" dirty="0" smtClean="0">
                <a:solidFill>
                  <a:schemeClr val="accent1"/>
                </a:solidFill>
                <a:latin typeface="Liberation Sans"/>
              </a:rPr>
              <a:t>p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ost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-it</a:t>
            </a:r>
            <a:r>
              <a:rPr lang="ja-JP" altLang="en-GB" sz="2400" dirty="0">
                <a:solidFill>
                  <a:schemeClr val="accent1"/>
                </a:solidFill>
                <a:latin typeface="Liberation Sans"/>
              </a:rPr>
              <a:t>’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notes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s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toryboards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ja-JP" altLang="en-GB" sz="2400" dirty="0" smtClean="0">
                <a:solidFill>
                  <a:schemeClr val="accent1"/>
                </a:solidFill>
                <a:latin typeface="Liberation Sans"/>
              </a:rPr>
              <a:t>‘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Wizard-of-Oz</a:t>
            </a:r>
            <a:r>
              <a:rPr lang="ja-JP" altLang="en-GB" sz="2400" dirty="0" smtClean="0">
                <a:solidFill>
                  <a:schemeClr val="accent1"/>
                </a:solidFill>
                <a:latin typeface="Liberation Sans"/>
              </a:rPr>
              <a:t>’</a:t>
            </a: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	</a:t>
            </a:r>
          </a:p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5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64789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3240706" y="661333"/>
            <a:ext cx="2208939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600" dirty="0">
                <a:latin typeface="Liberation Sans"/>
              </a:rPr>
              <a:t>Sketching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  <a:latin typeface="Liberation Sans"/>
            </a:endParaRPr>
          </a:p>
          <a:p>
            <a:endParaRPr lang="en-US" sz="2800">
              <a:latin typeface="Liberation Sans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05072" y="1384203"/>
            <a:ext cx="3240360" cy="481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Sketching is important to low-fidelity </a:t>
            </a:r>
            <a:r>
              <a:rPr lang="en-GB" sz="3000" dirty="0" smtClean="0">
                <a:solidFill>
                  <a:srgbClr val="7030A0"/>
                </a:solidFill>
                <a:latin typeface="Liberation Sans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30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Don</a:t>
            </a:r>
            <a:r>
              <a:rPr lang="ja-JP" altLang="en-GB" sz="3000" dirty="0">
                <a:solidFill>
                  <a:srgbClr val="7030A0"/>
                </a:solidFill>
                <a:latin typeface="Liberation Sans"/>
              </a:rPr>
              <a:t>’</a:t>
            </a:r>
            <a:r>
              <a:rPr lang="en-GB" sz="3000" dirty="0">
                <a:solidFill>
                  <a:srgbClr val="7030A0"/>
                </a:solidFill>
                <a:latin typeface="Liberation Sans"/>
              </a:rPr>
              <a:t>t be inhibited about drawing ability. Practice simple symbols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</a:pPr>
            <a:r>
              <a:rPr lang="en-GB" sz="2800" dirty="0">
                <a:latin typeface="Liberation Sans"/>
              </a:rPr>
              <a:t> 		</a:t>
            </a:r>
            <a:endParaRPr lang="en-US" sz="2800" dirty="0">
              <a:latin typeface="Liberation Sans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33413" y="4343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</a:pPr>
            <a:r>
              <a:rPr lang="en-GB" sz="2400">
                <a:latin typeface="Liberation Sans"/>
              </a:rPr>
              <a:t> 		</a:t>
            </a:r>
            <a:endParaRPr lang="en-US" sz="2400">
              <a:latin typeface="Liberatio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4832" y="647700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14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7" y="1600200"/>
            <a:ext cx="4943475" cy="43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7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2961752" y="687964"/>
            <a:ext cx="2670604" cy="5883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600" dirty="0">
                <a:latin typeface="Liberation Sans"/>
              </a:rPr>
              <a:t>Storyboards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7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3413" y="1524000"/>
            <a:ext cx="777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Often used with scenarios, bringing more detail, and a chance to role play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It is a series of sketches showing how a user might progress through a task using the device 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Used early in design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</a:pPr>
            <a:r>
              <a:rPr lang="en-GB" sz="2800" dirty="0">
                <a:latin typeface="Liberation Sans"/>
              </a:rPr>
              <a:t> 		</a:t>
            </a:r>
            <a:endParaRPr lang="en-US" sz="28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99066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515525" y="701670"/>
            <a:ext cx="8093016" cy="6437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GB" sz="3600" dirty="0"/>
              <a:t>Generate</a:t>
            </a:r>
            <a:r>
              <a:rPr lang="en-GB" sz="4000" dirty="0"/>
              <a:t> storyboard from scenario</a:t>
            </a:r>
            <a:endParaRPr lang="en-US" sz="4000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03263" y="4724400"/>
            <a:ext cx="7842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0432" y="644345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25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0" y="1492070"/>
            <a:ext cx="7704856" cy="50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73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18984"/>
            <a:ext cx="8229600" cy="8986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Liberation Sans"/>
              </a:rPr>
              <a:t>Card-based prototypes</a:t>
            </a:r>
            <a:endParaRPr lang="en-GB" sz="3600" dirty="0">
              <a:latin typeface="Liberation Sans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  <a:latin typeface="Liberation Sans"/>
            </a:endParaRPr>
          </a:p>
          <a:p>
            <a:endParaRPr lang="en-US" sz="2800">
              <a:latin typeface="Liberation San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204028" y="1609017"/>
            <a:ext cx="46085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Index cards (3 X 5 inches) </a:t>
            </a:r>
            <a:endParaRPr lang="en-GB" sz="3000" dirty="0" smtClean="0">
              <a:solidFill>
                <a:srgbClr val="7030A0"/>
              </a:solidFill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endParaRPr lang="en-GB" sz="3000" dirty="0">
              <a:solidFill>
                <a:srgbClr val="7030A0"/>
              </a:solidFill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Each card represents </a:t>
            </a:r>
            <a:br>
              <a:rPr lang="en-GB" sz="3000" dirty="0">
                <a:solidFill>
                  <a:srgbClr val="7030A0"/>
                </a:solidFill>
                <a:latin typeface="Liberation Sans"/>
              </a:rPr>
            </a:br>
            <a:r>
              <a:rPr lang="en-GB" sz="3000" dirty="0">
                <a:solidFill>
                  <a:srgbClr val="7030A0"/>
                </a:solidFill>
                <a:latin typeface="Liberation Sans"/>
              </a:rPr>
              <a:t>one screen or part of </a:t>
            </a:r>
            <a:r>
              <a:rPr lang="en-GB" sz="3000" dirty="0" smtClean="0">
                <a:solidFill>
                  <a:srgbClr val="7030A0"/>
                </a:solidFill>
                <a:latin typeface="Liberation Sans"/>
              </a:rPr>
              <a:t>screen</a:t>
            </a: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endParaRPr lang="en-GB" sz="3000" dirty="0">
              <a:solidFill>
                <a:srgbClr val="7030A0"/>
              </a:solidFill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Often used in website </a:t>
            </a:r>
            <a:br>
              <a:rPr lang="en-GB" sz="3000" dirty="0">
                <a:solidFill>
                  <a:srgbClr val="7030A0"/>
                </a:solidFill>
                <a:latin typeface="Liberation Sans"/>
              </a:rPr>
            </a:br>
            <a:r>
              <a:rPr lang="en-GB" sz="3000" dirty="0">
                <a:solidFill>
                  <a:srgbClr val="7030A0"/>
                </a:solidFill>
                <a:latin typeface="Liberation Sans"/>
              </a:rPr>
              <a:t>development</a:t>
            </a:r>
            <a:endParaRPr lang="en-US" sz="3000" dirty="0">
              <a:solidFill>
                <a:srgbClr val="7030A0"/>
              </a:solidFill>
              <a:latin typeface="Liberation Sans"/>
            </a:endParaRPr>
          </a:p>
        </p:txBody>
      </p:sp>
      <p:pic>
        <p:nvPicPr>
          <p:cNvPr id="18441" name="Picture 9" descr="fig_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3390404" cy="485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6416" y="6459379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070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63b71cd-614e-44bf-a683-1b5d3a4dc0a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3292</TotalTime>
  <Words>598</Words>
  <Application>Microsoft Office PowerPoint</Application>
  <PresentationFormat>On-screen Show (4:3)</PresentationFormat>
  <Paragraphs>187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Lecture 2 Supplement - Prototyping </vt:lpstr>
      <vt:lpstr>Prototyping</vt:lpstr>
      <vt:lpstr>What is a prototype?</vt:lpstr>
      <vt:lpstr>What to prototype?</vt:lpstr>
      <vt:lpstr>Low-fidelity Prototyping</vt:lpstr>
      <vt:lpstr>Sketching</vt:lpstr>
      <vt:lpstr>Storyboards</vt:lpstr>
      <vt:lpstr>Generate storyboard from scenario</vt:lpstr>
      <vt:lpstr>Card-based prototypes</vt:lpstr>
      <vt:lpstr>Card-based prototype from use case</vt:lpstr>
      <vt:lpstr>‘Wizard-of-Oz’ prototyping</vt:lpstr>
      <vt:lpstr>High-fidelity prototyping</vt:lpstr>
      <vt:lpstr>Low-fidelity vs High-fidelity Prototypes</vt:lpstr>
      <vt:lpstr>Compromises in prototyping</vt:lpstr>
      <vt:lpstr>Explore the user’s experience</vt:lpstr>
      <vt:lpstr>An experience map drawn as a wheel</vt:lpstr>
      <vt:lpstr>An experience map drawn as a timeline</vt:lpstr>
      <vt:lpstr>Construction: physical computing</vt:lpstr>
      <vt:lpstr>Physical computing kits</vt:lpstr>
      <vt:lpstr>Physical computing kits</vt:lpstr>
      <vt:lpstr>Physical computing kits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52</cp:revision>
  <dcterms:created xsi:type="dcterms:W3CDTF">2009-12-29T10:39:27Z</dcterms:created>
  <dcterms:modified xsi:type="dcterms:W3CDTF">2016-09-28T17:38:23Z</dcterms:modified>
</cp:coreProperties>
</file>