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56"/>
  </p:notesMasterIdLst>
  <p:handoutMasterIdLst>
    <p:handoutMasterId r:id="rId57"/>
  </p:handoutMasterIdLst>
  <p:sldIdLst>
    <p:sldId id="256" r:id="rId2"/>
    <p:sldId id="258" r:id="rId3"/>
    <p:sldId id="259" r:id="rId4"/>
    <p:sldId id="260" r:id="rId5"/>
    <p:sldId id="261" r:id="rId6"/>
    <p:sldId id="262" r:id="rId7"/>
    <p:sldId id="316" r:id="rId8"/>
    <p:sldId id="263" r:id="rId9"/>
    <p:sldId id="265" r:id="rId10"/>
    <p:sldId id="266" r:id="rId11"/>
    <p:sldId id="315" r:id="rId12"/>
    <p:sldId id="268" r:id="rId13"/>
    <p:sldId id="317" r:id="rId14"/>
    <p:sldId id="318" r:id="rId15"/>
    <p:sldId id="269" r:id="rId16"/>
    <p:sldId id="333" r:id="rId17"/>
    <p:sldId id="327" r:id="rId18"/>
    <p:sldId id="271" r:id="rId19"/>
    <p:sldId id="272" r:id="rId20"/>
    <p:sldId id="319" r:id="rId21"/>
    <p:sldId id="320" r:id="rId22"/>
    <p:sldId id="321" r:id="rId23"/>
    <p:sldId id="322" r:id="rId24"/>
    <p:sldId id="326" r:id="rId25"/>
    <p:sldId id="323" r:id="rId26"/>
    <p:sldId id="324" r:id="rId27"/>
    <p:sldId id="325" r:id="rId28"/>
    <p:sldId id="328" r:id="rId29"/>
    <p:sldId id="276" r:id="rId30"/>
    <p:sldId id="329" r:id="rId31"/>
    <p:sldId id="330" r:id="rId32"/>
    <p:sldId id="331" r:id="rId33"/>
    <p:sldId id="281" r:id="rId34"/>
    <p:sldId id="282" r:id="rId35"/>
    <p:sldId id="283" r:id="rId36"/>
    <p:sldId id="332" r:id="rId37"/>
    <p:sldId id="284" r:id="rId38"/>
    <p:sldId id="285" r:id="rId39"/>
    <p:sldId id="286" r:id="rId40"/>
    <p:sldId id="287" r:id="rId41"/>
    <p:sldId id="288" r:id="rId42"/>
    <p:sldId id="289" r:id="rId43"/>
    <p:sldId id="290" r:id="rId44"/>
    <p:sldId id="292" r:id="rId45"/>
    <p:sldId id="293" r:id="rId46"/>
    <p:sldId id="294" r:id="rId47"/>
    <p:sldId id="296" r:id="rId48"/>
    <p:sldId id="297" r:id="rId49"/>
    <p:sldId id="298" r:id="rId50"/>
    <p:sldId id="299" r:id="rId51"/>
    <p:sldId id="303" r:id="rId52"/>
    <p:sldId id="304" r:id="rId53"/>
    <p:sldId id="313" r:id="rId54"/>
    <p:sldId id="314" r:id="rId5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16" d="100"/>
          <a:sy n="116" d="100"/>
        </p:scale>
        <p:origin x="-1494" y="-96"/>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28</a:t>
            </a:fld>
            <a:endParaRPr lang="en-US"/>
          </a:p>
        </p:txBody>
      </p:sp>
    </p:spTree>
    <p:extLst>
      <p:ext uri="{BB962C8B-B14F-4D97-AF65-F5344CB8AC3E}">
        <p14:creationId xmlns:p14="http://schemas.microsoft.com/office/powerpoint/2010/main" val="936409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29</a:t>
            </a:fld>
            <a:endParaRPr lang="en-US"/>
          </a:p>
        </p:txBody>
      </p:sp>
    </p:spTree>
    <p:extLst>
      <p:ext uri="{BB962C8B-B14F-4D97-AF65-F5344CB8AC3E}">
        <p14:creationId xmlns:p14="http://schemas.microsoft.com/office/powerpoint/2010/main" val="1391773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32</a:t>
            </a:fld>
            <a:endParaRPr lang="en-US"/>
          </a:p>
        </p:txBody>
      </p:sp>
    </p:spTree>
    <p:extLst>
      <p:ext uri="{BB962C8B-B14F-4D97-AF65-F5344CB8AC3E}">
        <p14:creationId xmlns:p14="http://schemas.microsoft.com/office/powerpoint/2010/main" val="3087404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1.wp.com/iansommerville.com/software-engineering-book/files/2014/10/Insulin-Pump-Diagram.jp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03.ibm.com/software/products/en/rational-software-designer-architect-fa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143000" y="2877271"/>
            <a:ext cx="6858000" cy="2387600"/>
          </a:xfrm>
        </p:spPr>
        <p:txBody>
          <a:bodyPr/>
          <a:lstStyle/>
          <a:p>
            <a:pPr eaLnBrk="1" hangingPunct="1"/>
            <a:r>
              <a:rPr lang="en-US" dirty="0" smtClean="0">
                <a:latin typeface="Times New Roman" panose="02020603050405020304" pitchFamily="18" charset="0"/>
                <a:cs typeface="Times New Roman" panose="02020603050405020304" pitchFamily="18" charset="0"/>
              </a:rPr>
              <a:t>Lecture 5 – System Modeling</a:t>
            </a:r>
            <a:br>
              <a:rPr lang="en-US" dirty="0" smtClean="0">
                <a:latin typeface="Times New Roman" panose="02020603050405020304" pitchFamily="18" charset="0"/>
                <a:cs typeface="Times New Roman" panose="02020603050405020304" pitchFamily="18" charset="0"/>
              </a:rPr>
            </a:br>
            <a:endParaRPr lang="en-US" dirty="0" smtClean="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2124701" y="138545"/>
            <a:ext cx="4442353" cy="2644775"/>
          </a:xfrm>
          <a:prstGeom prst="rect">
            <a:avLst/>
          </a:prstGeom>
        </p:spPr>
      </p:pic>
      <p:sp>
        <p:nvSpPr>
          <p:cNvPr id="8" name="Rectangle 3"/>
          <p:cNvSpPr>
            <a:spLocks noGrp="1" noChangeArrowheads="1"/>
          </p:cNvSpPr>
          <p:nvPr>
            <p:ph type="subTitle" idx="1"/>
          </p:nvPr>
        </p:nvSpPr>
        <p:spPr>
          <a:xfrm>
            <a:off x="1598142" y="5111531"/>
            <a:ext cx="6112474" cy="1618905"/>
          </a:xfrm>
          <a:noFill/>
        </p:spPr>
        <p:txBody>
          <a:bodyPr wrap="square">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a:p>
            <a:r>
              <a:rPr lang="en-US" sz="1600" dirty="0">
                <a:latin typeface="Times New Roman" panose="02020603050405020304" pitchFamily="18" charset="0"/>
                <a:cs typeface="Times New Roman" panose="02020603050405020304" pitchFamily="18" charset="0"/>
              </a:rPr>
              <a:t>Based on slides created by </a:t>
            </a:r>
            <a:r>
              <a:rPr lang="en-US" sz="1600" dirty="0" smtClean="0">
                <a:latin typeface="Times New Roman" panose="02020603050405020304" pitchFamily="18" charset="0"/>
                <a:cs typeface="Times New Roman" panose="02020603050405020304" pitchFamily="18" charset="0"/>
              </a:rPr>
              <a:t>Ian </a:t>
            </a:r>
            <a:r>
              <a:rPr lang="en-US" sz="1600" dirty="0" err="1" smtClean="0">
                <a:latin typeface="Times New Roman" panose="02020603050405020304" pitchFamily="18" charset="0"/>
                <a:cs typeface="Times New Roman" panose="02020603050405020304" pitchFamily="18" charset="0"/>
              </a:rPr>
              <a:t>Sommerville</a:t>
            </a:r>
            <a:r>
              <a:rPr lang="en-US" sz="1600" dirty="0" smtClean="0">
                <a:latin typeface="Times New Roman" panose="02020603050405020304" pitchFamily="18" charset="0"/>
                <a:cs typeface="Times New Roman" panose="02020603050405020304" pitchFamily="18" charset="0"/>
              </a:rPr>
              <a:t> &amp; Gary Kimura</a:t>
            </a:r>
            <a:endParaRPr lang="en-US" altLang="en-US" sz="1600" dirty="0">
              <a:latin typeface="Times New Roman" panose="02020603050405020304" pitchFamily="18" charset="0"/>
              <a:cs typeface="Times New Roman" panose="02020603050405020304" pitchFamily="18" charset="0"/>
            </a:endParaRPr>
          </a:p>
          <a:p>
            <a:pPr eaLnBrk="1" hangingPunct="1"/>
            <a:endParaRPr lang="en-US" altLang="en-US" sz="2400"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boundaries</a:t>
            </a:r>
            <a:endParaRPr lang="en-US" dirty="0"/>
          </a:p>
        </p:txBody>
      </p:sp>
      <p:sp>
        <p:nvSpPr>
          <p:cNvPr id="3" name="Content Placeholder 2"/>
          <p:cNvSpPr>
            <a:spLocks noGrp="1"/>
          </p:cNvSpPr>
          <p:nvPr>
            <p:ph idx="1"/>
          </p:nvPr>
        </p:nvSpPr>
        <p:spPr/>
        <p:txBody>
          <a:bodyPr/>
          <a:lstStyle/>
          <a:p>
            <a:r>
              <a:rPr lang="en-US" dirty="0" smtClean="0"/>
              <a:t>System boundaries are established to define what is inside and what is outside the system.</a:t>
            </a:r>
          </a:p>
          <a:p>
            <a:pPr lvl="1"/>
            <a:r>
              <a:rPr lang="en-US" dirty="0" smtClean="0"/>
              <a:t>They show other systems that are used or depend on the system being developed.</a:t>
            </a:r>
          </a:p>
          <a:p>
            <a:r>
              <a:rPr lang="en-US" dirty="0" smtClean="0"/>
              <a:t>The position of the system boundary has a profound effect on the system requirements. </a:t>
            </a:r>
          </a:p>
          <a:p>
            <a:r>
              <a:rPr lang="en-US" dirty="0" smtClean="0"/>
              <a:t>Defining a system boundary is a political judgment</a:t>
            </a:r>
          </a:p>
          <a:p>
            <a:pPr lvl="1"/>
            <a:r>
              <a:rPr lang="en-US" dirty="0" smtClean="0"/>
              <a:t>There may be pressures to develop system boundaries that increase / decrease the influence or workload of different parts of an organization.</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10</a:t>
            </a:fld>
            <a:endParaRPr lang="en-US"/>
          </a:p>
        </p:txBody>
      </p:sp>
    </p:spTree>
    <p:extLst>
      <p:ext uri="{BB962C8B-B14F-4D97-AF65-F5344CB8AC3E}">
        <p14:creationId xmlns:p14="http://schemas.microsoft.com/office/powerpoint/2010/main" val="1332796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context of the </a:t>
            </a:r>
            <a:r>
              <a:rPr lang="en-GB" dirty="0" err="1" smtClean="0"/>
              <a:t>Mentcare</a:t>
            </a:r>
            <a:r>
              <a:rPr lang="en-GB" dirty="0" smtClean="0"/>
              <a:t> system</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2" name="Picture 1" descr="5.1 Mentcare contex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057400"/>
            <a:ext cx="5645150" cy="3556000"/>
          </a:xfrm>
          <a:prstGeom prst="rect">
            <a:avLst/>
          </a:prstGeom>
        </p:spPr>
      </p:pic>
    </p:spTree>
    <p:extLst>
      <p:ext uri="{BB962C8B-B14F-4D97-AF65-F5344CB8AC3E}">
        <p14:creationId xmlns:p14="http://schemas.microsoft.com/office/powerpoint/2010/main" val="1220856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perspective</a:t>
            </a:r>
            <a:endParaRPr lang="en-US" dirty="0"/>
          </a:p>
        </p:txBody>
      </p:sp>
      <p:sp>
        <p:nvSpPr>
          <p:cNvPr id="4" name="Content Placeholder 3"/>
          <p:cNvSpPr>
            <a:spLocks noGrp="1"/>
          </p:cNvSpPr>
          <p:nvPr>
            <p:ph idx="1"/>
          </p:nvPr>
        </p:nvSpPr>
        <p:spPr/>
        <p:txBody>
          <a:bodyPr/>
          <a:lstStyle/>
          <a:p>
            <a:r>
              <a:rPr lang="en-US" i="1" dirty="0" smtClean="0"/>
              <a:t>Context models simply show the other systems in the environment</a:t>
            </a:r>
            <a:r>
              <a:rPr lang="en-US" dirty="0" smtClean="0"/>
              <a:t>, not how the system being developed is used in that environment.</a:t>
            </a:r>
          </a:p>
          <a:p>
            <a:r>
              <a:rPr lang="en-US" dirty="0" smtClean="0"/>
              <a:t>Process models reveal how the system being developed is used in broader business processes.</a:t>
            </a:r>
          </a:p>
          <a:p>
            <a:r>
              <a:rPr lang="en-US" u="sng" dirty="0" smtClean="0"/>
              <a:t>UML activity diagrams </a:t>
            </a:r>
            <a:r>
              <a:rPr lang="en-US" dirty="0" smtClean="0"/>
              <a:t>may be used to define business process models.</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Tree>
    <p:extLst>
      <p:ext uri="{BB962C8B-B14F-4D97-AF65-F5344CB8AC3E}">
        <p14:creationId xmlns:p14="http://schemas.microsoft.com/office/powerpoint/2010/main" val="2870722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Diagram Basics</a:t>
            </a:r>
            <a:endParaRPr lang="en-US" dirty="0"/>
          </a:p>
        </p:txBody>
      </p:sp>
      <p:sp>
        <p:nvSpPr>
          <p:cNvPr id="4" name="Content Placeholder 3"/>
          <p:cNvSpPr>
            <a:spLocks noGrp="1"/>
          </p:cNvSpPr>
          <p:nvPr>
            <p:ph idx="1"/>
          </p:nvPr>
        </p:nvSpPr>
        <p:spPr>
          <a:xfrm>
            <a:off x="628650" y="1825624"/>
            <a:ext cx="4099869" cy="4895851"/>
          </a:xfrm>
        </p:spPr>
        <p:txBody>
          <a:bodyPr>
            <a:normAutofit fontScale="85000" lnSpcReduction="10000"/>
          </a:bodyPr>
          <a:lstStyle/>
          <a:p>
            <a:r>
              <a:rPr lang="en-US" dirty="0"/>
              <a:t>Create an </a:t>
            </a:r>
            <a:r>
              <a:rPr lang="en-US" b="1" dirty="0"/>
              <a:t>Action</a:t>
            </a:r>
            <a:r>
              <a:rPr lang="en-US" dirty="0"/>
              <a:t> (1) </a:t>
            </a:r>
            <a:endParaRPr lang="en-US" dirty="0" smtClean="0"/>
          </a:p>
          <a:p>
            <a:pPr lvl="1"/>
            <a:r>
              <a:rPr lang="en-US" dirty="0" smtClean="0"/>
              <a:t>for </a:t>
            </a:r>
            <a:r>
              <a:rPr lang="en-US" dirty="0"/>
              <a:t>each major task that is performed by a user, the system, or both in collaboration</a:t>
            </a:r>
            <a:r>
              <a:rPr lang="en-US" dirty="0" smtClean="0"/>
              <a:t>.</a:t>
            </a:r>
          </a:p>
          <a:p>
            <a:r>
              <a:rPr lang="en-US" dirty="0" smtClean="0"/>
              <a:t>Link </a:t>
            </a:r>
            <a:r>
              <a:rPr lang="en-US" dirty="0"/>
              <a:t>the actions in sequence with </a:t>
            </a:r>
            <a:r>
              <a:rPr lang="en-US" b="1" dirty="0"/>
              <a:t>Connectors</a:t>
            </a:r>
            <a:r>
              <a:rPr lang="en-US" dirty="0"/>
              <a:t> (2)</a:t>
            </a:r>
            <a:endParaRPr lang="en-US" b="1" dirty="0" smtClean="0"/>
          </a:p>
          <a:p>
            <a:r>
              <a:rPr lang="en-US" dirty="0" smtClean="0"/>
              <a:t>Use </a:t>
            </a:r>
            <a:r>
              <a:rPr lang="en-US" dirty="0"/>
              <a:t>a </a:t>
            </a:r>
            <a:r>
              <a:rPr lang="en-US" b="1" dirty="0"/>
              <a:t>Decision Node</a:t>
            </a:r>
            <a:r>
              <a:rPr lang="en-US" dirty="0"/>
              <a:t> (3) </a:t>
            </a:r>
            <a:endParaRPr lang="en-US" dirty="0" smtClean="0"/>
          </a:p>
          <a:p>
            <a:pPr lvl="1"/>
            <a:r>
              <a:rPr lang="en-US" dirty="0" smtClean="0"/>
              <a:t>to </a:t>
            </a:r>
            <a:r>
              <a:rPr lang="en-US" dirty="0"/>
              <a:t>indicate a point where the outcome of a decision dictates the next step. You can draw as many outgoing paths as you want</a:t>
            </a:r>
            <a:r>
              <a:rPr lang="en-US" dirty="0" smtClean="0"/>
              <a:t>.</a:t>
            </a:r>
          </a:p>
          <a:p>
            <a:r>
              <a:rPr lang="en-US" dirty="0"/>
              <a:t>You should define the guards (4) </a:t>
            </a:r>
          </a:p>
          <a:p>
            <a:pPr lvl="1"/>
            <a:r>
              <a:rPr lang="en-US" dirty="0"/>
              <a:t>so that it is clear when each path should be taken. </a:t>
            </a:r>
          </a:p>
          <a:p>
            <a:r>
              <a:rPr lang="en-US" dirty="0" smtClean="0"/>
              <a:t>Use </a:t>
            </a:r>
            <a:r>
              <a:rPr lang="en-US" dirty="0"/>
              <a:t>a </a:t>
            </a:r>
            <a:r>
              <a:rPr lang="en-US" b="1" dirty="0"/>
              <a:t>Merge Node</a:t>
            </a:r>
            <a:r>
              <a:rPr lang="en-US" dirty="0"/>
              <a:t> (5) </a:t>
            </a:r>
            <a:endParaRPr lang="en-US" dirty="0" smtClean="0"/>
          </a:p>
          <a:p>
            <a:pPr lvl="1"/>
            <a:r>
              <a:rPr lang="en-US" dirty="0" smtClean="0"/>
              <a:t>to </a:t>
            </a:r>
            <a:r>
              <a:rPr lang="en-US" dirty="0"/>
              <a:t>bring together two or more alternative flows that branched at a </a:t>
            </a:r>
            <a:r>
              <a:rPr lang="en-US" b="1" dirty="0"/>
              <a:t>Decision Node</a:t>
            </a:r>
            <a:r>
              <a:rPr lang="en-US" dirty="0"/>
              <a:t>.</a:t>
            </a:r>
            <a:endParaRPr lang="en-US" dirty="0" smtClean="0"/>
          </a:p>
          <a:p>
            <a:r>
              <a:rPr lang="en-US" b="1" dirty="0"/>
              <a:t>Initial Node </a:t>
            </a:r>
            <a:r>
              <a:rPr lang="en-US" dirty="0"/>
              <a:t> (6</a:t>
            </a:r>
            <a:r>
              <a:rPr lang="en-US" dirty="0" smtClean="0"/>
              <a:t>)</a:t>
            </a:r>
          </a:p>
          <a:p>
            <a:r>
              <a:rPr lang="en-US" dirty="0"/>
              <a:t>Use an </a:t>
            </a:r>
            <a:r>
              <a:rPr lang="en-US" b="1" dirty="0"/>
              <a:t>Activity Final Node</a:t>
            </a:r>
            <a:r>
              <a:rPr lang="en-US" dirty="0"/>
              <a:t> (7) </a:t>
            </a:r>
            <a:endParaRPr lang="en-US" dirty="0" smtClean="0"/>
          </a:p>
          <a:p>
            <a:pPr lvl="1"/>
            <a:r>
              <a:rPr lang="en-US" dirty="0" smtClean="0"/>
              <a:t>to </a:t>
            </a:r>
            <a:r>
              <a:rPr lang="en-US" dirty="0"/>
              <a:t>indicate the end of an activity.</a:t>
            </a:r>
            <a:endParaRPr lang="en-US" dirty="0" smtClean="0"/>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2271" y="1690689"/>
            <a:ext cx="3728523" cy="41879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85596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Diagram – Concurrent flows</a:t>
            </a:r>
            <a:endParaRPr lang="en-US" dirty="0"/>
          </a:p>
        </p:txBody>
      </p:sp>
      <p:sp>
        <p:nvSpPr>
          <p:cNvPr id="4" name="Content Placeholder 3"/>
          <p:cNvSpPr>
            <a:spLocks noGrp="1"/>
          </p:cNvSpPr>
          <p:nvPr>
            <p:ph idx="1"/>
          </p:nvPr>
        </p:nvSpPr>
        <p:spPr>
          <a:xfrm>
            <a:off x="628650" y="1825624"/>
            <a:ext cx="4099869" cy="4895851"/>
          </a:xfrm>
        </p:spPr>
        <p:txBody>
          <a:bodyPr>
            <a:normAutofit/>
          </a:bodyPr>
          <a:lstStyle/>
          <a:p>
            <a:r>
              <a:rPr lang="en-US" dirty="0"/>
              <a:t>The effect of the </a:t>
            </a:r>
            <a:r>
              <a:rPr lang="en-US" b="1" dirty="0"/>
              <a:t>Fork Node</a:t>
            </a:r>
            <a:r>
              <a:rPr lang="en-US" dirty="0"/>
              <a:t> (1) is </a:t>
            </a:r>
            <a:endParaRPr lang="en-US" dirty="0" smtClean="0"/>
          </a:p>
          <a:p>
            <a:pPr lvl="1"/>
            <a:r>
              <a:rPr lang="en-US" dirty="0" smtClean="0"/>
              <a:t>to </a:t>
            </a:r>
            <a:r>
              <a:rPr lang="en-US" dirty="0"/>
              <a:t>divide the thread of control into two or more threads. When the previous action ends, all the actions on the output side of the fork can start</a:t>
            </a:r>
            <a:r>
              <a:rPr lang="en-US" dirty="0" smtClean="0"/>
              <a:t>.</a:t>
            </a:r>
          </a:p>
          <a:p>
            <a:r>
              <a:rPr lang="en-US" dirty="0"/>
              <a:t>A </a:t>
            </a:r>
            <a:r>
              <a:rPr lang="en-US" b="1" dirty="0"/>
              <a:t>Join Node</a:t>
            </a:r>
            <a:r>
              <a:rPr lang="en-US" dirty="0"/>
              <a:t> (2) </a:t>
            </a:r>
            <a:endParaRPr lang="en-US" dirty="0" smtClean="0"/>
          </a:p>
          <a:p>
            <a:pPr lvl="1"/>
            <a:r>
              <a:rPr lang="en-US" dirty="0"/>
              <a:t>brings concurrent threads together. The action after the </a:t>
            </a:r>
            <a:r>
              <a:rPr lang="en-US" b="1" dirty="0"/>
              <a:t>Join Node</a:t>
            </a:r>
            <a:r>
              <a:rPr lang="en-US" dirty="0"/>
              <a:t> may not start until all the actions leading to the </a:t>
            </a:r>
            <a:r>
              <a:rPr lang="en-US" b="1" dirty="0"/>
              <a:t>Join Node</a:t>
            </a:r>
            <a:r>
              <a:rPr lang="en-US" dirty="0"/>
              <a:t> are complete.</a:t>
            </a:r>
            <a:endParaRPr lang="en-US" dirty="0" smtClean="0"/>
          </a:p>
          <a:p>
            <a:r>
              <a:rPr lang="en-US" dirty="0"/>
              <a:t>Use a Send Signal Action (3) </a:t>
            </a:r>
            <a:endParaRPr lang="en-US" dirty="0" smtClean="0"/>
          </a:p>
          <a:p>
            <a:pPr lvl="1"/>
            <a:r>
              <a:rPr lang="en-US" dirty="0" smtClean="0"/>
              <a:t>to </a:t>
            </a:r>
            <a:r>
              <a:rPr lang="en-US" dirty="0"/>
              <a:t>indicate that a signal or message of some kind is sent to other activities or processes</a:t>
            </a:r>
            <a:r>
              <a:rPr lang="en-US" dirty="0" smtClean="0"/>
              <a:t>.</a:t>
            </a:r>
          </a:p>
          <a:p>
            <a:endParaRPr lang="en-US" dirty="0" smtClean="0"/>
          </a:p>
          <a:p>
            <a:pPr lvl="1"/>
            <a:endParaRPr lang="en-US" dirty="0" smtClean="0"/>
          </a:p>
          <a:p>
            <a:pPr lvl="1"/>
            <a:endParaRPr lang="en-US" b="1" dirty="0" smtClean="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44" y="1690689"/>
            <a:ext cx="3520259" cy="44897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25164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Process model of involuntary detention</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15</a:t>
            </a:fld>
            <a:endParaRPr lang="en-US"/>
          </a:p>
        </p:txBody>
      </p:sp>
      <p:pic>
        <p:nvPicPr>
          <p:cNvPr id="2" name="Picture 1" descr="5.2 Deten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781786"/>
            <a:ext cx="8331200" cy="4306013"/>
          </a:xfrm>
          <a:prstGeom prst="rect">
            <a:avLst/>
          </a:prstGeom>
        </p:spPr>
      </p:pic>
    </p:spTree>
    <p:extLst>
      <p:ext uri="{BB962C8B-B14F-4D97-AF65-F5344CB8AC3E}">
        <p14:creationId xmlns:p14="http://schemas.microsoft.com/office/powerpoint/2010/main" val="3827782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Insulin Pump</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pic>
        <p:nvPicPr>
          <p:cNvPr id="6" name="Picture 5" descr="Insulin Pump Diagram">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230961" y="1573469"/>
            <a:ext cx="4484370" cy="2854325"/>
          </a:xfrm>
          <a:prstGeom prst="rect">
            <a:avLst/>
          </a:prstGeom>
          <a:noFill/>
          <a:ln>
            <a:noFill/>
          </a:ln>
        </p:spPr>
      </p:pic>
      <p:sp>
        <p:nvSpPr>
          <p:cNvPr id="7" name="Content Placeholder 2"/>
          <p:cNvSpPr>
            <a:spLocks noGrp="1"/>
          </p:cNvSpPr>
          <p:nvPr>
            <p:ph idx="1"/>
          </p:nvPr>
        </p:nvSpPr>
        <p:spPr>
          <a:xfrm>
            <a:off x="628650" y="4539048"/>
            <a:ext cx="7886700" cy="1977081"/>
          </a:xfrm>
        </p:spPr>
        <p:txBody>
          <a:bodyPr>
            <a:normAutofit fontScale="85000" lnSpcReduction="20000"/>
          </a:bodyPr>
          <a:lstStyle/>
          <a:p>
            <a:r>
              <a:rPr lang="en-US" dirty="0"/>
              <a:t>The level of blood sugar depends on what the system user has eaten, the speed of their digestive processes and the effectiveness of their body in metabolizing blood sugar. Therefore, there is not a simple relationship between a blood sugar measurement and the amount of insulin to be injected. Rather, the control system has to make several measurements and assess the rate of change of blood sugar. Based on the current level and the rate and direction of change, the incremental amount of insulin to be injected is computed and injected using the micro-pump in the system.</a:t>
            </a:r>
          </a:p>
        </p:txBody>
      </p:sp>
    </p:spTree>
    <p:extLst>
      <p:ext uri="{BB962C8B-B14F-4D97-AF65-F5344CB8AC3E}">
        <p14:creationId xmlns:p14="http://schemas.microsoft.com/office/powerpoint/2010/main" val="1888500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other diagrams</a:t>
            </a:r>
            <a:endParaRPr lang="en-US" dirty="0"/>
          </a:p>
        </p:txBody>
      </p:sp>
      <p:sp>
        <p:nvSpPr>
          <p:cNvPr id="3" name="Content Placeholder 2"/>
          <p:cNvSpPr>
            <a:spLocks noGrp="1"/>
          </p:cNvSpPr>
          <p:nvPr>
            <p:ph idx="1"/>
          </p:nvPr>
        </p:nvSpPr>
        <p:spPr/>
        <p:txBody>
          <a:bodyPr/>
          <a:lstStyle/>
          <a:p>
            <a:r>
              <a:rPr lang="en-US" dirty="0"/>
              <a:t>If you draw an activity diagram to describe a business process, or a way in which users use your system, you can draw a use case diagram to show a different view of the same information. </a:t>
            </a:r>
            <a:endParaRPr lang="en-US" dirty="0" smtClean="0"/>
          </a:p>
          <a:p>
            <a:pPr lvl="1"/>
            <a:r>
              <a:rPr lang="en-US" dirty="0" smtClean="0"/>
              <a:t>In </a:t>
            </a:r>
            <a:r>
              <a:rPr lang="en-US" dirty="0"/>
              <a:t>the use case diagram, you draw actions as use cases. </a:t>
            </a:r>
            <a:endParaRPr lang="en-US" dirty="0" smtClean="0"/>
          </a:p>
          <a:p>
            <a:pPr lvl="1"/>
            <a:r>
              <a:rPr lang="en-US" dirty="0" smtClean="0"/>
              <a:t>Give </a:t>
            </a:r>
            <a:r>
              <a:rPr lang="en-US" dirty="0"/>
              <a:t>the use cases the same names as the corresponding actions. </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17</a:t>
            </a:fld>
            <a:endParaRPr lang="en-US"/>
          </a:p>
        </p:txBody>
      </p:sp>
    </p:spTree>
    <p:extLst>
      <p:ext uri="{BB962C8B-B14F-4D97-AF65-F5344CB8AC3E}">
        <p14:creationId xmlns:p14="http://schemas.microsoft.com/office/powerpoint/2010/main" val="2604782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models</a:t>
            </a:r>
            <a:endParaRPr lang="en-US" dirty="0"/>
          </a:p>
        </p:txBody>
      </p:sp>
      <p:sp>
        <p:nvSpPr>
          <p:cNvPr id="3" name="Content Placeholder 2"/>
          <p:cNvSpPr>
            <a:spLocks noGrp="1"/>
          </p:cNvSpPr>
          <p:nvPr>
            <p:ph idx="1"/>
          </p:nvPr>
        </p:nvSpPr>
        <p:spPr/>
        <p:txBody>
          <a:bodyPr/>
          <a:lstStyle/>
          <a:p>
            <a:r>
              <a:rPr lang="en-US" dirty="0" smtClean="0"/>
              <a:t>Modeling user interaction is important as it helps to identify </a:t>
            </a:r>
            <a:r>
              <a:rPr lang="en-US" u="sng" dirty="0" smtClean="0"/>
              <a:t>user requirements</a:t>
            </a:r>
            <a:r>
              <a:rPr lang="en-US" dirty="0" smtClean="0"/>
              <a:t>. </a:t>
            </a:r>
          </a:p>
          <a:p>
            <a:r>
              <a:rPr lang="en-US" dirty="0" smtClean="0"/>
              <a:t>Modeling system-to-system interaction highlights the communication problems that may arise. </a:t>
            </a:r>
          </a:p>
          <a:p>
            <a:r>
              <a:rPr lang="en-US" dirty="0" smtClean="0"/>
              <a:t>Modeling component interaction helps us understand if a proposed system structure is likely to deliver the required system performance and dependability.</a:t>
            </a:r>
            <a:r>
              <a:rPr lang="en-GB" dirty="0" smtClean="0"/>
              <a:t> </a:t>
            </a:r>
          </a:p>
          <a:p>
            <a:r>
              <a:rPr lang="en-GB" u="sng" dirty="0" smtClean="0"/>
              <a:t>Use case diagrams </a:t>
            </a:r>
            <a:r>
              <a:rPr lang="en-GB" dirty="0" smtClean="0"/>
              <a:t>and </a:t>
            </a:r>
            <a:r>
              <a:rPr lang="en-GB" u="sng" dirty="0" smtClean="0"/>
              <a:t>sequence diagrams </a:t>
            </a:r>
            <a:r>
              <a:rPr lang="en-GB" dirty="0" smtClean="0"/>
              <a:t>may be used for interaction modelling.</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18</a:t>
            </a:fld>
            <a:endParaRPr lang="en-US"/>
          </a:p>
        </p:txBody>
      </p:sp>
    </p:spTree>
    <p:extLst>
      <p:ext uri="{BB962C8B-B14F-4D97-AF65-F5344CB8AC3E}">
        <p14:creationId xmlns:p14="http://schemas.microsoft.com/office/powerpoint/2010/main" val="22019128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a:t>
            </a:r>
            <a:endParaRPr lang="en-US" dirty="0"/>
          </a:p>
        </p:txBody>
      </p:sp>
      <p:sp>
        <p:nvSpPr>
          <p:cNvPr id="3" name="Content Placeholder 2"/>
          <p:cNvSpPr>
            <a:spLocks noGrp="1"/>
          </p:cNvSpPr>
          <p:nvPr>
            <p:ph idx="1"/>
          </p:nvPr>
        </p:nvSpPr>
        <p:spPr/>
        <p:txBody>
          <a:bodyPr/>
          <a:lstStyle/>
          <a:p>
            <a:r>
              <a:rPr lang="en-US" dirty="0" smtClean="0"/>
              <a:t>Use cases were developed originally to support requirements elicitation and now incorporated into the UML.</a:t>
            </a:r>
          </a:p>
          <a:p>
            <a:r>
              <a:rPr lang="en-US" dirty="0" smtClean="0"/>
              <a:t>Each </a:t>
            </a:r>
            <a:r>
              <a:rPr lang="en-US" i="1" dirty="0" smtClean="0"/>
              <a:t>use case represents a discrete task that involves external interaction with a system</a:t>
            </a:r>
            <a:r>
              <a:rPr lang="en-US" dirty="0" smtClean="0"/>
              <a:t>.</a:t>
            </a:r>
          </a:p>
          <a:p>
            <a:r>
              <a:rPr lang="en-US" i="1" dirty="0" smtClean="0"/>
              <a:t>Actors in a use case may be people or other systems</a:t>
            </a:r>
            <a:r>
              <a:rPr lang="en-US" dirty="0" smtClean="0"/>
              <a:t>.</a:t>
            </a:r>
          </a:p>
          <a:p>
            <a:r>
              <a:rPr lang="en-US" dirty="0" smtClean="0"/>
              <a:t>Represented diagrammatically to provide an overview of the use case and in a more detailed textual form.</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19</a:t>
            </a:fld>
            <a:endParaRPr lang="en-US"/>
          </a:p>
        </p:txBody>
      </p:sp>
    </p:spTree>
    <p:extLst>
      <p:ext uri="{BB962C8B-B14F-4D97-AF65-F5344CB8AC3E}">
        <p14:creationId xmlns:p14="http://schemas.microsoft.com/office/powerpoint/2010/main" val="1414686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Context models</a:t>
            </a:r>
            <a:endParaRPr lang="en-GB" dirty="0" smtClean="0"/>
          </a:p>
          <a:p>
            <a:r>
              <a:rPr lang="en-US" dirty="0" smtClean="0"/>
              <a:t>Interaction models</a:t>
            </a:r>
            <a:endParaRPr lang="en-GB" dirty="0" smtClean="0"/>
          </a:p>
          <a:p>
            <a:r>
              <a:rPr lang="en-US" dirty="0" smtClean="0"/>
              <a:t>Structural models</a:t>
            </a:r>
            <a:endParaRPr lang="en-GB" dirty="0" smtClean="0"/>
          </a:p>
          <a:p>
            <a:r>
              <a:rPr lang="en-US" dirty="0" smtClean="0"/>
              <a:t>Behavioral models</a:t>
            </a:r>
            <a:endParaRPr lang="en-GB" dirty="0" smtClean="0"/>
          </a:p>
          <a:p>
            <a:r>
              <a:rPr lang="en-US" dirty="0" smtClean="0"/>
              <a:t>Model-driven engineering</a:t>
            </a:r>
            <a:r>
              <a:rPr lang="en-GB" dirty="0" smtClean="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Tree>
    <p:extLst>
      <p:ext uri="{BB962C8B-B14F-4D97-AF65-F5344CB8AC3E}">
        <p14:creationId xmlns:p14="http://schemas.microsoft.com/office/powerpoint/2010/main" val="42871980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 basics</a:t>
            </a:r>
            <a:endParaRPr lang="en-US" dirty="0"/>
          </a:p>
        </p:txBody>
      </p:sp>
      <p:sp>
        <p:nvSpPr>
          <p:cNvPr id="3" name="Content Placeholder 2"/>
          <p:cNvSpPr>
            <a:spLocks noGrp="1"/>
          </p:cNvSpPr>
          <p:nvPr>
            <p:ph idx="1"/>
          </p:nvPr>
        </p:nvSpPr>
        <p:spPr>
          <a:xfrm>
            <a:off x="444843" y="1825625"/>
            <a:ext cx="5214552" cy="4748170"/>
          </a:xfrm>
        </p:spPr>
        <p:txBody>
          <a:bodyPr>
            <a:normAutofit fontScale="85000" lnSpcReduction="20000"/>
          </a:bodyPr>
          <a:lstStyle/>
          <a:p>
            <a:r>
              <a:rPr lang="en-US" dirty="0"/>
              <a:t>An </a:t>
            </a:r>
            <a:r>
              <a:rPr lang="en-US" i="1" dirty="0"/>
              <a:t>actor</a:t>
            </a:r>
            <a:r>
              <a:rPr lang="en-US" dirty="0"/>
              <a:t> (1) is </a:t>
            </a:r>
            <a:endParaRPr lang="en-US" dirty="0" smtClean="0"/>
          </a:p>
          <a:p>
            <a:pPr lvl="1"/>
            <a:r>
              <a:rPr lang="en-US" dirty="0" smtClean="0"/>
              <a:t>a </a:t>
            </a:r>
            <a:r>
              <a:rPr lang="en-US" dirty="0"/>
              <a:t>class of person, organization, device, or external software component that interacts with your system. Example actors </a:t>
            </a:r>
            <a:r>
              <a:rPr lang="en-US" dirty="0" smtClean="0"/>
              <a:t>are </a:t>
            </a:r>
            <a:r>
              <a:rPr lang="en-US" b="1" dirty="0" smtClean="0"/>
              <a:t>Customer</a:t>
            </a:r>
            <a:r>
              <a:rPr lang="en-US" dirty="0"/>
              <a:t>, </a:t>
            </a:r>
            <a:r>
              <a:rPr lang="en-US" b="1" dirty="0"/>
              <a:t>Restaurant</a:t>
            </a:r>
            <a:r>
              <a:rPr lang="en-US" dirty="0"/>
              <a:t>, </a:t>
            </a:r>
            <a:r>
              <a:rPr lang="en-US" b="1" dirty="0"/>
              <a:t>Temperature Sensor</a:t>
            </a:r>
            <a:r>
              <a:rPr lang="en-US" dirty="0"/>
              <a:t>, </a:t>
            </a:r>
            <a:r>
              <a:rPr lang="en-US" b="1" dirty="0"/>
              <a:t>Credit Card Authorizer.</a:t>
            </a:r>
            <a:endParaRPr lang="en-US" dirty="0"/>
          </a:p>
          <a:p>
            <a:r>
              <a:rPr lang="en-US" dirty="0"/>
              <a:t>A </a:t>
            </a:r>
            <a:r>
              <a:rPr lang="en-US" i="1" dirty="0"/>
              <a:t>use case</a:t>
            </a:r>
            <a:r>
              <a:rPr lang="en-US" dirty="0"/>
              <a:t> (2) </a:t>
            </a:r>
            <a:endParaRPr lang="en-US" dirty="0" smtClean="0"/>
          </a:p>
          <a:p>
            <a:pPr lvl="1"/>
            <a:r>
              <a:rPr lang="en-US" dirty="0" smtClean="0"/>
              <a:t>represents </a:t>
            </a:r>
            <a:r>
              <a:rPr lang="en-US" dirty="0"/>
              <a:t>the actions that are performed by one or more actors in the pursuit of a particular goal. Example use cases are </a:t>
            </a:r>
            <a:r>
              <a:rPr lang="en-US" b="1" dirty="0"/>
              <a:t>Order Meal</a:t>
            </a:r>
            <a:r>
              <a:rPr lang="en-US" dirty="0"/>
              <a:t>, </a:t>
            </a:r>
            <a:r>
              <a:rPr lang="en-US" b="1" dirty="0"/>
              <a:t>Update Menu</a:t>
            </a:r>
            <a:r>
              <a:rPr lang="en-US" dirty="0"/>
              <a:t>, </a:t>
            </a:r>
            <a:r>
              <a:rPr lang="en-US" b="1" dirty="0"/>
              <a:t>Process Payment</a:t>
            </a:r>
            <a:r>
              <a:rPr lang="en-US" dirty="0"/>
              <a:t>.</a:t>
            </a:r>
          </a:p>
          <a:p>
            <a:r>
              <a:rPr lang="en-US" dirty="0"/>
              <a:t>On a use case diagram, use cases are associated (3) with the actors that perform them.</a:t>
            </a:r>
          </a:p>
          <a:p>
            <a:r>
              <a:rPr lang="en-US" dirty="0"/>
              <a:t>Your </a:t>
            </a:r>
            <a:r>
              <a:rPr lang="en-US" i="1" dirty="0"/>
              <a:t>system (4)</a:t>
            </a:r>
            <a:r>
              <a:rPr lang="en-US" dirty="0"/>
              <a:t> is </a:t>
            </a:r>
            <a:endParaRPr lang="en-US" dirty="0" smtClean="0"/>
          </a:p>
          <a:p>
            <a:pPr lvl="1"/>
            <a:r>
              <a:rPr lang="en-US" dirty="0" smtClean="0"/>
              <a:t>whatever </a:t>
            </a:r>
            <a:r>
              <a:rPr lang="en-US" dirty="0"/>
              <a:t>you are developing. It might be a small software component, whose actors are just other software components; or it might be a complete application; or it might be a large distributed suite of applications deployed over many computers and devices. Example subsystems are </a:t>
            </a:r>
            <a:r>
              <a:rPr lang="en-US" b="1" dirty="0"/>
              <a:t>Meal Ordering Website</a:t>
            </a:r>
            <a:r>
              <a:rPr lang="en-US" dirty="0"/>
              <a:t>, </a:t>
            </a:r>
            <a:r>
              <a:rPr lang="en-US" b="1" dirty="0"/>
              <a:t>Meal Delivery Business</a:t>
            </a:r>
            <a:r>
              <a:rPr lang="en-US" dirty="0"/>
              <a:t>, </a:t>
            </a:r>
            <a:r>
              <a:rPr lang="en-US" b="1" dirty="0"/>
              <a:t>Website Version 2</a:t>
            </a:r>
            <a:r>
              <a:rPr lang="en-US" dirty="0"/>
              <a:t>.</a:t>
            </a:r>
          </a:p>
          <a:p>
            <a:r>
              <a:rPr lang="en-US" dirty="0"/>
              <a:t>A use case diagram can show which use cases are supported by your system or its subsystems.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648" y="1927140"/>
            <a:ext cx="3495675" cy="247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36504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 basics</a:t>
            </a:r>
            <a:endParaRPr lang="en-US" dirty="0"/>
          </a:p>
        </p:txBody>
      </p:sp>
      <p:sp>
        <p:nvSpPr>
          <p:cNvPr id="3" name="Content Placeholder 2"/>
          <p:cNvSpPr>
            <a:spLocks noGrp="1"/>
          </p:cNvSpPr>
          <p:nvPr>
            <p:ph idx="1"/>
          </p:nvPr>
        </p:nvSpPr>
        <p:spPr>
          <a:xfrm>
            <a:off x="444843" y="1825624"/>
            <a:ext cx="5214552" cy="4895851"/>
          </a:xfrm>
        </p:spPr>
        <p:txBody>
          <a:bodyPr>
            <a:normAutofit lnSpcReduction="10000"/>
          </a:bodyPr>
          <a:lstStyle/>
          <a:p>
            <a:r>
              <a:rPr lang="en-US" dirty="0"/>
              <a:t>You can draw a </a:t>
            </a:r>
            <a:r>
              <a:rPr lang="en-US" b="1" dirty="0"/>
              <a:t>Generalization</a:t>
            </a:r>
            <a:r>
              <a:rPr lang="en-US" dirty="0"/>
              <a:t> link between Actors. </a:t>
            </a:r>
          </a:p>
          <a:p>
            <a:pPr lvl="1"/>
            <a:r>
              <a:rPr lang="en-US" dirty="0"/>
              <a:t>The specialized actor, such as Club Customer in the example, inherits the use cases of the generalized actor, such as Customer</a:t>
            </a:r>
            <a:r>
              <a:rPr lang="en-US" dirty="0" smtClean="0"/>
              <a:t>.</a:t>
            </a:r>
          </a:p>
          <a:p>
            <a:pPr lvl="1"/>
            <a:endParaRPr lang="en-US" dirty="0" smtClean="0"/>
          </a:p>
          <a:p>
            <a:r>
              <a:rPr lang="en-US" dirty="0" smtClean="0"/>
              <a:t>The </a:t>
            </a:r>
            <a:r>
              <a:rPr lang="en-US" dirty="0"/>
              <a:t>association between an actor and a use case can show a </a:t>
            </a:r>
            <a:r>
              <a:rPr lang="en-US" i="1" dirty="0"/>
              <a:t>multiplicity</a:t>
            </a:r>
            <a:r>
              <a:rPr lang="en-US" dirty="0"/>
              <a:t> at each end</a:t>
            </a:r>
            <a:r>
              <a:rPr lang="en-US" dirty="0" smtClean="0"/>
              <a:t>.</a:t>
            </a:r>
          </a:p>
          <a:p>
            <a:pPr lvl="1"/>
            <a:r>
              <a:rPr lang="en-US" b="1" dirty="0"/>
              <a:t>1</a:t>
            </a:r>
            <a:r>
              <a:rPr lang="en-US" dirty="0"/>
              <a:t> to state that exactly one instance of this role participates in each link.</a:t>
            </a:r>
          </a:p>
          <a:p>
            <a:pPr lvl="1"/>
            <a:r>
              <a:rPr lang="en-US" b="1" dirty="0"/>
              <a:t>1..*</a:t>
            </a:r>
            <a:r>
              <a:rPr lang="en-US" dirty="0"/>
              <a:t> to state that one or more instance of this role participate in each link.</a:t>
            </a:r>
          </a:p>
          <a:p>
            <a:pPr lvl="1"/>
            <a:r>
              <a:rPr lang="en-US" b="1" dirty="0"/>
              <a:t>0..1</a:t>
            </a:r>
            <a:r>
              <a:rPr lang="en-US" dirty="0"/>
              <a:t> to state that participation is optional.</a:t>
            </a:r>
          </a:p>
          <a:p>
            <a:pPr lvl="1"/>
            <a:r>
              <a:rPr lang="en-US" b="1" dirty="0"/>
              <a:t>*</a:t>
            </a:r>
            <a:r>
              <a:rPr lang="en-US" dirty="0"/>
              <a:t> to state that zero or more instances of this role participate in the link</a:t>
            </a:r>
            <a:r>
              <a:rPr lang="en-US" dirty="0" smtClean="0"/>
              <a:t>.</a:t>
            </a:r>
          </a:p>
          <a:p>
            <a:pPr lvl="1"/>
            <a:r>
              <a:rPr lang="en-US" dirty="0"/>
              <a:t>In the illustration, one or more restaurants can take part in fulfilling the same meal order.</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21</a:t>
            </a:fld>
            <a:endParaRPr lang="en-US"/>
          </a:p>
        </p:txBody>
      </p:sp>
      <p:pic>
        <p:nvPicPr>
          <p:cNvPr id="5" name="Picture 4"/>
          <p:cNvPicPr>
            <a:picLocks noChangeAspect="1"/>
          </p:cNvPicPr>
          <p:nvPr/>
        </p:nvPicPr>
        <p:blipFill>
          <a:blip r:embed="rId2"/>
          <a:stretch>
            <a:fillRect/>
          </a:stretch>
        </p:blipFill>
        <p:spPr>
          <a:xfrm>
            <a:off x="5834062" y="1760313"/>
            <a:ext cx="2524125" cy="1685925"/>
          </a:xfrm>
          <a:prstGeom prst="rect">
            <a:avLst/>
          </a:prstGeom>
        </p:spPr>
      </p:pic>
      <p:pic>
        <p:nvPicPr>
          <p:cNvPr id="6" name="Picture 5"/>
          <p:cNvPicPr>
            <a:picLocks noChangeAspect="1"/>
          </p:cNvPicPr>
          <p:nvPr/>
        </p:nvPicPr>
        <p:blipFill>
          <a:blip r:embed="rId3"/>
          <a:stretch>
            <a:fillRect/>
          </a:stretch>
        </p:blipFill>
        <p:spPr>
          <a:xfrm>
            <a:off x="5957305" y="3630607"/>
            <a:ext cx="2558045" cy="1424480"/>
          </a:xfrm>
          <a:prstGeom prst="rect">
            <a:avLst/>
          </a:prstGeom>
        </p:spPr>
      </p:pic>
      <p:pic>
        <p:nvPicPr>
          <p:cNvPr id="7" name="Picture 6"/>
          <p:cNvPicPr>
            <a:picLocks noChangeAspect="1"/>
          </p:cNvPicPr>
          <p:nvPr/>
        </p:nvPicPr>
        <p:blipFill>
          <a:blip r:embed="rId4"/>
          <a:stretch>
            <a:fillRect/>
          </a:stretch>
        </p:blipFill>
        <p:spPr>
          <a:xfrm>
            <a:off x="5929312" y="5178302"/>
            <a:ext cx="2686050" cy="1314450"/>
          </a:xfrm>
          <a:prstGeom prst="rect">
            <a:avLst/>
          </a:prstGeom>
        </p:spPr>
      </p:pic>
    </p:spTree>
    <p:extLst>
      <p:ext uri="{BB962C8B-B14F-4D97-AF65-F5344CB8AC3E}">
        <p14:creationId xmlns:p14="http://schemas.microsoft.com/office/powerpoint/2010/main" val="12918366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 basics</a:t>
            </a:r>
            <a:endParaRPr lang="en-US" dirty="0"/>
          </a:p>
        </p:txBody>
      </p:sp>
      <p:sp>
        <p:nvSpPr>
          <p:cNvPr id="3" name="Content Placeholder 2"/>
          <p:cNvSpPr>
            <a:spLocks noGrp="1"/>
          </p:cNvSpPr>
          <p:nvPr>
            <p:ph idx="1"/>
          </p:nvPr>
        </p:nvSpPr>
        <p:spPr>
          <a:xfrm>
            <a:off x="444843" y="4329986"/>
            <a:ext cx="8493884" cy="2391489"/>
          </a:xfrm>
        </p:spPr>
        <p:txBody>
          <a:bodyPr>
            <a:normAutofit lnSpcReduction="10000"/>
          </a:bodyPr>
          <a:lstStyle/>
          <a:p>
            <a:r>
              <a:rPr lang="en-US" dirty="0"/>
              <a:t>Use an </a:t>
            </a:r>
            <a:r>
              <a:rPr lang="en-US" b="1" dirty="0"/>
              <a:t>Include</a:t>
            </a:r>
            <a:r>
              <a:rPr lang="en-US" dirty="0"/>
              <a:t> relation to show that one use case describes some of the detail of another. In the illustration, </a:t>
            </a:r>
            <a:r>
              <a:rPr lang="en-US" b="1" dirty="0"/>
              <a:t>Order a Meal</a:t>
            </a:r>
            <a:r>
              <a:rPr lang="en-US" dirty="0"/>
              <a:t> includes </a:t>
            </a:r>
            <a:r>
              <a:rPr lang="en-US" b="1" dirty="0"/>
              <a:t>Pay</a:t>
            </a:r>
            <a:r>
              <a:rPr lang="en-US" dirty="0" smtClean="0"/>
              <a:t>, </a:t>
            </a:r>
            <a:r>
              <a:rPr lang="en-US" b="1" dirty="0" smtClean="0"/>
              <a:t>Choose </a:t>
            </a:r>
            <a:r>
              <a:rPr lang="en-US" b="1" dirty="0"/>
              <a:t>Menu</a:t>
            </a:r>
            <a:r>
              <a:rPr lang="en-US" dirty="0"/>
              <a:t>, and </a:t>
            </a:r>
            <a:r>
              <a:rPr lang="en-US" b="1" dirty="0"/>
              <a:t>Choose Menu Item</a:t>
            </a:r>
            <a:r>
              <a:rPr lang="en-US" dirty="0"/>
              <a:t>. Each of the included, more detailed use cases is a step that the actor or actors might have to perform to achieve the overall goal of the including use case. The arrow should point at the more detailed, included use case.</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22</a:t>
            </a:fld>
            <a:endParaRPr lang="en-US"/>
          </a:p>
        </p:txBody>
      </p:sp>
      <p:pic>
        <p:nvPicPr>
          <p:cNvPr id="8" name="Picture 7"/>
          <p:cNvPicPr>
            <a:picLocks noChangeAspect="1"/>
          </p:cNvPicPr>
          <p:nvPr/>
        </p:nvPicPr>
        <p:blipFill>
          <a:blip r:embed="rId2"/>
          <a:stretch>
            <a:fillRect/>
          </a:stretch>
        </p:blipFill>
        <p:spPr>
          <a:xfrm>
            <a:off x="2045445" y="1529636"/>
            <a:ext cx="4829175" cy="2800350"/>
          </a:xfrm>
          <a:prstGeom prst="rect">
            <a:avLst/>
          </a:prstGeom>
        </p:spPr>
      </p:pic>
    </p:spTree>
    <p:extLst>
      <p:ext uri="{BB962C8B-B14F-4D97-AF65-F5344CB8AC3E}">
        <p14:creationId xmlns:p14="http://schemas.microsoft.com/office/powerpoint/2010/main" val="1538409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 basics</a:t>
            </a:r>
            <a:endParaRPr lang="en-US" dirty="0"/>
          </a:p>
        </p:txBody>
      </p:sp>
      <p:sp>
        <p:nvSpPr>
          <p:cNvPr id="3" name="Content Placeholder 2"/>
          <p:cNvSpPr>
            <a:spLocks noGrp="1"/>
          </p:cNvSpPr>
          <p:nvPr>
            <p:ph idx="1"/>
          </p:nvPr>
        </p:nvSpPr>
        <p:spPr>
          <a:xfrm>
            <a:off x="444843" y="3134241"/>
            <a:ext cx="8493884" cy="2391489"/>
          </a:xfrm>
        </p:spPr>
        <p:txBody>
          <a:bodyPr>
            <a:normAutofit/>
          </a:bodyPr>
          <a:lstStyle/>
          <a:p>
            <a:r>
              <a:rPr lang="en-US" dirty="0"/>
              <a:t>Use an Extend link to show that one use case may add functionality to another use case under certain circumstances. The arrow should point at the main, extended use case</a:t>
            </a:r>
            <a:r>
              <a:rPr lang="en-US" dirty="0" smtClean="0"/>
              <a:t>.</a:t>
            </a:r>
          </a:p>
          <a:p>
            <a:r>
              <a:rPr lang="en-US" dirty="0"/>
              <a:t>For example, the </a:t>
            </a:r>
            <a:r>
              <a:rPr lang="en-US" b="1" dirty="0"/>
              <a:t>Login</a:t>
            </a:r>
            <a:r>
              <a:rPr lang="en-US" dirty="0"/>
              <a:t> use case of a typical Web site can include </a:t>
            </a:r>
            <a:r>
              <a:rPr lang="en-US" b="1" dirty="0"/>
              <a:t>Register New User</a:t>
            </a:r>
            <a:r>
              <a:rPr lang="en-US" dirty="0"/>
              <a:t> - but only when the user does not already have an account.</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23</a:t>
            </a:fld>
            <a:endParaRPr lang="en-US"/>
          </a:p>
        </p:txBody>
      </p:sp>
      <p:pic>
        <p:nvPicPr>
          <p:cNvPr id="5" name="Picture 4"/>
          <p:cNvPicPr>
            <a:picLocks noChangeAspect="1"/>
          </p:cNvPicPr>
          <p:nvPr/>
        </p:nvPicPr>
        <p:blipFill>
          <a:blip r:embed="rId2"/>
          <a:stretch>
            <a:fillRect/>
          </a:stretch>
        </p:blipFill>
        <p:spPr>
          <a:xfrm>
            <a:off x="2415947" y="2028144"/>
            <a:ext cx="3267075" cy="581025"/>
          </a:xfrm>
          <a:prstGeom prst="rect">
            <a:avLst/>
          </a:prstGeom>
        </p:spPr>
      </p:pic>
    </p:spTree>
    <p:extLst>
      <p:ext uri="{BB962C8B-B14F-4D97-AF65-F5344CB8AC3E}">
        <p14:creationId xmlns:p14="http://schemas.microsoft.com/office/powerpoint/2010/main" val="432138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 basics</a:t>
            </a:r>
            <a:endParaRPr lang="en-US" dirty="0"/>
          </a:p>
        </p:txBody>
      </p:sp>
      <p:sp>
        <p:nvSpPr>
          <p:cNvPr id="3" name="Content Placeholder 2"/>
          <p:cNvSpPr>
            <a:spLocks noGrp="1"/>
          </p:cNvSpPr>
          <p:nvPr>
            <p:ph idx="1"/>
          </p:nvPr>
        </p:nvSpPr>
        <p:spPr>
          <a:xfrm>
            <a:off x="444843" y="5038531"/>
            <a:ext cx="8493884" cy="1682945"/>
          </a:xfrm>
        </p:spPr>
        <p:txBody>
          <a:bodyPr>
            <a:normAutofit/>
          </a:bodyPr>
          <a:lstStyle/>
          <a:p>
            <a:r>
              <a:rPr lang="en-US" dirty="0"/>
              <a:t>You can use different subsystem boundaries to illustrate different versions of the system. </a:t>
            </a:r>
            <a:endParaRPr lang="en-US" dirty="0" smtClean="0"/>
          </a:p>
          <a:p>
            <a:r>
              <a:rPr lang="en-US" dirty="0" smtClean="0"/>
              <a:t>Use</a:t>
            </a:r>
            <a:r>
              <a:rPr lang="en-US" dirty="0"/>
              <a:t> </a:t>
            </a:r>
            <a:r>
              <a:rPr lang="en-US" b="1" dirty="0"/>
              <a:t>Dependency</a:t>
            </a:r>
            <a:r>
              <a:rPr lang="en-US" dirty="0"/>
              <a:t> relations to link subsystems representing different versions or variants.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24</a:t>
            </a:fld>
            <a:endParaRPr lang="en-US"/>
          </a:p>
        </p:txBody>
      </p:sp>
      <p:pic>
        <p:nvPicPr>
          <p:cNvPr id="6" name="Picture 5"/>
          <p:cNvPicPr>
            <a:picLocks noChangeAspect="1"/>
          </p:cNvPicPr>
          <p:nvPr/>
        </p:nvPicPr>
        <p:blipFill>
          <a:blip r:embed="rId2"/>
          <a:stretch>
            <a:fillRect/>
          </a:stretch>
        </p:blipFill>
        <p:spPr>
          <a:xfrm>
            <a:off x="1331458" y="1584278"/>
            <a:ext cx="5209301" cy="3454253"/>
          </a:xfrm>
          <a:prstGeom prst="rect">
            <a:avLst/>
          </a:prstGeom>
        </p:spPr>
      </p:pic>
    </p:spTree>
    <p:extLst>
      <p:ext uri="{BB962C8B-B14F-4D97-AF65-F5344CB8AC3E}">
        <p14:creationId xmlns:p14="http://schemas.microsoft.com/office/powerpoint/2010/main" val="2882262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703263" y="6248400"/>
            <a:ext cx="189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3795" name="Rectangle 3"/>
          <p:cNvSpPr>
            <a:spLocks noChangeArrowheads="1"/>
          </p:cNvSpPr>
          <p:nvPr/>
        </p:nvSpPr>
        <p:spPr bwMode="auto">
          <a:xfrm>
            <a:off x="3165475" y="6248400"/>
            <a:ext cx="281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3796" name="Rectangle 4"/>
          <p:cNvSpPr>
            <a:spLocks noChangeArrowheads="1"/>
          </p:cNvSpPr>
          <p:nvPr/>
        </p:nvSpPr>
        <p:spPr bwMode="auto">
          <a:xfrm>
            <a:off x="703263" y="6248400"/>
            <a:ext cx="189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3797" name="Rectangle 5"/>
          <p:cNvSpPr>
            <a:spLocks noChangeArrowheads="1"/>
          </p:cNvSpPr>
          <p:nvPr/>
        </p:nvSpPr>
        <p:spPr bwMode="auto">
          <a:xfrm>
            <a:off x="3165475" y="6248400"/>
            <a:ext cx="281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3798" name="Rectangle 6"/>
          <p:cNvSpPr>
            <a:spLocks noGrp="1" noChangeArrowheads="1"/>
          </p:cNvSpPr>
          <p:nvPr>
            <p:ph type="title"/>
          </p:nvPr>
        </p:nvSpPr>
        <p:spPr>
          <a:xfrm>
            <a:off x="531739" y="687547"/>
            <a:ext cx="7675179" cy="532966"/>
          </a:xfrm>
          <a:noFill/>
          <a:ln/>
          <a:extLs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sz="3200" dirty="0" smtClean="0">
                <a:latin typeface="Liberation Sans"/>
              </a:rPr>
              <a:t>Case Study: Scenario </a:t>
            </a:r>
            <a:r>
              <a:rPr lang="en-US" sz="3200" dirty="0">
                <a:latin typeface="Liberation Sans"/>
              </a:rPr>
              <a:t>for travel organizer</a:t>
            </a:r>
          </a:p>
        </p:txBody>
      </p:sp>
      <p:sp>
        <p:nvSpPr>
          <p:cNvPr id="33799" name="Rectangle 7"/>
          <p:cNvSpPr>
            <a:spLocks noGrp="1" noChangeArrowheads="1"/>
          </p:cNvSpPr>
          <p:nvPr>
            <p:ph type="body" idx="1"/>
          </p:nvPr>
        </p:nvSpPr>
        <p:spPr>
          <a:xfrm>
            <a:off x="914400" y="1066800"/>
            <a:ext cx="6962775" cy="487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solidFill>
                <a:srgbClr val="000000"/>
              </a:solidFill>
              <a:latin typeface="Liberation Sans"/>
            </a:endParaRPr>
          </a:p>
          <a:p>
            <a:endParaRPr lang="en-US">
              <a:latin typeface="Liberation Sans"/>
            </a:endParaRPr>
          </a:p>
        </p:txBody>
      </p:sp>
      <p:sp>
        <p:nvSpPr>
          <p:cNvPr id="33800" name="Rectangle 8"/>
          <p:cNvSpPr>
            <a:spLocks noChangeArrowheads="1"/>
          </p:cNvSpPr>
          <p:nvPr/>
        </p:nvSpPr>
        <p:spPr bwMode="auto">
          <a:xfrm>
            <a:off x="383381" y="1608138"/>
            <a:ext cx="8377238" cy="4868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eaLnBrk="0" hangingPunct="0"/>
            <a:r>
              <a:rPr lang="ja-JP" altLang="en-GB" sz="1900" dirty="0">
                <a:latin typeface="Liberation Sans"/>
              </a:rPr>
              <a:t>“</a:t>
            </a:r>
            <a:r>
              <a:rPr lang="en-GB" sz="1900" dirty="0">
                <a:latin typeface="Liberation Sans"/>
              </a:rPr>
              <a:t>The Thomson family enjoy outdoor activities and want to try their hand at sailing this year. There are four family members: Sky (10 years old), </a:t>
            </a:r>
            <a:r>
              <a:rPr lang="en-GB" sz="1900" dirty="0" err="1">
                <a:latin typeface="Liberation Sans"/>
              </a:rPr>
              <a:t>Eamonn</a:t>
            </a:r>
            <a:r>
              <a:rPr lang="en-GB" sz="1900" dirty="0">
                <a:latin typeface="Liberation Sans"/>
              </a:rPr>
              <a:t> (15 years old), Claire (35), and Will (40). One evening after dinner they decide to start exploring the possibilities. They all gather around the travel organizer and enter their initial set of requirements – a sailing trip for four novices in the Mediterranean. The console is designed so that all members of the family can interact easily and comfortably with it. The system</a:t>
            </a:r>
            <a:r>
              <a:rPr lang="ja-JP" altLang="en-GB" sz="1900" dirty="0">
                <a:latin typeface="Liberation Sans"/>
              </a:rPr>
              <a:t>’</a:t>
            </a:r>
            <a:r>
              <a:rPr lang="en-GB" sz="1900" dirty="0">
                <a:latin typeface="Liberation Sans"/>
              </a:rPr>
              <a:t>s initial suggestion is a flotilla, where several crews (with various levels of experience) sail together on separate boats. Sky and </a:t>
            </a:r>
            <a:r>
              <a:rPr lang="en-GB" sz="1900" dirty="0" err="1">
                <a:latin typeface="Liberation Sans"/>
              </a:rPr>
              <a:t>Eamonn</a:t>
            </a:r>
            <a:r>
              <a:rPr lang="en-GB" sz="1900" dirty="0">
                <a:latin typeface="Liberation Sans"/>
              </a:rPr>
              <a:t> </a:t>
            </a:r>
            <a:r>
              <a:rPr lang="en-GB" sz="1900" dirty="0" err="1">
                <a:latin typeface="Liberation Sans"/>
              </a:rPr>
              <a:t>aren</a:t>
            </a:r>
            <a:r>
              <a:rPr lang="ja-JP" altLang="en-GB" sz="1900" dirty="0">
                <a:latin typeface="Liberation Sans"/>
              </a:rPr>
              <a:t>’</a:t>
            </a:r>
            <a:r>
              <a:rPr lang="en-GB" sz="1900" dirty="0">
                <a:latin typeface="Liberation Sans"/>
              </a:rPr>
              <a:t>t very happy at the idea of going on vacation with a group of other people, even though the </a:t>
            </a:r>
            <a:r>
              <a:rPr lang="en-GB" sz="1900" dirty="0" err="1">
                <a:latin typeface="Liberation Sans"/>
              </a:rPr>
              <a:t>Thomsons</a:t>
            </a:r>
            <a:r>
              <a:rPr lang="en-GB" sz="1900" dirty="0">
                <a:latin typeface="Liberation Sans"/>
              </a:rPr>
              <a:t> would have their own boat. The travel organizer shows them descriptions of flotillas from other children their ages and they are all very positive, so eventually, everyone agrees to explore flotilla opportunities. Will confirms this recommendation and asks for detailed options. As it</a:t>
            </a:r>
            <a:r>
              <a:rPr lang="ja-JP" altLang="en-GB" sz="1900" dirty="0">
                <a:latin typeface="Liberation Sans"/>
              </a:rPr>
              <a:t>’</a:t>
            </a:r>
            <a:r>
              <a:rPr lang="en-GB" sz="1900" dirty="0">
                <a:latin typeface="Liberation Sans"/>
              </a:rPr>
              <a:t>s getting late, he asks for the details to be </a:t>
            </a:r>
            <a:r>
              <a:rPr lang="en-GB" sz="1900" dirty="0" smtClean="0">
                <a:latin typeface="Liberation Sans"/>
              </a:rPr>
              <a:t>saved so </a:t>
            </a:r>
            <a:r>
              <a:rPr lang="en-GB" sz="1900" dirty="0">
                <a:latin typeface="Liberation Sans"/>
              </a:rPr>
              <a:t>everyone can consider them tomorrow. The travel organizer </a:t>
            </a:r>
            <a:r>
              <a:rPr lang="en-GB" sz="1900" dirty="0" smtClean="0">
                <a:latin typeface="Liberation Sans"/>
              </a:rPr>
              <a:t>emails them a </a:t>
            </a:r>
            <a:r>
              <a:rPr lang="en-GB" sz="1900" dirty="0">
                <a:latin typeface="Liberation Sans"/>
              </a:rPr>
              <a:t>summary of the different options available.</a:t>
            </a:r>
            <a:r>
              <a:rPr lang="ja-JP" altLang="en-GB" sz="1900" dirty="0">
                <a:latin typeface="Liberation Sans"/>
              </a:rPr>
              <a:t>”</a:t>
            </a:r>
            <a:endParaRPr lang="en-US" sz="1900" dirty="0">
              <a:latin typeface="Liberation Sans"/>
            </a:endParaRPr>
          </a:p>
        </p:txBody>
      </p:sp>
    </p:spTree>
    <p:extLst>
      <p:ext uri="{BB962C8B-B14F-4D97-AF65-F5344CB8AC3E}">
        <p14:creationId xmlns:p14="http://schemas.microsoft.com/office/powerpoint/2010/main" val="138513808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703263" y="6248400"/>
            <a:ext cx="189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4819" name="Rectangle 3"/>
          <p:cNvSpPr>
            <a:spLocks noChangeArrowheads="1"/>
          </p:cNvSpPr>
          <p:nvPr/>
        </p:nvSpPr>
        <p:spPr bwMode="auto">
          <a:xfrm>
            <a:off x="3165475" y="6248400"/>
            <a:ext cx="281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4820" name="Rectangle 4"/>
          <p:cNvSpPr>
            <a:spLocks noChangeArrowheads="1"/>
          </p:cNvSpPr>
          <p:nvPr/>
        </p:nvSpPr>
        <p:spPr bwMode="auto">
          <a:xfrm>
            <a:off x="703263" y="6248400"/>
            <a:ext cx="189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4821" name="Rectangle 5"/>
          <p:cNvSpPr>
            <a:spLocks noChangeArrowheads="1"/>
          </p:cNvSpPr>
          <p:nvPr/>
        </p:nvSpPr>
        <p:spPr bwMode="auto">
          <a:xfrm>
            <a:off x="3165475" y="6248400"/>
            <a:ext cx="281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4822" name="Rectangle 6"/>
          <p:cNvSpPr>
            <a:spLocks noGrp="1" noChangeArrowheads="1"/>
          </p:cNvSpPr>
          <p:nvPr>
            <p:ph type="title"/>
          </p:nvPr>
        </p:nvSpPr>
        <p:spPr>
          <a:xfrm>
            <a:off x="477712" y="685007"/>
            <a:ext cx="5419754" cy="532966"/>
          </a:xfrm>
          <a:noFill/>
          <a:ln/>
          <a:extLs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r>
              <a:rPr lang="en-US" sz="3200" dirty="0">
                <a:latin typeface="Liberation Sans"/>
              </a:rPr>
              <a:t>Use case for travel organizer</a:t>
            </a:r>
          </a:p>
        </p:txBody>
      </p:sp>
      <p:sp>
        <p:nvSpPr>
          <p:cNvPr id="34823" name="Rectangle 7"/>
          <p:cNvSpPr>
            <a:spLocks noGrp="1" noChangeArrowheads="1"/>
          </p:cNvSpPr>
          <p:nvPr>
            <p:ph type="body" idx="1"/>
          </p:nvPr>
        </p:nvSpPr>
        <p:spPr>
          <a:xfrm>
            <a:off x="914400" y="1066800"/>
            <a:ext cx="6962775" cy="487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a:solidFill>
                <a:srgbClr val="000000"/>
              </a:solidFill>
              <a:latin typeface="Liberation Sans"/>
            </a:endParaRPr>
          </a:p>
          <a:p>
            <a:endParaRPr lang="en-US">
              <a:latin typeface="Liberation Sans"/>
            </a:endParaRPr>
          </a:p>
        </p:txBody>
      </p:sp>
      <p:sp>
        <p:nvSpPr>
          <p:cNvPr id="34824" name="Rectangle 8"/>
          <p:cNvSpPr>
            <a:spLocks noChangeArrowheads="1"/>
          </p:cNvSpPr>
          <p:nvPr/>
        </p:nvSpPr>
        <p:spPr bwMode="auto">
          <a:xfrm>
            <a:off x="392048" y="1521903"/>
            <a:ext cx="8574088" cy="5267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eaLnBrk="0" hangingPunct="0">
              <a:lnSpc>
                <a:spcPct val="130000"/>
              </a:lnSpc>
            </a:pPr>
            <a:r>
              <a:rPr lang="en-GB" sz="2000" dirty="0">
                <a:latin typeface="Liberation Sans"/>
              </a:rPr>
              <a:t>1. The system displays options for investigating visa and vaccination requirements.</a:t>
            </a:r>
          </a:p>
          <a:p>
            <a:pPr eaLnBrk="0" hangingPunct="0">
              <a:lnSpc>
                <a:spcPct val="130000"/>
              </a:lnSpc>
            </a:pPr>
            <a:r>
              <a:rPr lang="en-GB" sz="2000" dirty="0">
                <a:latin typeface="Liberation Sans"/>
              </a:rPr>
              <a:t>2. The user chooses the option to find out about visa requirements.</a:t>
            </a:r>
          </a:p>
          <a:p>
            <a:pPr eaLnBrk="0" hangingPunct="0">
              <a:lnSpc>
                <a:spcPct val="130000"/>
              </a:lnSpc>
            </a:pPr>
            <a:r>
              <a:rPr lang="en-GB" sz="2000" dirty="0">
                <a:latin typeface="Liberation Sans"/>
              </a:rPr>
              <a:t>3. The system prompts user for the name of the destination country.</a:t>
            </a:r>
          </a:p>
          <a:p>
            <a:pPr eaLnBrk="0" hangingPunct="0">
              <a:lnSpc>
                <a:spcPct val="130000"/>
              </a:lnSpc>
            </a:pPr>
            <a:r>
              <a:rPr lang="en-GB" sz="2000" dirty="0">
                <a:latin typeface="Liberation Sans"/>
              </a:rPr>
              <a:t>4. The user enters the country</a:t>
            </a:r>
            <a:r>
              <a:rPr lang="ja-JP" altLang="en-GB" sz="2000" dirty="0">
                <a:latin typeface="Liberation Sans"/>
              </a:rPr>
              <a:t>’</a:t>
            </a:r>
            <a:r>
              <a:rPr lang="en-GB" sz="2000" dirty="0">
                <a:latin typeface="Liberation Sans"/>
              </a:rPr>
              <a:t>s name.</a:t>
            </a:r>
          </a:p>
          <a:p>
            <a:pPr eaLnBrk="0" hangingPunct="0">
              <a:lnSpc>
                <a:spcPct val="130000"/>
              </a:lnSpc>
            </a:pPr>
            <a:r>
              <a:rPr lang="en-GB" sz="2000" dirty="0">
                <a:latin typeface="Liberation Sans"/>
              </a:rPr>
              <a:t>5. The system checks that the country is valid.</a:t>
            </a:r>
          </a:p>
          <a:p>
            <a:pPr eaLnBrk="0" hangingPunct="0">
              <a:lnSpc>
                <a:spcPct val="130000"/>
              </a:lnSpc>
            </a:pPr>
            <a:r>
              <a:rPr lang="en-GB" sz="2000" dirty="0">
                <a:latin typeface="Liberation Sans"/>
              </a:rPr>
              <a:t>6. The system prompts the user for her nationality.</a:t>
            </a:r>
          </a:p>
          <a:p>
            <a:pPr eaLnBrk="0" hangingPunct="0">
              <a:lnSpc>
                <a:spcPct val="130000"/>
              </a:lnSpc>
            </a:pPr>
            <a:r>
              <a:rPr lang="en-GB" sz="2000" dirty="0">
                <a:latin typeface="Liberation Sans"/>
              </a:rPr>
              <a:t>7. The user enters her nationality.</a:t>
            </a:r>
          </a:p>
          <a:p>
            <a:pPr eaLnBrk="0" hangingPunct="0">
              <a:lnSpc>
                <a:spcPct val="130000"/>
              </a:lnSpc>
            </a:pPr>
            <a:r>
              <a:rPr lang="en-GB" sz="2000" dirty="0">
                <a:latin typeface="Liberation Sans"/>
              </a:rPr>
              <a:t>8. The system checks the visa requirements of the entered country for a passport holder of her nationality.</a:t>
            </a:r>
          </a:p>
          <a:p>
            <a:pPr eaLnBrk="0" hangingPunct="0">
              <a:lnSpc>
                <a:spcPct val="130000"/>
              </a:lnSpc>
            </a:pPr>
            <a:r>
              <a:rPr lang="en-GB" sz="2000" dirty="0">
                <a:latin typeface="Liberation Sans"/>
              </a:rPr>
              <a:t>9. The system displays the visa requirements.</a:t>
            </a:r>
          </a:p>
          <a:p>
            <a:pPr eaLnBrk="0" hangingPunct="0">
              <a:lnSpc>
                <a:spcPct val="130000"/>
              </a:lnSpc>
            </a:pPr>
            <a:r>
              <a:rPr lang="en-GB" sz="2000" dirty="0">
                <a:latin typeface="Liberation Sans"/>
              </a:rPr>
              <a:t>10. The system displays the option to print out the visa requirements.</a:t>
            </a:r>
          </a:p>
          <a:p>
            <a:pPr eaLnBrk="0" hangingPunct="0">
              <a:lnSpc>
                <a:spcPct val="130000"/>
              </a:lnSpc>
            </a:pPr>
            <a:r>
              <a:rPr lang="en-GB" sz="2000" dirty="0">
                <a:latin typeface="Liberation Sans"/>
              </a:rPr>
              <a:t>11. The user chooses to print the requirements.</a:t>
            </a:r>
          </a:p>
        </p:txBody>
      </p:sp>
    </p:spTree>
    <p:extLst>
      <p:ext uri="{BB962C8B-B14F-4D97-AF65-F5344CB8AC3E}">
        <p14:creationId xmlns:p14="http://schemas.microsoft.com/office/powerpoint/2010/main" val="18305898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2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2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82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82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2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824">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82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82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824">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82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6"/>
          <p:cNvSpPr>
            <a:spLocks noGrp="1" noChangeArrowheads="1"/>
          </p:cNvSpPr>
          <p:nvPr>
            <p:ph type="title"/>
          </p:nvPr>
        </p:nvSpPr>
        <p:spPr>
          <a:xfrm>
            <a:off x="457200" y="534102"/>
            <a:ext cx="8229600" cy="643766"/>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spAutoFit/>
          </a:bodyPr>
          <a:lstStyle/>
          <a:p>
            <a:r>
              <a:rPr lang="en-US" sz="3200" dirty="0">
                <a:latin typeface="Liberation Sans"/>
              </a:rPr>
              <a:t>Alternative courses for travel organizer</a:t>
            </a:r>
            <a:r>
              <a:rPr lang="en-US" sz="4000" dirty="0">
                <a:latin typeface="Liberation Sans"/>
              </a:rPr>
              <a:t> </a:t>
            </a:r>
          </a:p>
        </p:txBody>
      </p:sp>
      <p:sp>
        <p:nvSpPr>
          <p:cNvPr id="35847" name="Rectangle 7"/>
          <p:cNvSpPr>
            <a:spLocks noGrp="1" noChangeArrowheads="1"/>
          </p:cNvSpPr>
          <p:nvPr>
            <p:ph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en-US" dirty="0" smtClean="0">
              <a:solidFill>
                <a:srgbClr val="000000"/>
              </a:solidFill>
              <a:latin typeface="Liberation Sans"/>
            </a:endParaRPr>
          </a:p>
          <a:p>
            <a:endParaRPr lang="en-US" dirty="0">
              <a:latin typeface="Liberation Sans"/>
            </a:endParaRPr>
          </a:p>
        </p:txBody>
      </p:sp>
      <p:sp>
        <p:nvSpPr>
          <p:cNvPr id="35842" name="Rectangle 2"/>
          <p:cNvSpPr>
            <a:spLocks noChangeArrowheads="1"/>
          </p:cNvSpPr>
          <p:nvPr/>
        </p:nvSpPr>
        <p:spPr bwMode="auto">
          <a:xfrm>
            <a:off x="703263" y="6248400"/>
            <a:ext cx="189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5843" name="Rectangle 3"/>
          <p:cNvSpPr>
            <a:spLocks noChangeArrowheads="1"/>
          </p:cNvSpPr>
          <p:nvPr/>
        </p:nvSpPr>
        <p:spPr bwMode="auto">
          <a:xfrm>
            <a:off x="3165475" y="6248400"/>
            <a:ext cx="281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5844" name="Rectangle 4"/>
          <p:cNvSpPr>
            <a:spLocks noChangeArrowheads="1"/>
          </p:cNvSpPr>
          <p:nvPr/>
        </p:nvSpPr>
        <p:spPr bwMode="auto">
          <a:xfrm>
            <a:off x="703263" y="6248400"/>
            <a:ext cx="1898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5845" name="Rectangle 5"/>
          <p:cNvSpPr>
            <a:spLocks noChangeArrowheads="1"/>
          </p:cNvSpPr>
          <p:nvPr/>
        </p:nvSpPr>
        <p:spPr bwMode="auto">
          <a:xfrm>
            <a:off x="3165475" y="6248400"/>
            <a:ext cx="2813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Liberation Sans"/>
            </a:endParaRPr>
          </a:p>
        </p:txBody>
      </p:sp>
      <p:sp>
        <p:nvSpPr>
          <p:cNvPr id="35848" name="Rectangle 8"/>
          <p:cNvSpPr>
            <a:spLocks noChangeArrowheads="1"/>
          </p:cNvSpPr>
          <p:nvPr/>
        </p:nvSpPr>
        <p:spPr bwMode="auto">
          <a:xfrm>
            <a:off x="527844" y="1651315"/>
            <a:ext cx="8088312" cy="4979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lstStyle/>
          <a:p>
            <a:pPr eaLnBrk="0" hangingPunct="0"/>
            <a:r>
              <a:rPr lang="en-GB" sz="2000" dirty="0" smtClean="0">
                <a:latin typeface="Liberation Sans"/>
              </a:rPr>
              <a:t>Some alternative courses:</a:t>
            </a:r>
          </a:p>
          <a:p>
            <a:pPr eaLnBrk="0" hangingPunct="0"/>
            <a:endParaRPr lang="en-GB" sz="2000" dirty="0" smtClean="0">
              <a:latin typeface="Liberation Sans"/>
            </a:endParaRPr>
          </a:p>
          <a:p>
            <a:pPr eaLnBrk="0" hangingPunct="0"/>
            <a:r>
              <a:rPr lang="en-GB" sz="2000" dirty="0" smtClean="0">
                <a:latin typeface="Liberation Sans"/>
              </a:rPr>
              <a:t>6. If the country name is invalid:</a:t>
            </a:r>
          </a:p>
          <a:p>
            <a:pPr eaLnBrk="0" hangingPunct="0"/>
            <a:endParaRPr lang="en-GB" sz="300" dirty="0" smtClean="0">
              <a:latin typeface="Liberation Sans"/>
            </a:endParaRPr>
          </a:p>
          <a:p>
            <a:pPr lvl="1" eaLnBrk="0" hangingPunct="0"/>
            <a:r>
              <a:rPr lang="en-GB" sz="2000" dirty="0" smtClean="0">
                <a:latin typeface="Liberation Sans"/>
              </a:rPr>
              <a:t>6.1 The system displays an error message.</a:t>
            </a:r>
          </a:p>
          <a:p>
            <a:pPr lvl="1" eaLnBrk="0" hangingPunct="0"/>
            <a:endParaRPr lang="en-GB" sz="300" dirty="0" smtClean="0">
              <a:latin typeface="Liberation Sans"/>
            </a:endParaRPr>
          </a:p>
          <a:p>
            <a:pPr lvl="1" eaLnBrk="0" hangingPunct="0"/>
            <a:r>
              <a:rPr lang="en-GB" sz="2000" dirty="0" smtClean="0">
                <a:latin typeface="Liberation Sans"/>
              </a:rPr>
              <a:t>6.2 The system returns to step 3.</a:t>
            </a:r>
          </a:p>
          <a:p>
            <a:pPr eaLnBrk="0" hangingPunct="0"/>
            <a:endParaRPr lang="en-GB" sz="1200" dirty="0" smtClean="0">
              <a:latin typeface="Liberation Sans"/>
            </a:endParaRPr>
          </a:p>
          <a:p>
            <a:pPr eaLnBrk="0" hangingPunct="0"/>
            <a:r>
              <a:rPr lang="en-GB" sz="2000" dirty="0" smtClean="0">
                <a:latin typeface="Liberation Sans"/>
              </a:rPr>
              <a:t>8. If the nationality is invalid:</a:t>
            </a:r>
          </a:p>
          <a:p>
            <a:pPr eaLnBrk="0" hangingPunct="0"/>
            <a:endParaRPr lang="en-GB" sz="300" dirty="0" smtClean="0">
              <a:latin typeface="Liberation Sans"/>
            </a:endParaRPr>
          </a:p>
          <a:p>
            <a:pPr lvl="1" eaLnBrk="0" hangingPunct="0"/>
            <a:r>
              <a:rPr lang="en-GB" sz="2000" dirty="0" smtClean="0">
                <a:latin typeface="Liberation Sans"/>
              </a:rPr>
              <a:t>8.1 The system displays an error message.</a:t>
            </a:r>
          </a:p>
          <a:p>
            <a:pPr lvl="1" eaLnBrk="0" hangingPunct="0"/>
            <a:endParaRPr lang="en-GB" sz="300" dirty="0" smtClean="0">
              <a:latin typeface="Liberation Sans"/>
            </a:endParaRPr>
          </a:p>
          <a:p>
            <a:pPr lvl="1" eaLnBrk="0" hangingPunct="0"/>
            <a:r>
              <a:rPr lang="en-GB" sz="2000" dirty="0" smtClean="0">
                <a:latin typeface="Liberation Sans"/>
              </a:rPr>
              <a:t>8.2 The system returns to step 6.</a:t>
            </a:r>
          </a:p>
          <a:p>
            <a:pPr eaLnBrk="0" hangingPunct="0"/>
            <a:endParaRPr lang="en-GB" sz="1200" dirty="0" smtClean="0">
              <a:latin typeface="Liberation Sans"/>
            </a:endParaRPr>
          </a:p>
          <a:p>
            <a:pPr eaLnBrk="0" hangingPunct="0"/>
            <a:r>
              <a:rPr lang="en-GB" sz="2000" dirty="0" smtClean="0">
                <a:latin typeface="Liberation Sans"/>
              </a:rPr>
              <a:t>9. If no information about visa requirements is found:</a:t>
            </a:r>
          </a:p>
          <a:p>
            <a:pPr eaLnBrk="0" hangingPunct="0"/>
            <a:endParaRPr lang="en-GB" sz="300" dirty="0" smtClean="0">
              <a:latin typeface="Liberation Sans"/>
            </a:endParaRPr>
          </a:p>
          <a:p>
            <a:pPr lvl="1" eaLnBrk="0" hangingPunct="0"/>
            <a:r>
              <a:rPr lang="en-GB" sz="2000" dirty="0" smtClean="0">
                <a:latin typeface="Liberation Sans"/>
              </a:rPr>
              <a:t>9.1 The system displays a suitable message.</a:t>
            </a:r>
          </a:p>
          <a:p>
            <a:pPr lvl="1" eaLnBrk="0" hangingPunct="0"/>
            <a:endParaRPr lang="en-GB" sz="300" dirty="0" smtClean="0">
              <a:latin typeface="Liberation Sans"/>
            </a:endParaRPr>
          </a:p>
          <a:p>
            <a:pPr lvl="1" eaLnBrk="0" hangingPunct="0"/>
            <a:r>
              <a:rPr lang="en-GB" sz="2000" dirty="0" smtClean="0">
                <a:latin typeface="Liberation Sans"/>
              </a:rPr>
              <a:t>9.2 The system returns to step 1.</a:t>
            </a:r>
          </a:p>
          <a:p>
            <a:pPr eaLnBrk="0" hangingPunct="0">
              <a:spcBef>
                <a:spcPts val="600"/>
              </a:spcBef>
            </a:pPr>
            <a:endParaRPr lang="en-US" dirty="0">
              <a:latin typeface="Liberation Sans"/>
            </a:endParaRPr>
          </a:p>
        </p:txBody>
      </p:sp>
    </p:spTree>
    <p:extLst>
      <p:ext uri="{BB962C8B-B14F-4D97-AF65-F5344CB8AC3E}">
        <p14:creationId xmlns:p14="http://schemas.microsoft.com/office/powerpoint/2010/main" val="169225638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relationship to other diagrams</a:t>
            </a:r>
            <a:endParaRPr lang="en-US" dirty="0"/>
          </a:p>
        </p:txBody>
      </p:sp>
      <p:sp>
        <p:nvSpPr>
          <p:cNvPr id="3" name="Content Placeholder 2"/>
          <p:cNvSpPr>
            <a:spLocks noGrp="1"/>
          </p:cNvSpPr>
          <p:nvPr>
            <p:ph idx="1"/>
          </p:nvPr>
        </p:nvSpPr>
        <p:spPr/>
        <p:txBody>
          <a:bodyPr/>
          <a:lstStyle/>
          <a:p>
            <a:r>
              <a:rPr lang="en-US" dirty="0"/>
              <a:t>A use case represents a user's goal, together with a sequence of steps for achieving the goal. </a:t>
            </a:r>
            <a:endParaRPr lang="en-US" dirty="0" smtClean="0"/>
          </a:p>
          <a:p>
            <a:r>
              <a:rPr lang="en-US" dirty="0" smtClean="0"/>
              <a:t>The </a:t>
            </a:r>
            <a:r>
              <a:rPr lang="en-US" dirty="0"/>
              <a:t>sequence of steps can be described in several ways. </a:t>
            </a:r>
            <a:endParaRPr lang="en-US" dirty="0" smtClean="0"/>
          </a:p>
          <a:p>
            <a:r>
              <a:rPr lang="en-US" dirty="0" smtClean="0"/>
              <a:t>One </a:t>
            </a:r>
            <a:r>
              <a:rPr lang="en-US" dirty="0"/>
              <a:t>option is to draw a sequence diagram that shows the interactions between the users and the system's major components.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28</a:t>
            </a:fld>
            <a:endParaRPr lang="en-US"/>
          </a:p>
        </p:txBody>
      </p:sp>
    </p:spTree>
    <p:extLst>
      <p:ext uri="{BB962C8B-B14F-4D97-AF65-F5344CB8AC3E}">
        <p14:creationId xmlns:p14="http://schemas.microsoft.com/office/powerpoint/2010/main" val="1566543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diagrams</a:t>
            </a:r>
            <a:endParaRPr lang="en-US" dirty="0"/>
          </a:p>
        </p:txBody>
      </p:sp>
      <p:sp>
        <p:nvSpPr>
          <p:cNvPr id="3" name="Content Placeholder 2"/>
          <p:cNvSpPr>
            <a:spLocks noGrp="1"/>
          </p:cNvSpPr>
          <p:nvPr>
            <p:ph idx="1"/>
          </p:nvPr>
        </p:nvSpPr>
        <p:spPr/>
        <p:txBody>
          <a:bodyPr/>
          <a:lstStyle/>
          <a:p>
            <a:r>
              <a:rPr lang="en-US" dirty="0" smtClean="0"/>
              <a:t>Sequence diagrams are part of the UML and are used to model </a:t>
            </a:r>
            <a:r>
              <a:rPr lang="en-US" i="1" dirty="0" smtClean="0"/>
              <a:t>the interactions between the </a:t>
            </a:r>
            <a:r>
              <a:rPr lang="en-US" i="1" u="sng" dirty="0" smtClean="0"/>
              <a:t>actors</a:t>
            </a:r>
            <a:r>
              <a:rPr lang="en-US" i="1" dirty="0" smtClean="0"/>
              <a:t> and the </a:t>
            </a:r>
            <a:r>
              <a:rPr lang="en-US" i="1" u="sng" dirty="0" smtClean="0"/>
              <a:t>objects within a system</a:t>
            </a:r>
            <a:r>
              <a:rPr lang="en-US" dirty="0" smtClean="0"/>
              <a:t>.</a:t>
            </a:r>
          </a:p>
          <a:p>
            <a:r>
              <a:rPr lang="en-US" dirty="0" smtClean="0"/>
              <a:t>A sequence diagram shows the sequence of interactions that take place during a particular use case or use case instance.</a:t>
            </a:r>
          </a:p>
          <a:p>
            <a:r>
              <a:rPr lang="en-US" dirty="0" smtClean="0"/>
              <a:t>The objects and actors involved are listed along the top of the diagram, with a dotted line drawn vertically from these. </a:t>
            </a:r>
          </a:p>
          <a:p>
            <a:r>
              <a:rPr lang="en-US" dirty="0" smtClean="0"/>
              <a:t>Interactions between objects are indicated by annotated arrows.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29</a:t>
            </a:fld>
            <a:endParaRPr lang="en-US"/>
          </a:p>
        </p:txBody>
      </p:sp>
    </p:spTree>
    <p:extLst>
      <p:ext uri="{BB962C8B-B14F-4D97-AF65-F5344CB8AC3E}">
        <p14:creationId xmlns:p14="http://schemas.microsoft.com/office/powerpoint/2010/main" val="2251382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modeling</a:t>
            </a:r>
            <a:endParaRPr lang="en-US" dirty="0"/>
          </a:p>
        </p:txBody>
      </p:sp>
      <p:sp>
        <p:nvSpPr>
          <p:cNvPr id="3" name="Content Placeholder 2"/>
          <p:cNvSpPr>
            <a:spLocks noGrp="1"/>
          </p:cNvSpPr>
          <p:nvPr>
            <p:ph idx="1"/>
          </p:nvPr>
        </p:nvSpPr>
        <p:spPr/>
        <p:txBody>
          <a:bodyPr/>
          <a:lstStyle/>
          <a:p>
            <a:r>
              <a:rPr lang="en-US" dirty="0" smtClean="0"/>
              <a:t>System modeling is the process of developing abstract models of a system, with each model presenting a different view or perspective of that system. </a:t>
            </a:r>
          </a:p>
          <a:p>
            <a:pPr lvl="1"/>
            <a:r>
              <a:rPr lang="en-US" dirty="0" smtClean="0"/>
              <a:t>Using </a:t>
            </a:r>
            <a:r>
              <a:rPr lang="en-US" dirty="0"/>
              <a:t>some kind of graphical notation, which is now almost always based on notations in the </a:t>
            </a:r>
            <a:r>
              <a:rPr lang="en-US" b="1" dirty="0"/>
              <a:t>Unified Modeling Language </a:t>
            </a:r>
            <a:r>
              <a:rPr lang="en-US" dirty="0"/>
              <a:t>(UML)</a:t>
            </a:r>
            <a:endParaRPr lang="en-US" dirty="0" smtClean="0"/>
          </a:p>
          <a:p>
            <a:r>
              <a:rPr lang="en-GB" dirty="0" smtClean="0"/>
              <a:t>System modelling helps the analyst, </a:t>
            </a:r>
          </a:p>
          <a:p>
            <a:pPr lvl="1"/>
            <a:r>
              <a:rPr lang="en-GB" dirty="0" smtClean="0"/>
              <a:t>To understand the functionality of the system</a:t>
            </a:r>
          </a:p>
          <a:p>
            <a:pPr lvl="1"/>
            <a:r>
              <a:rPr lang="en-GB" dirty="0" smtClean="0"/>
              <a:t>These models are used to communicate with customers.</a:t>
            </a:r>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dirty="0"/>
          </a:p>
        </p:txBody>
      </p:sp>
    </p:spTree>
    <p:extLst>
      <p:ext uri="{BB962C8B-B14F-4D97-AF65-F5344CB8AC3E}">
        <p14:creationId xmlns:p14="http://schemas.microsoft.com/office/powerpoint/2010/main" val="764212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 basics</a:t>
            </a:r>
            <a:endParaRPr lang="en-US" dirty="0"/>
          </a:p>
        </p:txBody>
      </p:sp>
      <p:sp>
        <p:nvSpPr>
          <p:cNvPr id="3" name="Content Placeholder 2"/>
          <p:cNvSpPr>
            <a:spLocks noGrp="1"/>
          </p:cNvSpPr>
          <p:nvPr>
            <p:ph idx="1"/>
          </p:nvPr>
        </p:nvSpPr>
        <p:spPr>
          <a:xfrm>
            <a:off x="444843" y="1475985"/>
            <a:ext cx="4454895" cy="4895851"/>
          </a:xfrm>
        </p:spPr>
        <p:txBody>
          <a:bodyPr>
            <a:normAutofit fontScale="92500" lnSpcReduction="10000"/>
          </a:bodyPr>
          <a:lstStyle/>
          <a:p>
            <a:r>
              <a:rPr lang="en-US" dirty="0"/>
              <a:t>Drag </a:t>
            </a:r>
            <a:r>
              <a:rPr lang="en-US" b="1" dirty="0"/>
              <a:t>Lifelines</a:t>
            </a:r>
            <a:r>
              <a:rPr lang="en-US" dirty="0"/>
              <a:t> (1) </a:t>
            </a:r>
            <a:r>
              <a:rPr lang="en-US" dirty="0" smtClean="0"/>
              <a:t>diagram to</a:t>
            </a:r>
          </a:p>
          <a:p>
            <a:pPr lvl="1"/>
            <a:r>
              <a:rPr lang="en-US" dirty="0" smtClean="0"/>
              <a:t> </a:t>
            </a:r>
            <a:r>
              <a:rPr lang="en-US" dirty="0"/>
              <a:t>represent instances of classes, components, actors, or devices.</a:t>
            </a:r>
            <a:endParaRPr lang="en-US" dirty="0" smtClean="0"/>
          </a:p>
          <a:p>
            <a:r>
              <a:rPr lang="en-US" dirty="0"/>
              <a:t>To create a message (3, 4, 6, 7), </a:t>
            </a:r>
            <a:endParaRPr lang="en-US" dirty="0" smtClean="0"/>
          </a:p>
          <a:p>
            <a:pPr lvl="1"/>
            <a:r>
              <a:rPr lang="en-US" dirty="0" smtClean="0"/>
              <a:t>click </a:t>
            </a:r>
            <a:r>
              <a:rPr lang="en-US" dirty="0"/>
              <a:t>a </a:t>
            </a:r>
            <a:r>
              <a:rPr lang="en-US" dirty="0" smtClean="0"/>
              <a:t>sending </a:t>
            </a:r>
            <a:r>
              <a:rPr lang="en-US" dirty="0"/>
              <a:t>lifeline at the point where you want the message to start, and then click the receiving lifeline</a:t>
            </a:r>
            <a:r>
              <a:rPr lang="en-US" dirty="0" smtClean="0"/>
              <a:t>.</a:t>
            </a:r>
          </a:p>
          <a:p>
            <a:r>
              <a:rPr lang="en-US" dirty="0"/>
              <a:t>An execution occurrence (5) appears at the receiving lifeline</a:t>
            </a:r>
            <a:r>
              <a:rPr lang="en-US" dirty="0" smtClean="0"/>
              <a:t>.</a:t>
            </a:r>
          </a:p>
          <a:p>
            <a:pPr lvl="1"/>
            <a:r>
              <a:rPr lang="en-US" dirty="0" smtClean="0"/>
              <a:t> </a:t>
            </a:r>
            <a:r>
              <a:rPr lang="en-US" dirty="0"/>
              <a:t>The execution occurrence represents a period of time during which the instance is executing a method.</a:t>
            </a:r>
            <a:endParaRPr lang="en-US" dirty="0" smtClean="0"/>
          </a:p>
          <a:p>
            <a:r>
              <a:rPr lang="en-US" dirty="0"/>
              <a:t>To show a message that comes from an unknown event source (9), or broadcasts to unknown recipients (10), </a:t>
            </a:r>
            <a:endParaRPr lang="en-US" dirty="0" smtClean="0"/>
          </a:p>
          <a:p>
            <a:pPr lvl="1"/>
            <a:r>
              <a:rPr lang="en-US" dirty="0" smtClean="0"/>
              <a:t>draw </a:t>
            </a:r>
            <a:r>
              <a:rPr lang="en-US" dirty="0"/>
              <a:t>an asynchronous message from or to blank space on the diagram.</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30</a:t>
            </a:fld>
            <a:endParaRPr lang="en-US"/>
          </a:p>
        </p:txBody>
      </p:sp>
      <p:pic>
        <p:nvPicPr>
          <p:cNvPr id="8" name="Picture 7"/>
          <p:cNvPicPr>
            <a:picLocks noChangeAspect="1"/>
          </p:cNvPicPr>
          <p:nvPr/>
        </p:nvPicPr>
        <p:blipFill>
          <a:blip r:embed="rId2"/>
          <a:stretch>
            <a:fillRect/>
          </a:stretch>
        </p:blipFill>
        <p:spPr>
          <a:xfrm>
            <a:off x="4899738" y="1690689"/>
            <a:ext cx="4177631" cy="3844309"/>
          </a:xfrm>
          <a:prstGeom prst="rect">
            <a:avLst/>
          </a:prstGeom>
        </p:spPr>
      </p:pic>
    </p:spTree>
    <p:extLst>
      <p:ext uri="{BB962C8B-B14F-4D97-AF65-F5344CB8AC3E}">
        <p14:creationId xmlns:p14="http://schemas.microsoft.com/office/powerpoint/2010/main" val="13064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 – types of message</a:t>
            </a:r>
            <a:endParaRPr lang="en-US" dirty="0"/>
          </a:p>
        </p:txBody>
      </p:sp>
      <p:sp>
        <p:nvSpPr>
          <p:cNvPr id="3" name="Content Placeholder 2"/>
          <p:cNvSpPr>
            <a:spLocks noGrp="1"/>
          </p:cNvSpPr>
          <p:nvPr>
            <p:ph idx="1"/>
          </p:nvPr>
        </p:nvSpPr>
        <p:spPr>
          <a:xfrm>
            <a:off x="444843" y="1475985"/>
            <a:ext cx="4454895" cy="4895851"/>
          </a:xfrm>
        </p:spPr>
        <p:txBody>
          <a:bodyPr>
            <a:normAutofit fontScale="92500"/>
          </a:bodyPr>
          <a:lstStyle/>
          <a:p>
            <a:r>
              <a:rPr lang="en-US" dirty="0"/>
              <a:t>Use the </a:t>
            </a:r>
            <a:r>
              <a:rPr lang="en-US" b="1" dirty="0"/>
              <a:t>Synchronous</a:t>
            </a:r>
            <a:r>
              <a:rPr lang="en-US" dirty="0"/>
              <a:t> tool to describe an interaction in which the sender waits for the receiver to return a response (3</a:t>
            </a:r>
            <a:r>
              <a:rPr lang="en-US" dirty="0" smtClean="0"/>
              <a:t>).</a:t>
            </a:r>
          </a:p>
          <a:p>
            <a:pPr lvl="1"/>
            <a:r>
              <a:rPr lang="en-US" dirty="0"/>
              <a:t>A </a:t>
            </a:r>
            <a:r>
              <a:rPr lang="en-US" b="1" dirty="0"/>
              <a:t>&lt;&lt;return&gt;&gt;</a:t>
            </a:r>
            <a:r>
              <a:rPr lang="en-US" dirty="0"/>
              <a:t> arrow will be shown at the end of the execution occurrence. It indicates return of control to the sender.</a:t>
            </a:r>
            <a:endParaRPr lang="en-US" dirty="0" smtClean="0"/>
          </a:p>
          <a:p>
            <a:r>
              <a:rPr lang="en-US" dirty="0"/>
              <a:t>Use the </a:t>
            </a:r>
            <a:r>
              <a:rPr lang="en-US" b="1" dirty="0"/>
              <a:t>Asynchronous</a:t>
            </a:r>
            <a:r>
              <a:rPr lang="en-US" dirty="0"/>
              <a:t> tool to describe an interaction in which the sender can continue immediately without waiting for the receiver (4</a:t>
            </a:r>
            <a:r>
              <a:rPr lang="en-US" dirty="0" smtClean="0"/>
              <a:t>).</a:t>
            </a:r>
          </a:p>
          <a:p>
            <a:r>
              <a:rPr lang="en-US" dirty="0"/>
              <a:t>Use the </a:t>
            </a:r>
            <a:r>
              <a:rPr lang="en-US" b="1" dirty="0"/>
              <a:t>Create</a:t>
            </a:r>
            <a:r>
              <a:rPr lang="en-US" dirty="0"/>
              <a:t> tool to describe an interaction in which the sender creates the receiver (8).</a:t>
            </a:r>
          </a:p>
          <a:p>
            <a:pPr lvl="1"/>
            <a:r>
              <a:rPr lang="en-US" dirty="0"/>
              <a:t>A create message should be the first message that the receiver receives.</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31</a:t>
            </a:fld>
            <a:endParaRPr lang="en-US"/>
          </a:p>
        </p:txBody>
      </p:sp>
      <p:pic>
        <p:nvPicPr>
          <p:cNvPr id="8" name="Picture 7"/>
          <p:cNvPicPr>
            <a:picLocks noChangeAspect="1"/>
          </p:cNvPicPr>
          <p:nvPr/>
        </p:nvPicPr>
        <p:blipFill>
          <a:blip r:embed="rId2"/>
          <a:stretch>
            <a:fillRect/>
          </a:stretch>
        </p:blipFill>
        <p:spPr>
          <a:xfrm>
            <a:off x="4899738" y="1690689"/>
            <a:ext cx="4177631" cy="3844309"/>
          </a:xfrm>
          <a:prstGeom prst="rect">
            <a:avLst/>
          </a:prstGeom>
        </p:spPr>
      </p:pic>
    </p:spTree>
    <p:extLst>
      <p:ext uri="{BB962C8B-B14F-4D97-AF65-F5344CB8AC3E}">
        <p14:creationId xmlns:p14="http://schemas.microsoft.com/office/powerpoint/2010/main" val="3883296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relationship to other diagrams</a:t>
            </a:r>
            <a:endParaRPr lang="en-US" dirty="0"/>
          </a:p>
        </p:txBody>
      </p:sp>
      <p:sp>
        <p:nvSpPr>
          <p:cNvPr id="3" name="Content Placeholder 2"/>
          <p:cNvSpPr>
            <a:spLocks noGrp="1"/>
          </p:cNvSpPr>
          <p:nvPr>
            <p:ph idx="1"/>
          </p:nvPr>
        </p:nvSpPr>
        <p:spPr/>
        <p:txBody>
          <a:bodyPr/>
          <a:lstStyle/>
          <a:p>
            <a:r>
              <a:rPr lang="en-US" dirty="0"/>
              <a:t>The lifelines you draw in a sequence diagram can represent typical instances of the components or classes in your system. </a:t>
            </a:r>
            <a:endParaRPr lang="en-US" dirty="0" smtClean="0"/>
          </a:p>
          <a:p>
            <a:r>
              <a:rPr lang="en-US" dirty="0" smtClean="0"/>
              <a:t>You </a:t>
            </a:r>
            <a:r>
              <a:rPr lang="en-US" dirty="0"/>
              <a:t>can create lifelines from types, and types from lifelines, and show the types on UML class diagrams and UML component diagrams. </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32</a:t>
            </a:fld>
            <a:endParaRPr lang="en-US"/>
          </a:p>
        </p:txBody>
      </p:sp>
    </p:spTree>
    <p:extLst>
      <p:ext uri="{BB962C8B-B14F-4D97-AF65-F5344CB8AC3E}">
        <p14:creationId xmlns:p14="http://schemas.microsoft.com/office/powerpoint/2010/main" val="23138592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diagrams</a:t>
            </a:r>
            <a:endParaRPr lang="en-US" dirty="0"/>
          </a:p>
        </p:txBody>
      </p:sp>
      <p:sp>
        <p:nvSpPr>
          <p:cNvPr id="3" name="Content Placeholder 2"/>
          <p:cNvSpPr>
            <a:spLocks noGrp="1"/>
          </p:cNvSpPr>
          <p:nvPr>
            <p:ph idx="1"/>
          </p:nvPr>
        </p:nvSpPr>
        <p:spPr/>
        <p:txBody>
          <a:bodyPr/>
          <a:lstStyle/>
          <a:p>
            <a:r>
              <a:rPr lang="en-US" dirty="0" smtClean="0"/>
              <a:t>Class diagrams are used when developing an </a:t>
            </a:r>
            <a:r>
              <a:rPr lang="en-US" u="sng" dirty="0" smtClean="0"/>
              <a:t>object-oriented system model</a:t>
            </a:r>
            <a:r>
              <a:rPr lang="en-US" dirty="0" smtClean="0"/>
              <a:t> to show the </a:t>
            </a:r>
            <a:r>
              <a:rPr lang="en-US" i="1" dirty="0" smtClean="0"/>
              <a:t>classes in a system and the associations between these classes</a:t>
            </a:r>
            <a:r>
              <a:rPr lang="en-US" dirty="0" smtClean="0"/>
              <a:t>. </a:t>
            </a:r>
          </a:p>
          <a:p>
            <a:r>
              <a:rPr lang="en-US" dirty="0" smtClean="0"/>
              <a:t>An object class can be thought of as a general definition of one kind of system object. </a:t>
            </a:r>
          </a:p>
          <a:p>
            <a:r>
              <a:rPr lang="en-US" dirty="0" smtClean="0"/>
              <a:t>An association is a link between classes that indicates that there is some relationship between these classes.</a:t>
            </a:r>
            <a:r>
              <a:rPr lang="en-GB" dirty="0" smtClean="0"/>
              <a:t> </a:t>
            </a:r>
          </a:p>
          <a:p>
            <a:r>
              <a:rPr lang="en-US" dirty="0" smtClean="0"/>
              <a:t>When you are developing models during the early stages of the software engineering process, </a:t>
            </a:r>
            <a:r>
              <a:rPr lang="en-US" i="1" dirty="0" smtClean="0"/>
              <a:t>objects represent something in the real world, such as a patient, a prescription, doctor, etc</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33</a:t>
            </a:fld>
            <a:endParaRPr lang="en-US"/>
          </a:p>
        </p:txBody>
      </p:sp>
    </p:spTree>
    <p:extLst>
      <p:ext uri="{BB962C8B-B14F-4D97-AF65-F5344CB8AC3E}">
        <p14:creationId xmlns:p14="http://schemas.microsoft.com/office/powerpoint/2010/main" val="1694026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UML classes and association</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34</a:t>
            </a:fld>
            <a:endParaRPr lang="en-US"/>
          </a:p>
        </p:txBody>
      </p:sp>
      <p:pic>
        <p:nvPicPr>
          <p:cNvPr id="4" name="Picture 3" descr="5.8 ClassAssoc.eps"/>
          <p:cNvPicPr>
            <a:picLocks noChangeAspect="1"/>
          </p:cNvPicPr>
          <p:nvPr/>
        </p:nvPicPr>
        <p:blipFill>
          <a:blip r:embed="rId2"/>
          <a:stretch>
            <a:fillRect/>
          </a:stretch>
        </p:blipFill>
        <p:spPr>
          <a:xfrm>
            <a:off x="2076449" y="3060700"/>
            <a:ext cx="5312019" cy="952500"/>
          </a:xfrm>
          <a:prstGeom prst="rect">
            <a:avLst/>
          </a:prstGeom>
        </p:spPr>
      </p:pic>
    </p:spTree>
    <p:extLst>
      <p:ext uri="{BB962C8B-B14F-4D97-AF65-F5344CB8AC3E}">
        <p14:creationId xmlns:p14="http://schemas.microsoft.com/office/powerpoint/2010/main" val="4133921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MHC-PMS </a:t>
            </a:r>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35</a:t>
            </a:fld>
            <a:endParaRPr lang="en-US"/>
          </a:p>
        </p:txBody>
      </p:sp>
      <p:pic>
        <p:nvPicPr>
          <p:cNvPr id="2" name="Picture 1"/>
          <p:cNvPicPr>
            <a:picLocks noChangeAspect="1"/>
          </p:cNvPicPr>
          <p:nvPr/>
        </p:nvPicPr>
        <p:blipFill>
          <a:blip r:embed="rId2"/>
          <a:stretch>
            <a:fillRect/>
          </a:stretch>
        </p:blipFill>
        <p:spPr>
          <a:xfrm>
            <a:off x="1199411" y="1563550"/>
            <a:ext cx="6745178" cy="5055845"/>
          </a:xfrm>
          <a:prstGeom prst="rect">
            <a:avLst/>
          </a:prstGeom>
        </p:spPr>
      </p:pic>
    </p:spTree>
    <p:extLst>
      <p:ext uri="{BB962C8B-B14F-4D97-AF65-F5344CB8AC3E}">
        <p14:creationId xmlns:p14="http://schemas.microsoft.com/office/powerpoint/2010/main" val="376833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a:t>
            </a:r>
            <a:r>
              <a:rPr lang="en-US" dirty="0" err="1" smtClean="0"/>
              <a:t>Mentcare</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36</a:t>
            </a:fld>
            <a:endParaRPr lang="en-US"/>
          </a:p>
        </p:txBody>
      </p:sp>
      <p:pic>
        <p:nvPicPr>
          <p:cNvPr id="4" name="Picture 3" descr="5.9 MHCPMS-classes.eps"/>
          <p:cNvPicPr>
            <a:picLocks noChangeAspect="1"/>
          </p:cNvPicPr>
          <p:nvPr/>
        </p:nvPicPr>
        <p:blipFill>
          <a:blip r:embed="rId2"/>
          <a:stretch>
            <a:fillRect/>
          </a:stretch>
        </p:blipFill>
        <p:spPr>
          <a:xfrm>
            <a:off x="1073149" y="1746249"/>
            <a:ext cx="6677283" cy="4477707"/>
          </a:xfrm>
          <a:prstGeom prst="rect">
            <a:avLst/>
          </a:prstGeom>
        </p:spPr>
      </p:pic>
    </p:spTree>
    <p:extLst>
      <p:ext uri="{BB962C8B-B14F-4D97-AF65-F5344CB8AC3E}">
        <p14:creationId xmlns:p14="http://schemas.microsoft.com/office/powerpoint/2010/main" val="1053881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Consultation class</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37</a:t>
            </a:fld>
            <a:endParaRPr lang="en-US"/>
          </a:p>
        </p:txBody>
      </p:sp>
      <p:pic>
        <p:nvPicPr>
          <p:cNvPr id="4" name="Picture 3" descr="5.10 Consultation Class.eps"/>
          <p:cNvPicPr>
            <a:picLocks noChangeAspect="1"/>
          </p:cNvPicPr>
          <p:nvPr/>
        </p:nvPicPr>
        <p:blipFill>
          <a:blip r:embed="rId2"/>
          <a:stretch>
            <a:fillRect/>
          </a:stretch>
        </p:blipFill>
        <p:spPr>
          <a:xfrm>
            <a:off x="3263900" y="1727199"/>
            <a:ext cx="2654300" cy="4550229"/>
          </a:xfrm>
          <a:prstGeom prst="rect">
            <a:avLst/>
          </a:prstGeom>
        </p:spPr>
      </p:pic>
    </p:spTree>
    <p:extLst>
      <p:ext uri="{BB962C8B-B14F-4D97-AF65-F5344CB8AC3E}">
        <p14:creationId xmlns:p14="http://schemas.microsoft.com/office/powerpoint/2010/main" val="5937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5" name="Content Placeholder 4"/>
          <p:cNvSpPr>
            <a:spLocks noGrp="1"/>
          </p:cNvSpPr>
          <p:nvPr>
            <p:ph idx="1"/>
          </p:nvPr>
        </p:nvSpPr>
        <p:spPr/>
        <p:txBody>
          <a:bodyPr/>
          <a:lstStyle/>
          <a:p>
            <a:r>
              <a:rPr lang="en-US" dirty="0" smtClean="0"/>
              <a:t>Generalization is an everyday technique that we use to manage complexity. </a:t>
            </a:r>
          </a:p>
          <a:p>
            <a:r>
              <a:rPr lang="en-US" dirty="0" smtClean="0"/>
              <a:t>Rather than learn the detailed characteristics of every entity that we experience, </a:t>
            </a:r>
          </a:p>
          <a:p>
            <a:pPr lvl="1"/>
            <a:r>
              <a:rPr lang="en-US" dirty="0" smtClean="0"/>
              <a:t>we place these entities in more general classes (animals, cars, houses, etc.) and </a:t>
            </a:r>
          </a:p>
          <a:p>
            <a:pPr lvl="1"/>
            <a:r>
              <a:rPr lang="en-US" dirty="0" smtClean="0"/>
              <a:t>learn the characteristics of these classes. </a:t>
            </a:r>
          </a:p>
          <a:p>
            <a:r>
              <a:rPr lang="en-US" dirty="0" smtClean="0"/>
              <a:t>This allows us to infer that different members of these classes have some common characteristics e.g. squirrels and rats are rodents. </a:t>
            </a:r>
            <a:endParaRPr lang="en-US" dirty="0"/>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spTree>
    <p:extLst>
      <p:ext uri="{BB962C8B-B14F-4D97-AF65-F5344CB8AC3E}">
        <p14:creationId xmlns:p14="http://schemas.microsoft.com/office/powerpoint/2010/main" val="3601790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3" name="Content Placeholder 2"/>
          <p:cNvSpPr>
            <a:spLocks noGrp="1"/>
          </p:cNvSpPr>
          <p:nvPr>
            <p:ph idx="1"/>
          </p:nvPr>
        </p:nvSpPr>
        <p:spPr/>
        <p:txBody>
          <a:bodyPr/>
          <a:lstStyle/>
          <a:p>
            <a:r>
              <a:rPr lang="en-US" sz="2100" dirty="0" smtClean="0"/>
              <a:t>In modeling systems, it is often useful to examine the classes in a system to </a:t>
            </a:r>
            <a:r>
              <a:rPr lang="en-US" sz="2100" i="1" dirty="0" smtClean="0"/>
              <a:t>see if there is scope for generalization</a:t>
            </a:r>
            <a:r>
              <a:rPr lang="en-US" sz="2100" dirty="0" smtClean="0"/>
              <a:t>. If changes are proposed, then you do not have to look at all classes in the system to see if they are affected by the change. </a:t>
            </a:r>
          </a:p>
          <a:p>
            <a:r>
              <a:rPr lang="en-US" sz="2100" dirty="0" smtClean="0"/>
              <a:t>In object-oriented languages, such as Java, generalization is implemented using the </a:t>
            </a:r>
            <a:r>
              <a:rPr lang="en-US" sz="2100" u="sng" dirty="0" smtClean="0"/>
              <a:t>class inheritance mechanisms </a:t>
            </a:r>
            <a:r>
              <a:rPr lang="en-US" sz="2100" dirty="0" smtClean="0"/>
              <a:t>built into the language.</a:t>
            </a:r>
            <a:r>
              <a:rPr lang="en-GB" sz="2100" dirty="0" smtClean="0"/>
              <a:t> </a:t>
            </a:r>
          </a:p>
          <a:p>
            <a:r>
              <a:rPr lang="en-US" sz="2100" dirty="0" smtClean="0"/>
              <a:t>In a generalization, the attributes and operations associated with higher-level classes are also associated with the lower-level classes.</a:t>
            </a:r>
          </a:p>
          <a:p>
            <a:r>
              <a:rPr lang="en-US" sz="2100" dirty="0" smtClean="0"/>
              <a:t> The lower-level classes are subclasses inherit the attributes and operations from their </a:t>
            </a:r>
            <a:r>
              <a:rPr lang="en-US" sz="2100" dirty="0" err="1" smtClean="0"/>
              <a:t>superclasses</a:t>
            </a:r>
            <a:r>
              <a:rPr lang="en-US" sz="2100" dirty="0" smtClean="0"/>
              <a:t>. These lower-level classes then add more specific attributes and operations. </a:t>
            </a:r>
            <a:endParaRPr lang="en-US" sz="2100"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39</a:t>
            </a:fld>
            <a:endParaRPr lang="en-US"/>
          </a:p>
        </p:txBody>
      </p:sp>
    </p:spTree>
    <p:extLst>
      <p:ext uri="{BB962C8B-B14F-4D97-AF65-F5344CB8AC3E}">
        <p14:creationId xmlns:p14="http://schemas.microsoft.com/office/powerpoint/2010/main" val="3593114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Existing and planned system models</a:t>
            </a:r>
            <a:endParaRPr lang="en-GB" dirty="0"/>
          </a:p>
        </p:txBody>
      </p:sp>
      <p:sp>
        <p:nvSpPr>
          <p:cNvPr id="7171" name="Rectangle 3"/>
          <p:cNvSpPr>
            <a:spLocks noGrp="1" noChangeArrowheads="1"/>
          </p:cNvSpPr>
          <p:nvPr>
            <p:ph idx="1"/>
          </p:nvPr>
        </p:nvSpPr>
        <p:spPr>
          <a:noFill/>
          <a:ln/>
        </p:spPr>
        <p:txBody>
          <a:bodyPr lIns="90487" tIns="44450" rIns="90487" bIns="44450"/>
          <a:lstStyle/>
          <a:p>
            <a:r>
              <a:rPr lang="en-US" sz="2200" dirty="0" smtClean="0"/>
              <a:t>Models of the </a:t>
            </a:r>
            <a:r>
              <a:rPr lang="en-US" sz="2200" i="1" dirty="0" smtClean="0"/>
              <a:t>existing system </a:t>
            </a:r>
            <a:r>
              <a:rPr lang="en-US" sz="2200" dirty="0" smtClean="0"/>
              <a:t>are used during requirements engineering. </a:t>
            </a:r>
          </a:p>
          <a:p>
            <a:pPr lvl="1"/>
            <a:r>
              <a:rPr lang="en-US" sz="1600" dirty="0" smtClean="0"/>
              <a:t>They help clarify </a:t>
            </a:r>
            <a:r>
              <a:rPr lang="en-US" sz="1600" u="sng" dirty="0" smtClean="0"/>
              <a:t>what the existing system does </a:t>
            </a:r>
            <a:r>
              <a:rPr lang="en-US" sz="1600" dirty="0" smtClean="0"/>
              <a:t>and can be used as a basis for discussing its </a:t>
            </a:r>
            <a:r>
              <a:rPr lang="en-US" sz="1600" u="sng" dirty="0" smtClean="0"/>
              <a:t>strengths and weaknesses</a:t>
            </a:r>
            <a:r>
              <a:rPr lang="en-US" sz="1600" dirty="0" smtClean="0"/>
              <a:t>. These then lead to requirements for the new system.</a:t>
            </a:r>
            <a:endParaRPr lang="en-GB" sz="1600" dirty="0" smtClean="0"/>
          </a:p>
          <a:p>
            <a:r>
              <a:rPr lang="en-US" sz="2200" dirty="0" smtClean="0"/>
              <a:t>Models of the </a:t>
            </a:r>
            <a:r>
              <a:rPr lang="en-US" sz="2200" i="1" dirty="0" smtClean="0"/>
              <a:t>new system </a:t>
            </a:r>
            <a:r>
              <a:rPr lang="en-US" sz="2200" dirty="0" smtClean="0"/>
              <a:t>are used during requirements engineering. </a:t>
            </a:r>
          </a:p>
          <a:p>
            <a:pPr lvl="1"/>
            <a:r>
              <a:rPr lang="en-US" sz="1600" dirty="0" smtClean="0"/>
              <a:t>Engineers use these models to </a:t>
            </a:r>
            <a:r>
              <a:rPr lang="en-US" sz="1600" u="sng" dirty="0" smtClean="0"/>
              <a:t>discuss design proposals and to document </a:t>
            </a:r>
            <a:r>
              <a:rPr lang="en-US" sz="1600" dirty="0" smtClean="0"/>
              <a:t>the system for implementation</a:t>
            </a:r>
            <a:r>
              <a:rPr lang="en-US" sz="1600" dirty="0"/>
              <a:t> </a:t>
            </a:r>
            <a:r>
              <a:rPr lang="en-US" sz="1600" dirty="0" smtClean="0"/>
              <a:t>and </a:t>
            </a:r>
            <a:r>
              <a:rPr lang="en-US" sz="1600" dirty="0"/>
              <a:t>to help </a:t>
            </a:r>
            <a:r>
              <a:rPr lang="en-US" sz="1600" u="sng" dirty="0"/>
              <a:t>explain the proposed requirements </a:t>
            </a:r>
            <a:r>
              <a:rPr lang="en-US" sz="1600" dirty="0"/>
              <a:t>to other system </a:t>
            </a:r>
            <a:r>
              <a:rPr lang="en-US" sz="1600" u="sng" dirty="0"/>
              <a:t>stakeholders</a:t>
            </a:r>
            <a:endParaRPr lang="en-US" sz="1600" u="sng" dirty="0" smtClean="0"/>
          </a:p>
          <a:p>
            <a:r>
              <a:rPr lang="en-US" sz="2200" dirty="0" smtClean="0"/>
              <a:t>In a model-driven engineering process, it is possible to generate a complete or partial system implementation from the system model.</a:t>
            </a:r>
            <a:r>
              <a:rPr lang="en-US" dirty="0" smtClean="0"/>
              <a:t> </a:t>
            </a:r>
          </a:p>
          <a:p>
            <a:pPr marL="342900" lvl="1" indent="0">
              <a:buNone/>
            </a:pPr>
            <a:endParaRPr lang="en-GB" dirty="0" smtClean="0"/>
          </a:p>
          <a:p>
            <a:endParaRPr lang="en-GB" sz="2000"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Tree>
    <p:extLst>
      <p:ext uri="{BB962C8B-B14F-4D97-AF65-F5344CB8AC3E}">
        <p14:creationId xmlns:p14="http://schemas.microsoft.com/office/powerpoint/2010/main" val="3167550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A generalization hierarchy</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40</a:t>
            </a:fld>
            <a:endParaRPr lang="en-US"/>
          </a:p>
        </p:txBody>
      </p:sp>
      <p:pic>
        <p:nvPicPr>
          <p:cNvPr id="4" name="Picture 3" descr="5.11 GeneralizationHierarchy.eps"/>
          <p:cNvPicPr>
            <a:picLocks noChangeAspect="1"/>
          </p:cNvPicPr>
          <p:nvPr/>
        </p:nvPicPr>
        <p:blipFill>
          <a:blip r:embed="rId2"/>
          <a:stretch>
            <a:fillRect/>
          </a:stretch>
        </p:blipFill>
        <p:spPr>
          <a:xfrm>
            <a:off x="2374900" y="2133600"/>
            <a:ext cx="4495800" cy="3238500"/>
          </a:xfrm>
          <a:prstGeom prst="rect">
            <a:avLst/>
          </a:prstGeom>
        </p:spPr>
      </p:pic>
    </p:spTree>
    <p:extLst>
      <p:ext uri="{BB962C8B-B14F-4D97-AF65-F5344CB8AC3E}">
        <p14:creationId xmlns:p14="http://schemas.microsoft.com/office/powerpoint/2010/main" val="3439552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 generalization hierarchy with added detail</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41</a:t>
            </a:fld>
            <a:endParaRPr lang="en-US"/>
          </a:p>
        </p:txBody>
      </p:sp>
      <p:pic>
        <p:nvPicPr>
          <p:cNvPr id="4" name="Picture 3" descr="5.12 GeneralisationDetail.eps"/>
          <p:cNvPicPr>
            <a:picLocks noChangeAspect="1"/>
          </p:cNvPicPr>
          <p:nvPr/>
        </p:nvPicPr>
        <p:blipFill>
          <a:blip r:embed="rId2"/>
          <a:stretch>
            <a:fillRect/>
          </a:stretch>
        </p:blipFill>
        <p:spPr>
          <a:xfrm>
            <a:off x="2432049" y="1879600"/>
            <a:ext cx="4576879" cy="3771900"/>
          </a:xfrm>
          <a:prstGeom prst="rect">
            <a:avLst/>
          </a:prstGeom>
        </p:spPr>
      </p:pic>
    </p:spTree>
    <p:extLst>
      <p:ext uri="{BB962C8B-B14F-4D97-AF65-F5344CB8AC3E}">
        <p14:creationId xmlns:p14="http://schemas.microsoft.com/office/powerpoint/2010/main" val="3011067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a:t>
            </a:r>
            <a:r>
              <a:rPr lang="en-GB" dirty="0" smtClean="0"/>
              <a:t> class aggregation models</a:t>
            </a:r>
            <a:endParaRPr lang="en-GB" dirty="0"/>
          </a:p>
        </p:txBody>
      </p:sp>
      <p:sp>
        <p:nvSpPr>
          <p:cNvPr id="25603" name="Rectangle 3"/>
          <p:cNvSpPr>
            <a:spLocks noGrp="1" noChangeArrowheads="1"/>
          </p:cNvSpPr>
          <p:nvPr>
            <p:ph idx="1"/>
          </p:nvPr>
        </p:nvSpPr>
        <p:spPr>
          <a:noFill/>
          <a:ln/>
        </p:spPr>
        <p:txBody>
          <a:bodyPr lIns="90487" tIns="44450" rIns="90487" bIns="44450"/>
          <a:lstStyle/>
          <a:p>
            <a:r>
              <a:rPr lang="en-GB" dirty="0"/>
              <a:t>An aggregation model shows how classes that are collections are composed of other classes.</a:t>
            </a:r>
          </a:p>
          <a:p>
            <a:r>
              <a:rPr lang="en-GB" dirty="0"/>
              <a:t>Aggregation models are similar to the part-of relationship in semantic data models</a:t>
            </a:r>
            <a:r>
              <a:rPr lang="en-GB" dirty="0" smtClean="0"/>
              <a:t>. </a:t>
            </a:r>
            <a:endParaRPr lang="en-GB"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42</a:t>
            </a:fld>
            <a:endParaRPr lang="en-US"/>
          </a:p>
        </p:txBody>
      </p:sp>
    </p:spTree>
    <p:extLst>
      <p:ext uri="{BB962C8B-B14F-4D97-AF65-F5344CB8AC3E}">
        <p14:creationId xmlns:p14="http://schemas.microsoft.com/office/powerpoint/2010/main" val="345168538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The aggregation association</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pic>
        <p:nvPicPr>
          <p:cNvPr id="4" name="Picture 3" descr="5.13 Aggregation.eps"/>
          <p:cNvPicPr>
            <a:picLocks noChangeAspect="1"/>
          </p:cNvPicPr>
          <p:nvPr/>
        </p:nvPicPr>
        <p:blipFill>
          <a:blip r:embed="rId2"/>
          <a:stretch>
            <a:fillRect/>
          </a:stretch>
        </p:blipFill>
        <p:spPr>
          <a:xfrm>
            <a:off x="2425699" y="2540000"/>
            <a:ext cx="4199467" cy="2362200"/>
          </a:xfrm>
          <a:prstGeom prst="rect">
            <a:avLst/>
          </a:prstGeom>
        </p:spPr>
      </p:pic>
    </p:spTree>
    <p:extLst>
      <p:ext uri="{BB962C8B-B14F-4D97-AF65-F5344CB8AC3E}">
        <p14:creationId xmlns:p14="http://schemas.microsoft.com/office/powerpoint/2010/main" val="2380483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models</a:t>
            </a:r>
            <a:endParaRPr lang="en-US" dirty="0"/>
          </a:p>
        </p:txBody>
      </p:sp>
      <p:sp>
        <p:nvSpPr>
          <p:cNvPr id="3" name="Content Placeholder 2"/>
          <p:cNvSpPr>
            <a:spLocks noGrp="1"/>
          </p:cNvSpPr>
          <p:nvPr>
            <p:ph idx="1"/>
          </p:nvPr>
        </p:nvSpPr>
        <p:spPr/>
        <p:txBody>
          <a:bodyPr/>
          <a:lstStyle/>
          <a:p>
            <a:r>
              <a:rPr lang="en-US" dirty="0" smtClean="0"/>
              <a:t>Behavioral models are models of the </a:t>
            </a:r>
            <a:r>
              <a:rPr lang="en-US" i="1" dirty="0" smtClean="0"/>
              <a:t>dynamic behavior of a system as it is executing</a:t>
            </a:r>
            <a:r>
              <a:rPr lang="en-US" dirty="0" smtClean="0"/>
              <a:t>. They show what happens or what is supposed to happen when a system responds to a stimulus from its environment. </a:t>
            </a:r>
          </a:p>
          <a:p>
            <a:r>
              <a:rPr lang="en-US" dirty="0" smtClean="0"/>
              <a:t>You can think of these stimuli as being of two types:</a:t>
            </a:r>
            <a:endParaRPr lang="en-GB" dirty="0" smtClean="0"/>
          </a:p>
          <a:p>
            <a:pPr lvl="1"/>
            <a:r>
              <a:rPr lang="en-US" dirty="0" smtClean="0">
                <a:solidFill>
                  <a:srgbClr val="FF0000"/>
                </a:solidFill>
              </a:rPr>
              <a:t>Data </a:t>
            </a:r>
            <a:r>
              <a:rPr lang="en-US" dirty="0" smtClean="0"/>
              <a:t>Some data arrives that has to be processed by the system.</a:t>
            </a:r>
            <a:endParaRPr lang="en-GB" dirty="0" smtClean="0"/>
          </a:p>
          <a:p>
            <a:pPr lvl="1"/>
            <a:r>
              <a:rPr lang="en-US" dirty="0" smtClean="0">
                <a:solidFill>
                  <a:srgbClr val="FF0000"/>
                </a:solidFill>
              </a:rPr>
              <a:t>Events </a:t>
            </a:r>
            <a:r>
              <a:rPr lang="en-US" dirty="0" smtClean="0"/>
              <a:t>Some event happens that triggers system processing. Events may have associated data, although this is not always the case.</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44</a:t>
            </a:fld>
            <a:endParaRPr lang="en-US"/>
          </a:p>
        </p:txBody>
      </p:sp>
    </p:spTree>
    <p:extLst>
      <p:ext uri="{BB962C8B-B14F-4D97-AF65-F5344CB8AC3E}">
        <p14:creationId xmlns:p14="http://schemas.microsoft.com/office/powerpoint/2010/main" val="1697564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Data-driven modeling</a:t>
            </a:r>
            <a:endParaRPr lang="en-US" dirty="0"/>
          </a:p>
        </p:txBody>
      </p:sp>
      <p:sp>
        <p:nvSpPr>
          <p:cNvPr id="3" name="Content Placeholder 2"/>
          <p:cNvSpPr>
            <a:spLocks noGrp="1"/>
          </p:cNvSpPr>
          <p:nvPr>
            <p:ph idx="1"/>
          </p:nvPr>
        </p:nvSpPr>
        <p:spPr/>
        <p:txBody>
          <a:bodyPr/>
          <a:lstStyle/>
          <a:p>
            <a:r>
              <a:rPr lang="en-US" dirty="0" smtClean="0"/>
              <a:t>Many business systems are data-processing systems that are primarily driven by data. They are controlled by the data input to the system, with relatively little external event processing. </a:t>
            </a:r>
          </a:p>
          <a:p>
            <a:r>
              <a:rPr lang="en-US" i="1" dirty="0" smtClean="0"/>
              <a:t>Data-driven models show the sequence of actions involved in processing input data and generating an associated output</a:t>
            </a:r>
            <a:r>
              <a:rPr lang="en-US" dirty="0" smtClean="0"/>
              <a:t>. </a:t>
            </a:r>
          </a:p>
          <a:p>
            <a:r>
              <a:rPr lang="en-US" dirty="0" smtClean="0"/>
              <a:t>They are particularly </a:t>
            </a:r>
            <a:r>
              <a:rPr lang="en-US" u="sng" dirty="0" smtClean="0"/>
              <a:t>useful during the analysis of requirements </a:t>
            </a:r>
            <a:r>
              <a:rPr lang="en-US" dirty="0" smtClean="0"/>
              <a:t>as they can be used to show end-to-end processing in a system. </a:t>
            </a:r>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45</a:t>
            </a:fld>
            <a:endParaRPr lang="en-US"/>
          </a:p>
        </p:txBody>
      </p:sp>
    </p:spTree>
    <p:extLst>
      <p:ext uri="{BB962C8B-B14F-4D97-AF65-F5344CB8AC3E}">
        <p14:creationId xmlns:p14="http://schemas.microsoft.com/office/powerpoint/2010/main" val="1879974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An activity model of the insulin pump’s operation</a:t>
            </a:r>
            <a:r>
              <a:rPr lang="en-GB" dirty="0" smtClean="0"/>
              <a:t> – (Data flow diagram)</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pic>
        <p:nvPicPr>
          <p:cNvPr id="4" name="Picture 3" descr="5.14 PumpDFD.eps"/>
          <p:cNvPicPr>
            <a:picLocks noChangeAspect="1"/>
          </p:cNvPicPr>
          <p:nvPr/>
        </p:nvPicPr>
        <p:blipFill>
          <a:blip r:embed="rId2"/>
          <a:stretch>
            <a:fillRect/>
          </a:stretch>
        </p:blipFill>
        <p:spPr>
          <a:xfrm>
            <a:off x="1035049" y="2355850"/>
            <a:ext cx="7215073" cy="2457450"/>
          </a:xfrm>
          <a:prstGeom prst="rect">
            <a:avLst/>
          </a:prstGeom>
        </p:spPr>
      </p:pic>
    </p:spTree>
    <p:extLst>
      <p:ext uri="{BB962C8B-B14F-4D97-AF65-F5344CB8AC3E}">
        <p14:creationId xmlns:p14="http://schemas.microsoft.com/office/powerpoint/2010/main" val="1991603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modeling</a:t>
            </a:r>
            <a:endParaRPr lang="en-US" dirty="0"/>
          </a:p>
        </p:txBody>
      </p:sp>
      <p:sp>
        <p:nvSpPr>
          <p:cNvPr id="5" name="Content Placeholder 4"/>
          <p:cNvSpPr>
            <a:spLocks noGrp="1"/>
          </p:cNvSpPr>
          <p:nvPr>
            <p:ph idx="1"/>
          </p:nvPr>
        </p:nvSpPr>
        <p:spPr/>
        <p:txBody>
          <a:bodyPr/>
          <a:lstStyle/>
          <a:p>
            <a:r>
              <a:rPr lang="en-US" i="1" dirty="0" smtClean="0"/>
              <a:t>Real-time systems are often event-driven</a:t>
            </a:r>
            <a:r>
              <a:rPr lang="en-US" dirty="0" smtClean="0"/>
              <a:t>, with </a:t>
            </a:r>
            <a:r>
              <a:rPr lang="en-US" i="1" dirty="0" smtClean="0"/>
              <a:t>minimal data processing</a:t>
            </a:r>
            <a:r>
              <a:rPr lang="en-US" dirty="0" smtClean="0"/>
              <a:t>. For example, a landline phone switching system responds to events such as ‘receiver off hook’ by</a:t>
            </a:r>
            <a:r>
              <a:rPr lang="en-GB" dirty="0" smtClean="0"/>
              <a:t> </a:t>
            </a:r>
            <a:r>
              <a:rPr lang="en-US" dirty="0" smtClean="0"/>
              <a:t>generating a dial tone.</a:t>
            </a:r>
            <a:r>
              <a:rPr lang="en-GB" dirty="0" smtClean="0"/>
              <a:t> </a:t>
            </a:r>
            <a:endParaRPr lang="en-US" dirty="0" smtClean="0"/>
          </a:p>
          <a:p>
            <a:r>
              <a:rPr lang="en-US" dirty="0" smtClean="0"/>
              <a:t>Event-driven modeling shows how a system responds to </a:t>
            </a:r>
            <a:r>
              <a:rPr lang="en-US" u="sng" dirty="0" smtClean="0"/>
              <a:t>external</a:t>
            </a:r>
            <a:r>
              <a:rPr lang="en-US" dirty="0" smtClean="0"/>
              <a:t> and </a:t>
            </a:r>
            <a:r>
              <a:rPr lang="en-US" u="sng" dirty="0" smtClean="0"/>
              <a:t>internal events</a:t>
            </a:r>
            <a:r>
              <a:rPr lang="en-US" dirty="0" smtClean="0"/>
              <a:t>. </a:t>
            </a:r>
          </a:p>
          <a:p>
            <a:r>
              <a:rPr lang="en-US" dirty="0" smtClean="0"/>
              <a:t>It is based on the assumption that a system has a finite number of states and that events (stimuli) may cause a transition from one state to another. </a:t>
            </a:r>
            <a:endParaRPr lang="en-US" dirty="0"/>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47</a:t>
            </a:fld>
            <a:endParaRPr lang="en-US"/>
          </a:p>
        </p:txBody>
      </p:sp>
    </p:spTree>
    <p:extLst>
      <p:ext uri="{BB962C8B-B14F-4D97-AF65-F5344CB8AC3E}">
        <p14:creationId xmlns:p14="http://schemas.microsoft.com/office/powerpoint/2010/main" val="18336802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dirty="0"/>
              <a:t>These model the behaviour of the system in response to external and internal events.</a:t>
            </a:r>
          </a:p>
          <a:p>
            <a:r>
              <a:rPr lang="en-GB" sz="2400" dirty="0"/>
              <a:t>They show the system’s responses to stimuli so are often used for modelling real-time systems.</a:t>
            </a:r>
          </a:p>
          <a:p>
            <a:r>
              <a:rPr lang="en-GB" sz="2400" dirty="0"/>
              <a:t>State machine models show system states as nodes and events as arcs between these nodes. When an event occurs, the system moves from one state to another.</a:t>
            </a:r>
          </a:p>
          <a:p>
            <a:r>
              <a:rPr lang="en-GB" sz="2400" dirty="0" smtClean="0"/>
              <a:t>State charts </a:t>
            </a:r>
            <a:r>
              <a:rPr lang="en-GB" sz="2400" dirty="0"/>
              <a:t>are an integral part of the UML and are used to represent state machine models.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48</a:t>
            </a:fld>
            <a:endParaRPr lang="en-US"/>
          </a:p>
        </p:txBody>
      </p:sp>
    </p:spTree>
    <p:extLst>
      <p:ext uri="{BB962C8B-B14F-4D97-AF65-F5344CB8AC3E}">
        <p14:creationId xmlns:p14="http://schemas.microsoft.com/office/powerpoint/2010/main" val="2480783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632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State diagram of a microwave oven</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49</a:t>
            </a:fld>
            <a:endParaRPr lang="en-US"/>
          </a:p>
        </p:txBody>
      </p:sp>
      <p:pic>
        <p:nvPicPr>
          <p:cNvPr id="4" name="Picture 3" descr="5.16 MWOvenStateDiag.eps"/>
          <p:cNvPicPr>
            <a:picLocks noChangeAspect="1"/>
          </p:cNvPicPr>
          <p:nvPr/>
        </p:nvPicPr>
        <p:blipFill>
          <a:blip r:embed="rId2"/>
          <a:stretch>
            <a:fillRect/>
          </a:stretch>
        </p:blipFill>
        <p:spPr>
          <a:xfrm>
            <a:off x="1276349" y="1689100"/>
            <a:ext cx="7086461" cy="4305300"/>
          </a:xfrm>
          <a:prstGeom prst="rect">
            <a:avLst/>
          </a:prstGeom>
        </p:spPr>
      </p:pic>
    </p:spTree>
    <p:extLst>
      <p:ext uri="{BB962C8B-B14F-4D97-AF65-F5344CB8AC3E}">
        <p14:creationId xmlns:p14="http://schemas.microsoft.com/office/powerpoint/2010/main" val="2665037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perspectives</a:t>
            </a:r>
            <a:endParaRPr lang="en-US" dirty="0"/>
          </a:p>
        </p:txBody>
      </p:sp>
      <p:sp>
        <p:nvSpPr>
          <p:cNvPr id="3" name="Content Placeholder 2"/>
          <p:cNvSpPr>
            <a:spLocks noGrp="1"/>
          </p:cNvSpPr>
          <p:nvPr>
            <p:ph idx="1"/>
          </p:nvPr>
        </p:nvSpPr>
        <p:spPr/>
        <p:txBody>
          <a:bodyPr/>
          <a:lstStyle/>
          <a:p>
            <a:r>
              <a:rPr lang="en-US" dirty="0" smtClean="0"/>
              <a:t>An </a:t>
            </a:r>
            <a:r>
              <a:rPr lang="en-US" b="1" dirty="0" smtClean="0"/>
              <a:t>external perspective</a:t>
            </a:r>
            <a:r>
              <a:rPr lang="en-US" dirty="0" smtClean="0"/>
              <a:t>, where you model the context or environment of the system.</a:t>
            </a:r>
            <a:endParaRPr lang="en-GB" dirty="0" smtClean="0"/>
          </a:p>
          <a:p>
            <a:r>
              <a:rPr lang="en-US" dirty="0" smtClean="0"/>
              <a:t>An </a:t>
            </a:r>
            <a:r>
              <a:rPr lang="en-US" b="1" dirty="0" smtClean="0"/>
              <a:t>interaction perspective</a:t>
            </a:r>
            <a:r>
              <a:rPr lang="en-US" dirty="0" smtClean="0"/>
              <a:t>, where you model the interactions between a system and its environment, or between the components of a system.</a:t>
            </a:r>
            <a:endParaRPr lang="en-GB" dirty="0" smtClean="0"/>
          </a:p>
          <a:p>
            <a:r>
              <a:rPr lang="en-US" dirty="0" smtClean="0"/>
              <a:t>A </a:t>
            </a:r>
            <a:r>
              <a:rPr lang="en-US" b="1" dirty="0" smtClean="0"/>
              <a:t>structural perspective</a:t>
            </a:r>
            <a:r>
              <a:rPr lang="en-US" dirty="0" smtClean="0"/>
              <a:t>, where you model the organization of a system or the structure of the data that is processed by the system.</a:t>
            </a:r>
            <a:endParaRPr lang="en-GB" dirty="0" smtClean="0"/>
          </a:p>
          <a:p>
            <a:r>
              <a:rPr lang="en-US" dirty="0" smtClean="0"/>
              <a:t>A </a:t>
            </a:r>
            <a:r>
              <a:rPr lang="en-US" b="1" dirty="0" smtClean="0"/>
              <a:t>behavioral perspective</a:t>
            </a:r>
            <a:r>
              <a:rPr lang="en-US" dirty="0" smtClean="0"/>
              <a:t>, where you model the dynamic behavior of the system and how it responds to events.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Tree>
    <p:extLst>
      <p:ext uri="{BB962C8B-B14F-4D97-AF65-F5344CB8AC3E}">
        <p14:creationId xmlns:p14="http://schemas.microsoft.com/office/powerpoint/2010/main" val="3979594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Microwave oven operation</a:t>
            </a:r>
            <a:r>
              <a:rPr lang="en-GB" dirty="0" smtClean="0"/>
              <a:t> </a:t>
            </a:r>
            <a:endParaRPr lang="en-US" dirty="0" smtClean="0"/>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50</a:t>
            </a:fld>
            <a:endParaRPr lang="en-US"/>
          </a:p>
        </p:txBody>
      </p:sp>
      <p:pic>
        <p:nvPicPr>
          <p:cNvPr id="4" name="Picture 3" descr="5.18 Operate-state-mc.eps"/>
          <p:cNvPicPr>
            <a:picLocks noChangeAspect="1"/>
          </p:cNvPicPr>
          <p:nvPr/>
        </p:nvPicPr>
        <p:blipFill>
          <a:blip r:embed="rId2"/>
          <a:stretch>
            <a:fillRect/>
          </a:stretch>
        </p:blipFill>
        <p:spPr>
          <a:xfrm>
            <a:off x="2228850" y="1746250"/>
            <a:ext cx="5048250" cy="4057650"/>
          </a:xfrm>
          <a:prstGeom prst="rect">
            <a:avLst/>
          </a:prstGeom>
        </p:spPr>
      </p:pic>
    </p:spTree>
    <p:extLst>
      <p:ext uri="{BB962C8B-B14F-4D97-AF65-F5344CB8AC3E}">
        <p14:creationId xmlns:p14="http://schemas.microsoft.com/office/powerpoint/2010/main" val="3542489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Model-driven engineering</a:t>
            </a:r>
            <a:endParaRPr lang="en-US" dirty="0"/>
          </a:p>
        </p:txBody>
      </p:sp>
      <p:sp>
        <p:nvSpPr>
          <p:cNvPr id="5" name="Content Placeholder 4"/>
          <p:cNvSpPr>
            <a:spLocks noGrp="1"/>
          </p:cNvSpPr>
          <p:nvPr>
            <p:ph idx="1"/>
          </p:nvPr>
        </p:nvSpPr>
        <p:spPr/>
        <p:txBody>
          <a:bodyPr/>
          <a:lstStyle/>
          <a:p>
            <a:r>
              <a:rPr lang="en-US" u="sng" dirty="0" smtClean="0"/>
              <a:t>Model-driven engineering (MDE)</a:t>
            </a:r>
            <a:r>
              <a:rPr lang="en-US" dirty="0" smtClean="0"/>
              <a:t> is an approach to software development where </a:t>
            </a:r>
            <a:r>
              <a:rPr lang="en-US" i="1" dirty="0" smtClean="0"/>
              <a:t>models rather than programs are the principal outputs of the development process</a:t>
            </a:r>
            <a:r>
              <a:rPr lang="en-US" dirty="0" smtClean="0"/>
              <a:t>. </a:t>
            </a:r>
          </a:p>
          <a:p>
            <a:r>
              <a:rPr lang="en-US" dirty="0" smtClean="0"/>
              <a:t>The programs that execute on a hardware/software platform are then generated automatically from the models. </a:t>
            </a:r>
          </a:p>
          <a:p>
            <a:r>
              <a:rPr lang="en-US" dirty="0" smtClean="0"/>
              <a:t>Proponents of MDE argue that this raises the level of abstraction in software engineering so that engineers no longer have to be concerned with programming language details or the specifics of execution platforms.</a:t>
            </a:r>
            <a:r>
              <a:rPr lang="en-GB" dirty="0" smtClean="0"/>
              <a:t> </a:t>
            </a:r>
            <a:endParaRPr lang="en-US" dirty="0"/>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51</a:t>
            </a:fld>
            <a:endParaRPr lang="en-US"/>
          </a:p>
        </p:txBody>
      </p:sp>
    </p:spTree>
    <p:extLst>
      <p:ext uri="{BB962C8B-B14F-4D97-AF65-F5344CB8AC3E}">
        <p14:creationId xmlns:p14="http://schemas.microsoft.com/office/powerpoint/2010/main" val="3930204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model-driven engineering</a:t>
            </a:r>
            <a:endParaRPr lang="en-US" dirty="0"/>
          </a:p>
        </p:txBody>
      </p:sp>
      <p:sp>
        <p:nvSpPr>
          <p:cNvPr id="3" name="Content Placeholder 2"/>
          <p:cNvSpPr>
            <a:spLocks noGrp="1"/>
          </p:cNvSpPr>
          <p:nvPr>
            <p:ph idx="1"/>
          </p:nvPr>
        </p:nvSpPr>
        <p:spPr/>
        <p:txBody>
          <a:bodyPr/>
          <a:lstStyle/>
          <a:p>
            <a:r>
              <a:rPr lang="en-US" dirty="0" smtClean="0"/>
              <a:t>Model-driven engineering is still at an early stage of development, and it is unclear whether or not it will have a significant effect on software engineering practice.</a:t>
            </a:r>
            <a:r>
              <a:rPr lang="en-GB" dirty="0" smtClean="0"/>
              <a:t> </a:t>
            </a:r>
          </a:p>
          <a:p>
            <a:r>
              <a:rPr lang="en-GB" dirty="0" smtClean="0"/>
              <a:t>Pros</a:t>
            </a:r>
          </a:p>
          <a:p>
            <a:pPr lvl="1"/>
            <a:r>
              <a:rPr lang="en-GB" dirty="0" smtClean="0"/>
              <a:t>Allows systems to be considered at higher levels of abstraction</a:t>
            </a:r>
          </a:p>
          <a:p>
            <a:pPr lvl="1"/>
            <a:r>
              <a:rPr lang="en-GB" dirty="0" smtClean="0"/>
              <a:t>Generating code automatically means that it is cheaper to adapt systems to new platforms.</a:t>
            </a:r>
          </a:p>
          <a:p>
            <a:r>
              <a:rPr lang="en-GB" dirty="0" smtClean="0"/>
              <a:t>Cons</a:t>
            </a:r>
          </a:p>
          <a:p>
            <a:pPr lvl="1"/>
            <a:r>
              <a:rPr lang="en-GB" dirty="0" smtClean="0"/>
              <a:t>Models for abstraction and not necessarily right for implementation.</a:t>
            </a:r>
          </a:p>
          <a:p>
            <a:pPr lvl="1"/>
            <a:r>
              <a:rPr lang="en-GB" dirty="0" smtClean="0"/>
              <a:t>Savings from generating code may be outweighed by the costs of developing translators for new platforms.</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52</a:t>
            </a:fld>
            <a:endParaRPr lang="en-US"/>
          </a:p>
        </p:txBody>
      </p:sp>
    </p:spTree>
    <p:extLst>
      <p:ext uri="{BB962C8B-B14F-4D97-AF65-F5344CB8AC3E}">
        <p14:creationId xmlns:p14="http://schemas.microsoft.com/office/powerpoint/2010/main" val="3868190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GB" sz="2000" dirty="0" smtClean="0"/>
              <a:t>A model is an abstract view of a system that ignores system details. Complementary system models can be developed to show the system’s context, interactions, structure and behaviour.</a:t>
            </a:r>
          </a:p>
          <a:p>
            <a:r>
              <a:rPr lang="en-GB" sz="2000" dirty="0" smtClean="0"/>
              <a:t>Context models show how a system that is being </a:t>
            </a:r>
            <a:r>
              <a:rPr lang="en-US" sz="2000" dirty="0" smtClean="0"/>
              <a:t>modeled is positioned in an environment with other systems and processes. </a:t>
            </a:r>
            <a:endParaRPr lang="en-GB" sz="2000" dirty="0" smtClean="0"/>
          </a:p>
          <a:p>
            <a:r>
              <a:rPr lang="en-US" sz="2000" dirty="0" smtClean="0"/>
              <a:t>Use case diagrams and sequence diagrams are used to describe the interactions between users and systems in the system being designed. Use cases describe interactions between a system and external actors; sequence diagrams add more information to these by showing interactions between system objects.</a:t>
            </a:r>
            <a:endParaRPr lang="en-GB" sz="2000" dirty="0" smtClean="0"/>
          </a:p>
          <a:p>
            <a:r>
              <a:rPr lang="en-US" sz="2000" dirty="0" smtClean="0"/>
              <a:t>Structural models show the organization and architecture of a system. Class diagrams are used to define the static structure of classes in a system and their associations.</a:t>
            </a:r>
            <a:endParaRPr lang="en-GB" sz="2000" dirty="0" smtClean="0"/>
          </a:p>
          <a:p>
            <a:endParaRPr lang="en-US" dirty="0"/>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53</a:t>
            </a:fld>
            <a:endParaRPr lang="en-US"/>
          </a:p>
        </p:txBody>
      </p:sp>
    </p:spTree>
    <p:extLst>
      <p:ext uri="{BB962C8B-B14F-4D97-AF65-F5344CB8AC3E}">
        <p14:creationId xmlns:p14="http://schemas.microsoft.com/office/powerpoint/2010/main" val="1338364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a:p>
        </p:txBody>
      </p:sp>
      <p:sp>
        <p:nvSpPr>
          <p:cNvPr id="5" name="Content Placeholder 4"/>
          <p:cNvSpPr>
            <a:spLocks noGrp="1"/>
          </p:cNvSpPr>
          <p:nvPr>
            <p:ph idx="1"/>
          </p:nvPr>
        </p:nvSpPr>
        <p:spPr/>
        <p:txBody>
          <a:bodyPr/>
          <a:lstStyle/>
          <a:p>
            <a:r>
              <a:rPr lang="en-US" sz="2200" dirty="0" smtClean="0"/>
              <a:t>Behavioral models are used to describe the dynamic behavior of an executing system. This behavior can be modeled from the perspective of the data processed by the system, or by the events that stimulate responses from a system.</a:t>
            </a:r>
            <a:endParaRPr lang="en-GB" sz="2200" dirty="0" smtClean="0"/>
          </a:p>
          <a:p>
            <a:r>
              <a:rPr lang="en-US" sz="2200" dirty="0" smtClean="0"/>
              <a:t>Activity diagrams may be used to model the processing of data, where each activity represents one process step.</a:t>
            </a:r>
            <a:endParaRPr lang="en-GB" sz="2200" dirty="0" smtClean="0"/>
          </a:p>
          <a:p>
            <a:r>
              <a:rPr lang="en-US" sz="2200" dirty="0" smtClean="0"/>
              <a:t>State diagrams are used to model a system’s behavior in response to internal or external events. </a:t>
            </a:r>
            <a:endParaRPr lang="en-GB" sz="2200" dirty="0" smtClean="0"/>
          </a:p>
          <a:p>
            <a:r>
              <a:rPr lang="en-US" sz="2200" dirty="0" smtClean="0"/>
              <a:t>Model-driven engineering is an approach to software development in which a system is represented as a set of models that can be automatically transformed to executable code. </a:t>
            </a:r>
            <a:endParaRPr lang="en-US" sz="2200" dirty="0"/>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54</a:t>
            </a:fld>
            <a:endParaRPr lang="en-US"/>
          </a:p>
        </p:txBody>
      </p:sp>
    </p:spTree>
    <p:extLst>
      <p:ext uri="{BB962C8B-B14F-4D97-AF65-F5344CB8AC3E}">
        <p14:creationId xmlns:p14="http://schemas.microsoft.com/office/powerpoint/2010/main" val="3700073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types</a:t>
            </a:r>
            <a:endParaRPr lang="en-US" dirty="0"/>
          </a:p>
        </p:txBody>
      </p:sp>
      <p:sp>
        <p:nvSpPr>
          <p:cNvPr id="3" name="Content Placeholder 2"/>
          <p:cNvSpPr>
            <a:spLocks noGrp="1"/>
          </p:cNvSpPr>
          <p:nvPr>
            <p:ph idx="1"/>
          </p:nvPr>
        </p:nvSpPr>
        <p:spPr/>
        <p:txBody>
          <a:bodyPr/>
          <a:lstStyle/>
          <a:p>
            <a:r>
              <a:rPr lang="en-US" b="1" dirty="0" smtClean="0"/>
              <a:t>Activity diagrams</a:t>
            </a:r>
            <a:r>
              <a:rPr lang="en-US" dirty="0" smtClean="0"/>
              <a:t>, which show the activities involved in a process or in data processing .</a:t>
            </a:r>
            <a:endParaRPr lang="en-GB" dirty="0" smtClean="0"/>
          </a:p>
          <a:p>
            <a:r>
              <a:rPr lang="en-US" b="1" dirty="0" smtClean="0"/>
              <a:t>Use case diagrams</a:t>
            </a:r>
            <a:r>
              <a:rPr lang="en-US" dirty="0" smtClean="0"/>
              <a:t>, which show the interactions between a system and its environment. </a:t>
            </a:r>
            <a:endParaRPr lang="en-GB" dirty="0" smtClean="0"/>
          </a:p>
          <a:p>
            <a:r>
              <a:rPr lang="en-US" b="1" dirty="0" smtClean="0"/>
              <a:t>Sequence diagrams</a:t>
            </a:r>
            <a:r>
              <a:rPr lang="en-US" dirty="0" smtClean="0"/>
              <a:t>, which show interactions between actors and the system and between system components.</a:t>
            </a:r>
            <a:endParaRPr lang="en-GB" dirty="0" smtClean="0"/>
          </a:p>
          <a:p>
            <a:r>
              <a:rPr lang="en-US" b="1" dirty="0" smtClean="0"/>
              <a:t>Class diagrams</a:t>
            </a:r>
            <a:r>
              <a:rPr lang="en-US" dirty="0" smtClean="0"/>
              <a:t>, which show the object classes in the system and the associations between these classes.</a:t>
            </a:r>
            <a:endParaRPr lang="en-GB" dirty="0" smtClean="0"/>
          </a:p>
          <a:p>
            <a:r>
              <a:rPr lang="en-US" b="1" dirty="0" smtClean="0"/>
              <a:t>State diagrams</a:t>
            </a:r>
            <a:r>
              <a:rPr lang="en-US" dirty="0" smtClean="0"/>
              <a:t>, which show how the system reacts to internal and external events.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Tree>
    <p:extLst>
      <p:ext uri="{BB962C8B-B14F-4D97-AF65-F5344CB8AC3E}">
        <p14:creationId xmlns:p14="http://schemas.microsoft.com/office/powerpoint/2010/main" val="2246967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Model Building tools/products</a:t>
            </a:r>
            <a:endParaRPr lang="en-US" dirty="0"/>
          </a:p>
        </p:txBody>
      </p:sp>
      <p:sp>
        <p:nvSpPr>
          <p:cNvPr id="3" name="Content Placeholder 2"/>
          <p:cNvSpPr>
            <a:spLocks noGrp="1"/>
          </p:cNvSpPr>
          <p:nvPr>
            <p:ph idx="1"/>
          </p:nvPr>
        </p:nvSpPr>
        <p:spPr/>
        <p:txBody>
          <a:bodyPr/>
          <a:lstStyle/>
          <a:p>
            <a:r>
              <a:rPr lang="en-US" b="1" dirty="0" smtClean="0"/>
              <a:t>IBM Rational Rose/RSA</a:t>
            </a:r>
            <a:r>
              <a:rPr lang="en-US" dirty="0" smtClean="0"/>
              <a:t>. $$$ Free trial 90 days</a:t>
            </a:r>
          </a:p>
          <a:p>
            <a:pPr lvl="1"/>
            <a:r>
              <a:rPr lang="en-GB" dirty="0">
                <a:hlinkClick r:id="rId2"/>
              </a:rPr>
              <a:t>http://</a:t>
            </a:r>
            <a:r>
              <a:rPr lang="en-GB" dirty="0" smtClean="0">
                <a:hlinkClick r:id="rId2"/>
              </a:rPr>
              <a:t>www-03.ibm.com/software/products/en/rational-software-designer-architect-fam</a:t>
            </a:r>
            <a:r>
              <a:rPr lang="en-GB" dirty="0" smtClean="0"/>
              <a:t> </a:t>
            </a:r>
          </a:p>
          <a:p>
            <a:r>
              <a:rPr lang="en-US" b="1" dirty="0" err="1" smtClean="0"/>
              <a:t>ArgoUML</a:t>
            </a:r>
            <a:r>
              <a:rPr lang="en-US" dirty="0" smtClean="0"/>
              <a:t>. Free</a:t>
            </a:r>
            <a:endParaRPr lang="en-GB" dirty="0" smtClean="0"/>
          </a:p>
          <a:p>
            <a:r>
              <a:rPr lang="en-US" b="1" dirty="0" smtClean="0"/>
              <a:t>Visual Paradigm</a:t>
            </a:r>
            <a:r>
              <a:rPr lang="en-US" dirty="0" smtClean="0"/>
              <a:t>, $$$ free community version, limited</a:t>
            </a:r>
            <a:endParaRPr lang="en-GB" dirty="0" smtClean="0"/>
          </a:p>
          <a:p>
            <a:r>
              <a:rPr lang="en-US" b="1" dirty="0" smtClean="0"/>
              <a:t>Visio $$$</a:t>
            </a:r>
          </a:p>
          <a:p>
            <a:r>
              <a:rPr lang="en-US" b="1" dirty="0" err="1" smtClean="0"/>
              <a:t>Sparx</a:t>
            </a:r>
            <a:r>
              <a:rPr lang="en-US" b="1" dirty="0" smtClean="0"/>
              <a:t> $$$</a:t>
            </a:r>
          </a:p>
          <a:p>
            <a:r>
              <a:rPr lang="en-US" b="1" dirty="0" err="1" smtClean="0"/>
              <a:t>Altova</a:t>
            </a:r>
            <a:r>
              <a:rPr lang="en-US" b="1" dirty="0" smtClean="0"/>
              <a:t>, </a:t>
            </a:r>
            <a:r>
              <a:rPr lang="en-US" dirty="0" smtClean="0"/>
              <a:t>fully functional 30 trial</a:t>
            </a:r>
          </a:p>
          <a:p>
            <a:r>
              <a:rPr lang="en-US" b="1" dirty="0" err="1" smtClean="0"/>
              <a:t>GenMyModel</a:t>
            </a:r>
            <a:r>
              <a:rPr lang="en-US" dirty="0" smtClean="0"/>
              <a:t>. $$</a:t>
            </a:r>
          </a:p>
          <a:p>
            <a:r>
              <a:rPr lang="en-US" b="1" dirty="0" err="1" smtClean="0"/>
              <a:t>SmartDraw</a:t>
            </a:r>
            <a:r>
              <a:rPr lang="en-US" b="1" dirty="0" smtClean="0"/>
              <a:t> </a:t>
            </a:r>
            <a:r>
              <a:rPr lang="en-US" dirty="0" smtClean="0"/>
              <a:t>(drawing) $$$</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Tree>
    <p:extLst>
      <p:ext uri="{BB962C8B-B14F-4D97-AF65-F5344CB8AC3E}">
        <p14:creationId xmlns:p14="http://schemas.microsoft.com/office/powerpoint/2010/main" val="960282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graphical models</a:t>
            </a:r>
            <a:endParaRPr lang="en-US" dirty="0"/>
          </a:p>
        </p:txBody>
      </p:sp>
      <p:sp>
        <p:nvSpPr>
          <p:cNvPr id="3" name="Content Placeholder 2"/>
          <p:cNvSpPr>
            <a:spLocks noGrp="1"/>
          </p:cNvSpPr>
          <p:nvPr>
            <p:ph idx="1"/>
          </p:nvPr>
        </p:nvSpPr>
        <p:spPr/>
        <p:txBody>
          <a:bodyPr/>
          <a:lstStyle/>
          <a:p>
            <a:r>
              <a:rPr lang="en-US" dirty="0" smtClean="0"/>
              <a:t>As a means of facilitating discussion about an existing or proposed system</a:t>
            </a:r>
          </a:p>
          <a:p>
            <a:pPr lvl="1"/>
            <a:r>
              <a:rPr lang="en-US" u="sng" dirty="0" smtClean="0"/>
              <a:t>Incomplete</a:t>
            </a:r>
            <a:r>
              <a:rPr lang="en-US" dirty="0" smtClean="0"/>
              <a:t> and </a:t>
            </a:r>
            <a:r>
              <a:rPr lang="en-US" u="sng" dirty="0" smtClean="0"/>
              <a:t>incorrect</a:t>
            </a:r>
            <a:r>
              <a:rPr lang="en-US" dirty="0" smtClean="0"/>
              <a:t> models are OK as their role is to support discussion.</a:t>
            </a:r>
            <a:endParaRPr lang="en-GB" dirty="0" smtClean="0"/>
          </a:p>
          <a:p>
            <a:r>
              <a:rPr lang="en-US" dirty="0" smtClean="0"/>
              <a:t>As a way of documenting an existing system</a:t>
            </a:r>
          </a:p>
          <a:p>
            <a:pPr lvl="1"/>
            <a:r>
              <a:rPr lang="en-US" dirty="0" smtClean="0"/>
              <a:t>Models should be an </a:t>
            </a:r>
            <a:r>
              <a:rPr lang="en-US" u="sng" dirty="0" smtClean="0"/>
              <a:t>accurate representation </a:t>
            </a:r>
            <a:r>
              <a:rPr lang="en-US" dirty="0" smtClean="0"/>
              <a:t>of the system but need not be complete.</a:t>
            </a:r>
            <a:endParaRPr lang="en-GB" dirty="0" smtClean="0"/>
          </a:p>
          <a:p>
            <a:r>
              <a:rPr lang="en-US" dirty="0" smtClean="0"/>
              <a:t>As a detailed system description that can be used to generate a system implementation</a:t>
            </a:r>
          </a:p>
          <a:p>
            <a:pPr lvl="1"/>
            <a:r>
              <a:rPr lang="en-US" dirty="0" smtClean="0"/>
              <a:t>Models have to be both </a:t>
            </a:r>
            <a:r>
              <a:rPr lang="en-US" u="sng" dirty="0" smtClean="0"/>
              <a:t>correct</a:t>
            </a:r>
            <a:r>
              <a:rPr lang="en-US" dirty="0" smtClean="0"/>
              <a:t> and </a:t>
            </a:r>
            <a:r>
              <a:rPr lang="en-US" u="sng" dirty="0" smtClean="0"/>
              <a:t>complete</a:t>
            </a:r>
            <a:r>
              <a:rPr lang="en-US" dirty="0" smtClean="0"/>
              <a:t>.</a:t>
            </a:r>
            <a:endParaRPr lang="en-GB" dirty="0" smtClean="0"/>
          </a:p>
          <a:p>
            <a:endParaRPr lang="en-US" dirty="0"/>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Tree>
    <p:extLst>
      <p:ext uri="{BB962C8B-B14F-4D97-AF65-F5344CB8AC3E}">
        <p14:creationId xmlns:p14="http://schemas.microsoft.com/office/powerpoint/2010/main" val="7975796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idx="1"/>
          </p:nvPr>
        </p:nvSpPr>
        <p:spPr/>
        <p:txBody>
          <a:bodyPr/>
          <a:lstStyle/>
          <a:p>
            <a:r>
              <a:rPr lang="en-GB" dirty="0"/>
              <a:t>Context models are used to illustrate the operational context of a system - they show what lies outside the system boundaries.</a:t>
            </a:r>
          </a:p>
          <a:p>
            <a:r>
              <a:rPr lang="en-GB" dirty="0"/>
              <a:t>Social and organisational concerns may affect the decision on where to position system boundaries.</a:t>
            </a:r>
          </a:p>
          <a:p>
            <a:r>
              <a:rPr lang="en-GB" dirty="0"/>
              <a:t>Architectural models show the system and its relationship with other systems.</a:t>
            </a:r>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Tree>
    <p:extLst>
      <p:ext uri="{BB962C8B-B14F-4D97-AF65-F5344CB8AC3E}">
        <p14:creationId xmlns:p14="http://schemas.microsoft.com/office/powerpoint/2010/main" val="4085702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3765</TotalTime>
  <Words>2916</Words>
  <Application>Microsoft Office PowerPoint</Application>
  <PresentationFormat>On-screen Show (4:3)</PresentationFormat>
  <Paragraphs>315</Paragraphs>
  <Slides>54</Slides>
  <Notes>4</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Lecture 5 – System Modeling </vt:lpstr>
      <vt:lpstr>Topics covered</vt:lpstr>
      <vt:lpstr>System modeling</vt:lpstr>
      <vt:lpstr>Existing and planned system models</vt:lpstr>
      <vt:lpstr>System perspectives</vt:lpstr>
      <vt:lpstr>UML diagram types</vt:lpstr>
      <vt:lpstr>UML Model Building tools/products</vt:lpstr>
      <vt:lpstr>Use of graphical models</vt:lpstr>
      <vt:lpstr>Context models</vt:lpstr>
      <vt:lpstr>System boundaries</vt:lpstr>
      <vt:lpstr>The context of the Mentcare system</vt:lpstr>
      <vt:lpstr>Process perspective</vt:lpstr>
      <vt:lpstr>Activity Diagram Basics</vt:lpstr>
      <vt:lpstr>Activity Diagram – Concurrent flows</vt:lpstr>
      <vt:lpstr>Process model of involuntary detention </vt:lpstr>
      <vt:lpstr>Case Study: Insulin Pump</vt:lpstr>
      <vt:lpstr>Relationship to other diagrams</vt:lpstr>
      <vt:lpstr>Interaction models</vt:lpstr>
      <vt:lpstr>Use case modeling</vt:lpstr>
      <vt:lpstr>Use case modeling basics</vt:lpstr>
      <vt:lpstr>Use case modeling basics</vt:lpstr>
      <vt:lpstr>Use case modeling basics</vt:lpstr>
      <vt:lpstr>Use case modeling basics</vt:lpstr>
      <vt:lpstr>Use case modeling basics</vt:lpstr>
      <vt:lpstr>Case Study: Scenario for travel organizer</vt:lpstr>
      <vt:lpstr>Use case for travel organizer</vt:lpstr>
      <vt:lpstr>Alternative courses for travel organizer </vt:lpstr>
      <vt:lpstr>Use case relationship to other diagrams</vt:lpstr>
      <vt:lpstr>Sequence diagrams</vt:lpstr>
      <vt:lpstr>Sequence diagram basics</vt:lpstr>
      <vt:lpstr>Sequence diagram – types of message</vt:lpstr>
      <vt:lpstr>Sequence relationship to other diagrams</vt:lpstr>
      <vt:lpstr>Class diagrams</vt:lpstr>
      <vt:lpstr>UML classes and association </vt:lpstr>
      <vt:lpstr>Classes and associations in the MHC-PMS </vt:lpstr>
      <vt:lpstr>Classes and associations in the Mentcare</vt:lpstr>
      <vt:lpstr>The Consultation class </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Data-driven modeling</vt:lpstr>
      <vt:lpstr>An activity model of the insulin pump’s operation – (Data flow diagram)</vt:lpstr>
      <vt:lpstr>Event-driven modeling</vt:lpstr>
      <vt:lpstr>State machine models</vt:lpstr>
      <vt:lpstr>State diagram of a microwave oven </vt:lpstr>
      <vt:lpstr>Microwave oven operation </vt:lpstr>
      <vt:lpstr>Model-driven engineering</vt:lpstr>
      <vt:lpstr>Usage of model-driven engineering</vt:lpstr>
      <vt:lpstr>Key points</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96</cp:revision>
  <dcterms:created xsi:type="dcterms:W3CDTF">2009-12-29T10:39:27Z</dcterms:created>
  <dcterms:modified xsi:type="dcterms:W3CDTF">2016-10-12T18:58:30Z</dcterms:modified>
</cp:coreProperties>
</file>