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828" r:id="rId1"/>
  </p:sldMasterIdLst>
  <p:notesMasterIdLst>
    <p:notesMasterId r:id="rId47"/>
  </p:notesMasterIdLst>
  <p:handoutMasterIdLst>
    <p:handoutMasterId r:id="rId48"/>
  </p:handoutMasterIdLst>
  <p:sldIdLst>
    <p:sldId id="256" r:id="rId2"/>
    <p:sldId id="257" r:id="rId3"/>
    <p:sldId id="258" r:id="rId4"/>
    <p:sldId id="259" r:id="rId5"/>
    <p:sldId id="315" r:id="rId6"/>
    <p:sldId id="264" r:id="rId7"/>
    <p:sldId id="317" r:id="rId8"/>
    <p:sldId id="262" r:id="rId9"/>
    <p:sldId id="318" r:id="rId10"/>
    <p:sldId id="269" r:id="rId11"/>
    <p:sldId id="273" r:id="rId12"/>
    <p:sldId id="274" r:id="rId13"/>
    <p:sldId id="275" r:id="rId14"/>
    <p:sldId id="277" r:id="rId15"/>
    <p:sldId id="320" r:id="rId16"/>
    <p:sldId id="279" r:id="rId17"/>
    <p:sldId id="278" r:id="rId18"/>
    <p:sldId id="280" r:id="rId19"/>
    <p:sldId id="281" r:id="rId20"/>
    <p:sldId id="283" r:id="rId21"/>
    <p:sldId id="282" r:id="rId22"/>
    <p:sldId id="284" r:id="rId23"/>
    <p:sldId id="285" r:id="rId24"/>
    <p:sldId id="321" r:id="rId25"/>
    <p:sldId id="286" r:id="rId26"/>
    <p:sldId id="287" r:id="rId27"/>
    <p:sldId id="288" r:id="rId28"/>
    <p:sldId id="290" r:id="rId29"/>
    <p:sldId id="289" r:id="rId30"/>
    <p:sldId id="291" r:id="rId31"/>
    <p:sldId id="293" r:id="rId32"/>
    <p:sldId id="292" r:id="rId33"/>
    <p:sldId id="295" r:id="rId34"/>
    <p:sldId id="296" r:id="rId35"/>
    <p:sldId id="297" r:id="rId36"/>
    <p:sldId id="298" r:id="rId37"/>
    <p:sldId id="300" r:id="rId38"/>
    <p:sldId id="301" r:id="rId39"/>
    <p:sldId id="302" r:id="rId40"/>
    <p:sldId id="303" r:id="rId41"/>
    <p:sldId id="304" r:id="rId42"/>
    <p:sldId id="305" r:id="rId43"/>
    <p:sldId id="306" r:id="rId44"/>
    <p:sldId id="313" r:id="rId45"/>
    <p:sldId id="314" r:id="rId4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1pPr>
    <a:lvl2pPr marL="4572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2pPr>
    <a:lvl3pPr marL="9144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3pPr>
    <a:lvl4pPr marL="13716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4pPr>
    <a:lvl5pPr marL="1828800" algn="l" defTabSz="457200" rtl="0" fontAlgn="base">
      <a:spcBef>
        <a:spcPct val="0"/>
      </a:spcBef>
      <a:spcAft>
        <a:spcPct val="0"/>
      </a:spcAft>
      <a:defRPr kern="1200">
        <a:solidFill>
          <a:schemeClr val="tx1"/>
        </a:solidFill>
        <a:latin typeface="Arial" charset="0"/>
        <a:ea typeface="ＭＳ Ｐゴシック" charset="-128"/>
        <a:cs typeface="ＭＳ Ｐゴシック" charset="-128"/>
      </a:defRPr>
    </a:lvl5pPr>
    <a:lvl6pPr marL="2286000" algn="l" defTabSz="457200" rtl="0" eaLnBrk="1" latinLnBrk="0" hangingPunct="1">
      <a:defRPr kern="1200">
        <a:solidFill>
          <a:schemeClr val="tx1"/>
        </a:solidFill>
        <a:latin typeface="Arial" charset="0"/>
        <a:ea typeface="ＭＳ Ｐゴシック" charset="-128"/>
        <a:cs typeface="ＭＳ Ｐゴシック" charset="-128"/>
      </a:defRPr>
    </a:lvl6pPr>
    <a:lvl7pPr marL="2743200" algn="l" defTabSz="457200" rtl="0" eaLnBrk="1" latinLnBrk="0" hangingPunct="1">
      <a:defRPr kern="1200">
        <a:solidFill>
          <a:schemeClr val="tx1"/>
        </a:solidFill>
        <a:latin typeface="Arial" charset="0"/>
        <a:ea typeface="ＭＳ Ｐゴシック" charset="-128"/>
        <a:cs typeface="ＭＳ Ｐゴシック" charset="-128"/>
      </a:defRPr>
    </a:lvl7pPr>
    <a:lvl8pPr marL="3200400" algn="l" defTabSz="457200" rtl="0" eaLnBrk="1" latinLnBrk="0" hangingPunct="1">
      <a:defRPr kern="1200">
        <a:solidFill>
          <a:schemeClr val="tx1"/>
        </a:solidFill>
        <a:latin typeface="Arial" charset="0"/>
        <a:ea typeface="ＭＳ Ｐゴシック" charset="-128"/>
        <a:cs typeface="ＭＳ Ｐゴシック" charset="-128"/>
      </a:defRPr>
    </a:lvl8pPr>
    <a:lvl9pPr marL="3657600" algn="l" defTabSz="457200" rtl="0" eaLnBrk="1" latinLnBrk="0" hangingPunct="1">
      <a:defRPr kern="1200">
        <a:solidFill>
          <a:schemeClr val="tx1"/>
        </a:solidFill>
        <a:latin typeface="Arial" charset="0"/>
        <a:ea typeface="ＭＳ Ｐゴシック" charset="-128"/>
        <a:cs typeface="ＭＳ Ｐゴシック" charset="-128"/>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6424D"/>
    <a:srgbClr val="5B869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327" autoAdjust="0"/>
    <p:restoredTop sz="91543" autoAdjust="0"/>
  </p:normalViewPr>
  <p:slideViewPr>
    <p:cSldViewPr snapToGrid="0" snapToObjects="1">
      <p:cViewPr varScale="1">
        <p:scale>
          <a:sx n="107" d="100"/>
          <a:sy n="107" d="100"/>
        </p:scale>
        <p:origin x="-1734" y="-84"/>
      </p:cViewPr>
      <p:guideLst>
        <p:guide orient="horz" pos="2160"/>
        <p:guide pos="2880"/>
      </p:guideLst>
    </p:cSldViewPr>
  </p:slideViewPr>
  <p:notesTextViewPr>
    <p:cViewPr>
      <p:scale>
        <a:sx n="3" d="2"/>
        <a:sy n="3" d="2"/>
      </p:scale>
      <p:origin x="0" y="0"/>
    </p:cViewPr>
  </p:notesTextViewPr>
  <p:sorterViewPr>
    <p:cViewPr>
      <p:scale>
        <a:sx n="200" d="100"/>
        <a:sy n="200" d="100"/>
      </p:scale>
      <p:origin x="0" y="4720"/>
    </p:cViewPr>
  </p:sorterViewPr>
  <p:notesViewPr>
    <p:cSldViewPr snapToGrid="0" snapToObjects="1">
      <p:cViewPr varScale="1">
        <p:scale>
          <a:sx n="84" d="100"/>
          <a:sy n="84" d="100"/>
        </p:scale>
        <p:origin x="1908" y="9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handoutMaster" Target="handoutMasters/handoutMaster1.xml"/><Relationship Id="rId8" Type="http://schemas.openxmlformats.org/officeDocument/2006/relationships/slide" Target="slides/slide7.xml"/><Relationship Id="rId51"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CB44B6B1-5441-9644-AE1C-BB7EA5DBA264}" type="datetimeFigureOut">
              <a:rPr lang="en-US" smtClean="0"/>
              <a:pPr/>
              <a:t>10/26/2016</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0300CC7-81E2-B842-8904-673E09748720}" type="slidenum">
              <a:rPr lang="en-US" smtClean="0"/>
              <a:pPr/>
              <a:t>‹#›</a:t>
            </a:fld>
            <a:endParaRPr lang="en-US"/>
          </a:p>
        </p:txBody>
      </p:sp>
    </p:spTree>
    <p:extLst>
      <p:ext uri="{BB962C8B-B14F-4D97-AF65-F5344CB8AC3E}">
        <p14:creationId xmlns:p14="http://schemas.microsoft.com/office/powerpoint/2010/main" val="28617660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1878819-472C-A14B-95BF-39C94BA106B2}" type="datetimeFigureOut">
              <a:rPr lang="en-US" smtClean="0"/>
              <a:pPr/>
              <a:t>10/26/2016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B4F38C2-4548-F541-8261-4C1D96E7A166}" type="slidenum">
              <a:rPr lang="en-US" smtClean="0"/>
              <a:pPr/>
              <a:t>‹#›</a:t>
            </a:fld>
            <a:endParaRPr lang="en-US"/>
          </a:p>
        </p:txBody>
      </p:sp>
    </p:spTree>
    <p:extLst>
      <p:ext uri="{BB962C8B-B14F-4D97-AF65-F5344CB8AC3E}">
        <p14:creationId xmlns:p14="http://schemas.microsoft.com/office/powerpoint/2010/main" val="322458717"/>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a:t>
            </a:fld>
            <a:endParaRPr lang="en-US"/>
          </a:p>
        </p:txBody>
      </p:sp>
    </p:spTree>
    <p:extLst>
      <p:ext uri="{BB962C8B-B14F-4D97-AF65-F5344CB8AC3E}">
        <p14:creationId xmlns:p14="http://schemas.microsoft.com/office/powerpoint/2010/main" val="33695716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4158DA69-A571-1F49-91C0-61EBFAAB21F4}" type="slidenum">
              <a:rPr lang="en-US" smtClean="0"/>
              <a:pPr/>
              <a:t>2</a:t>
            </a:fld>
            <a:endParaRPr lang="en-US"/>
          </a:p>
        </p:txBody>
      </p:sp>
    </p:spTree>
    <p:extLst>
      <p:ext uri="{BB962C8B-B14F-4D97-AF65-F5344CB8AC3E}">
        <p14:creationId xmlns:p14="http://schemas.microsoft.com/office/powerpoint/2010/main" val="3759696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err="1" smtClean="0"/>
              <a:t>Blackbaord</a:t>
            </a:r>
            <a:r>
              <a:rPr lang="en-US" dirty="0" smtClean="0"/>
              <a:t>- chat clients</a:t>
            </a:r>
            <a:r>
              <a:rPr lang="en-US" baseline="0" dirty="0" smtClean="0"/>
              <a:t> and chat transcript</a:t>
            </a:r>
          </a:p>
          <a:p>
            <a:endParaRPr lang="en-US" dirty="0"/>
          </a:p>
        </p:txBody>
      </p:sp>
      <p:sp>
        <p:nvSpPr>
          <p:cNvPr id="4" name="Slide Number Placeholder 3"/>
          <p:cNvSpPr>
            <a:spLocks noGrp="1"/>
          </p:cNvSpPr>
          <p:nvPr>
            <p:ph type="sldNum" sz="quarter" idx="10"/>
          </p:nvPr>
        </p:nvSpPr>
        <p:spPr/>
        <p:txBody>
          <a:bodyPr/>
          <a:lstStyle/>
          <a:p>
            <a:fld id="{CB4F38C2-4548-F541-8261-4C1D96E7A166}" type="slidenum">
              <a:rPr lang="en-US" smtClean="0"/>
              <a:pPr/>
              <a:t>15</a:t>
            </a:fld>
            <a:endParaRPr lang="en-US"/>
          </a:p>
        </p:txBody>
      </p:sp>
    </p:spTree>
    <p:extLst>
      <p:ext uri="{BB962C8B-B14F-4D97-AF65-F5344CB8AC3E}">
        <p14:creationId xmlns:p14="http://schemas.microsoft.com/office/powerpoint/2010/main" val="35190400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242434092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fld id="{2970207B-D522-9843-9370-2EDD2ED326F5}" type="slidenum">
              <a:rPr lang="en-GB" smtClean="0"/>
              <a:pPr>
                <a:defRPr/>
              </a:pPr>
              <a:t>‹#›</a:t>
            </a:fld>
            <a:endParaRPr lang="en-GB" dirty="0"/>
          </a:p>
        </p:txBody>
      </p:sp>
    </p:spTree>
    <p:extLst>
      <p:ext uri="{BB962C8B-B14F-4D97-AF65-F5344CB8AC3E}">
        <p14:creationId xmlns:p14="http://schemas.microsoft.com/office/powerpoint/2010/main" val="36088716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12"/>
          </p:nvPr>
        </p:nvSpPr>
        <p:spPr/>
        <p:txBody>
          <a:bodyPr/>
          <a:lstStyle/>
          <a:p>
            <a:pPr>
              <a:defRPr/>
            </a:pPr>
            <a:r>
              <a:rPr lang="en-GB" smtClean="0"/>
              <a:t>Presentation title - </a:t>
            </a:r>
            <a:fld id="{DA4E4A1D-F72B-1945-8E69-DB5636470060}" type="slidenum">
              <a:rPr lang="en-GB" smtClean="0"/>
              <a:pPr>
                <a:defRPr/>
              </a:pPr>
              <a:t>‹#›</a:t>
            </a:fld>
            <a:endParaRPr lang="en-GB"/>
          </a:p>
        </p:txBody>
      </p:sp>
    </p:spTree>
    <p:extLst>
      <p:ext uri="{BB962C8B-B14F-4D97-AF65-F5344CB8AC3E}">
        <p14:creationId xmlns:p14="http://schemas.microsoft.com/office/powerpoint/2010/main" val="8206854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defRPr sz="2400">
                <a:latin typeface="Times New Roman" panose="02020603050405020304" pitchFamily="18" charset="0"/>
                <a:cs typeface="Times New Roman" panose="02020603050405020304" pitchFamily="18" charset="0"/>
              </a:defRPr>
            </a:lvl1pPr>
            <a:lvl2pPr>
              <a:defRPr>
                <a:latin typeface="Times New Roman" panose="02020603050405020304" pitchFamily="18" charset="0"/>
                <a:cs typeface="Times New Roman" panose="02020603050405020304" pitchFamily="18" charset="0"/>
              </a:defRPr>
            </a:lvl2pPr>
            <a:lvl3pPr>
              <a:defRPr>
                <a:latin typeface="Times New Roman" panose="02020603050405020304" pitchFamily="18" charset="0"/>
                <a:cs typeface="Times New Roman" panose="02020603050405020304" pitchFamily="18" charset="0"/>
              </a:defRPr>
            </a:lvl3pPr>
            <a:lvl4pPr>
              <a:defRPr>
                <a:latin typeface="Times New Roman" panose="02020603050405020304" pitchFamily="18" charset="0"/>
                <a:cs typeface="Times New Roman" panose="02020603050405020304" pitchFamily="18" charset="0"/>
              </a:defRPr>
            </a:lvl4pPr>
            <a:lvl5pPr>
              <a:defRPr>
                <a:latin typeface="Times New Roman" panose="02020603050405020304" pitchFamily="18" charset="0"/>
                <a:cs typeface="Times New Roman" panose="02020603050405020304" pitchFamily="18"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Slide Number Placeholder 5"/>
          <p:cNvSpPr>
            <a:spLocks noGrp="1"/>
          </p:cNvSpPr>
          <p:nvPr>
            <p:ph type="sldNum" sz="quarter" idx="12"/>
          </p:nvPr>
        </p:nvSpPr>
        <p:spPr/>
        <p:txBody>
          <a:bodyPr/>
          <a:lstStyle/>
          <a:p>
            <a:fld id="{1D5CD492-2BC6-F348-9965-EC1D86DF57A8}" type="slidenum">
              <a:rPr lang="en-US" smtClean="0"/>
              <a:t>‹#›</a:t>
            </a:fld>
            <a:endParaRPr lang="en-US"/>
          </a:p>
        </p:txBody>
      </p:sp>
    </p:spTree>
    <p:extLst>
      <p:ext uri="{BB962C8B-B14F-4D97-AF65-F5344CB8AC3E}">
        <p14:creationId xmlns:p14="http://schemas.microsoft.com/office/powerpoint/2010/main" val="55163848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4"/>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Click to edit Master text styles</a:t>
            </a:r>
          </a:p>
        </p:txBody>
      </p:sp>
      <p:sp>
        <p:nvSpPr>
          <p:cNvPr id="6" name="Slide Number Placeholder 5"/>
          <p:cNvSpPr>
            <a:spLocks noGrp="1"/>
          </p:cNvSpPr>
          <p:nvPr>
            <p:ph type="sldNum" sz="quarter" idx="12"/>
          </p:nvPr>
        </p:nvSpPr>
        <p:spPr/>
        <p:txBody>
          <a:bodyPr/>
          <a:lstStyle/>
          <a:p>
            <a:pPr>
              <a:defRPr/>
            </a:pPr>
            <a:fld id="{2AF2747F-ECC4-BB44-B379-DEBCDE6D0557}" type="slidenum">
              <a:rPr lang="en-GB" smtClean="0"/>
              <a:pPr>
                <a:defRPr/>
              </a:pPr>
              <a:t>‹#›</a:t>
            </a:fld>
            <a:endParaRPr lang="en-GB" dirty="0"/>
          </a:p>
        </p:txBody>
      </p:sp>
    </p:spTree>
    <p:extLst>
      <p:ext uri="{BB962C8B-B14F-4D97-AF65-F5344CB8AC3E}">
        <p14:creationId xmlns:p14="http://schemas.microsoft.com/office/powerpoint/2010/main" val="26641318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5"/>
            <a:ext cx="38862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Slide Number Placeholder 6"/>
          <p:cNvSpPr>
            <a:spLocks noGrp="1"/>
          </p:cNvSpPr>
          <p:nvPr>
            <p:ph type="sldNum" sz="quarter" idx="12"/>
          </p:nvPr>
        </p:nvSpPr>
        <p:spPr/>
        <p:txBody>
          <a:bodyPr/>
          <a:lstStyle/>
          <a:p>
            <a:pPr>
              <a:defRPr/>
            </a:pPr>
            <a:fld id="{FE6C1ACB-37F4-2E4E-A02F-3AD2C3500E5B}" type="slidenum">
              <a:rPr lang="en-GB" smtClean="0"/>
              <a:pPr>
                <a:defRPr/>
              </a:pPr>
              <a:t>‹#›</a:t>
            </a:fld>
            <a:endParaRPr lang="en-GB" dirty="0"/>
          </a:p>
        </p:txBody>
      </p:sp>
    </p:spTree>
    <p:extLst>
      <p:ext uri="{BB962C8B-B14F-4D97-AF65-F5344CB8AC3E}">
        <p14:creationId xmlns:p14="http://schemas.microsoft.com/office/powerpoint/2010/main" val="265059733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9" name="Slide Number Placeholder 8"/>
          <p:cNvSpPr>
            <a:spLocks noGrp="1"/>
          </p:cNvSpPr>
          <p:nvPr>
            <p:ph type="sldNum" sz="quarter" idx="12"/>
          </p:nvPr>
        </p:nvSpPr>
        <p:spPr/>
        <p:txBody>
          <a:bodyPr/>
          <a:lstStyle/>
          <a:p>
            <a:pPr>
              <a:defRPr/>
            </a:pPr>
            <a:fld id="{DABC9741-E27D-6644-A29C-7357B3CA2856}" type="slidenum">
              <a:rPr lang="en-GB" smtClean="0"/>
              <a:pPr>
                <a:defRPr/>
              </a:pPr>
              <a:t>‹#›</a:t>
            </a:fld>
            <a:endParaRPr lang="en-GB" dirty="0"/>
          </a:p>
        </p:txBody>
      </p:sp>
    </p:spTree>
    <p:extLst>
      <p:ext uri="{BB962C8B-B14F-4D97-AF65-F5344CB8AC3E}">
        <p14:creationId xmlns:p14="http://schemas.microsoft.com/office/powerpoint/2010/main" val="76948556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atin typeface="Times New Roman" panose="02020603050405020304" pitchFamily="18" charset="0"/>
                <a:cs typeface="Times New Roman" panose="02020603050405020304" pitchFamily="18" charset="0"/>
              </a:defRPr>
            </a:lvl1pPr>
          </a:lstStyle>
          <a:p>
            <a:r>
              <a:rPr lang="en-US" dirty="0" smtClean="0"/>
              <a:t>Click to edit Master title style</a:t>
            </a:r>
            <a:endParaRPr lang="en-US" dirty="0"/>
          </a:p>
        </p:txBody>
      </p:sp>
      <p:sp>
        <p:nvSpPr>
          <p:cNvPr id="5" name="Slide Number Placeholder 4"/>
          <p:cNvSpPr>
            <a:spLocks noGrp="1"/>
          </p:cNvSpPr>
          <p:nvPr>
            <p:ph type="sldNum" sz="quarter" idx="12"/>
          </p:nvPr>
        </p:nvSpPr>
        <p:spPr/>
        <p:txBody>
          <a:bodyPr/>
          <a:lstStyle/>
          <a:p>
            <a:pPr>
              <a:defRPr/>
            </a:pPr>
            <a:fld id="{F1A6FC00-01EB-8C4B-8EBA-327D665853CA}" type="slidenum">
              <a:rPr lang="en-GB" smtClean="0"/>
              <a:pPr>
                <a:defRPr/>
              </a:pPr>
              <a:t>‹#›</a:t>
            </a:fld>
            <a:endParaRPr lang="en-GB" dirty="0"/>
          </a:p>
        </p:txBody>
      </p:sp>
    </p:spTree>
    <p:extLst>
      <p:ext uri="{BB962C8B-B14F-4D97-AF65-F5344CB8AC3E}">
        <p14:creationId xmlns:p14="http://schemas.microsoft.com/office/powerpoint/2010/main" val="12132515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72C4B30A-E151-554F-9F57-FEC60EAD6DEE}" type="slidenum">
              <a:rPr lang="en-GB" smtClean="0"/>
              <a:pPr>
                <a:defRPr/>
              </a:pPr>
              <a:t>‹#›</a:t>
            </a:fld>
            <a:endParaRPr lang="en-GB" dirty="0"/>
          </a:p>
        </p:txBody>
      </p:sp>
    </p:spTree>
    <p:extLst>
      <p:ext uri="{BB962C8B-B14F-4D97-AF65-F5344CB8AC3E}">
        <p14:creationId xmlns:p14="http://schemas.microsoft.com/office/powerpoint/2010/main" val="23555733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6"/>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9FF5AC9E-F104-7046-909E-B47A8243FECD}" type="slidenum">
              <a:rPr lang="en-GB" smtClean="0"/>
              <a:pPr>
                <a:defRPr/>
              </a:pPr>
              <a:t>‹#›</a:t>
            </a:fld>
            <a:endParaRPr lang="en-GB" dirty="0"/>
          </a:p>
        </p:txBody>
      </p:sp>
    </p:spTree>
    <p:extLst>
      <p:ext uri="{BB962C8B-B14F-4D97-AF65-F5344CB8AC3E}">
        <p14:creationId xmlns:p14="http://schemas.microsoft.com/office/powerpoint/2010/main" val="95081262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6"/>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Click to edit Master text styles</a:t>
            </a:r>
          </a:p>
        </p:txBody>
      </p:sp>
      <p:sp>
        <p:nvSpPr>
          <p:cNvPr id="7" name="Slide Number Placeholder 6"/>
          <p:cNvSpPr>
            <a:spLocks noGrp="1"/>
          </p:cNvSpPr>
          <p:nvPr>
            <p:ph type="sldNum" sz="quarter" idx="12"/>
          </p:nvPr>
        </p:nvSpPr>
        <p:spPr/>
        <p:txBody>
          <a:bodyPr/>
          <a:lstStyle/>
          <a:p>
            <a:pPr>
              <a:defRPr/>
            </a:pPr>
            <a:fld id="{449DDB79-4A56-9B43-9E32-8AACDB1BCC49}" type="slidenum">
              <a:rPr lang="en-GB" smtClean="0"/>
              <a:pPr>
                <a:defRPr/>
              </a:pPr>
              <a:t>‹#›</a:t>
            </a:fld>
            <a:endParaRPr lang="en-GB" dirty="0"/>
          </a:p>
        </p:txBody>
      </p:sp>
    </p:spTree>
    <p:extLst>
      <p:ext uri="{BB962C8B-B14F-4D97-AF65-F5344CB8AC3E}">
        <p14:creationId xmlns:p14="http://schemas.microsoft.com/office/powerpoint/2010/main" val="201458259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D5CD492-2BC6-F348-9965-EC1D86DF57A8}" type="slidenum">
              <a:rPr lang="en-US" smtClean="0"/>
              <a:t>‹#›</a:t>
            </a:fld>
            <a:endParaRPr lang="en-US"/>
          </a:p>
        </p:txBody>
      </p:sp>
      <p:cxnSp>
        <p:nvCxnSpPr>
          <p:cNvPr id="7" name="Straight Connector 6"/>
          <p:cNvCxnSpPr/>
          <p:nvPr userDrawn="1"/>
        </p:nvCxnSpPr>
        <p:spPr>
          <a:xfrm flipV="1">
            <a:off x="457200" y="1417638"/>
            <a:ext cx="8217026" cy="1588"/>
          </a:xfrm>
          <a:prstGeom prst="line">
            <a:avLst/>
          </a:prstGeom>
          <a:ln>
            <a:solidFill>
              <a:schemeClr val="tx1">
                <a:lumMod val="75000"/>
                <a:lumOff val="25000"/>
              </a:schemeClr>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9273455"/>
      </p:ext>
    </p:extLst>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hf hdr="0" ftr="0" dt="0"/>
  <p:txStyles>
    <p:titleStyle>
      <a:lvl1pPr algn="l" defTabSz="685800" rtl="0" eaLnBrk="1" latinLnBrk="0" hangingPunct="1">
        <a:lnSpc>
          <a:spcPct val="90000"/>
        </a:lnSpc>
        <a:spcBef>
          <a:spcPct val="0"/>
        </a:spcBef>
        <a:buNone/>
        <a:defRPr sz="3300" kern="1200">
          <a:solidFill>
            <a:schemeClr val="tx1"/>
          </a:solidFill>
          <a:latin typeface="Times New Roman" panose="02020603050405020304" pitchFamily="18" charset="0"/>
          <a:ea typeface="+mj-ea"/>
          <a:cs typeface="Times New Roman" panose="02020603050405020304" pitchFamily="18" charset="0"/>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6.xml"/><Relationship Id="rId5" Type="http://schemas.openxmlformats.org/officeDocument/2006/relationships/image" Target="../media/image5.png"/><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ctrTitle"/>
          </p:nvPr>
        </p:nvSpPr>
        <p:spPr>
          <a:xfrm>
            <a:off x="1143000" y="2948298"/>
            <a:ext cx="6858000" cy="1769641"/>
          </a:xfrm>
        </p:spPr>
        <p:txBody>
          <a:bodyPr/>
          <a:lstStyle/>
          <a:p>
            <a:pPr eaLnBrk="1" hangingPunct="1"/>
            <a:r>
              <a:rPr lang="en-US" dirty="0" smtClean="0">
                <a:latin typeface="Times New Roman" panose="02020603050405020304" pitchFamily="18" charset="0"/>
                <a:cs typeface="Times New Roman" panose="02020603050405020304" pitchFamily="18" charset="0"/>
              </a:rPr>
              <a:t>Lecture 6 – Architectural Design</a:t>
            </a:r>
          </a:p>
        </p:txBody>
      </p:sp>
      <p:pic>
        <p:nvPicPr>
          <p:cNvPr id="6" name="Picture 5"/>
          <p:cNvPicPr>
            <a:picLocks noChangeAspect="1"/>
          </p:cNvPicPr>
          <p:nvPr/>
        </p:nvPicPr>
        <p:blipFill>
          <a:blip r:embed="rId3"/>
          <a:stretch>
            <a:fillRect/>
          </a:stretch>
        </p:blipFill>
        <p:spPr>
          <a:xfrm>
            <a:off x="2124701" y="138545"/>
            <a:ext cx="4442353" cy="2644775"/>
          </a:xfrm>
          <a:prstGeom prst="rect">
            <a:avLst/>
          </a:prstGeom>
        </p:spPr>
      </p:pic>
      <p:sp>
        <p:nvSpPr>
          <p:cNvPr id="8" name="Rectangle 3"/>
          <p:cNvSpPr>
            <a:spLocks noGrp="1" noChangeArrowheads="1"/>
          </p:cNvSpPr>
          <p:nvPr>
            <p:ph type="subTitle" idx="1"/>
          </p:nvPr>
        </p:nvSpPr>
        <p:spPr>
          <a:xfrm>
            <a:off x="1598142" y="5111531"/>
            <a:ext cx="6112474" cy="1618905"/>
          </a:xfrm>
          <a:noFill/>
        </p:spPr>
        <p:txBody>
          <a:bodyPr wrap="square">
            <a:spAutoFit/>
          </a:bodyPr>
          <a:lstStyle/>
          <a:p>
            <a:pPr eaLnBrk="1" hangingPunct="1"/>
            <a:r>
              <a:rPr lang="en-US" altLang="en-US" sz="2400" dirty="0" smtClean="0">
                <a:latin typeface="Times New Roman" panose="02020603050405020304" pitchFamily="18" charset="0"/>
                <a:cs typeface="Times New Roman" panose="02020603050405020304" pitchFamily="18" charset="0"/>
              </a:rPr>
              <a:t>Sampath Jayarathna</a:t>
            </a:r>
          </a:p>
          <a:p>
            <a:pPr eaLnBrk="1" hangingPunct="1"/>
            <a:r>
              <a:rPr lang="en-US" altLang="en-US" sz="2400" dirty="0" smtClean="0">
                <a:latin typeface="Times New Roman" panose="02020603050405020304" pitchFamily="18" charset="0"/>
                <a:cs typeface="Times New Roman" panose="02020603050405020304" pitchFamily="18" charset="0"/>
              </a:rPr>
              <a:t>Cal Poly Pomona</a:t>
            </a:r>
          </a:p>
          <a:p>
            <a:r>
              <a:rPr lang="en-US" sz="1600" dirty="0">
                <a:latin typeface="Times New Roman" panose="02020603050405020304" pitchFamily="18" charset="0"/>
                <a:cs typeface="Times New Roman" panose="02020603050405020304" pitchFamily="18" charset="0"/>
              </a:rPr>
              <a:t>Based on slides created by </a:t>
            </a:r>
            <a:r>
              <a:rPr lang="en-US" sz="1600" dirty="0" smtClean="0">
                <a:latin typeface="Times New Roman" panose="02020603050405020304" pitchFamily="18" charset="0"/>
                <a:cs typeface="Times New Roman" panose="02020603050405020304" pitchFamily="18" charset="0"/>
              </a:rPr>
              <a:t>Ian </a:t>
            </a:r>
            <a:r>
              <a:rPr lang="en-US" sz="1600" dirty="0" err="1" smtClean="0">
                <a:latin typeface="Times New Roman" panose="02020603050405020304" pitchFamily="18" charset="0"/>
                <a:cs typeface="Times New Roman" panose="02020603050405020304" pitchFamily="18" charset="0"/>
              </a:rPr>
              <a:t>Sommerville</a:t>
            </a:r>
            <a:r>
              <a:rPr lang="en-US" sz="1600" dirty="0" smtClean="0">
                <a:latin typeface="Times New Roman" panose="02020603050405020304" pitchFamily="18" charset="0"/>
                <a:cs typeface="Times New Roman" panose="02020603050405020304" pitchFamily="18" charset="0"/>
              </a:rPr>
              <a:t> &amp; Gary Kimura</a:t>
            </a:r>
            <a:endParaRPr lang="en-US" altLang="en-US" sz="1600" dirty="0">
              <a:latin typeface="Times New Roman" panose="02020603050405020304" pitchFamily="18" charset="0"/>
              <a:cs typeface="Times New Roman" panose="02020603050405020304" pitchFamily="18" charset="0"/>
            </a:endParaRPr>
          </a:p>
          <a:p>
            <a:pPr eaLnBrk="1" hangingPunct="1"/>
            <a:endParaRPr lang="en-US" altLang="en-US" sz="2400" dirty="0" smtClean="0">
              <a:latin typeface="Times New Roman" panose="02020603050405020304" pitchFamily="18" charset="0"/>
              <a:cs typeface="Times New Roman" panose="02020603050405020304" pitchFamily="18" charset="0"/>
            </a:endParaRPr>
          </a:p>
        </p:txBody>
      </p:sp>
      <p:sp>
        <p:nvSpPr>
          <p:cNvPr id="2" name="Slide Number Placeholder 1"/>
          <p:cNvSpPr>
            <a:spLocks noGrp="1"/>
          </p:cNvSpPr>
          <p:nvPr>
            <p:ph type="sldNum" sz="quarter" idx="12"/>
          </p:nvPr>
        </p:nvSpPr>
        <p:spPr/>
        <p:txBody>
          <a:bodyPr/>
          <a:lstStyle/>
          <a:p>
            <a:fld id="{1D5CD492-2BC6-F348-9965-EC1D86DF57A8}" type="slidenum">
              <a:rPr lang="en-US" smtClean="0"/>
              <a:t>1</a:t>
            </a:fld>
            <a:endParaRPr lang="en-US"/>
          </a:p>
        </p:txBody>
      </p:sp>
    </p:spTree>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2"/>
          <p:cNvSpPr>
            <a:spLocks noGrp="1" noChangeArrowheads="1"/>
          </p:cNvSpPr>
          <p:nvPr>
            <p:ph type="title"/>
          </p:nvPr>
        </p:nvSpPr>
        <p:spPr/>
        <p:txBody>
          <a:bodyPr/>
          <a:lstStyle/>
          <a:p>
            <a:r>
              <a:rPr lang="en-US"/>
              <a:t>Architecture reuse</a:t>
            </a:r>
          </a:p>
        </p:txBody>
      </p:sp>
      <p:sp>
        <p:nvSpPr>
          <p:cNvPr id="60419" name="Rectangle 3"/>
          <p:cNvSpPr>
            <a:spLocks noGrp="1" noChangeArrowheads="1"/>
          </p:cNvSpPr>
          <p:nvPr>
            <p:ph idx="1"/>
          </p:nvPr>
        </p:nvSpPr>
        <p:spPr/>
        <p:txBody>
          <a:bodyPr/>
          <a:lstStyle/>
          <a:p>
            <a:r>
              <a:rPr lang="en-US" dirty="0"/>
              <a:t>Systems in the same domain often have similar architectures that reflect domain concepts.</a:t>
            </a:r>
          </a:p>
          <a:p>
            <a:r>
              <a:rPr lang="en-US" dirty="0"/>
              <a:t>Application product lines are built around a core architecture with variants that satisfy particular customer requirements</a:t>
            </a:r>
            <a:r>
              <a:rPr lang="en-US" dirty="0" smtClean="0"/>
              <a:t>.</a:t>
            </a:r>
          </a:p>
          <a:p>
            <a:r>
              <a:rPr lang="en-US" dirty="0" smtClean="0"/>
              <a:t>The architecture of a system may be designed around one of more architectural patterns or ‘styles’. </a:t>
            </a:r>
          </a:p>
          <a:p>
            <a:pPr lvl="1"/>
            <a:r>
              <a:rPr lang="en-US" dirty="0" smtClean="0"/>
              <a:t>These capture the essence of an architecture and can be instantiated in different ways.</a:t>
            </a:r>
          </a:p>
        </p:txBody>
      </p:sp>
    </p:spTree>
    <p:extLst>
      <p:ext uri="{BB962C8B-B14F-4D97-AF65-F5344CB8AC3E}">
        <p14:creationId xmlns:p14="http://schemas.microsoft.com/office/powerpoint/2010/main" val="749246891"/>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6041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6041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6041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6041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views</a:t>
            </a:r>
            <a:endParaRPr lang="en-US" dirty="0"/>
          </a:p>
        </p:txBody>
      </p:sp>
      <p:pic>
        <p:nvPicPr>
          <p:cNvPr id="6" name="Picture 5" descr="6.3 Architectural views.eps"/>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4383" y="1877595"/>
            <a:ext cx="5375755" cy="4044616"/>
          </a:xfrm>
          <a:prstGeom prst="rect">
            <a:avLst/>
          </a:prstGeom>
        </p:spPr>
      </p:pic>
    </p:spTree>
    <p:extLst>
      <p:ext uri="{BB962C8B-B14F-4D97-AF65-F5344CB8AC3E}">
        <p14:creationId xmlns:p14="http://schemas.microsoft.com/office/powerpoint/2010/main" val="17824453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+ 1 view model of software architecture</a:t>
            </a:r>
            <a:endParaRPr lang="en-US" dirty="0"/>
          </a:p>
        </p:txBody>
      </p:sp>
      <p:sp>
        <p:nvSpPr>
          <p:cNvPr id="3" name="Content Placeholder 2"/>
          <p:cNvSpPr>
            <a:spLocks noGrp="1"/>
          </p:cNvSpPr>
          <p:nvPr>
            <p:ph idx="1"/>
          </p:nvPr>
        </p:nvSpPr>
        <p:spPr/>
        <p:txBody>
          <a:bodyPr/>
          <a:lstStyle/>
          <a:p>
            <a:r>
              <a:rPr lang="en-US" dirty="0" smtClean="0"/>
              <a:t>A logical view, which shows the key abstractions in the system as objects or object classes. </a:t>
            </a:r>
            <a:endParaRPr lang="en-GB" dirty="0" smtClean="0"/>
          </a:p>
          <a:p>
            <a:r>
              <a:rPr lang="en-US" dirty="0" smtClean="0"/>
              <a:t>A process view, which shows how, at run-time, the system is composed of interacting processes. </a:t>
            </a:r>
            <a:endParaRPr lang="en-GB" dirty="0" smtClean="0"/>
          </a:p>
          <a:p>
            <a:r>
              <a:rPr lang="en-US" dirty="0" smtClean="0"/>
              <a:t>A development view, which shows how the software is decomposed for development.</a:t>
            </a:r>
            <a:endParaRPr lang="en-GB" dirty="0" smtClean="0"/>
          </a:p>
          <a:p>
            <a:r>
              <a:rPr lang="en-US" dirty="0" smtClean="0"/>
              <a:t>A physical view, which shows the system hardware and how software components are distributed across the processors in the system.</a:t>
            </a:r>
          </a:p>
          <a:p>
            <a:r>
              <a:rPr lang="en-US" dirty="0" smtClean="0"/>
              <a:t>Related using use cases or scenarios (+1) </a:t>
            </a:r>
            <a:endParaRPr lang="en-GB" dirty="0" smtClean="0"/>
          </a:p>
          <a:p>
            <a:endParaRPr lang="en-US" dirty="0"/>
          </a:p>
        </p:txBody>
      </p:sp>
    </p:spTree>
    <p:extLst>
      <p:ext uri="{BB962C8B-B14F-4D97-AF65-F5344CB8AC3E}">
        <p14:creationId xmlns:p14="http://schemas.microsoft.com/office/powerpoint/2010/main" val="255222828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Representing architectural views</a:t>
            </a:r>
            <a:endParaRPr lang="en-US" dirty="0"/>
          </a:p>
        </p:txBody>
      </p:sp>
      <p:sp>
        <p:nvSpPr>
          <p:cNvPr id="3" name="Content Placeholder 2"/>
          <p:cNvSpPr>
            <a:spLocks noGrp="1"/>
          </p:cNvSpPr>
          <p:nvPr>
            <p:ph idx="1"/>
          </p:nvPr>
        </p:nvSpPr>
        <p:spPr/>
        <p:txBody>
          <a:bodyPr/>
          <a:lstStyle/>
          <a:p>
            <a:r>
              <a:rPr lang="en-US" dirty="0" smtClean="0"/>
              <a:t>Some people argue that the Unified Modeling Language (UML) is an appropriate notation for describing and documenting system architectures</a:t>
            </a:r>
          </a:p>
          <a:p>
            <a:r>
              <a:rPr lang="en-US" dirty="0" smtClean="0"/>
              <a:t>UML does not includes abstractions appropriate for high-level system description.</a:t>
            </a:r>
          </a:p>
          <a:p>
            <a:r>
              <a:rPr lang="en-US" dirty="0" smtClean="0"/>
              <a:t>Architectural description languages (ADLs) have been developed but are not widely used</a:t>
            </a:r>
          </a:p>
          <a:p>
            <a:endParaRPr lang="en-US" dirty="0"/>
          </a:p>
        </p:txBody>
      </p:sp>
    </p:spTree>
    <p:extLst>
      <p:ext uri="{BB962C8B-B14F-4D97-AF65-F5344CB8AC3E}">
        <p14:creationId xmlns:p14="http://schemas.microsoft.com/office/powerpoint/2010/main" val="4201165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Architectural patterns</a:t>
            </a:r>
            <a:endParaRPr lang="en-US" dirty="0"/>
          </a:p>
        </p:txBody>
      </p:sp>
      <p:sp>
        <p:nvSpPr>
          <p:cNvPr id="3" name="Content Placeholder 2"/>
          <p:cNvSpPr>
            <a:spLocks noGrp="1"/>
          </p:cNvSpPr>
          <p:nvPr>
            <p:ph idx="1"/>
          </p:nvPr>
        </p:nvSpPr>
        <p:spPr/>
        <p:txBody>
          <a:bodyPr/>
          <a:lstStyle/>
          <a:p>
            <a:r>
              <a:rPr lang="en-US" dirty="0" smtClean="0"/>
              <a:t>Patterns are a means of representing, sharing and reusing knowledge.</a:t>
            </a:r>
          </a:p>
          <a:p>
            <a:r>
              <a:rPr lang="en-US" dirty="0" smtClean="0"/>
              <a:t>An architectural pattern is a stylized description of good design practice, which has been tried and tested in different environments.</a:t>
            </a:r>
          </a:p>
          <a:p>
            <a:r>
              <a:rPr lang="en-US" dirty="0" smtClean="0"/>
              <a:t>Patterns should include information about when they are and when the are not useful.</a:t>
            </a:r>
          </a:p>
          <a:p>
            <a:r>
              <a:rPr lang="en-US" dirty="0" smtClean="0"/>
              <a:t>Patterns may be represented using tabular and graphical descriptions.</a:t>
            </a:r>
          </a:p>
          <a:p>
            <a:pPr>
              <a:buNone/>
            </a:pPr>
            <a:endParaRPr lang="en-US" dirty="0"/>
          </a:p>
        </p:txBody>
      </p:sp>
    </p:spTree>
    <p:extLst>
      <p:ext uri="{BB962C8B-B14F-4D97-AF65-F5344CB8AC3E}">
        <p14:creationId xmlns:p14="http://schemas.microsoft.com/office/powerpoint/2010/main" val="15131444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fld id="{17621A14-C1D0-4A26-9F10-43E76EDC7B03}" type="slidenum">
              <a:rPr lang="en-US" altLang="en-US" sz="1400" u="none"/>
              <a:pPr eaLnBrk="1" hangingPunct="1"/>
              <a:t>15</a:t>
            </a:fld>
            <a:endParaRPr lang="en-US" altLang="en-US" sz="1400" u="none"/>
          </a:p>
        </p:txBody>
      </p:sp>
      <p:sp>
        <p:nvSpPr>
          <p:cNvPr id="16387" name="Rectangle 2"/>
          <p:cNvSpPr>
            <a:spLocks noGrp="1" noChangeArrowheads="1"/>
          </p:cNvSpPr>
          <p:nvPr>
            <p:ph type="title"/>
          </p:nvPr>
        </p:nvSpPr>
        <p:spPr>
          <a:xfrm>
            <a:off x="381000" y="0"/>
            <a:ext cx="8458200" cy="1143000"/>
          </a:xfrm>
        </p:spPr>
        <p:txBody>
          <a:bodyPr/>
          <a:lstStyle/>
          <a:p>
            <a:pPr algn="ctr" eaLnBrk="1" hangingPunct="1"/>
            <a:r>
              <a:rPr lang="en-US" altLang="en-US" dirty="0" smtClean="0"/>
              <a:t>A Taxonomy of Architectural Styles</a:t>
            </a:r>
          </a:p>
        </p:txBody>
      </p:sp>
      <p:grpSp>
        <p:nvGrpSpPr>
          <p:cNvPr id="16388" name="Group 69"/>
          <p:cNvGrpSpPr>
            <a:grpSpLocks/>
          </p:cNvGrpSpPr>
          <p:nvPr/>
        </p:nvGrpSpPr>
        <p:grpSpPr bwMode="auto">
          <a:xfrm>
            <a:off x="819150" y="990600"/>
            <a:ext cx="7639050" cy="2362200"/>
            <a:chOff x="516" y="624"/>
            <a:chExt cx="4812" cy="1488"/>
          </a:xfrm>
        </p:grpSpPr>
        <p:sp>
          <p:nvSpPr>
            <p:cNvPr id="16431" name="Text Box 7"/>
            <p:cNvSpPr txBox="1">
              <a:spLocks noChangeArrowheads="1"/>
            </p:cNvSpPr>
            <p:nvPr/>
          </p:nvSpPr>
          <p:spPr bwMode="auto">
            <a:xfrm>
              <a:off x="2004" y="624"/>
              <a:ext cx="170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b="1" u="none"/>
                <a:t>Independent Components</a:t>
              </a:r>
            </a:p>
          </p:txBody>
        </p:sp>
        <p:sp>
          <p:nvSpPr>
            <p:cNvPr id="16432" name="Text Box 8"/>
            <p:cNvSpPr txBox="1">
              <a:spLocks noChangeArrowheads="1"/>
            </p:cNvSpPr>
            <p:nvPr/>
          </p:nvSpPr>
          <p:spPr bwMode="auto">
            <a:xfrm>
              <a:off x="996" y="1180"/>
              <a:ext cx="1044"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Communicating</a:t>
              </a:r>
            </a:p>
            <a:p>
              <a:pPr eaLnBrk="1" hangingPunct="1"/>
              <a:r>
                <a:rPr lang="en-US" altLang="en-US" sz="1800" u="none"/>
                <a:t>Processes</a:t>
              </a:r>
            </a:p>
          </p:txBody>
        </p:sp>
        <p:sp>
          <p:nvSpPr>
            <p:cNvPr id="16433" name="Text Box 9"/>
            <p:cNvSpPr txBox="1">
              <a:spLocks noChangeArrowheads="1"/>
            </p:cNvSpPr>
            <p:nvPr/>
          </p:nvSpPr>
          <p:spPr bwMode="auto">
            <a:xfrm>
              <a:off x="3732" y="1180"/>
              <a:ext cx="96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u="none"/>
                <a:t>Event Systems</a:t>
              </a:r>
            </a:p>
          </p:txBody>
        </p:sp>
        <p:sp>
          <p:nvSpPr>
            <p:cNvPr id="16434" name="Text Box 10"/>
            <p:cNvSpPr txBox="1">
              <a:spLocks noChangeArrowheads="1"/>
            </p:cNvSpPr>
            <p:nvPr/>
          </p:nvSpPr>
          <p:spPr bwMode="auto">
            <a:xfrm>
              <a:off x="516" y="1804"/>
              <a:ext cx="88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u="none"/>
                <a:t>Client/Server</a:t>
              </a:r>
            </a:p>
          </p:txBody>
        </p:sp>
        <p:sp>
          <p:nvSpPr>
            <p:cNvPr id="16435" name="Text Box 11"/>
            <p:cNvSpPr txBox="1">
              <a:spLocks noChangeArrowheads="1"/>
            </p:cNvSpPr>
            <p:nvPr/>
          </p:nvSpPr>
          <p:spPr bwMode="auto">
            <a:xfrm>
              <a:off x="1812" y="1804"/>
              <a:ext cx="8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u="none"/>
                <a:t>Peer-to-Peer</a:t>
              </a:r>
            </a:p>
          </p:txBody>
        </p:sp>
        <p:sp>
          <p:nvSpPr>
            <p:cNvPr id="16436" name="Text Box 12"/>
            <p:cNvSpPr txBox="1">
              <a:spLocks noChangeArrowheads="1"/>
            </p:cNvSpPr>
            <p:nvPr/>
          </p:nvSpPr>
          <p:spPr bwMode="auto">
            <a:xfrm>
              <a:off x="3300" y="1708"/>
              <a:ext cx="7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Implicit</a:t>
              </a:r>
            </a:p>
            <a:p>
              <a:pPr eaLnBrk="1" hangingPunct="1"/>
              <a:r>
                <a:rPr lang="en-US" altLang="en-US" sz="1800" u="none"/>
                <a:t>Invocation</a:t>
              </a:r>
            </a:p>
          </p:txBody>
        </p:sp>
        <p:sp>
          <p:nvSpPr>
            <p:cNvPr id="16437" name="Text Box 13"/>
            <p:cNvSpPr txBox="1">
              <a:spLocks noChangeArrowheads="1"/>
            </p:cNvSpPr>
            <p:nvPr/>
          </p:nvSpPr>
          <p:spPr bwMode="auto">
            <a:xfrm>
              <a:off x="4596" y="1708"/>
              <a:ext cx="73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Explicit</a:t>
              </a:r>
            </a:p>
            <a:p>
              <a:pPr eaLnBrk="1" hangingPunct="1"/>
              <a:r>
                <a:rPr lang="en-US" altLang="en-US" sz="1800" u="none"/>
                <a:t>Invocation</a:t>
              </a:r>
            </a:p>
          </p:txBody>
        </p:sp>
        <p:sp>
          <p:nvSpPr>
            <p:cNvPr id="16438" name="Line 15"/>
            <p:cNvSpPr>
              <a:spLocks noChangeShapeType="1"/>
            </p:cNvSpPr>
            <p:nvPr/>
          </p:nvSpPr>
          <p:spPr bwMode="auto">
            <a:xfrm>
              <a:off x="1524" y="1056"/>
              <a:ext cx="273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9" name="Line 16"/>
            <p:cNvSpPr>
              <a:spLocks noChangeShapeType="1"/>
            </p:cNvSpPr>
            <p:nvPr/>
          </p:nvSpPr>
          <p:spPr bwMode="auto">
            <a:xfrm>
              <a:off x="996" y="1708"/>
              <a:ext cx="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0" name="Line 17"/>
            <p:cNvSpPr>
              <a:spLocks noChangeShapeType="1"/>
            </p:cNvSpPr>
            <p:nvPr/>
          </p:nvSpPr>
          <p:spPr bwMode="auto">
            <a:xfrm>
              <a:off x="3684" y="1584"/>
              <a:ext cx="12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1" name="Line 18"/>
            <p:cNvSpPr>
              <a:spLocks noChangeShapeType="1"/>
            </p:cNvSpPr>
            <p:nvPr/>
          </p:nvSpPr>
          <p:spPr bwMode="auto">
            <a:xfrm>
              <a:off x="1524"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2" name="Line 19"/>
            <p:cNvSpPr>
              <a:spLocks noChangeShapeType="1"/>
            </p:cNvSpPr>
            <p:nvPr/>
          </p:nvSpPr>
          <p:spPr bwMode="auto">
            <a:xfrm>
              <a:off x="4260" y="105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3" name="Line 20"/>
            <p:cNvSpPr>
              <a:spLocks noChangeShapeType="1"/>
            </p:cNvSpPr>
            <p:nvPr/>
          </p:nvSpPr>
          <p:spPr bwMode="auto">
            <a:xfrm>
              <a:off x="1524" y="1536"/>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4" name="Line 21"/>
            <p:cNvSpPr>
              <a:spLocks noChangeShapeType="1"/>
            </p:cNvSpPr>
            <p:nvPr/>
          </p:nvSpPr>
          <p:spPr bwMode="auto">
            <a:xfrm>
              <a:off x="996" y="1708"/>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5" name="Line 22"/>
            <p:cNvSpPr>
              <a:spLocks noChangeShapeType="1"/>
            </p:cNvSpPr>
            <p:nvPr/>
          </p:nvSpPr>
          <p:spPr bwMode="auto">
            <a:xfrm>
              <a:off x="2196" y="1708"/>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6" name="Line 23"/>
            <p:cNvSpPr>
              <a:spLocks noChangeShapeType="1"/>
            </p:cNvSpPr>
            <p:nvPr/>
          </p:nvSpPr>
          <p:spPr bwMode="auto">
            <a:xfrm>
              <a:off x="3684" y="15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7" name="Line 24"/>
            <p:cNvSpPr>
              <a:spLocks noChangeShapeType="1"/>
            </p:cNvSpPr>
            <p:nvPr/>
          </p:nvSpPr>
          <p:spPr bwMode="auto">
            <a:xfrm>
              <a:off x="4932" y="158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8" name="Line 25"/>
            <p:cNvSpPr>
              <a:spLocks noChangeShapeType="1"/>
            </p:cNvSpPr>
            <p:nvPr/>
          </p:nvSpPr>
          <p:spPr bwMode="auto">
            <a:xfrm>
              <a:off x="4260" y="144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49" name="Line 26"/>
            <p:cNvSpPr>
              <a:spLocks noChangeShapeType="1"/>
            </p:cNvSpPr>
            <p:nvPr/>
          </p:nvSpPr>
          <p:spPr bwMode="auto">
            <a:xfrm>
              <a:off x="2868" y="912"/>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389" name="Group 70"/>
          <p:cNvGrpSpPr>
            <a:grpSpLocks/>
          </p:cNvGrpSpPr>
          <p:nvPr/>
        </p:nvGrpSpPr>
        <p:grpSpPr bwMode="auto">
          <a:xfrm>
            <a:off x="838200" y="3549650"/>
            <a:ext cx="3035300" cy="1435100"/>
            <a:chOff x="528" y="2236"/>
            <a:chExt cx="1912" cy="904"/>
          </a:xfrm>
        </p:grpSpPr>
        <p:sp>
          <p:nvSpPr>
            <p:cNvPr id="16424" name="Text Box 34"/>
            <p:cNvSpPr txBox="1">
              <a:spLocks noChangeArrowheads="1"/>
            </p:cNvSpPr>
            <p:nvPr/>
          </p:nvSpPr>
          <p:spPr bwMode="auto">
            <a:xfrm>
              <a:off x="1184" y="2236"/>
              <a:ext cx="752"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b="1" u="none"/>
                <a:t>Data Flow</a:t>
              </a:r>
            </a:p>
          </p:txBody>
        </p:sp>
        <p:sp>
          <p:nvSpPr>
            <p:cNvPr id="16425" name="Text Box 35"/>
            <p:cNvSpPr txBox="1">
              <a:spLocks noChangeArrowheads="1"/>
            </p:cNvSpPr>
            <p:nvPr/>
          </p:nvSpPr>
          <p:spPr bwMode="auto">
            <a:xfrm>
              <a:off x="528" y="2736"/>
              <a:ext cx="109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u="none"/>
                <a:t>Batch Sequential</a:t>
              </a:r>
            </a:p>
          </p:txBody>
        </p:sp>
        <p:sp>
          <p:nvSpPr>
            <p:cNvPr id="16426" name="Text Box 36"/>
            <p:cNvSpPr txBox="1">
              <a:spLocks noChangeArrowheads="1"/>
            </p:cNvSpPr>
            <p:nvPr/>
          </p:nvSpPr>
          <p:spPr bwMode="auto">
            <a:xfrm>
              <a:off x="1824" y="2736"/>
              <a:ext cx="616"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u="none"/>
                <a:t>Pipe and</a:t>
              </a:r>
            </a:p>
            <a:p>
              <a:pPr algn="l" eaLnBrk="1" hangingPunct="1"/>
              <a:r>
                <a:rPr lang="en-US" altLang="en-US" sz="1800" u="none"/>
                <a:t>Filter</a:t>
              </a:r>
            </a:p>
          </p:txBody>
        </p:sp>
        <p:sp>
          <p:nvSpPr>
            <p:cNvPr id="16427" name="Line 37"/>
            <p:cNvSpPr>
              <a:spLocks noChangeShapeType="1"/>
            </p:cNvSpPr>
            <p:nvPr/>
          </p:nvSpPr>
          <p:spPr bwMode="auto">
            <a:xfrm>
              <a:off x="1008" y="2640"/>
              <a:ext cx="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8" name="Line 39"/>
            <p:cNvSpPr>
              <a:spLocks noChangeShapeType="1"/>
            </p:cNvSpPr>
            <p:nvPr/>
          </p:nvSpPr>
          <p:spPr bwMode="auto">
            <a:xfrm>
              <a:off x="1536" y="2477"/>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9" name="Line 40"/>
            <p:cNvSpPr>
              <a:spLocks noChangeShapeType="1"/>
            </p:cNvSpPr>
            <p:nvPr/>
          </p:nvSpPr>
          <p:spPr bwMode="auto">
            <a:xfrm>
              <a:off x="1008" y="264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30" name="Line 41"/>
            <p:cNvSpPr>
              <a:spLocks noChangeShapeType="1"/>
            </p:cNvSpPr>
            <p:nvPr/>
          </p:nvSpPr>
          <p:spPr bwMode="auto">
            <a:xfrm>
              <a:off x="2208" y="264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390" name="Group 72"/>
          <p:cNvGrpSpPr>
            <a:grpSpLocks/>
          </p:cNvGrpSpPr>
          <p:nvPr/>
        </p:nvGrpSpPr>
        <p:grpSpPr bwMode="auto">
          <a:xfrm>
            <a:off x="857250" y="5149850"/>
            <a:ext cx="3308350" cy="1631950"/>
            <a:chOff x="540" y="3244"/>
            <a:chExt cx="2084" cy="1028"/>
          </a:xfrm>
        </p:grpSpPr>
        <p:sp>
          <p:nvSpPr>
            <p:cNvPr id="16417" name="Text Box 42"/>
            <p:cNvSpPr txBox="1">
              <a:spLocks noChangeArrowheads="1"/>
            </p:cNvSpPr>
            <p:nvPr/>
          </p:nvSpPr>
          <p:spPr bwMode="auto">
            <a:xfrm>
              <a:off x="974" y="3244"/>
              <a:ext cx="113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b="1" u="none" dirty="0"/>
                <a:t>Virtual Machine</a:t>
              </a:r>
            </a:p>
          </p:txBody>
        </p:sp>
        <p:sp>
          <p:nvSpPr>
            <p:cNvPr id="16418" name="Text Box 43"/>
            <p:cNvSpPr txBox="1">
              <a:spLocks noChangeArrowheads="1"/>
            </p:cNvSpPr>
            <p:nvPr/>
          </p:nvSpPr>
          <p:spPr bwMode="auto">
            <a:xfrm>
              <a:off x="540" y="3868"/>
              <a:ext cx="724"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u="none"/>
                <a:t>Interpreter</a:t>
              </a:r>
            </a:p>
          </p:txBody>
        </p:sp>
        <p:sp>
          <p:nvSpPr>
            <p:cNvPr id="16419" name="Text Box 44"/>
            <p:cNvSpPr txBox="1">
              <a:spLocks noChangeArrowheads="1"/>
            </p:cNvSpPr>
            <p:nvPr/>
          </p:nvSpPr>
          <p:spPr bwMode="auto">
            <a:xfrm>
              <a:off x="1836" y="3868"/>
              <a:ext cx="788"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dirty="0"/>
                <a:t>Rule-Based</a:t>
              </a:r>
            </a:p>
            <a:p>
              <a:pPr eaLnBrk="1" hangingPunct="1"/>
              <a:r>
                <a:rPr lang="en-US" altLang="en-US" sz="1800" u="none" dirty="0"/>
                <a:t>System</a:t>
              </a:r>
            </a:p>
          </p:txBody>
        </p:sp>
        <p:sp>
          <p:nvSpPr>
            <p:cNvPr id="16420" name="Line 45"/>
            <p:cNvSpPr>
              <a:spLocks noChangeShapeType="1"/>
            </p:cNvSpPr>
            <p:nvPr/>
          </p:nvSpPr>
          <p:spPr bwMode="auto">
            <a:xfrm>
              <a:off x="1020" y="3772"/>
              <a:ext cx="120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1" name="Line 47"/>
            <p:cNvSpPr>
              <a:spLocks noChangeShapeType="1"/>
            </p:cNvSpPr>
            <p:nvPr/>
          </p:nvSpPr>
          <p:spPr bwMode="auto">
            <a:xfrm>
              <a:off x="1548" y="3600"/>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2" name="Line 48"/>
            <p:cNvSpPr>
              <a:spLocks noChangeShapeType="1"/>
            </p:cNvSpPr>
            <p:nvPr/>
          </p:nvSpPr>
          <p:spPr bwMode="auto">
            <a:xfrm>
              <a:off x="1020" y="3772"/>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23" name="Line 49"/>
            <p:cNvSpPr>
              <a:spLocks noChangeShapeType="1"/>
            </p:cNvSpPr>
            <p:nvPr/>
          </p:nvSpPr>
          <p:spPr bwMode="auto">
            <a:xfrm>
              <a:off x="2220" y="3772"/>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391" name="Group 71"/>
          <p:cNvGrpSpPr>
            <a:grpSpLocks/>
          </p:cNvGrpSpPr>
          <p:nvPr/>
        </p:nvGrpSpPr>
        <p:grpSpPr bwMode="auto">
          <a:xfrm>
            <a:off x="5226050" y="3549650"/>
            <a:ext cx="3270250" cy="1174750"/>
            <a:chOff x="3292" y="2236"/>
            <a:chExt cx="2060" cy="740"/>
          </a:xfrm>
        </p:grpSpPr>
        <p:sp>
          <p:nvSpPr>
            <p:cNvPr id="16410" name="Text Box 50"/>
            <p:cNvSpPr txBox="1">
              <a:spLocks noChangeArrowheads="1"/>
            </p:cNvSpPr>
            <p:nvPr/>
          </p:nvSpPr>
          <p:spPr bwMode="auto">
            <a:xfrm>
              <a:off x="3732" y="2236"/>
              <a:ext cx="102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b="1" u="none"/>
                <a:t>Data-Centered</a:t>
              </a:r>
            </a:p>
          </p:txBody>
        </p:sp>
        <p:sp>
          <p:nvSpPr>
            <p:cNvPr id="16411" name="Text Box 51"/>
            <p:cNvSpPr txBox="1">
              <a:spLocks noChangeArrowheads="1"/>
            </p:cNvSpPr>
            <p:nvPr/>
          </p:nvSpPr>
          <p:spPr bwMode="auto">
            <a:xfrm>
              <a:off x="3292" y="2745"/>
              <a:ext cx="74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Repository</a:t>
              </a:r>
            </a:p>
          </p:txBody>
        </p:sp>
        <p:sp>
          <p:nvSpPr>
            <p:cNvPr id="16412" name="Text Box 52"/>
            <p:cNvSpPr txBox="1">
              <a:spLocks noChangeArrowheads="1"/>
            </p:cNvSpPr>
            <p:nvPr/>
          </p:nvSpPr>
          <p:spPr bwMode="auto">
            <a:xfrm>
              <a:off x="4572" y="2745"/>
              <a:ext cx="780"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Blackboard</a:t>
              </a:r>
            </a:p>
          </p:txBody>
        </p:sp>
        <p:sp>
          <p:nvSpPr>
            <p:cNvPr id="16413" name="Line 53"/>
            <p:cNvSpPr>
              <a:spLocks noChangeShapeType="1"/>
            </p:cNvSpPr>
            <p:nvPr/>
          </p:nvSpPr>
          <p:spPr bwMode="auto">
            <a:xfrm>
              <a:off x="3684" y="2621"/>
              <a:ext cx="1248"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4" name="Line 54"/>
            <p:cNvSpPr>
              <a:spLocks noChangeShapeType="1"/>
            </p:cNvSpPr>
            <p:nvPr/>
          </p:nvSpPr>
          <p:spPr bwMode="auto">
            <a:xfrm>
              <a:off x="3684" y="262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5" name="Line 55"/>
            <p:cNvSpPr>
              <a:spLocks noChangeShapeType="1"/>
            </p:cNvSpPr>
            <p:nvPr/>
          </p:nvSpPr>
          <p:spPr bwMode="auto">
            <a:xfrm>
              <a:off x="4932" y="2621"/>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16" name="Line 56"/>
            <p:cNvSpPr>
              <a:spLocks noChangeShapeType="1"/>
            </p:cNvSpPr>
            <p:nvPr/>
          </p:nvSpPr>
          <p:spPr bwMode="auto">
            <a:xfrm>
              <a:off x="4260" y="2477"/>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grpSp>
        <p:nvGrpSpPr>
          <p:cNvPr id="16392" name="Group 73"/>
          <p:cNvGrpSpPr>
            <a:grpSpLocks/>
          </p:cNvGrpSpPr>
          <p:nvPr/>
        </p:nvGrpSpPr>
        <p:grpSpPr bwMode="auto">
          <a:xfrm>
            <a:off x="4648200" y="5181600"/>
            <a:ext cx="3876675" cy="1600200"/>
            <a:chOff x="2928" y="3216"/>
            <a:chExt cx="2442" cy="1008"/>
          </a:xfrm>
        </p:grpSpPr>
        <p:sp>
          <p:nvSpPr>
            <p:cNvPr id="16398" name="Text Box 57"/>
            <p:cNvSpPr txBox="1">
              <a:spLocks noChangeArrowheads="1"/>
            </p:cNvSpPr>
            <p:nvPr/>
          </p:nvSpPr>
          <p:spPr bwMode="auto">
            <a:xfrm>
              <a:off x="3732" y="3216"/>
              <a:ext cx="1116"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algn="l" eaLnBrk="1" hangingPunct="1"/>
              <a:r>
                <a:rPr lang="en-US" altLang="en-US" sz="1800" b="1" u="none"/>
                <a:t>Call and Return</a:t>
              </a:r>
            </a:p>
          </p:txBody>
        </p:sp>
        <p:sp>
          <p:nvSpPr>
            <p:cNvPr id="16399" name="Text Box 58"/>
            <p:cNvSpPr txBox="1">
              <a:spLocks noChangeArrowheads="1"/>
            </p:cNvSpPr>
            <p:nvPr/>
          </p:nvSpPr>
          <p:spPr bwMode="auto">
            <a:xfrm>
              <a:off x="2928" y="3580"/>
              <a:ext cx="992"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Main Program</a:t>
              </a:r>
            </a:p>
            <a:p>
              <a:pPr eaLnBrk="1" hangingPunct="1"/>
              <a:r>
                <a:rPr lang="en-US" altLang="en-US" sz="1800" u="none"/>
                <a:t>and Subroutine</a:t>
              </a:r>
            </a:p>
          </p:txBody>
        </p:sp>
        <p:sp>
          <p:nvSpPr>
            <p:cNvPr id="16400" name="Text Box 59"/>
            <p:cNvSpPr txBox="1">
              <a:spLocks noChangeArrowheads="1"/>
            </p:cNvSpPr>
            <p:nvPr/>
          </p:nvSpPr>
          <p:spPr bwMode="auto">
            <a:xfrm>
              <a:off x="4750" y="3580"/>
              <a:ext cx="620" cy="4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Object</a:t>
              </a:r>
            </a:p>
            <a:p>
              <a:pPr eaLnBrk="1" hangingPunct="1"/>
              <a:r>
                <a:rPr lang="en-US" altLang="en-US" sz="1800" u="none"/>
                <a:t>Oriented</a:t>
              </a:r>
            </a:p>
          </p:txBody>
        </p:sp>
        <p:sp>
          <p:nvSpPr>
            <p:cNvPr id="16401" name="Line 60"/>
            <p:cNvSpPr>
              <a:spLocks noChangeShapeType="1"/>
            </p:cNvSpPr>
            <p:nvPr/>
          </p:nvSpPr>
          <p:spPr bwMode="auto">
            <a:xfrm>
              <a:off x="3442" y="3504"/>
              <a:ext cx="1596"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2" name="Line 61"/>
            <p:cNvSpPr>
              <a:spLocks noChangeShapeType="1"/>
            </p:cNvSpPr>
            <p:nvPr/>
          </p:nvSpPr>
          <p:spPr bwMode="auto">
            <a:xfrm flipV="1">
              <a:off x="4224" y="3504"/>
              <a:ext cx="0" cy="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3" name="Line 62"/>
            <p:cNvSpPr>
              <a:spLocks noChangeShapeType="1"/>
            </p:cNvSpPr>
            <p:nvPr/>
          </p:nvSpPr>
          <p:spPr bwMode="auto">
            <a:xfrm>
              <a:off x="5038" y="350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4" name="Line 63"/>
            <p:cNvSpPr>
              <a:spLocks noChangeShapeType="1"/>
            </p:cNvSpPr>
            <p:nvPr/>
          </p:nvSpPr>
          <p:spPr bwMode="auto">
            <a:xfrm>
              <a:off x="4224" y="3408"/>
              <a:ext cx="0" cy="96"/>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5" name="Text Box 64"/>
            <p:cNvSpPr txBox="1">
              <a:spLocks noChangeArrowheads="1"/>
            </p:cNvSpPr>
            <p:nvPr/>
          </p:nvSpPr>
          <p:spPr bwMode="auto">
            <a:xfrm>
              <a:off x="4128" y="3696"/>
              <a:ext cx="588" cy="2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Layered</a:t>
              </a:r>
            </a:p>
          </p:txBody>
        </p:sp>
        <p:sp>
          <p:nvSpPr>
            <p:cNvPr id="16406" name="Line 67"/>
            <p:cNvSpPr>
              <a:spLocks noChangeShapeType="1"/>
            </p:cNvSpPr>
            <p:nvPr/>
          </p:nvSpPr>
          <p:spPr bwMode="auto">
            <a:xfrm>
              <a:off x="4398" y="3504"/>
              <a:ext cx="0" cy="240"/>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7" name="Text Box 58"/>
            <p:cNvSpPr txBox="1">
              <a:spLocks noChangeArrowheads="1"/>
            </p:cNvSpPr>
            <p:nvPr/>
          </p:nvSpPr>
          <p:spPr bwMode="auto">
            <a:xfrm>
              <a:off x="3231" y="3991"/>
              <a:ext cx="1473" cy="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Remote Procedure Call</a:t>
              </a:r>
            </a:p>
          </p:txBody>
        </p:sp>
        <p:sp>
          <p:nvSpPr>
            <p:cNvPr id="16408" name="Line 67"/>
            <p:cNvSpPr>
              <a:spLocks noChangeShapeType="1"/>
            </p:cNvSpPr>
            <p:nvPr/>
          </p:nvSpPr>
          <p:spPr bwMode="auto">
            <a:xfrm>
              <a:off x="3984" y="3504"/>
              <a:ext cx="0" cy="528"/>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sp>
          <p:nvSpPr>
            <p:cNvPr id="16409" name="Line 62"/>
            <p:cNvSpPr>
              <a:spLocks noChangeShapeType="1"/>
            </p:cNvSpPr>
            <p:nvPr/>
          </p:nvSpPr>
          <p:spPr bwMode="auto">
            <a:xfrm>
              <a:off x="3456" y="3504"/>
              <a:ext cx="0" cy="144"/>
            </a:xfrm>
            <a:prstGeom prst="line">
              <a:avLst/>
            </a:prstGeom>
            <a:noFill/>
            <a:ln w="9525">
              <a:solidFill>
                <a:schemeClr val="tx1"/>
              </a:solidFill>
              <a:round/>
              <a:headEnd/>
              <a:tailEnd/>
            </a:ln>
            <a:extLst>
              <a:ext uri="{909E8E84-426E-40DD-AFC4-6F175D3DCCD1}">
                <a14:hiddenFill xmlns:a14="http://schemas.microsoft.com/office/drawing/2010/main">
                  <a:noFill/>
                </a14:hiddenFill>
              </a:ext>
            </a:extLst>
          </p:spPr>
          <p:txBody>
            <a:bodyPr/>
            <a:lstStyle/>
            <a:p>
              <a:endParaRPr lang="en-US"/>
            </a:p>
          </p:txBody>
        </p:sp>
      </p:grpSp>
      <p:sp>
        <p:nvSpPr>
          <p:cNvPr id="16393" name="Rectangle 74"/>
          <p:cNvSpPr>
            <a:spLocks noChangeArrowheads="1"/>
          </p:cNvSpPr>
          <p:nvPr/>
        </p:nvSpPr>
        <p:spPr bwMode="auto">
          <a:xfrm>
            <a:off x="838200" y="990600"/>
            <a:ext cx="7696200" cy="2362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endParaRPr lang="en-US" altLang="en-US"/>
          </a:p>
        </p:txBody>
      </p:sp>
      <p:sp>
        <p:nvSpPr>
          <p:cNvPr id="16394" name="Rectangle 75"/>
          <p:cNvSpPr>
            <a:spLocks noChangeArrowheads="1"/>
          </p:cNvSpPr>
          <p:nvPr/>
        </p:nvSpPr>
        <p:spPr bwMode="auto">
          <a:xfrm>
            <a:off x="838200" y="3505200"/>
            <a:ext cx="3429000" cy="1447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endParaRPr lang="en-US" altLang="en-US"/>
          </a:p>
        </p:txBody>
      </p:sp>
      <p:sp>
        <p:nvSpPr>
          <p:cNvPr id="16395" name="Rectangle 76"/>
          <p:cNvSpPr>
            <a:spLocks noChangeArrowheads="1"/>
          </p:cNvSpPr>
          <p:nvPr/>
        </p:nvSpPr>
        <p:spPr bwMode="auto">
          <a:xfrm>
            <a:off x="4648200" y="3505200"/>
            <a:ext cx="3886200" cy="14478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endParaRPr lang="en-US" altLang="en-US"/>
          </a:p>
        </p:txBody>
      </p:sp>
      <p:sp>
        <p:nvSpPr>
          <p:cNvPr id="16396" name="Rectangle 77"/>
          <p:cNvSpPr>
            <a:spLocks noChangeArrowheads="1"/>
          </p:cNvSpPr>
          <p:nvPr/>
        </p:nvSpPr>
        <p:spPr bwMode="auto">
          <a:xfrm>
            <a:off x="838200" y="5181600"/>
            <a:ext cx="3429000" cy="1600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endParaRPr lang="en-US" altLang="en-US"/>
          </a:p>
        </p:txBody>
      </p:sp>
      <p:sp>
        <p:nvSpPr>
          <p:cNvPr id="16397" name="Rectangle 78"/>
          <p:cNvSpPr>
            <a:spLocks noChangeArrowheads="1"/>
          </p:cNvSpPr>
          <p:nvPr/>
        </p:nvSpPr>
        <p:spPr bwMode="auto">
          <a:xfrm>
            <a:off x="4648200" y="5181600"/>
            <a:ext cx="3886200" cy="16002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endParaRPr lang="en-US" altLang="en-US"/>
          </a:p>
        </p:txBody>
      </p:sp>
    </p:spTree>
    <p:extLst>
      <p:ext uri="{BB962C8B-B14F-4D97-AF65-F5344CB8AC3E}">
        <p14:creationId xmlns:p14="http://schemas.microsoft.com/office/powerpoint/2010/main" val="20485243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organization of the Model-View-Controller</a:t>
            </a:r>
            <a:r>
              <a:rPr lang="en-GB" dirty="0" smtClean="0"/>
              <a:t> </a:t>
            </a:r>
            <a:endParaRPr lang="en-US" dirty="0"/>
          </a:p>
        </p:txBody>
      </p:sp>
      <p:pic>
        <p:nvPicPr>
          <p:cNvPr id="16386" name="Picture 2" descr="6"/>
          <p:cNvPicPr>
            <a:picLocks noChangeAspect="1" noChangeArrowheads="1"/>
          </p:cNvPicPr>
          <p:nvPr/>
        </p:nvPicPr>
        <p:blipFill>
          <a:blip r:embed="rId2"/>
          <a:srcRect t="-10443" b="-8620"/>
          <a:stretch>
            <a:fillRect/>
          </a:stretch>
        </p:blipFill>
        <p:spPr bwMode="auto">
          <a:xfrm>
            <a:off x="2063367" y="1952625"/>
            <a:ext cx="4819650" cy="3759200"/>
          </a:xfrm>
          <a:prstGeom prst="rect">
            <a:avLst/>
          </a:prstGeom>
          <a:noFill/>
          <a:ln w="9525">
            <a:noFill/>
            <a:miter lim="800000"/>
            <a:headEnd/>
            <a:tailEnd/>
          </a:ln>
        </p:spPr>
      </p:pic>
    </p:spTree>
    <p:extLst>
      <p:ext uri="{BB962C8B-B14F-4D97-AF65-F5344CB8AC3E}">
        <p14:creationId xmlns:p14="http://schemas.microsoft.com/office/powerpoint/2010/main" val="83843298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Model-View-Controller (MVC)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617132586"/>
              </p:ext>
            </p:extLst>
          </p:nvPr>
        </p:nvGraphicFramePr>
        <p:xfrm>
          <a:off x="457200" y="1693404"/>
          <a:ext cx="8229600" cy="4210627"/>
        </p:xfrm>
        <a:graphic>
          <a:graphicData uri="http://schemas.openxmlformats.org/drawingml/2006/table">
            <a:tbl>
              <a:tblPr firstRow="1" bandRow="1">
                <a:tableStyleId>{5C22544A-7EE6-4342-B048-85BDC9FD1C3A}</a:tableStyleId>
              </a:tblPr>
              <a:tblGrid>
                <a:gridCol w="2001917"/>
                <a:gridCol w="6227683"/>
              </a:tblGrid>
              <a:tr h="42911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MVC (Model-View-Controller</a:t>
                      </a:r>
                      <a:r>
                        <a:rPr lang="en-GB" sz="1400" b="1" dirty="0" smtClean="0">
                          <a:solidFill>
                            <a:srgbClr val="000000"/>
                          </a:solidFill>
                          <a:latin typeface="Helvetica"/>
                          <a:ea typeface="Times New Roman"/>
                          <a:cs typeface="Helvetica"/>
                        </a:rPr>
                        <a:t>)</a:t>
                      </a:r>
                      <a:endParaRPr lang="en-GB" sz="1400" b="1" dirty="0">
                        <a:solidFill>
                          <a:srgbClr val="000000"/>
                        </a:solidFill>
                        <a:latin typeface="Helvetica"/>
                        <a:ea typeface="Times New Roman"/>
                        <a:cs typeface="Helvetica"/>
                      </a:endParaRPr>
                    </a:p>
                  </a:txBody>
                  <a:tcPr marL="68580" marR="68580" marT="0" marB="0"/>
                </a:tc>
              </a:tr>
              <a:tr h="155202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Separates presentation and interaction from the system data. The system is structured into three logical components that interact with each other. The Model component manages the system data and associated operations on that data. The View component defines and manages how the data is presented to the user. The Controller component manages user interaction (e.g., key presses, mouse clicks, etc.) and passes these interactions to the View and the Model. </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smtClean="0">
                          <a:solidFill>
                            <a:srgbClr val="000000"/>
                          </a:solidFill>
                          <a:latin typeface="Helvetica"/>
                          <a:ea typeface="Times New Roman"/>
                          <a:cs typeface="Helvetica"/>
                        </a:rPr>
                        <a:t>Next Figure shows </a:t>
                      </a:r>
                      <a:r>
                        <a:rPr lang="en-GB" sz="1400" dirty="0">
                          <a:solidFill>
                            <a:srgbClr val="000000"/>
                          </a:solidFill>
                          <a:latin typeface="Helvetica"/>
                          <a:ea typeface="Times New Roman"/>
                          <a:cs typeface="Helvetica"/>
                        </a:rPr>
                        <a:t>the architecture of a web-based application system organized using the MVC pattern.</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there are multiple ways to view and interact with data. Also used when the future requirements for interaction and presentation of data are unknown. </a:t>
                      </a:r>
                    </a:p>
                  </a:txBody>
                  <a:tcPr marL="68580" marR="68580" marT="0" marB="0"/>
                </a:tc>
              </a:tr>
              <a:tr h="665152">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the data to change independently of its representation and vice versa. Supports presentation of the same data in different ways with changes made in one representation shown in all of them. </a:t>
                      </a:r>
                    </a:p>
                  </a:txBody>
                  <a:tcPr marL="68580" marR="68580" marT="0" marB="0"/>
                </a:tc>
              </a:tr>
              <a:tr h="449594">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Can involve additional code and code complexity when the data model and interactions are simple</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extLst>
      <p:ext uri="{BB962C8B-B14F-4D97-AF65-F5344CB8AC3E}">
        <p14:creationId xmlns:p14="http://schemas.microsoft.com/office/powerpoint/2010/main" val="51113488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 application architecture using the MVC pattern</a:t>
            </a:r>
            <a:r>
              <a:rPr lang="en-GB" dirty="0" smtClean="0"/>
              <a:t> </a:t>
            </a:r>
            <a:endParaRPr lang="en-US" dirty="0"/>
          </a:p>
        </p:txBody>
      </p:sp>
      <p:pic>
        <p:nvPicPr>
          <p:cNvPr id="17410" name="Picture 2" descr="6"/>
          <p:cNvPicPr>
            <a:picLocks noChangeAspect="1" noChangeArrowheads="1"/>
          </p:cNvPicPr>
          <p:nvPr/>
        </p:nvPicPr>
        <p:blipFill>
          <a:blip r:embed="rId2"/>
          <a:srcRect b="-8466"/>
          <a:stretch>
            <a:fillRect/>
          </a:stretch>
        </p:blipFill>
        <p:spPr bwMode="auto">
          <a:xfrm>
            <a:off x="2166591" y="1828800"/>
            <a:ext cx="4565650" cy="4194175"/>
          </a:xfrm>
          <a:prstGeom prst="rect">
            <a:avLst/>
          </a:prstGeom>
          <a:noFill/>
          <a:ln w="9525">
            <a:noFill/>
            <a:miter lim="800000"/>
            <a:headEnd/>
            <a:tailEnd/>
          </a:ln>
        </p:spPr>
      </p:pic>
    </p:spTree>
    <p:extLst>
      <p:ext uri="{BB962C8B-B14F-4D97-AF65-F5344CB8AC3E}">
        <p14:creationId xmlns:p14="http://schemas.microsoft.com/office/powerpoint/2010/main" val="42254763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a:noFill/>
          <a:ln/>
        </p:spPr>
        <p:txBody>
          <a:bodyPr lIns="90487" tIns="44450" rIns="90487" bIns="44450"/>
          <a:lstStyle/>
          <a:p>
            <a:r>
              <a:rPr lang="en-GB" dirty="0" smtClean="0"/>
              <a:t>Layered architecture</a:t>
            </a:r>
            <a:endParaRPr lang="en-GB" dirty="0"/>
          </a:p>
        </p:txBody>
      </p:sp>
      <p:sp>
        <p:nvSpPr>
          <p:cNvPr id="19459" name="Rectangle 3"/>
          <p:cNvSpPr>
            <a:spLocks noGrp="1" noChangeArrowheads="1"/>
          </p:cNvSpPr>
          <p:nvPr>
            <p:ph idx="1"/>
          </p:nvPr>
        </p:nvSpPr>
        <p:spPr>
          <a:noFill/>
          <a:ln/>
        </p:spPr>
        <p:txBody>
          <a:bodyPr lIns="90487" tIns="44450" rIns="90487" bIns="44450"/>
          <a:lstStyle/>
          <a:p>
            <a:r>
              <a:rPr lang="en-GB" sz="2400" dirty="0"/>
              <a:t>Used to model the interfacing of sub-systems.</a:t>
            </a:r>
          </a:p>
          <a:p>
            <a:r>
              <a:rPr lang="en-GB" sz="2400" dirty="0"/>
              <a:t>Organises the system into a set of layers (or abstract machines) each of which provide a set of services.</a:t>
            </a:r>
          </a:p>
          <a:p>
            <a:r>
              <a:rPr lang="en-GB" sz="2400" dirty="0"/>
              <a:t>Supports the incremental development of sub-systems in different layers. When a layer interface changes, only the adjacent layer is affected.</a:t>
            </a:r>
          </a:p>
          <a:p>
            <a:r>
              <a:rPr lang="en-GB" sz="2400" dirty="0"/>
              <a:t>However, often artificial to structure systems in this way.</a:t>
            </a:r>
          </a:p>
        </p:txBody>
      </p:sp>
    </p:spTree>
    <p:extLst>
      <p:ext uri="{BB962C8B-B14F-4D97-AF65-F5344CB8AC3E}">
        <p14:creationId xmlns:p14="http://schemas.microsoft.com/office/powerpoint/2010/main" val="203502495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94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45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45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 covered</a:t>
            </a:r>
            <a:endParaRPr lang="en-US" dirty="0"/>
          </a:p>
        </p:txBody>
      </p:sp>
      <p:sp>
        <p:nvSpPr>
          <p:cNvPr id="3" name="Content Placeholder 2"/>
          <p:cNvSpPr>
            <a:spLocks noGrp="1"/>
          </p:cNvSpPr>
          <p:nvPr>
            <p:ph idx="1"/>
          </p:nvPr>
        </p:nvSpPr>
        <p:spPr/>
        <p:txBody>
          <a:bodyPr/>
          <a:lstStyle/>
          <a:p>
            <a:r>
              <a:rPr lang="en-US" dirty="0" smtClean="0"/>
              <a:t>Architectural design decisions</a:t>
            </a:r>
            <a:endParaRPr lang="en-GB" dirty="0" smtClean="0"/>
          </a:p>
          <a:p>
            <a:r>
              <a:rPr lang="en-US" dirty="0" smtClean="0"/>
              <a:t>Architectural views</a:t>
            </a:r>
            <a:endParaRPr lang="en-GB" dirty="0" smtClean="0"/>
          </a:p>
          <a:p>
            <a:r>
              <a:rPr lang="en-US" dirty="0" smtClean="0"/>
              <a:t>Architectural patterns</a:t>
            </a:r>
            <a:endParaRPr lang="en-GB" dirty="0" smtClean="0"/>
          </a:p>
          <a:p>
            <a:r>
              <a:rPr lang="en-US" dirty="0" smtClean="0"/>
              <a:t>Application architectures</a:t>
            </a:r>
            <a:endParaRPr lang="en-GB" dirty="0" smtClean="0"/>
          </a:p>
          <a:p>
            <a:endParaRPr lang="en-US" dirty="0"/>
          </a:p>
        </p:txBody>
      </p:sp>
    </p:spTree>
    <p:extLst>
      <p:ext uri="{BB962C8B-B14F-4D97-AF65-F5344CB8AC3E}">
        <p14:creationId xmlns:p14="http://schemas.microsoft.com/office/powerpoint/2010/main" val="208361126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generic layered architecture</a:t>
            </a:r>
            <a:r>
              <a:rPr lang="en-GB" dirty="0" smtClean="0"/>
              <a:t> </a:t>
            </a:r>
            <a:endParaRPr lang="en-US" dirty="0"/>
          </a:p>
        </p:txBody>
      </p:sp>
      <p:pic>
        <p:nvPicPr>
          <p:cNvPr id="4" name="Content Placeholder 3" descr="6.6 LayeredArch.eps"/>
          <p:cNvPicPr>
            <a:picLocks noGrp="1" noChangeAspect="1"/>
          </p:cNvPicPr>
          <p:nvPr>
            <p:ph idx="1"/>
          </p:nvPr>
        </p:nvPicPr>
        <p:blipFill>
          <a:blip r:embed="rId2"/>
          <a:srcRect l="-16082" r="-16082"/>
          <a:stretch>
            <a:fillRect/>
          </a:stretch>
        </p:blipFill>
        <p:spPr>
          <a:xfrm>
            <a:off x="740945" y="1600200"/>
            <a:ext cx="7271456" cy="3999021"/>
          </a:xfrm>
        </p:spPr>
      </p:pic>
    </p:spTree>
    <p:extLst>
      <p:ext uri="{BB962C8B-B14F-4D97-AF65-F5344CB8AC3E}">
        <p14:creationId xmlns:p14="http://schemas.microsoft.com/office/powerpoint/2010/main" val="97015890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Layered architecture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991930806"/>
              </p:ext>
            </p:extLst>
          </p:nvPr>
        </p:nvGraphicFramePr>
        <p:xfrm>
          <a:off x="1024689" y="1621197"/>
          <a:ext cx="7190386" cy="4638040"/>
        </p:xfrm>
        <a:graphic>
          <a:graphicData uri="http://schemas.openxmlformats.org/drawingml/2006/table">
            <a:tbl>
              <a:tblPr firstRow="1" bandRow="1">
                <a:tableStyleId>{5C22544A-7EE6-4342-B048-85BDC9FD1C3A}</a:tableStyleId>
              </a:tblPr>
              <a:tblGrid>
                <a:gridCol w="1961618"/>
                <a:gridCol w="5228768"/>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Layered </a:t>
                      </a:r>
                      <a:r>
                        <a:rPr lang="en-GB" sz="1400" b="1" dirty="0" smtClean="0">
                          <a:solidFill>
                            <a:srgbClr val="000000"/>
                          </a:solidFill>
                          <a:latin typeface="Helvetica"/>
                          <a:ea typeface="Times New Roman"/>
                          <a:cs typeface="Helvetica"/>
                        </a:rPr>
                        <a:t>architecture</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Organizes the system into layers with related functionality associated with each layer. A layer provides services to the layer above it so the lowest-level layers represent core services that are likely to be used throughout the system.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 layered model of a system for sharing copyright documents held in different </a:t>
                      </a:r>
                      <a:r>
                        <a:rPr lang="en-GB" sz="1400" dirty="0" smtClean="0">
                          <a:solidFill>
                            <a:srgbClr val="000000"/>
                          </a:solidFill>
                          <a:latin typeface="Helvetica"/>
                          <a:ea typeface="Times New Roman"/>
                          <a:cs typeface="Helvetica"/>
                        </a:rPr>
                        <a:t>libraries.</a:t>
                      </a:r>
                      <a:endParaRPr lang="en-GB" sz="1400"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building new facilities on top of existing systems; when the development is spread across several teams with each team responsibility for a layer of functionality; when there is a requirement for multi-level security.</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Allows replacement of entire layers so long as the interface is maintained. Redundant facilities (e.g., authentication) can be provided in each layer to increase the dependability of the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p>
                  </a:txBody>
                  <a:tcPr marL="68580" marR="68580" marT="0" marB="0"/>
                </a:tc>
                <a:tc>
                  <a:txBody>
                    <a:bodyPr/>
                    <a:lstStyle/>
                    <a:p>
                      <a:pPr algn="l">
                        <a:spcAft>
                          <a:spcPts val="0"/>
                        </a:spcAft>
                        <a:tabLst>
                          <a:tab pos="342900" algn="l"/>
                          <a:tab pos="685800" algn="l"/>
                          <a:tab pos="1028700" algn="l"/>
                        </a:tabLst>
                      </a:pPr>
                      <a:r>
                        <a:rPr lang="en-GB" sz="1400" dirty="0">
                          <a:solidFill>
                            <a:srgbClr val="000000"/>
                          </a:solidFill>
                          <a:latin typeface="Helvetica"/>
                          <a:ea typeface="Times New Roman"/>
                          <a:cs typeface="Helvetica"/>
                        </a:rPr>
                        <a:t>In practice, providing a clean separation between layers is often difficult and a high-level layer may have to interact directly with lower-level layers rather than through the layer immediately below it. Performance can be a problem because of multiple levels of interpretation of a service request as it is processed at each layer</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extLst>
      <p:ext uri="{BB962C8B-B14F-4D97-AF65-F5344CB8AC3E}">
        <p14:creationId xmlns:p14="http://schemas.microsoft.com/office/powerpoint/2010/main" val="22986933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Case Study: architecture of the iLearn system</a:t>
            </a:r>
            <a:r>
              <a:rPr lang="en-GB" dirty="0" smtClean="0"/>
              <a:t> </a:t>
            </a:r>
            <a:endParaRPr lang="en-US" dirty="0"/>
          </a:p>
        </p:txBody>
      </p:sp>
    </p:spTree>
    <p:extLst>
      <p:ext uri="{BB962C8B-B14F-4D97-AF65-F5344CB8AC3E}">
        <p14:creationId xmlns:p14="http://schemas.microsoft.com/office/powerpoint/2010/main" val="177352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noFill/>
          <a:ln/>
        </p:spPr>
        <p:txBody>
          <a:bodyPr lIns="90487" tIns="44450" rIns="90487" bIns="44450"/>
          <a:lstStyle/>
          <a:p>
            <a:r>
              <a:rPr lang="en-GB" dirty="0" smtClean="0"/>
              <a:t>Repository (Data-</a:t>
            </a:r>
            <a:r>
              <a:rPr lang="en-GB" dirty="0" err="1" smtClean="0"/>
              <a:t>Centered</a:t>
            </a:r>
            <a:r>
              <a:rPr lang="en-GB" dirty="0" smtClean="0"/>
              <a:t>) architecture</a:t>
            </a:r>
            <a:endParaRPr lang="en-GB" dirty="0"/>
          </a:p>
        </p:txBody>
      </p:sp>
      <p:sp>
        <p:nvSpPr>
          <p:cNvPr id="13315" name="Rectangle 3"/>
          <p:cNvSpPr>
            <a:spLocks noGrp="1" noChangeArrowheads="1"/>
          </p:cNvSpPr>
          <p:nvPr>
            <p:ph idx="1"/>
          </p:nvPr>
        </p:nvSpPr>
        <p:spPr>
          <a:noFill/>
          <a:ln/>
        </p:spPr>
        <p:txBody>
          <a:bodyPr lIns="90487" tIns="44450" rIns="90487" bIns="44450"/>
          <a:lstStyle/>
          <a:p>
            <a:pPr>
              <a:lnSpc>
                <a:spcPct val="90000"/>
              </a:lnSpc>
            </a:pPr>
            <a:r>
              <a:rPr lang="en-GB" dirty="0"/>
              <a:t>Sub-systems must exchange data. This may be done in two ways:</a:t>
            </a:r>
          </a:p>
          <a:p>
            <a:pPr lvl="1">
              <a:lnSpc>
                <a:spcPct val="90000"/>
              </a:lnSpc>
            </a:pPr>
            <a:r>
              <a:rPr lang="en-GB" dirty="0"/>
              <a:t>Shared data is held in a central database or repository and may be accessed by all sub-systems;</a:t>
            </a:r>
          </a:p>
          <a:p>
            <a:pPr lvl="1">
              <a:lnSpc>
                <a:spcPct val="90000"/>
              </a:lnSpc>
            </a:pPr>
            <a:r>
              <a:rPr lang="en-GB" dirty="0"/>
              <a:t>Each sub-system maintains its own database and passes data explicitly to other sub-systems.</a:t>
            </a:r>
          </a:p>
          <a:p>
            <a:pPr>
              <a:lnSpc>
                <a:spcPct val="90000"/>
              </a:lnSpc>
            </a:pPr>
            <a:r>
              <a:rPr lang="en-GB" dirty="0"/>
              <a:t>When large amounts of data are to be shared, the repository model of sharing is most commonly </a:t>
            </a:r>
            <a:r>
              <a:rPr lang="en-GB" dirty="0" smtClean="0"/>
              <a:t>used a this is an efficient data sharing mechanism.</a:t>
            </a:r>
            <a:endParaRPr lang="en-GB" dirty="0"/>
          </a:p>
        </p:txBody>
      </p:sp>
    </p:spTree>
    <p:extLst>
      <p:ext uri="{BB962C8B-B14F-4D97-AF65-F5344CB8AC3E}">
        <p14:creationId xmlns:p14="http://schemas.microsoft.com/office/powerpoint/2010/main" val="395154102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31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1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fld id="{7D622602-56BA-45AB-B709-0606179BC167}" type="slidenum">
              <a:rPr lang="en-US" altLang="en-US" sz="1400" u="none"/>
              <a:pPr eaLnBrk="1" hangingPunct="1"/>
              <a:t>24</a:t>
            </a:fld>
            <a:endParaRPr lang="en-US" altLang="en-US" sz="1400" u="none"/>
          </a:p>
        </p:txBody>
      </p:sp>
      <p:sp>
        <p:nvSpPr>
          <p:cNvPr id="24579" name="Rectangle 2"/>
          <p:cNvSpPr>
            <a:spLocks noGrp="1" noChangeArrowheads="1"/>
          </p:cNvSpPr>
          <p:nvPr>
            <p:ph type="title"/>
          </p:nvPr>
        </p:nvSpPr>
        <p:spPr>
          <a:xfrm>
            <a:off x="685800" y="228600"/>
            <a:ext cx="7772400" cy="1143000"/>
          </a:xfrm>
        </p:spPr>
        <p:txBody>
          <a:bodyPr/>
          <a:lstStyle/>
          <a:p>
            <a:pPr eaLnBrk="1" hangingPunct="1"/>
            <a:r>
              <a:rPr lang="en-US" altLang="en-US" smtClean="0"/>
              <a:t>Data-Centered Style</a:t>
            </a:r>
          </a:p>
        </p:txBody>
      </p:sp>
      <p:sp>
        <p:nvSpPr>
          <p:cNvPr id="24580" name="Rectangle 3"/>
          <p:cNvSpPr>
            <a:spLocks noChangeArrowheads="1"/>
          </p:cNvSpPr>
          <p:nvPr/>
        </p:nvSpPr>
        <p:spPr bwMode="auto">
          <a:xfrm>
            <a:off x="3505200" y="3200400"/>
            <a:ext cx="2057400" cy="990600"/>
          </a:xfrm>
          <a:prstGeom prst="rect">
            <a:avLst/>
          </a:prstGeom>
          <a:solidFill>
            <a:srgbClr val="CCFFCC"/>
          </a:solidFill>
          <a:ln w="9525">
            <a:solidFill>
              <a:schemeClr val="tx1"/>
            </a:solidFill>
            <a:miter lim="800000"/>
            <a:headEnd/>
            <a:tailEnd/>
          </a:ln>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Shared Data</a:t>
            </a:r>
          </a:p>
        </p:txBody>
      </p:sp>
      <p:sp>
        <p:nvSpPr>
          <p:cNvPr id="24581" name="Rectangle 4"/>
          <p:cNvSpPr>
            <a:spLocks noChangeArrowheads="1"/>
          </p:cNvSpPr>
          <p:nvPr/>
        </p:nvSpPr>
        <p:spPr bwMode="auto">
          <a:xfrm>
            <a:off x="838200" y="1600200"/>
            <a:ext cx="1524000" cy="457200"/>
          </a:xfrm>
          <a:prstGeom prst="rect">
            <a:avLst/>
          </a:prstGeom>
          <a:solidFill>
            <a:srgbClr val="FFCC99"/>
          </a:solidFill>
          <a:ln w="9525">
            <a:solidFill>
              <a:schemeClr val="tx1"/>
            </a:solidFill>
            <a:miter lim="800000"/>
            <a:headEnd/>
            <a:tailEnd/>
          </a:ln>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Client A</a:t>
            </a:r>
          </a:p>
        </p:txBody>
      </p:sp>
      <p:sp>
        <p:nvSpPr>
          <p:cNvPr id="24582" name="Rectangle 5"/>
          <p:cNvSpPr>
            <a:spLocks noChangeArrowheads="1"/>
          </p:cNvSpPr>
          <p:nvPr/>
        </p:nvSpPr>
        <p:spPr bwMode="auto">
          <a:xfrm>
            <a:off x="3771900" y="1600200"/>
            <a:ext cx="1524000" cy="457200"/>
          </a:xfrm>
          <a:prstGeom prst="rect">
            <a:avLst/>
          </a:prstGeom>
          <a:solidFill>
            <a:srgbClr val="FFCC99"/>
          </a:solidFill>
          <a:ln w="9525">
            <a:solidFill>
              <a:schemeClr val="tx1"/>
            </a:solidFill>
            <a:miter lim="800000"/>
            <a:headEnd/>
            <a:tailEnd/>
          </a:ln>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Client B</a:t>
            </a:r>
          </a:p>
        </p:txBody>
      </p:sp>
      <p:sp>
        <p:nvSpPr>
          <p:cNvPr id="24583" name="Rectangle 6"/>
          <p:cNvSpPr>
            <a:spLocks noChangeArrowheads="1"/>
          </p:cNvSpPr>
          <p:nvPr/>
        </p:nvSpPr>
        <p:spPr bwMode="auto">
          <a:xfrm>
            <a:off x="6858000" y="1600200"/>
            <a:ext cx="1524000" cy="457200"/>
          </a:xfrm>
          <a:prstGeom prst="rect">
            <a:avLst/>
          </a:prstGeom>
          <a:solidFill>
            <a:srgbClr val="FFCC99"/>
          </a:solidFill>
          <a:ln w="9525">
            <a:solidFill>
              <a:schemeClr val="tx1"/>
            </a:solidFill>
            <a:miter lim="800000"/>
            <a:headEnd/>
            <a:tailEnd/>
          </a:ln>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Client C</a:t>
            </a:r>
          </a:p>
        </p:txBody>
      </p:sp>
      <p:sp>
        <p:nvSpPr>
          <p:cNvPr id="24584" name="Rectangle 7"/>
          <p:cNvSpPr>
            <a:spLocks noChangeArrowheads="1"/>
          </p:cNvSpPr>
          <p:nvPr/>
        </p:nvSpPr>
        <p:spPr bwMode="auto">
          <a:xfrm>
            <a:off x="838200" y="5486400"/>
            <a:ext cx="1524000" cy="457200"/>
          </a:xfrm>
          <a:prstGeom prst="rect">
            <a:avLst/>
          </a:prstGeom>
          <a:solidFill>
            <a:srgbClr val="FFCC99"/>
          </a:solidFill>
          <a:ln w="9525">
            <a:solidFill>
              <a:schemeClr val="tx1"/>
            </a:solidFill>
            <a:miter lim="800000"/>
            <a:headEnd/>
            <a:tailEnd/>
          </a:ln>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Client D</a:t>
            </a:r>
          </a:p>
        </p:txBody>
      </p:sp>
      <p:sp>
        <p:nvSpPr>
          <p:cNvPr id="24585" name="Rectangle 8"/>
          <p:cNvSpPr>
            <a:spLocks noChangeArrowheads="1"/>
          </p:cNvSpPr>
          <p:nvPr/>
        </p:nvSpPr>
        <p:spPr bwMode="auto">
          <a:xfrm>
            <a:off x="3771900" y="5486400"/>
            <a:ext cx="1524000" cy="457200"/>
          </a:xfrm>
          <a:prstGeom prst="rect">
            <a:avLst/>
          </a:prstGeom>
          <a:solidFill>
            <a:srgbClr val="FFCC99"/>
          </a:solidFill>
          <a:ln w="9525">
            <a:solidFill>
              <a:schemeClr val="tx1"/>
            </a:solidFill>
            <a:miter lim="800000"/>
            <a:headEnd/>
            <a:tailEnd/>
          </a:ln>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Client E</a:t>
            </a:r>
          </a:p>
        </p:txBody>
      </p:sp>
      <p:sp>
        <p:nvSpPr>
          <p:cNvPr id="24586" name="Rectangle 9"/>
          <p:cNvSpPr>
            <a:spLocks noChangeArrowheads="1"/>
          </p:cNvSpPr>
          <p:nvPr/>
        </p:nvSpPr>
        <p:spPr bwMode="auto">
          <a:xfrm>
            <a:off x="6858000" y="5486400"/>
            <a:ext cx="1524000" cy="457200"/>
          </a:xfrm>
          <a:prstGeom prst="rect">
            <a:avLst/>
          </a:prstGeom>
          <a:solidFill>
            <a:srgbClr val="FFCC99"/>
          </a:solidFill>
          <a:ln w="9525">
            <a:solidFill>
              <a:schemeClr val="tx1"/>
            </a:solidFill>
            <a:miter lim="800000"/>
            <a:headEnd/>
            <a:tailEnd/>
          </a:ln>
        </p:spPr>
        <p:txBody>
          <a:bodyPr wrap="none" anchor="ct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r>
              <a:rPr lang="en-US" altLang="en-US" sz="1800" u="none"/>
              <a:t>Client F</a:t>
            </a:r>
          </a:p>
        </p:txBody>
      </p:sp>
      <p:cxnSp>
        <p:nvCxnSpPr>
          <p:cNvPr id="24587" name="AutoShape 10"/>
          <p:cNvCxnSpPr>
            <a:cxnSpLocks noChangeShapeType="1"/>
            <a:stCxn id="24584" idx="3"/>
            <a:endCxn id="24580" idx="1"/>
          </p:cNvCxnSpPr>
          <p:nvPr/>
        </p:nvCxnSpPr>
        <p:spPr bwMode="auto">
          <a:xfrm flipV="1">
            <a:off x="2362200" y="3695700"/>
            <a:ext cx="1143000" cy="20193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4588" name="AutoShape 11"/>
          <p:cNvCxnSpPr>
            <a:cxnSpLocks noChangeShapeType="1"/>
            <a:stCxn id="24581" idx="3"/>
            <a:endCxn id="24580" idx="1"/>
          </p:cNvCxnSpPr>
          <p:nvPr/>
        </p:nvCxnSpPr>
        <p:spPr bwMode="auto">
          <a:xfrm>
            <a:off x="2362200" y="1828800"/>
            <a:ext cx="1143000" cy="18669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4589" name="AutoShape 12"/>
          <p:cNvCxnSpPr>
            <a:cxnSpLocks noChangeShapeType="1"/>
            <a:stCxn id="24582" idx="2"/>
            <a:endCxn id="24580" idx="0"/>
          </p:cNvCxnSpPr>
          <p:nvPr/>
        </p:nvCxnSpPr>
        <p:spPr bwMode="auto">
          <a:xfrm>
            <a:off x="4533900" y="2057400"/>
            <a:ext cx="0" cy="11430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4590" name="AutoShape 13"/>
          <p:cNvCxnSpPr>
            <a:cxnSpLocks noChangeShapeType="1"/>
            <a:stCxn id="24583" idx="1"/>
            <a:endCxn id="24580" idx="3"/>
          </p:cNvCxnSpPr>
          <p:nvPr/>
        </p:nvCxnSpPr>
        <p:spPr bwMode="auto">
          <a:xfrm flipH="1">
            <a:off x="5562600" y="1828800"/>
            <a:ext cx="1295400" cy="18669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4591" name="AutoShape 14"/>
          <p:cNvCxnSpPr>
            <a:cxnSpLocks noChangeShapeType="1"/>
            <a:stCxn id="24586" idx="1"/>
            <a:endCxn id="24580" idx="3"/>
          </p:cNvCxnSpPr>
          <p:nvPr/>
        </p:nvCxnSpPr>
        <p:spPr bwMode="auto">
          <a:xfrm flipH="1" flipV="1">
            <a:off x="5562600" y="3695700"/>
            <a:ext cx="1295400" cy="20193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cxnSp>
        <p:nvCxnSpPr>
          <p:cNvPr id="24592" name="AutoShape 15"/>
          <p:cNvCxnSpPr>
            <a:cxnSpLocks noChangeShapeType="1"/>
            <a:stCxn id="24585" idx="0"/>
            <a:endCxn id="24580" idx="2"/>
          </p:cNvCxnSpPr>
          <p:nvPr/>
        </p:nvCxnSpPr>
        <p:spPr bwMode="auto">
          <a:xfrm flipV="1">
            <a:off x="4533900" y="4191000"/>
            <a:ext cx="0" cy="1295400"/>
          </a:xfrm>
          <a:prstGeom prst="straightConnector1">
            <a:avLst/>
          </a:prstGeom>
          <a:noFill/>
          <a:ln w="9525">
            <a:solidFill>
              <a:schemeClr val="tx1"/>
            </a:solidFill>
            <a:round/>
            <a:headEnd type="triangle" w="med" len="med"/>
            <a:tailEnd type="triangle" w="med" len="med"/>
          </a:ln>
          <a:extLst>
            <a:ext uri="{909E8E84-426E-40DD-AFC4-6F175D3DCCD1}">
              <a14:hiddenFill xmlns:a14="http://schemas.microsoft.com/office/drawing/2010/main">
                <a:noFill/>
              </a14:hiddenFill>
            </a:ext>
          </a:extLst>
        </p:spPr>
      </p:cxnSp>
    </p:spTree>
    <p:extLst>
      <p:ext uri="{BB962C8B-B14F-4D97-AF65-F5344CB8AC3E}">
        <p14:creationId xmlns:p14="http://schemas.microsoft.com/office/powerpoint/2010/main" val="258487027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Repository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38995154"/>
              </p:ext>
            </p:extLst>
          </p:nvPr>
        </p:nvGraphicFramePr>
        <p:xfrm>
          <a:off x="1213851" y="1604250"/>
          <a:ext cx="6595874" cy="4851400"/>
        </p:xfrm>
        <a:graphic>
          <a:graphicData uri="http://schemas.openxmlformats.org/drawingml/2006/table">
            <a:tbl>
              <a:tblPr firstRow="1" bandRow="1">
                <a:tableStyleId>{5C22544A-7EE6-4342-B048-85BDC9FD1C3A}</a:tableStyleId>
              </a:tblPr>
              <a:tblGrid>
                <a:gridCol w="1550354"/>
                <a:gridCol w="504552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Repository</a:t>
                      </a:r>
                      <a:r>
                        <a:rPr lang="en-GB" sz="1400" b="1" dirty="0" smtClean="0">
                          <a:solidFill>
                            <a:srgbClr val="000000"/>
                          </a:solidFill>
                          <a:latin typeface="Helvetica"/>
                          <a:ea typeface="Times New Roman"/>
                          <a:cs typeface="Helvetica"/>
                        </a:rPr>
                        <a:t> </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All data in a system is managed in a central repository that is accessible to all system components. Components do not interact directly, only through the repository.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smtClean="0">
                          <a:solidFill>
                            <a:srgbClr val="000000"/>
                          </a:solidFill>
                          <a:latin typeface="Helvetica"/>
                          <a:ea typeface="Times New Roman"/>
                          <a:cs typeface="Helvetica"/>
                        </a:rPr>
                        <a:t>IDE </a:t>
                      </a:r>
                      <a:r>
                        <a:rPr lang="en-GB" sz="1400" dirty="0">
                          <a:solidFill>
                            <a:srgbClr val="000000"/>
                          </a:solidFill>
                          <a:latin typeface="Helvetica"/>
                          <a:ea typeface="Times New Roman"/>
                          <a:cs typeface="Helvetica"/>
                        </a:rPr>
                        <a:t>where the components use a repository of system design information. Each software tool generates information which is then available for use by other tools.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You should use this pattern when you have a system in which large volumes of information are generated that has to be stored for a long time. You may also use it in data-driven systems where the inclusion of data in the repository triggers an action or tool.</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Components can be independent—they do not need to know of the existence of other components. Changes made by one component can be propagated to all components. All data can be managed consistently (e.g., backups done at the same time) as it is all in one place.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repository is a single point of failure so problems in the repository affect the whole system. May be inefficiencies in organizing all communication through the repository. Distributing the repository across several computers may be difficult</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extLst>
      <p:ext uri="{BB962C8B-B14F-4D97-AF65-F5344CB8AC3E}">
        <p14:creationId xmlns:p14="http://schemas.microsoft.com/office/powerpoint/2010/main" val="31630586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repository architecture for an IDE</a:t>
            </a:r>
            <a:r>
              <a:rPr lang="en-GB" dirty="0" smtClean="0"/>
              <a:t> </a:t>
            </a:r>
            <a:endParaRPr lang="en-US" dirty="0"/>
          </a:p>
        </p:txBody>
      </p:sp>
      <p:pic>
        <p:nvPicPr>
          <p:cNvPr id="4" name="Content Placeholder 3" descr="6.9 RepositoryIDE.eps"/>
          <p:cNvPicPr>
            <a:picLocks noGrp="1" noChangeAspect="1"/>
          </p:cNvPicPr>
          <p:nvPr>
            <p:ph idx="1"/>
          </p:nvPr>
        </p:nvPicPr>
        <p:blipFill>
          <a:blip r:embed="rId2"/>
          <a:srcRect t="-12287" b="-12287"/>
          <a:stretch>
            <a:fillRect/>
          </a:stretch>
        </p:blipFill>
        <p:spPr>
          <a:xfrm>
            <a:off x="754456" y="1600200"/>
            <a:ext cx="7244433" cy="3984159"/>
          </a:xfrm>
        </p:spPr>
      </p:pic>
    </p:spTree>
    <p:extLst>
      <p:ext uri="{BB962C8B-B14F-4D97-AF65-F5344CB8AC3E}">
        <p14:creationId xmlns:p14="http://schemas.microsoft.com/office/powerpoint/2010/main" val="112679472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noFill/>
          <a:ln/>
        </p:spPr>
        <p:txBody>
          <a:bodyPr lIns="90487" tIns="44450" rIns="90487" bIns="44450"/>
          <a:lstStyle/>
          <a:p>
            <a:r>
              <a:rPr lang="en-GB" dirty="0"/>
              <a:t>Client-server</a:t>
            </a:r>
            <a:r>
              <a:rPr lang="en-GB" dirty="0" smtClean="0"/>
              <a:t> architecture</a:t>
            </a:r>
            <a:endParaRPr lang="en-GB" dirty="0"/>
          </a:p>
        </p:txBody>
      </p:sp>
      <p:sp>
        <p:nvSpPr>
          <p:cNvPr id="16387" name="Rectangle 3"/>
          <p:cNvSpPr>
            <a:spLocks noGrp="1" noChangeArrowheads="1"/>
          </p:cNvSpPr>
          <p:nvPr>
            <p:ph idx="1"/>
          </p:nvPr>
        </p:nvSpPr>
        <p:spPr>
          <a:noFill/>
          <a:ln/>
        </p:spPr>
        <p:txBody>
          <a:bodyPr lIns="90487" tIns="44450" rIns="90487" bIns="44450"/>
          <a:lstStyle/>
          <a:p>
            <a:pPr>
              <a:lnSpc>
                <a:spcPct val="90000"/>
              </a:lnSpc>
            </a:pPr>
            <a:r>
              <a:rPr lang="en-GB" dirty="0"/>
              <a:t>Distributed system model which shows how data and processing is distributed across a range of components</a:t>
            </a:r>
            <a:r>
              <a:rPr lang="en-GB" dirty="0" smtClean="0"/>
              <a:t>.</a:t>
            </a:r>
          </a:p>
          <a:p>
            <a:pPr lvl="1">
              <a:lnSpc>
                <a:spcPct val="90000"/>
              </a:lnSpc>
            </a:pPr>
            <a:r>
              <a:rPr lang="en-GB" dirty="0" smtClean="0"/>
              <a:t>Can be implemented on a single computer.</a:t>
            </a:r>
          </a:p>
          <a:p>
            <a:pPr>
              <a:lnSpc>
                <a:spcPct val="90000"/>
              </a:lnSpc>
            </a:pPr>
            <a:r>
              <a:rPr lang="en-GB" dirty="0"/>
              <a:t>Set of stand-alone servers which provide specific services such as printing, data management, etc.</a:t>
            </a:r>
          </a:p>
          <a:p>
            <a:pPr>
              <a:lnSpc>
                <a:spcPct val="90000"/>
              </a:lnSpc>
            </a:pPr>
            <a:r>
              <a:rPr lang="en-GB" dirty="0"/>
              <a:t>Set of clients which call on these services.</a:t>
            </a:r>
          </a:p>
          <a:p>
            <a:pPr>
              <a:lnSpc>
                <a:spcPct val="90000"/>
              </a:lnSpc>
            </a:pPr>
            <a:r>
              <a:rPr lang="en-GB" dirty="0"/>
              <a:t>Network which allows clients to access servers.</a:t>
            </a:r>
          </a:p>
        </p:txBody>
      </p:sp>
    </p:spTree>
    <p:extLst>
      <p:ext uri="{BB962C8B-B14F-4D97-AF65-F5344CB8AC3E}">
        <p14:creationId xmlns:p14="http://schemas.microsoft.com/office/powerpoint/2010/main" val="57181391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38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client–server architecture for a film library</a:t>
            </a:r>
            <a:r>
              <a:rPr lang="en-GB" dirty="0" smtClean="0"/>
              <a:t> </a:t>
            </a:r>
            <a:endParaRPr lang="en-US" dirty="0"/>
          </a:p>
        </p:txBody>
      </p:sp>
      <p:pic>
        <p:nvPicPr>
          <p:cNvPr id="4" name="Content Placeholder 3" descr="6.11 ClientServerFilmPhoto.eps"/>
          <p:cNvPicPr>
            <a:picLocks noGrp="1" noChangeAspect="1"/>
          </p:cNvPicPr>
          <p:nvPr>
            <p:ph idx="1"/>
          </p:nvPr>
        </p:nvPicPr>
        <p:blipFill>
          <a:blip r:embed="rId2"/>
          <a:srcRect l="-1062" r="-1062"/>
          <a:stretch>
            <a:fillRect/>
          </a:stretch>
        </p:blipFill>
        <p:spPr>
          <a:xfrm>
            <a:off x="822014" y="1775831"/>
            <a:ext cx="7203898" cy="3961866"/>
          </a:xfrm>
        </p:spPr>
      </p:pic>
    </p:spTree>
    <p:extLst>
      <p:ext uri="{BB962C8B-B14F-4D97-AF65-F5344CB8AC3E}">
        <p14:creationId xmlns:p14="http://schemas.microsoft.com/office/powerpoint/2010/main" val="228753337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Client–server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70670372"/>
              </p:ext>
            </p:extLst>
          </p:nvPr>
        </p:nvGraphicFramePr>
        <p:xfrm>
          <a:off x="930107" y="1600200"/>
          <a:ext cx="7298479" cy="4211320"/>
        </p:xfrm>
        <a:graphic>
          <a:graphicData uri="http://schemas.openxmlformats.org/drawingml/2006/table">
            <a:tbl>
              <a:tblPr firstRow="1" bandRow="1">
                <a:tableStyleId>{5C22544A-7EE6-4342-B048-85BDC9FD1C3A}</a:tableStyleId>
              </a:tblPr>
              <a:tblGrid>
                <a:gridCol w="1847313"/>
                <a:gridCol w="5451166"/>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Client-</a:t>
                      </a:r>
                      <a:r>
                        <a:rPr lang="en-GB" sz="1400" b="1" dirty="0" smtClean="0">
                          <a:solidFill>
                            <a:srgbClr val="000000"/>
                          </a:solidFill>
                          <a:latin typeface="Helvetica"/>
                          <a:ea typeface="Times New Roman"/>
                          <a:cs typeface="Helvetica"/>
                        </a:rPr>
                        <a:t>server</a:t>
                      </a:r>
                      <a:endParaRPr lang="en-GB" sz="1400" b="1" dirty="0">
                        <a:solidFill>
                          <a:srgbClr val="000000"/>
                        </a:solidFill>
                        <a:latin typeface="Helvetica"/>
                        <a:ea typeface="Times New Roman"/>
                        <a:cs typeface="Helvetica"/>
                      </a:endParaRPr>
                    </a:p>
                  </a:txBody>
                  <a:tcPr marL="68580" marR="68580" marT="0" marB="0"/>
                </a:tc>
              </a:tr>
              <a:tr h="339165">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In a client–server architecture, the functionality of the system is organized into services, with each service delivered from a separate server. Clients are users of these services and access servers to make use of them.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Example</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smtClean="0">
                          <a:solidFill>
                            <a:srgbClr val="000000"/>
                          </a:solidFill>
                          <a:latin typeface="Helvetica"/>
                          <a:ea typeface="Times New Roman"/>
                          <a:cs typeface="Helvetica"/>
                        </a:rPr>
                        <a:t>Next Figure is </a:t>
                      </a:r>
                      <a:r>
                        <a:rPr lang="en-GB" sz="1400" dirty="0">
                          <a:solidFill>
                            <a:srgbClr val="000000"/>
                          </a:solidFill>
                          <a:latin typeface="Helvetica"/>
                          <a:ea typeface="Times New Roman"/>
                          <a:cs typeface="Helvetica"/>
                        </a:rPr>
                        <a:t>an example of a film and video/DVD library organized as a client–server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Used when data in a shared database has to be accessed from a range of locations. Because servers can be replicated, may also be used when the load on a system is variable.</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principal advantage of this model is that servers can be distributed across a network. General functionality (e.g., a printing service) can be available to all clients and does not need to be implemented by all services. </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Each service is a single point of failure so susceptible to denial of service attacks or server failure. Performance may be unpredictable because it depends on the network as well as the system. May be management problems if servers are owned by different organizations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extLst>
      <p:ext uri="{BB962C8B-B14F-4D97-AF65-F5344CB8AC3E}">
        <p14:creationId xmlns:p14="http://schemas.microsoft.com/office/powerpoint/2010/main" val="369838367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2"/>
          <p:cNvSpPr>
            <a:spLocks noGrp="1" noChangeArrowheads="1"/>
          </p:cNvSpPr>
          <p:nvPr>
            <p:ph type="title"/>
          </p:nvPr>
        </p:nvSpPr>
        <p:spPr/>
        <p:txBody>
          <a:bodyPr/>
          <a:lstStyle/>
          <a:p>
            <a:r>
              <a:rPr lang="en-GB" dirty="0" smtClean="0"/>
              <a:t>Architectural design</a:t>
            </a:r>
            <a:endParaRPr lang="en-GB" dirty="0"/>
          </a:p>
        </p:txBody>
      </p:sp>
      <p:sp>
        <p:nvSpPr>
          <p:cNvPr id="44035" name="Rectangle 3"/>
          <p:cNvSpPr>
            <a:spLocks noGrp="1" noChangeArrowheads="1"/>
          </p:cNvSpPr>
          <p:nvPr>
            <p:ph idx="1"/>
          </p:nvPr>
        </p:nvSpPr>
        <p:spPr/>
        <p:txBody>
          <a:bodyPr/>
          <a:lstStyle/>
          <a:p>
            <a:r>
              <a:rPr lang="en-US" altLang="en-US" dirty="0"/>
              <a:t>The </a:t>
            </a:r>
            <a:r>
              <a:rPr lang="en-US" altLang="en-US" u="sng" dirty="0"/>
              <a:t>software architecture</a:t>
            </a:r>
            <a:r>
              <a:rPr lang="en-US" altLang="en-US" dirty="0"/>
              <a:t> of a program or computing system is the structure or structures of the system which </a:t>
            </a:r>
            <a:r>
              <a:rPr lang="en-US" altLang="en-US" u="sng" dirty="0"/>
              <a:t>comprise</a:t>
            </a:r>
          </a:p>
          <a:p>
            <a:pPr lvl="1"/>
            <a:r>
              <a:rPr lang="en-US" altLang="en-US" dirty="0"/>
              <a:t>The software </a:t>
            </a:r>
            <a:r>
              <a:rPr lang="en-US" altLang="en-US" u="sng" dirty="0"/>
              <a:t>components</a:t>
            </a:r>
          </a:p>
          <a:p>
            <a:pPr lvl="1"/>
            <a:r>
              <a:rPr lang="en-US" altLang="en-US" dirty="0"/>
              <a:t>The externally visible </a:t>
            </a:r>
            <a:r>
              <a:rPr lang="en-US" altLang="en-US" u="sng" dirty="0"/>
              <a:t>properties</a:t>
            </a:r>
            <a:r>
              <a:rPr lang="en-US" altLang="en-US" dirty="0"/>
              <a:t> of those components</a:t>
            </a:r>
          </a:p>
          <a:p>
            <a:pPr lvl="1"/>
            <a:r>
              <a:rPr lang="en-US" altLang="en-US" dirty="0"/>
              <a:t>The </a:t>
            </a:r>
            <a:r>
              <a:rPr lang="en-US" altLang="en-US" u="sng" dirty="0"/>
              <a:t>relationships</a:t>
            </a:r>
            <a:r>
              <a:rPr lang="en-US" altLang="en-US" dirty="0"/>
              <a:t> among the components</a:t>
            </a:r>
          </a:p>
          <a:p>
            <a:r>
              <a:rPr lang="en-US" altLang="en-US" u="sng" dirty="0"/>
              <a:t>Software architectural design</a:t>
            </a:r>
            <a:r>
              <a:rPr lang="en-US" altLang="en-US" dirty="0"/>
              <a:t> represents the </a:t>
            </a:r>
            <a:r>
              <a:rPr lang="en-US" altLang="en-US" u="sng" dirty="0"/>
              <a:t>structure</a:t>
            </a:r>
            <a:r>
              <a:rPr lang="en-US" altLang="en-US" dirty="0"/>
              <a:t> of the data and program </a:t>
            </a:r>
            <a:r>
              <a:rPr lang="en-US" altLang="en-US" u="sng" dirty="0"/>
              <a:t>components</a:t>
            </a:r>
            <a:r>
              <a:rPr lang="en-US" altLang="en-US" dirty="0"/>
              <a:t> that are required to build a computer-based system</a:t>
            </a:r>
          </a:p>
          <a:p>
            <a:pPr lvl="1"/>
            <a:r>
              <a:rPr lang="en-US" altLang="en-US" dirty="0"/>
              <a:t>Critical link between design and requirement engineering</a:t>
            </a:r>
          </a:p>
          <a:p>
            <a:r>
              <a:rPr lang="en-US" altLang="en-US" dirty="0"/>
              <a:t>An architectural design model is </a:t>
            </a:r>
            <a:r>
              <a:rPr lang="en-US" altLang="en-US" u="sng" dirty="0"/>
              <a:t>transferable</a:t>
            </a:r>
          </a:p>
          <a:p>
            <a:pPr lvl="1"/>
            <a:r>
              <a:rPr lang="en-US" altLang="en-US" dirty="0"/>
              <a:t>It can be </a:t>
            </a:r>
            <a:r>
              <a:rPr lang="en-US" altLang="en-US" u="sng" dirty="0"/>
              <a:t>applied</a:t>
            </a:r>
            <a:r>
              <a:rPr lang="en-US" altLang="en-US" dirty="0"/>
              <a:t> to the design of other systems</a:t>
            </a:r>
          </a:p>
          <a:p>
            <a:pPr lvl="1"/>
            <a:r>
              <a:rPr lang="en-US" altLang="en-US" dirty="0"/>
              <a:t>It </a:t>
            </a:r>
            <a:r>
              <a:rPr lang="en-US" altLang="en-US" u="sng" dirty="0"/>
              <a:t>represents</a:t>
            </a:r>
            <a:r>
              <a:rPr lang="en-US" altLang="en-US" dirty="0"/>
              <a:t> a set of </a:t>
            </a:r>
            <a:r>
              <a:rPr lang="en-US" altLang="en-US" u="sng" dirty="0"/>
              <a:t>abstractions</a:t>
            </a:r>
            <a:r>
              <a:rPr lang="en-US" altLang="en-US" dirty="0"/>
              <a:t> that enable software engineers to describe architecture in </a:t>
            </a:r>
            <a:r>
              <a:rPr lang="en-US" altLang="en-US" u="sng" dirty="0"/>
              <a:t>predictable</a:t>
            </a:r>
            <a:r>
              <a:rPr lang="en-US" altLang="en-US" dirty="0"/>
              <a:t> ways </a:t>
            </a:r>
          </a:p>
          <a:p>
            <a:endParaRPr lang="en-GB" dirty="0"/>
          </a:p>
        </p:txBody>
      </p:sp>
    </p:spTree>
    <p:extLst>
      <p:ext uri="{BB962C8B-B14F-4D97-AF65-F5344CB8AC3E}">
        <p14:creationId xmlns:p14="http://schemas.microsoft.com/office/powerpoint/2010/main" val="202057621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40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4035">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4035">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4035">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440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4035">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44035">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4035">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4035">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a:noFill/>
          <a:ln/>
        </p:spPr>
        <p:txBody>
          <a:bodyPr lIns="90487" tIns="44450" rIns="90487" bIns="44450"/>
          <a:lstStyle/>
          <a:p>
            <a:r>
              <a:rPr lang="en-GB" dirty="0" smtClean="0"/>
              <a:t>Pipe and filter architecture</a:t>
            </a:r>
            <a:endParaRPr lang="en-GB" dirty="0"/>
          </a:p>
        </p:txBody>
      </p:sp>
      <p:sp>
        <p:nvSpPr>
          <p:cNvPr id="33795" name="Rectangle 3"/>
          <p:cNvSpPr>
            <a:spLocks noGrp="1" noChangeArrowheads="1"/>
          </p:cNvSpPr>
          <p:nvPr>
            <p:ph idx="1"/>
          </p:nvPr>
        </p:nvSpPr>
        <p:spPr>
          <a:noFill/>
          <a:ln/>
        </p:spPr>
        <p:txBody>
          <a:bodyPr lIns="90487" tIns="44450" rIns="90487" bIns="44450"/>
          <a:lstStyle/>
          <a:p>
            <a:pPr>
              <a:lnSpc>
                <a:spcPct val="90000"/>
              </a:lnSpc>
            </a:pPr>
            <a:r>
              <a:rPr lang="en-GB" dirty="0"/>
              <a:t>Functional transformations process their inputs to produce outputs</a:t>
            </a:r>
            <a:r>
              <a:rPr lang="en-GB" dirty="0" smtClean="0"/>
              <a:t>.</a:t>
            </a:r>
          </a:p>
          <a:p>
            <a:pPr>
              <a:lnSpc>
                <a:spcPct val="90000"/>
              </a:lnSpc>
            </a:pPr>
            <a:r>
              <a:rPr lang="en-GB" dirty="0" smtClean="0"/>
              <a:t>Variants </a:t>
            </a:r>
            <a:r>
              <a:rPr lang="en-GB" dirty="0"/>
              <a:t>of this approach are very common. When transformations are sequential, this is a batch sequential model which is extensively used in data processing systems.</a:t>
            </a:r>
          </a:p>
          <a:p>
            <a:pPr>
              <a:lnSpc>
                <a:spcPct val="90000"/>
              </a:lnSpc>
            </a:pPr>
            <a:r>
              <a:rPr lang="en-GB" dirty="0"/>
              <a:t>Not really suitable for interactive systems.</a:t>
            </a:r>
          </a:p>
        </p:txBody>
      </p:sp>
    </p:spTree>
    <p:extLst>
      <p:ext uri="{BB962C8B-B14F-4D97-AF65-F5344CB8AC3E}">
        <p14:creationId xmlns:p14="http://schemas.microsoft.com/office/powerpoint/2010/main" val="220576156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example of the pipe and filter architecture used in a payments system</a:t>
            </a:r>
            <a:r>
              <a:rPr lang="en-GB" dirty="0" smtClean="0"/>
              <a:t> </a:t>
            </a:r>
            <a:endParaRPr lang="en-US" dirty="0"/>
          </a:p>
        </p:txBody>
      </p:sp>
      <p:pic>
        <p:nvPicPr>
          <p:cNvPr id="4" name="Content Placeholder 3" descr="6.13 InvoiceProc.eps"/>
          <p:cNvPicPr>
            <a:picLocks noGrp="1" noChangeAspect="1"/>
          </p:cNvPicPr>
          <p:nvPr>
            <p:ph idx="1"/>
          </p:nvPr>
        </p:nvPicPr>
        <p:blipFill>
          <a:blip r:embed="rId2"/>
          <a:srcRect l="24024" r="24024"/>
          <a:stretch>
            <a:fillRect/>
          </a:stretch>
        </p:blipFill>
        <p:spPr/>
      </p:pic>
    </p:spTree>
    <p:extLst>
      <p:ext uri="{BB962C8B-B14F-4D97-AF65-F5344CB8AC3E}">
        <p14:creationId xmlns:p14="http://schemas.microsoft.com/office/powerpoint/2010/main" val="110254222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pipe and filter pattern</a:t>
            </a:r>
            <a:r>
              <a:rPr lang="en-GB" dirty="0" smtClean="0"/>
              <a:t> </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205096750"/>
              </p:ext>
            </p:extLst>
          </p:nvPr>
        </p:nvGraphicFramePr>
        <p:xfrm>
          <a:off x="822014" y="1600200"/>
          <a:ext cx="7190386" cy="4211320"/>
        </p:xfrm>
        <a:graphic>
          <a:graphicData uri="http://schemas.openxmlformats.org/drawingml/2006/table">
            <a:tbl>
              <a:tblPr firstRow="1" bandRow="1">
                <a:tableStyleId>{5C22544A-7EE6-4342-B048-85BDC9FD1C3A}</a:tableStyleId>
              </a:tblPr>
              <a:tblGrid>
                <a:gridCol w="1477596"/>
                <a:gridCol w="5712790"/>
              </a:tblGrid>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Name</a:t>
                      </a:r>
                      <a:endParaRPr lang="en-GB" sz="1400" b="1"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Pipe and </a:t>
                      </a:r>
                      <a:r>
                        <a:rPr lang="en-GB" sz="1400" b="1" dirty="0" smtClean="0">
                          <a:solidFill>
                            <a:srgbClr val="000000"/>
                          </a:solidFill>
                          <a:latin typeface="Helvetica"/>
                          <a:ea typeface="Times New Roman"/>
                          <a:cs typeface="Helvetica"/>
                        </a:rPr>
                        <a:t>filter</a:t>
                      </a:r>
                      <a:endParaRPr lang="en-GB" sz="1400" b="1" dirty="0">
                        <a:solidFill>
                          <a:srgbClr val="000000"/>
                        </a:solidFill>
                        <a:latin typeface="Helvetica"/>
                        <a:ea typeface="Times New Roman"/>
                        <a:cs typeface="Helvetica"/>
                      </a:endParaRPr>
                    </a:p>
                  </a:txBody>
                  <a:tcPr marL="68580" marR="68580" marT="0" marB="0"/>
                </a:tc>
              </a:tr>
              <a:tr h="370840">
                <a:tc>
                  <a:txBody>
                    <a:bodyPr/>
                    <a:lstStyle/>
                    <a:p>
                      <a:pPr algn="just">
                        <a:spcAft>
                          <a:spcPts val="0"/>
                        </a:spcAft>
                        <a:tabLst>
                          <a:tab pos="342900" algn="l"/>
                          <a:tab pos="685800" algn="l"/>
                          <a:tab pos="1028700" algn="l"/>
                        </a:tabLst>
                      </a:pPr>
                      <a:r>
                        <a:rPr lang="en-GB" sz="1400" b="1" dirty="0" smtClean="0">
                          <a:solidFill>
                            <a:srgbClr val="000000"/>
                          </a:solidFill>
                          <a:latin typeface="Helvetica"/>
                          <a:ea typeface="Times New Roman"/>
                          <a:cs typeface="Helvetica"/>
                        </a:rPr>
                        <a:t>Description</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The processing of the data in a system is organized so that each processing component (filter) is discrete and carries out one type of data transformation. The data flows (as in a pipe) from one component to another for processing. </a:t>
                      </a:r>
                    </a:p>
                  </a:txBody>
                  <a:tcPr marL="68580" marR="68580" marT="0" marB="0"/>
                </a:tc>
              </a:tr>
              <a:tr h="370840">
                <a:tc>
                  <a:txBody>
                    <a:bodyPr/>
                    <a:lstStyle/>
                    <a:p>
                      <a:pPr algn="just">
                        <a:spcAft>
                          <a:spcPts val="0"/>
                        </a:spcAft>
                        <a:tabLst>
                          <a:tab pos="342900" algn="l"/>
                          <a:tab pos="685800" algn="l"/>
                          <a:tab pos="1028700" algn="l"/>
                        </a:tabLst>
                      </a:pPr>
                      <a:r>
                        <a:rPr lang="en-GB" sz="1400" b="1" dirty="0">
                          <a:solidFill>
                            <a:srgbClr val="000000"/>
                          </a:solidFill>
                          <a:latin typeface="Helvetica"/>
                          <a:ea typeface="Times New Roman"/>
                          <a:cs typeface="Helvetica"/>
                        </a:rPr>
                        <a:t>Example</a:t>
                      </a:r>
                      <a:endParaRPr lang="en-GB" sz="1400" dirty="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smtClean="0">
                          <a:solidFill>
                            <a:srgbClr val="000000"/>
                          </a:solidFill>
                          <a:latin typeface="Helvetica"/>
                          <a:ea typeface="Times New Roman"/>
                          <a:cs typeface="Helvetica"/>
                        </a:rPr>
                        <a:t>Next Figure is </a:t>
                      </a:r>
                      <a:r>
                        <a:rPr lang="en-GB" sz="1400" dirty="0">
                          <a:solidFill>
                            <a:srgbClr val="000000"/>
                          </a:solidFill>
                          <a:latin typeface="Helvetica"/>
                          <a:ea typeface="Times New Roman"/>
                          <a:cs typeface="Helvetica"/>
                        </a:rPr>
                        <a:t>an example of a pipe and filter system used for processing invoices.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When used</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Commonly used in data processing applications (both batch- and transaction-based) where inputs are processed in separate stages to generate related outputs.</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a:solidFill>
                            <a:srgbClr val="000000"/>
                          </a:solidFill>
                          <a:latin typeface="Helvetica"/>
                          <a:ea typeface="Times New Roman"/>
                          <a:cs typeface="Helvetica"/>
                        </a:rPr>
                        <a:t>Easy to understand and supports transformation reuse. Workflow style matches the structure of many business processes. Evolution by adding transformations is straightforward. Can be implemented as either a sequential or concurrent system.</a:t>
                      </a:r>
                    </a:p>
                  </a:txBody>
                  <a:tcPr marL="68580" marR="68580" marT="0" marB="0"/>
                </a:tc>
              </a:tr>
              <a:tr h="370840">
                <a:tc>
                  <a:txBody>
                    <a:bodyPr/>
                    <a:lstStyle/>
                    <a:p>
                      <a:pPr algn="just">
                        <a:spcAft>
                          <a:spcPts val="0"/>
                        </a:spcAft>
                        <a:tabLst>
                          <a:tab pos="342900" algn="l"/>
                          <a:tab pos="685800" algn="l"/>
                          <a:tab pos="1028700" algn="l"/>
                        </a:tabLst>
                      </a:pPr>
                      <a:r>
                        <a:rPr lang="en-GB" sz="1400" b="1">
                          <a:solidFill>
                            <a:srgbClr val="000000"/>
                          </a:solidFill>
                          <a:latin typeface="Helvetica"/>
                          <a:ea typeface="Times New Roman"/>
                          <a:cs typeface="Helvetica"/>
                        </a:rPr>
                        <a:t>Disadvantages</a:t>
                      </a:r>
                      <a:endParaRPr lang="en-GB" sz="1400">
                        <a:solidFill>
                          <a:srgbClr val="000000"/>
                        </a:solidFill>
                        <a:latin typeface="Helvetica"/>
                        <a:ea typeface="Times New Roman"/>
                        <a:cs typeface="Helvetica"/>
                      </a:endParaRPr>
                    </a:p>
                  </a:txBody>
                  <a:tcPr marL="68580" marR="68580" marT="0" marB="0"/>
                </a:tc>
                <a:tc>
                  <a:txBody>
                    <a:bodyPr/>
                    <a:lstStyle/>
                    <a:p>
                      <a:pPr algn="just">
                        <a:spcAft>
                          <a:spcPts val="0"/>
                        </a:spcAft>
                        <a:tabLst>
                          <a:tab pos="342900" algn="l"/>
                          <a:tab pos="685800" algn="l"/>
                          <a:tab pos="1028700" algn="l"/>
                        </a:tabLst>
                      </a:pPr>
                      <a:r>
                        <a:rPr lang="en-GB" sz="1400" dirty="0">
                          <a:solidFill>
                            <a:srgbClr val="000000"/>
                          </a:solidFill>
                          <a:latin typeface="Helvetica"/>
                          <a:ea typeface="Times New Roman"/>
                          <a:cs typeface="Helvetica"/>
                        </a:rPr>
                        <a:t>The format for data transfer has to be agreed upon between communicating transformations. Each transformation must parse its input and </a:t>
                      </a:r>
                      <a:r>
                        <a:rPr lang="en-GB" sz="1400" dirty="0" smtClean="0">
                          <a:solidFill>
                            <a:srgbClr val="000000"/>
                          </a:solidFill>
                          <a:latin typeface="Helvetica"/>
                          <a:ea typeface="Times New Roman"/>
                          <a:cs typeface="Helvetica"/>
                        </a:rPr>
                        <a:t>un-parse </a:t>
                      </a:r>
                      <a:r>
                        <a:rPr lang="en-GB" sz="1400" dirty="0">
                          <a:solidFill>
                            <a:srgbClr val="000000"/>
                          </a:solidFill>
                          <a:latin typeface="Helvetica"/>
                          <a:ea typeface="Times New Roman"/>
                          <a:cs typeface="Helvetica"/>
                        </a:rPr>
                        <a:t>its output to the agreed form. This increases system overhead and may mean that it is impossible to reuse functional transformations that use incompatible data structures</a:t>
                      </a:r>
                      <a:r>
                        <a:rPr lang="en-GB" sz="1400" dirty="0" smtClean="0">
                          <a:solidFill>
                            <a:srgbClr val="000000"/>
                          </a:solidFill>
                          <a:latin typeface="Helvetica"/>
                          <a:ea typeface="Times New Roman"/>
                          <a:cs typeface="Helvetica"/>
                        </a:rPr>
                        <a:t>.</a:t>
                      </a:r>
                      <a:endParaRPr lang="en-GB" sz="1400" dirty="0">
                        <a:solidFill>
                          <a:srgbClr val="000000"/>
                        </a:solidFill>
                        <a:latin typeface="Helvetica"/>
                        <a:ea typeface="Times New Roman"/>
                        <a:cs typeface="Helvetica"/>
                      </a:endParaRPr>
                    </a:p>
                  </a:txBody>
                  <a:tcPr marL="68580" marR="68580" marT="0" marB="0"/>
                </a:tc>
              </a:tr>
            </a:tbl>
          </a:graphicData>
        </a:graphic>
      </p:graphicFrame>
    </p:spTree>
    <p:extLst>
      <p:ext uri="{BB962C8B-B14F-4D97-AF65-F5344CB8AC3E}">
        <p14:creationId xmlns:p14="http://schemas.microsoft.com/office/powerpoint/2010/main" val="23759172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title"/>
          </p:nvPr>
        </p:nvSpPr>
        <p:spPr/>
        <p:txBody>
          <a:bodyPr/>
          <a:lstStyle/>
          <a:p>
            <a:r>
              <a:rPr lang="en-US" dirty="0" smtClean="0"/>
              <a:t>Application architectures</a:t>
            </a:r>
            <a:endParaRPr lang="en-US" dirty="0"/>
          </a:p>
        </p:txBody>
      </p:sp>
      <p:sp>
        <p:nvSpPr>
          <p:cNvPr id="137219" name="Rectangle 3"/>
          <p:cNvSpPr>
            <a:spLocks noGrp="1" noChangeArrowheads="1"/>
          </p:cNvSpPr>
          <p:nvPr>
            <p:ph idx="1"/>
          </p:nvPr>
        </p:nvSpPr>
        <p:spPr/>
        <p:txBody>
          <a:bodyPr lIns="91797" tIns="45898" rIns="91797" bIns="45898"/>
          <a:lstStyle/>
          <a:p>
            <a:r>
              <a:rPr lang="en-US" dirty="0"/>
              <a:t>Application systems are designed to meet an </a:t>
            </a:r>
            <a:r>
              <a:rPr lang="en-US" dirty="0" smtClean="0"/>
              <a:t>organizational </a:t>
            </a:r>
            <a:r>
              <a:rPr lang="en-US" dirty="0"/>
              <a:t>need.</a:t>
            </a:r>
          </a:p>
          <a:p>
            <a:r>
              <a:rPr lang="en-US" dirty="0"/>
              <a:t>As businesses have much in common, their application systems also tend to have a common architecture that reflects the application requirements.</a:t>
            </a:r>
          </a:p>
          <a:p>
            <a:r>
              <a:rPr lang="en-US" dirty="0"/>
              <a:t>A </a:t>
            </a:r>
            <a:r>
              <a:rPr lang="en-US" u="sng" dirty="0"/>
              <a:t>generic</a:t>
            </a:r>
            <a:r>
              <a:rPr lang="en-US" u="sng" dirty="0" smtClean="0"/>
              <a:t> application architecture </a:t>
            </a:r>
            <a:r>
              <a:rPr lang="en-US" dirty="0" smtClean="0"/>
              <a:t>is an architecture for a type of software system that may be configured </a:t>
            </a:r>
            <a:r>
              <a:rPr lang="en-US" dirty="0"/>
              <a:t>and adapted to create a system that meets specific requirements.</a:t>
            </a:r>
          </a:p>
        </p:txBody>
      </p:sp>
    </p:spTree>
    <p:extLst>
      <p:ext uri="{BB962C8B-B14F-4D97-AF65-F5344CB8AC3E}">
        <p14:creationId xmlns:p14="http://schemas.microsoft.com/office/powerpoint/2010/main" val="41412753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721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721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7219">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242" name="Rectangle 2"/>
          <p:cNvSpPr>
            <a:spLocks noGrp="1" noChangeArrowheads="1"/>
          </p:cNvSpPr>
          <p:nvPr>
            <p:ph type="title"/>
          </p:nvPr>
        </p:nvSpPr>
        <p:spPr/>
        <p:txBody>
          <a:bodyPr/>
          <a:lstStyle/>
          <a:p>
            <a:r>
              <a:rPr lang="en-US"/>
              <a:t>Use of application architectures</a:t>
            </a:r>
          </a:p>
        </p:txBody>
      </p:sp>
      <p:sp>
        <p:nvSpPr>
          <p:cNvPr id="138243" name="Rectangle 3"/>
          <p:cNvSpPr>
            <a:spLocks noGrp="1" noChangeArrowheads="1"/>
          </p:cNvSpPr>
          <p:nvPr>
            <p:ph idx="1"/>
          </p:nvPr>
        </p:nvSpPr>
        <p:spPr/>
        <p:txBody>
          <a:bodyPr lIns="91797" tIns="45898" rIns="91797" bIns="45898"/>
          <a:lstStyle/>
          <a:p>
            <a:pPr>
              <a:lnSpc>
                <a:spcPct val="90000"/>
              </a:lnSpc>
            </a:pPr>
            <a:r>
              <a:rPr lang="en-US" dirty="0"/>
              <a:t>As a starting point for architectural design.</a:t>
            </a:r>
          </a:p>
          <a:p>
            <a:pPr>
              <a:lnSpc>
                <a:spcPct val="90000"/>
              </a:lnSpc>
            </a:pPr>
            <a:r>
              <a:rPr lang="en-US" dirty="0"/>
              <a:t>As a design checklist.</a:t>
            </a:r>
          </a:p>
          <a:p>
            <a:pPr>
              <a:lnSpc>
                <a:spcPct val="90000"/>
              </a:lnSpc>
            </a:pPr>
            <a:r>
              <a:rPr lang="en-US" dirty="0"/>
              <a:t>As a way of </a:t>
            </a:r>
            <a:r>
              <a:rPr lang="en-US" dirty="0" smtClean="0"/>
              <a:t>organizing </a:t>
            </a:r>
            <a:r>
              <a:rPr lang="en-US" dirty="0"/>
              <a:t>the work of the development team.</a:t>
            </a:r>
          </a:p>
          <a:p>
            <a:pPr>
              <a:lnSpc>
                <a:spcPct val="90000"/>
              </a:lnSpc>
            </a:pPr>
            <a:r>
              <a:rPr lang="en-US" dirty="0"/>
              <a:t>As a means of assessing components for reuse.</a:t>
            </a:r>
          </a:p>
          <a:p>
            <a:pPr>
              <a:lnSpc>
                <a:spcPct val="90000"/>
              </a:lnSpc>
            </a:pPr>
            <a:r>
              <a:rPr lang="en-US" dirty="0"/>
              <a:t>As a vocabulary for talking about application types.</a:t>
            </a:r>
          </a:p>
          <a:p>
            <a:pPr>
              <a:lnSpc>
                <a:spcPct val="90000"/>
              </a:lnSpc>
              <a:buFont typeface="Zapf Dingbats" charset="2"/>
              <a:buNone/>
            </a:pPr>
            <a:endParaRPr lang="en-US" dirty="0"/>
          </a:p>
        </p:txBody>
      </p:sp>
    </p:spTree>
    <p:extLst>
      <p:ext uri="{BB962C8B-B14F-4D97-AF65-F5344CB8AC3E}">
        <p14:creationId xmlns:p14="http://schemas.microsoft.com/office/powerpoint/2010/main" val="36732647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824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824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824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824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24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9266" name="Rectangle 2"/>
          <p:cNvSpPr>
            <a:spLocks noGrp="1" noChangeArrowheads="1"/>
          </p:cNvSpPr>
          <p:nvPr>
            <p:ph type="title"/>
          </p:nvPr>
        </p:nvSpPr>
        <p:spPr/>
        <p:txBody>
          <a:bodyPr/>
          <a:lstStyle/>
          <a:p>
            <a:r>
              <a:rPr lang="en-US" smtClean="0"/>
              <a:t>Examples of application types</a:t>
            </a:r>
            <a:endParaRPr lang="en-US" dirty="0"/>
          </a:p>
        </p:txBody>
      </p:sp>
      <p:sp>
        <p:nvSpPr>
          <p:cNvPr id="139267" name="Rectangle 3"/>
          <p:cNvSpPr>
            <a:spLocks noGrp="1" noChangeArrowheads="1"/>
          </p:cNvSpPr>
          <p:nvPr>
            <p:ph idx="1"/>
          </p:nvPr>
        </p:nvSpPr>
        <p:spPr/>
        <p:txBody>
          <a:bodyPr/>
          <a:lstStyle/>
          <a:p>
            <a:r>
              <a:rPr lang="en-US" dirty="0" smtClean="0"/>
              <a:t>Data processing applications</a:t>
            </a:r>
          </a:p>
          <a:p>
            <a:pPr lvl="1"/>
            <a:r>
              <a:rPr lang="en-US" dirty="0" smtClean="0"/>
              <a:t>Data driven applications that process data in batches without explicit user intervention during the processing.</a:t>
            </a:r>
          </a:p>
          <a:p>
            <a:r>
              <a:rPr lang="en-US" dirty="0" smtClean="0"/>
              <a:t>Transaction processing applications</a:t>
            </a:r>
          </a:p>
          <a:p>
            <a:pPr lvl="1"/>
            <a:r>
              <a:rPr lang="en-US" dirty="0" smtClean="0"/>
              <a:t>Data-</a:t>
            </a:r>
            <a:r>
              <a:rPr lang="en-US" dirty="0" err="1" smtClean="0"/>
              <a:t>centred</a:t>
            </a:r>
            <a:r>
              <a:rPr lang="en-US" dirty="0" smtClean="0"/>
              <a:t> applications that process user requests and update information in a system database.</a:t>
            </a:r>
          </a:p>
          <a:p>
            <a:r>
              <a:rPr lang="en-US" dirty="0" smtClean="0"/>
              <a:t>Event processing systems</a:t>
            </a:r>
          </a:p>
          <a:p>
            <a:pPr lvl="1"/>
            <a:r>
              <a:rPr lang="en-US" dirty="0" smtClean="0"/>
              <a:t>Applications where system actions depend on interpreting events from the system’s environment.</a:t>
            </a:r>
          </a:p>
          <a:p>
            <a:r>
              <a:rPr lang="en-US" dirty="0" smtClean="0"/>
              <a:t>Language processing systems</a:t>
            </a:r>
          </a:p>
          <a:p>
            <a:pPr lvl="1"/>
            <a:r>
              <a:rPr lang="en-US" dirty="0" smtClean="0"/>
              <a:t>Applications where the users’ intentions are specified in a formal language that is processed and interpreted by the system.</a:t>
            </a:r>
            <a:endParaRPr lang="en-US" dirty="0"/>
          </a:p>
        </p:txBody>
      </p:sp>
    </p:spTree>
    <p:extLst>
      <p:ext uri="{BB962C8B-B14F-4D97-AF65-F5344CB8AC3E}">
        <p14:creationId xmlns:p14="http://schemas.microsoft.com/office/powerpoint/2010/main" val="211956299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9267">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9267">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9267">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267">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9267">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39267">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139267">
                                            <p:txEl>
                                              <p:pRg st="6" end="6"/>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39267">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290" name="Rectangle 2"/>
          <p:cNvSpPr>
            <a:spLocks noGrp="1" noChangeArrowheads="1"/>
          </p:cNvSpPr>
          <p:nvPr>
            <p:ph type="title"/>
          </p:nvPr>
        </p:nvSpPr>
        <p:spPr/>
        <p:txBody>
          <a:bodyPr/>
          <a:lstStyle/>
          <a:p>
            <a:r>
              <a:rPr lang="en-US"/>
              <a:t>Application type examples</a:t>
            </a:r>
          </a:p>
        </p:txBody>
      </p:sp>
      <p:sp>
        <p:nvSpPr>
          <p:cNvPr id="140291" name="Rectangle 3"/>
          <p:cNvSpPr>
            <a:spLocks noGrp="1" noChangeArrowheads="1"/>
          </p:cNvSpPr>
          <p:nvPr>
            <p:ph idx="1"/>
          </p:nvPr>
        </p:nvSpPr>
        <p:spPr/>
        <p:txBody>
          <a:bodyPr lIns="91797" tIns="45898" rIns="91797" bIns="45898"/>
          <a:lstStyle/>
          <a:p>
            <a:pPr>
              <a:lnSpc>
                <a:spcPct val="90000"/>
              </a:lnSpc>
            </a:pPr>
            <a:r>
              <a:rPr lang="en-US" sz="2300" dirty="0" smtClean="0"/>
              <a:t>Two very widely used generic application architectures are </a:t>
            </a:r>
            <a:r>
              <a:rPr lang="en-US" sz="2300" u="sng" dirty="0" smtClean="0"/>
              <a:t>transaction processing </a:t>
            </a:r>
            <a:r>
              <a:rPr lang="en-US" sz="2300" dirty="0" smtClean="0"/>
              <a:t>systems and </a:t>
            </a:r>
            <a:r>
              <a:rPr lang="en-US" sz="2300" u="sng" dirty="0" smtClean="0"/>
              <a:t>language processing </a:t>
            </a:r>
            <a:r>
              <a:rPr lang="en-US" sz="2300" dirty="0" smtClean="0"/>
              <a:t>systems.</a:t>
            </a:r>
          </a:p>
          <a:p>
            <a:pPr>
              <a:lnSpc>
                <a:spcPct val="90000"/>
              </a:lnSpc>
            </a:pPr>
            <a:r>
              <a:rPr lang="en-US" sz="2300" dirty="0" smtClean="0"/>
              <a:t>Transaction </a:t>
            </a:r>
            <a:r>
              <a:rPr lang="en-US" sz="2300" dirty="0"/>
              <a:t>processing systems</a:t>
            </a:r>
          </a:p>
          <a:p>
            <a:pPr lvl="1">
              <a:lnSpc>
                <a:spcPct val="90000"/>
              </a:lnSpc>
            </a:pPr>
            <a:r>
              <a:rPr lang="en-US" sz="2100" dirty="0"/>
              <a:t>E-commerce systems;</a:t>
            </a:r>
          </a:p>
          <a:p>
            <a:pPr lvl="1">
              <a:lnSpc>
                <a:spcPct val="90000"/>
              </a:lnSpc>
            </a:pPr>
            <a:r>
              <a:rPr lang="en-US" sz="2100" dirty="0"/>
              <a:t>Reservation systems.</a:t>
            </a:r>
            <a:endParaRPr lang="en-US" sz="2100" dirty="0" smtClean="0"/>
          </a:p>
          <a:p>
            <a:pPr>
              <a:lnSpc>
                <a:spcPct val="90000"/>
              </a:lnSpc>
            </a:pPr>
            <a:r>
              <a:rPr lang="en-US" sz="2300" dirty="0" smtClean="0"/>
              <a:t>Language </a:t>
            </a:r>
            <a:r>
              <a:rPr lang="en-US" sz="2300" dirty="0"/>
              <a:t>processing systems</a:t>
            </a:r>
          </a:p>
          <a:p>
            <a:pPr lvl="1">
              <a:lnSpc>
                <a:spcPct val="90000"/>
              </a:lnSpc>
            </a:pPr>
            <a:r>
              <a:rPr lang="en-US" sz="2100" dirty="0"/>
              <a:t>Compilers;</a:t>
            </a:r>
          </a:p>
          <a:p>
            <a:pPr lvl="1">
              <a:lnSpc>
                <a:spcPct val="90000"/>
              </a:lnSpc>
            </a:pPr>
            <a:r>
              <a:rPr lang="en-US" sz="2100" dirty="0"/>
              <a:t>Command interpreters.</a:t>
            </a:r>
          </a:p>
          <a:p>
            <a:pPr lvl="1">
              <a:lnSpc>
                <a:spcPct val="90000"/>
              </a:lnSpc>
            </a:pPr>
            <a:endParaRPr lang="en-US" sz="2100" dirty="0"/>
          </a:p>
        </p:txBody>
      </p:sp>
    </p:spTree>
    <p:extLst>
      <p:ext uri="{BB962C8B-B14F-4D97-AF65-F5344CB8AC3E}">
        <p14:creationId xmlns:p14="http://schemas.microsoft.com/office/powerpoint/2010/main" val="25941224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029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0291">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40291">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0291">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0291">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0291">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0291">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structure of transaction processing applications</a:t>
            </a:r>
            <a:r>
              <a:rPr lang="en-GB" dirty="0" smtClean="0"/>
              <a:t> </a:t>
            </a:r>
            <a:endParaRPr lang="en-US" dirty="0"/>
          </a:p>
        </p:txBody>
      </p:sp>
      <p:pic>
        <p:nvPicPr>
          <p:cNvPr id="4" name="Content Placeholder 3" descr="6.14 TransactionProcSys.eps"/>
          <p:cNvPicPr>
            <a:picLocks noGrp="1" noChangeAspect="1"/>
          </p:cNvPicPr>
          <p:nvPr>
            <p:ph idx="1"/>
          </p:nvPr>
        </p:nvPicPr>
        <p:blipFill>
          <a:blip r:embed="rId2"/>
          <a:srcRect t="-253395" b="-253395"/>
          <a:stretch>
            <a:fillRect/>
          </a:stretch>
        </p:blipFill>
        <p:spPr>
          <a:xfrm>
            <a:off x="659875" y="1600200"/>
            <a:ext cx="7649782" cy="4207085"/>
          </a:xfrm>
        </p:spPr>
      </p:pic>
    </p:spTree>
    <p:extLst>
      <p:ext uri="{BB962C8B-B14F-4D97-AF65-F5344CB8AC3E}">
        <p14:creationId xmlns:p14="http://schemas.microsoft.com/office/powerpoint/2010/main" val="79861239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software architecture of an ATM system</a:t>
            </a:r>
            <a:r>
              <a:rPr lang="en-GB" dirty="0" smtClean="0"/>
              <a:t> </a:t>
            </a:r>
            <a:endParaRPr lang="en-US" dirty="0"/>
          </a:p>
        </p:txBody>
      </p:sp>
      <p:pic>
        <p:nvPicPr>
          <p:cNvPr id="4" name="Content Placeholder 3" descr="6.15 ATMSystemArch.eps"/>
          <p:cNvPicPr>
            <a:picLocks noGrp="1" noChangeAspect="1"/>
          </p:cNvPicPr>
          <p:nvPr>
            <p:ph idx="1"/>
          </p:nvPr>
        </p:nvPicPr>
        <p:blipFill>
          <a:blip r:embed="rId2"/>
          <a:srcRect t="-13074" b="-13074"/>
          <a:stretch>
            <a:fillRect/>
          </a:stretch>
        </p:blipFill>
        <p:spPr>
          <a:xfrm>
            <a:off x="1011177" y="1600201"/>
            <a:ext cx="7082293" cy="3894988"/>
          </a:xfrm>
        </p:spPr>
      </p:pic>
    </p:spTree>
    <p:extLst>
      <p:ext uri="{BB962C8B-B14F-4D97-AF65-F5344CB8AC3E}">
        <p14:creationId xmlns:p14="http://schemas.microsoft.com/office/powerpoint/2010/main" val="230178297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6434" name="Rectangle 2"/>
          <p:cNvSpPr>
            <a:spLocks noGrp="1" noChangeArrowheads="1"/>
          </p:cNvSpPr>
          <p:nvPr>
            <p:ph type="title"/>
          </p:nvPr>
        </p:nvSpPr>
        <p:spPr/>
        <p:txBody>
          <a:bodyPr/>
          <a:lstStyle/>
          <a:p>
            <a:r>
              <a:rPr lang="en-US"/>
              <a:t>Information systems architecture</a:t>
            </a:r>
          </a:p>
        </p:txBody>
      </p:sp>
      <p:sp>
        <p:nvSpPr>
          <p:cNvPr id="146435" name="Rectangle 3"/>
          <p:cNvSpPr>
            <a:spLocks noGrp="1" noChangeArrowheads="1"/>
          </p:cNvSpPr>
          <p:nvPr>
            <p:ph idx="1"/>
          </p:nvPr>
        </p:nvSpPr>
        <p:spPr/>
        <p:txBody>
          <a:bodyPr lIns="91797" tIns="45898" rIns="91797" bIns="45898"/>
          <a:lstStyle/>
          <a:p>
            <a:r>
              <a:rPr lang="en-US" dirty="0"/>
              <a:t>Information systems have a generic architecture that can be </a:t>
            </a:r>
            <a:r>
              <a:rPr lang="en-US" dirty="0" smtClean="0"/>
              <a:t>organized </a:t>
            </a:r>
            <a:r>
              <a:rPr lang="en-US" dirty="0"/>
              <a:t>as a layered architecture</a:t>
            </a:r>
            <a:r>
              <a:rPr lang="en-US" dirty="0" smtClean="0"/>
              <a:t>.</a:t>
            </a:r>
          </a:p>
          <a:p>
            <a:r>
              <a:rPr lang="en-US" dirty="0" smtClean="0"/>
              <a:t>These are transaction-based systems as interaction with these systems generally involves database transactions.</a:t>
            </a:r>
          </a:p>
          <a:p>
            <a:r>
              <a:rPr lang="en-US" dirty="0"/>
              <a:t>Layers include:</a:t>
            </a:r>
          </a:p>
          <a:p>
            <a:pPr lvl="1"/>
            <a:r>
              <a:rPr lang="en-US" dirty="0"/>
              <a:t>The user interface</a:t>
            </a:r>
          </a:p>
          <a:p>
            <a:pPr lvl="1"/>
            <a:r>
              <a:rPr lang="en-US" dirty="0"/>
              <a:t>User communications</a:t>
            </a:r>
          </a:p>
          <a:p>
            <a:pPr lvl="1"/>
            <a:r>
              <a:rPr lang="en-US" dirty="0"/>
              <a:t>Information retrieval</a:t>
            </a:r>
          </a:p>
          <a:p>
            <a:pPr lvl="1"/>
            <a:r>
              <a:rPr lang="en-US" dirty="0"/>
              <a:t>System database</a:t>
            </a:r>
          </a:p>
        </p:txBody>
      </p:sp>
    </p:spTree>
    <p:extLst>
      <p:ext uri="{BB962C8B-B14F-4D97-AF65-F5344CB8AC3E}">
        <p14:creationId xmlns:p14="http://schemas.microsoft.com/office/powerpoint/2010/main" val="148944813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6435">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46435">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46435">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46435">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46435">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46435">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4643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Agility and architecture</a:t>
            </a:r>
            <a:endParaRPr lang="en-US" dirty="0"/>
          </a:p>
        </p:txBody>
      </p:sp>
      <p:sp>
        <p:nvSpPr>
          <p:cNvPr id="3" name="Content Placeholder 2"/>
          <p:cNvSpPr>
            <a:spLocks noGrp="1"/>
          </p:cNvSpPr>
          <p:nvPr>
            <p:ph idx="1"/>
          </p:nvPr>
        </p:nvSpPr>
        <p:spPr/>
        <p:txBody>
          <a:bodyPr/>
          <a:lstStyle/>
          <a:p>
            <a:r>
              <a:rPr lang="en-US" dirty="0" smtClean="0"/>
              <a:t>It is generally accepted that an early stage of agile processes is to design an overall systems architecture.</a:t>
            </a:r>
          </a:p>
          <a:p>
            <a:r>
              <a:rPr lang="en-US" dirty="0" smtClean="0"/>
              <a:t>Refactoring the system architecture is usually expensive because it affects so many components in the system</a:t>
            </a:r>
            <a:endParaRPr lang="en-US" dirty="0"/>
          </a:p>
        </p:txBody>
      </p:sp>
    </p:spTree>
    <p:extLst>
      <p:ext uri="{BB962C8B-B14F-4D97-AF65-F5344CB8AC3E}">
        <p14:creationId xmlns:p14="http://schemas.microsoft.com/office/powerpoint/2010/main" val="83593358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Layered information system architecture</a:t>
            </a:r>
            <a:r>
              <a:rPr lang="en-GB" dirty="0" smtClean="0"/>
              <a:t> </a:t>
            </a:r>
            <a:endParaRPr lang="en-US" dirty="0"/>
          </a:p>
        </p:txBody>
      </p:sp>
      <p:pic>
        <p:nvPicPr>
          <p:cNvPr id="4" name="Content Placeholder 3" descr="6.16 InfoSysArch.eps"/>
          <p:cNvPicPr>
            <a:picLocks noGrp="1" noChangeAspect="1"/>
          </p:cNvPicPr>
          <p:nvPr>
            <p:ph idx="1"/>
          </p:nvPr>
        </p:nvPicPr>
        <p:blipFill>
          <a:blip r:embed="rId2"/>
          <a:srcRect l="-15661" r="-15661"/>
          <a:stretch>
            <a:fillRect/>
          </a:stretch>
        </p:blipFill>
        <p:spPr>
          <a:xfrm>
            <a:off x="727433" y="1600201"/>
            <a:ext cx="7325503" cy="4028744"/>
          </a:xfrm>
        </p:spPr>
      </p:pic>
    </p:spTree>
    <p:extLst>
      <p:ext uri="{BB962C8B-B14F-4D97-AF65-F5344CB8AC3E}">
        <p14:creationId xmlns:p14="http://schemas.microsoft.com/office/powerpoint/2010/main" val="291370126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architecture of the </a:t>
            </a:r>
            <a:r>
              <a:rPr lang="en-GB" dirty="0" err="1" smtClean="0"/>
              <a:t>Mentcare</a:t>
            </a:r>
            <a:r>
              <a:rPr lang="en-GB" dirty="0" smtClean="0"/>
              <a:t> system</a:t>
            </a:r>
            <a:endParaRPr lang="en-US" dirty="0"/>
          </a:p>
        </p:txBody>
      </p:sp>
      <p:pic>
        <p:nvPicPr>
          <p:cNvPr id="5" name="Content Placeholder 4" descr="6.17 MHC-PMSArch.eps"/>
          <p:cNvPicPr>
            <a:picLocks noGrp="1" noChangeAspect="1"/>
          </p:cNvPicPr>
          <p:nvPr>
            <p:ph idx="1"/>
          </p:nvPr>
        </p:nvPicPr>
        <p:blipFill>
          <a:blip r:embed="rId2"/>
          <a:srcRect l="-14940" r="-14940"/>
          <a:stretch>
            <a:fillRect/>
          </a:stretch>
        </p:blipFill>
        <p:spPr>
          <a:xfrm>
            <a:off x="794991" y="1600200"/>
            <a:ext cx="7137553" cy="3925379"/>
          </a:xfrm>
        </p:spPr>
      </p:pic>
    </p:spTree>
    <p:extLst>
      <p:ext uri="{BB962C8B-B14F-4D97-AF65-F5344CB8AC3E}">
        <p14:creationId xmlns:p14="http://schemas.microsoft.com/office/powerpoint/2010/main" val="49791708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Web-based information systems</a:t>
            </a:r>
            <a:endParaRPr lang="en-US" dirty="0"/>
          </a:p>
        </p:txBody>
      </p:sp>
      <p:sp>
        <p:nvSpPr>
          <p:cNvPr id="3" name="Content Placeholder 2"/>
          <p:cNvSpPr>
            <a:spLocks noGrp="1"/>
          </p:cNvSpPr>
          <p:nvPr>
            <p:ph idx="1"/>
          </p:nvPr>
        </p:nvSpPr>
        <p:spPr/>
        <p:txBody>
          <a:bodyPr/>
          <a:lstStyle/>
          <a:p>
            <a:r>
              <a:rPr lang="en-US" dirty="0" smtClean="0"/>
              <a:t>Information and resource management systems are now usually web-based systems where the user interfaces are implemented using a web browser. </a:t>
            </a:r>
          </a:p>
          <a:p>
            <a:r>
              <a:rPr lang="en-US" dirty="0" smtClean="0"/>
              <a:t>For example, </a:t>
            </a:r>
            <a:r>
              <a:rPr lang="en-US" dirty="0" err="1" smtClean="0"/>
              <a:t>e</a:t>
            </a:r>
            <a:r>
              <a:rPr lang="en-US" dirty="0" smtClean="0"/>
              <a:t>-commerce systems are Internet-based resource management systems that accept electronic orders for goods or services and then arrange delivery of these goods or services to the customer</a:t>
            </a:r>
            <a:r>
              <a:rPr lang="en-US" i="1" dirty="0" smtClean="0"/>
              <a:t>. </a:t>
            </a:r>
          </a:p>
          <a:p>
            <a:r>
              <a:rPr lang="en-US" dirty="0" smtClean="0"/>
              <a:t>In an </a:t>
            </a:r>
            <a:r>
              <a:rPr lang="en-US" dirty="0" err="1" smtClean="0"/>
              <a:t>e</a:t>
            </a:r>
            <a:r>
              <a:rPr lang="en-US" dirty="0" smtClean="0"/>
              <a:t>-commerce system, the application-specific layer includes additional functionality supporting a ‘shopping cart’ in which users can place a number of items in separate transactions, then pay for them all together in a single transaction.</a:t>
            </a:r>
            <a:endParaRPr lang="en-GB" dirty="0" smtClean="0"/>
          </a:p>
          <a:p>
            <a:pPr>
              <a:buNone/>
            </a:pPr>
            <a:endParaRPr lang="en-US" dirty="0"/>
          </a:p>
        </p:txBody>
      </p:sp>
    </p:spTree>
    <p:extLst>
      <p:ext uri="{BB962C8B-B14F-4D97-AF65-F5344CB8AC3E}">
        <p14:creationId xmlns:p14="http://schemas.microsoft.com/office/powerpoint/2010/main" val="33912511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Server implementation</a:t>
            </a:r>
            <a:endParaRPr lang="en-US" dirty="0"/>
          </a:p>
        </p:txBody>
      </p:sp>
      <p:sp>
        <p:nvSpPr>
          <p:cNvPr id="3" name="Content Placeholder 2"/>
          <p:cNvSpPr>
            <a:spLocks noGrp="1"/>
          </p:cNvSpPr>
          <p:nvPr>
            <p:ph idx="1"/>
          </p:nvPr>
        </p:nvSpPr>
        <p:spPr/>
        <p:txBody>
          <a:bodyPr/>
          <a:lstStyle/>
          <a:p>
            <a:r>
              <a:rPr lang="en-US" dirty="0" smtClean="0"/>
              <a:t>These systems are often implemented as multi-tier client server/architectures </a:t>
            </a:r>
            <a:endParaRPr lang="en-GB" dirty="0" smtClean="0"/>
          </a:p>
          <a:p>
            <a:pPr lvl="1"/>
            <a:r>
              <a:rPr lang="en-US" dirty="0" smtClean="0"/>
              <a:t>The web server is responsible for all user communications, with the user interface implemented using a web browser;</a:t>
            </a:r>
            <a:endParaRPr lang="en-GB" dirty="0" smtClean="0"/>
          </a:p>
          <a:p>
            <a:pPr lvl="1"/>
            <a:r>
              <a:rPr lang="en-US" dirty="0" smtClean="0"/>
              <a:t>The application server is responsible for implementing application-specific logic as well as information storage and retrieval requests; </a:t>
            </a:r>
            <a:endParaRPr lang="en-GB" dirty="0" smtClean="0"/>
          </a:p>
          <a:p>
            <a:pPr lvl="1"/>
            <a:r>
              <a:rPr lang="en-US" dirty="0" smtClean="0"/>
              <a:t>The database server moves information to and from the database and handles transaction management. </a:t>
            </a:r>
            <a:endParaRPr lang="en-GB" dirty="0" smtClean="0"/>
          </a:p>
          <a:p>
            <a:endParaRPr lang="en-US" dirty="0"/>
          </a:p>
        </p:txBody>
      </p:sp>
    </p:spTree>
    <p:extLst>
      <p:ext uri="{BB962C8B-B14F-4D97-AF65-F5344CB8AC3E}">
        <p14:creationId xmlns:p14="http://schemas.microsoft.com/office/powerpoint/2010/main" val="414495664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a:xfrm>
            <a:off x="457200" y="1546160"/>
            <a:ext cx="8229600" cy="4525963"/>
          </a:xfrm>
        </p:spPr>
        <p:txBody>
          <a:bodyPr/>
          <a:lstStyle/>
          <a:p>
            <a:r>
              <a:rPr lang="en-US" dirty="0" smtClean="0"/>
              <a:t>A software architecture is a description of how a software system is organized. </a:t>
            </a:r>
            <a:endParaRPr lang="en-GB" dirty="0" smtClean="0"/>
          </a:p>
          <a:p>
            <a:r>
              <a:rPr lang="en-US" dirty="0" smtClean="0"/>
              <a:t>Architectural design decisions include decisions on the type of application, the distribution of the system, the architectural styles to be used.</a:t>
            </a:r>
            <a:endParaRPr lang="en-GB" dirty="0" smtClean="0"/>
          </a:p>
          <a:p>
            <a:r>
              <a:rPr lang="en-US" dirty="0" smtClean="0"/>
              <a:t>Architectures may be documented from several different perspectives or views such as a conceptual view, a logical view, a process view, and a development view.</a:t>
            </a:r>
            <a:endParaRPr lang="en-GB" dirty="0" smtClean="0"/>
          </a:p>
          <a:p>
            <a:r>
              <a:rPr lang="en-US" dirty="0" smtClean="0"/>
              <a:t>Architectural patterns are a means of reusing knowledge about generic system architectures. They describe the architecture, explain when it may be used and describe its advantages and disadvantages.</a:t>
            </a:r>
            <a:endParaRPr lang="en-GB" dirty="0" smtClean="0"/>
          </a:p>
        </p:txBody>
      </p:sp>
    </p:spTree>
    <p:extLst>
      <p:ext uri="{BB962C8B-B14F-4D97-AF65-F5344CB8AC3E}">
        <p14:creationId xmlns:p14="http://schemas.microsoft.com/office/powerpoint/2010/main" val="306599106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Key points</a:t>
            </a:r>
            <a:endParaRPr lang="en-US" dirty="0"/>
          </a:p>
        </p:txBody>
      </p:sp>
      <p:sp>
        <p:nvSpPr>
          <p:cNvPr id="3" name="Content Placeholder 2"/>
          <p:cNvSpPr>
            <a:spLocks noGrp="1"/>
          </p:cNvSpPr>
          <p:nvPr>
            <p:ph idx="1"/>
          </p:nvPr>
        </p:nvSpPr>
        <p:spPr/>
        <p:txBody>
          <a:bodyPr/>
          <a:lstStyle/>
          <a:p>
            <a:r>
              <a:rPr lang="en-US" dirty="0" smtClean="0"/>
              <a:t>Models of application systems architectures help us understand and compare applications, validate application system designs and assess large-scale components for reuse.</a:t>
            </a:r>
            <a:endParaRPr lang="en-GB" dirty="0" smtClean="0"/>
          </a:p>
          <a:p>
            <a:r>
              <a:rPr lang="en-US" dirty="0" smtClean="0"/>
              <a:t>Transaction processing systems are interactive systems that allow information in a database to be remotely accessed and modified by a number of users. </a:t>
            </a:r>
          </a:p>
          <a:p>
            <a:r>
              <a:rPr lang="en-US" dirty="0" smtClean="0"/>
              <a:t>Language processing systems are used to translate texts from one language into another and to carry out the instructions specified in the input language. They include a translator and an abstract machine that executes the generated language.</a:t>
            </a:r>
            <a:endParaRPr lang="en-GB" dirty="0" smtClean="0"/>
          </a:p>
          <a:p>
            <a:endParaRPr lang="en-US" dirty="0"/>
          </a:p>
        </p:txBody>
      </p:sp>
    </p:spTree>
    <p:extLst>
      <p:ext uri="{BB962C8B-B14F-4D97-AF65-F5344CB8AC3E}">
        <p14:creationId xmlns:p14="http://schemas.microsoft.com/office/powerpoint/2010/main" val="202049655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fld id="{63C0C4C2-4D3C-41E7-8083-203D85A3A331}" type="slidenum">
              <a:rPr lang="en-US" altLang="en-US" sz="1400" u="none"/>
              <a:pPr eaLnBrk="1" hangingPunct="1"/>
              <a:t>5</a:t>
            </a:fld>
            <a:endParaRPr lang="en-US" altLang="en-US" sz="1400" u="none"/>
          </a:p>
        </p:txBody>
      </p:sp>
      <p:sp>
        <p:nvSpPr>
          <p:cNvPr id="5123" name="Rectangle 2"/>
          <p:cNvSpPr>
            <a:spLocks noGrp="1" noChangeArrowheads="1"/>
          </p:cNvSpPr>
          <p:nvPr>
            <p:ph type="title"/>
          </p:nvPr>
        </p:nvSpPr>
        <p:spPr>
          <a:xfrm>
            <a:off x="762000" y="152400"/>
            <a:ext cx="7772400" cy="1143000"/>
          </a:xfrm>
        </p:spPr>
        <p:txBody>
          <a:bodyPr/>
          <a:lstStyle/>
          <a:p>
            <a:pPr eaLnBrk="1" hangingPunct="1"/>
            <a:r>
              <a:rPr lang="en-US" altLang="en-US" smtClean="0"/>
              <a:t>Architectural Design Process</a:t>
            </a:r>
          </a:p>
        </p:txBody>
      </p:sp>
      <p:sp>
        <p:nvSpPr>
          <p:cNvPr id="5124" name="Rectangle 3"/>
          <p:cNvSpPr>
            <a:spLocks noGrp="1" noChangeArrowheads="1"/>
          </p:cNvSpPr>
          <p:nvPr>
            <p:ph type="body" idx="1"/>
          </p:nvPr>
        </p:nvSpPr>
        <p:spPr>
          <a:xfrm>
            <a:off x="381000" y="1524000"/>
            <a:ext cx="8534400" cy="4114800"/>
          </a:xfrm>
        </p:spPr>
        <p:txBody>
          <a:bodyPr/>
          <a:lstStyle/>
          <a:p>
            <a:pPr eaLnBrk="1" hangingPunct="1">
              <a:lnSpc>
                <a:spcPct val="90000"/>
              </a:lnSpc>
            </a:pPr>
            <a:r>
              <a:rPr lang="en-US" altLang="en-US" dirty="0" smtClean="0"/>
              <a:t>Basic Steps</a:t>
            </a:r>
          </a:p>
          <a:p>
            <a:pPr lvl="1" eaLnBrk="1" hangingPunct="1">
              <a:lnSpc>
                <a:spcPct val="90000"/>
              </a:lnSpc>
            </a:pPr>
            <a:r>
              <a:rPr lang="en-US" altLang="en-US" sz="1800" u="sng" dirty="0" smtClean="0"/>
              <a:t>Creation</a:t>
            </a:r>
            <a:r>
              <a:rPr lang="en-US" altLang="en-US" sz="1800" dirty="0" smtClean="0"/>
              <a:t> of the data design</a:t>
            </a:r>
          </a:p>
          <a:p>
            <a:pPr lvl="1" eaLnBrk="1" hangingPunct="1">
              <a:lnSpc>
                <a:spcPct val="90000"/>
              </a:lnSpc>
            </a:pPr>
            <a:r>
              <a:rPr lang="en-US" altLang="en-US" sz="1800" u="sng" dirty="0" smtClean="0"/>
              <a:t>Derivation</a:t>
            </a:r>
            <a:r>
              <a:rPr lang="en-US" altLang="en-US" sz="1800" dirty="0" smtClean="0"/>
              <a:t> of one or more representations of the </a:t>
            </a:r>
            <a:r>
              <a:rPr lang="en-US" altLang="en-US" sz="1800" u="sng" dirty="0" smtClean="0"/>
              <a:t>architectural structure</a:t>
            </a:r>
            <a:r>
              <a:rPr lang="en-US" altLang="en-US" sz="1800" dirty="0" smtClean="0"/>
              <a:t> of the system</a:t>
            </a:r>
          </a:p>
          <a:p>
            <a:pPr lvl="1" eaLnBrk="1" hangingPunct="1">
              <a:lnSpc>
                <a:spcPct val="90000"/>
              </a:lnSpc>
            </a:pPr>
            <a:r>
              <a:rPr lang="en-US" altLang="en-US" sz="1800" u="sng" dirty="0" smtClean="0"/>
              <a:t>Analysis</a:t>
            </a:r>
            <a:r>
              <a:rPr lang="en-US" altLang="en-US" sz="1800" dirty="0" smtClean="0"/>
              <a:t> of alternative </a:t>
            </a:r>
            <a:r>
              <a:rPr lang="en-US" altLang="en-US" sz="1800" u="sng" dirty="0" smtClean="0"/>
              <a:t>architectural styles</a:t>
            </a:r>
            <a:r>
              <a:rPr lang="en-US" altLang="en-US" sz="1800" dirty="0" smtClean="0"/>
              <a:t> to choose the one best suited to customer requirements and quality attributes</a:t>
            </a:r>
          </a:p>
          <a:p>
            <a:pPr lvl="1" eaLnBrk="1" hangingPunct="1">
              <a:lnSpc>
                <a:spcPct val="90000"/>
              </a:lnSpc>
            </a:pPr>
            <a:r>
              <a:rPr lang="en-US" altLang="en-US" sz="1800" u="sng" dirty="0" smtClean="0"/>
              <a:t>Elaboration</a:t>
            </a:r>
            <a:r>
              <a:rPr lang="en-US" altLang="en-US" sz="1800" dirty="0" smtClean="0"/>
              <a:t> of the architecture based on the selected architectural style</a:t>
            </a:r>
          </a:p>
          <a:p>
            <a:pPr eaLnBrk="1" hangingPunct="1">
              <a:lnSpc>
                <a:spcPct val="90000"/>
              </a:lnSpc>
            </a:pPr>
            <a:r>
              <a:rPr lang="en-US" altLang="en-US" dirty="0" smtClean="0"/>
              <a:t>A </a:t>
            </a:r>
            <a:r>
              <a:rPr lang="en-US" altLang="en-US" u="sng" dirty="0" smtClean="0"/>
              <a:t>database designer</a:t>
            </a:r>
            <a:r>
              <a:rPr lang="en-US" altLang="en-US" dirty="0" smtClean="0"/>
              <a:t> creates the data architecture for a system to represent the data components</a:t>
            </a:r>
          </a:p>
          <a:p>
            <a:pPr eaLnBrk="1" hangingPunct="1">
              <a:lnSpc>
                <a:spcPct val="90000"/>
              </a:lnSpc>
            </a:pPr>
            <a:r>
              <a:rPr lang="en-US" altLang="en-US" dirty="0" smtClean="0"/>
              <a:t>A </a:t>
            </a:r>
            <a:r>
              <a:rPr lang="en-US" altLang="en-US" u="sng" dirty="0" smtClean="0"/>
              <a:t>system architect</a:t>
            </a:r>
            <a:r>
              <a:rPr lang="en-US" altLang="en-US" dirty="0" smtClean="0"/>
              <a:t> selects an appropriate architectural style derived during system engineering and software requirements analysis</a:t>
            </a:r>
          </a:p>
          <a:p>
            <a:pPr eaLnBrk="1" hangingPunct="1">
              <a:lnSpc>
                <a:spcPct val="90000"/>
              </a:lnSpc>
            </a:pPr>
            <a:endParaRPr lang="en-US" altLang="en-US" sz="1800" dirty="0" smtClean="0"/>
          </a:p>
          <a:p>
            <a:pPr eaLnBrk="1" hangingPunct="1">
              <a:lnSpc>
                <a:spcPct val="90000"/>
              </a:lnSpc>
            </a:pPr>
            <a:endParaRPr lang="en-US" altLang="en-US" sz="1800" dirty="0" smtClean="0"/>
          </a:p>
        </p:txBody>
      </p:sp>
    </p:spTree>
    <p:extLst>
      <p:ext uri="{BB962C8B-B14F-4D97-AF65-F5344CB8AC3E}">
        <p14:creationId xmlns:p14="http://schemas.microsoft.com/office/powerpoint/2010/main" val="80024201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512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124">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124">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12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512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12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2"/>
          <p:cNvSpPr>
            <a:spLocks noGrp="1" noChangeArrowheads="1"/>
          </p:cNvSpPr>
          <p:nvPr>
            <p:ph type="title"/>
          </p:nvPr>
        </p:nvSpPr>
        <p:spPr/>
        <p:txBody>
          <a:bodyPr/>
          <a:lstStyle/>
          <a:p>
            <a:r>
              <a:rPr lang="en-US" dirty="0"/>
              <a:t>Box and line diagrams</a:t>
            </a:r>
          </a:p>
        </p:txBody>
      </p:sp>
      <p:sp>
        <p:nvSpPr>
          <p:cNvPr id="57347" name="Rectangle 3"/>
          <p:cNvSpPr>
            <a:spLocks noGrp="1" noChangeArrowheads="1"/>
          </p:cNvSpPr>
          <p:nvPr>
            <p:ph idx="1"/>
          </p:nvPr>
        </p:nvSpPr>
        <p:spPr/>
        <p:txBody>
          <a:bodyPr/>
          <a:lstStyle/>
          <a:p>
            <a:r>
              <a:rPr lang="en-US" dirty="0"/>
              <a:t>Very abstract - they do not show the nature of component relationships nor the externally visible properties of the sub-systems.</a:t>
            </a:r>
          </a:p>
          <a:p>
            <a:r>
              <a:rPr lang="en-US" dirty="0"/>
              <a:t>However, useful for communication with stakeholders and for project planning.</a:t>
            </a:r>
          </a:p>
        </p:txBody>
      </p:sp>
    </p:spTree>
    <p:extLst>
      <p:ext uri="{BB962C8B-B14F-4D97-AF65-F5344CB8AC3E}">
        <p14:creationId xmlns:p14="http://schemas.microsoft.com/office/powerpoint/2010/main" val="40860872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73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7347">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fld id="{0AD78B96-0DDB-4918-AF7F-030D26FE03F5}" type="slidenum">
              <a:rPr lang="en-US" altLang="en-US" sz="1400" u="none"/>
              <a:pPr eaLnBrk="1" hangingPunct="1"/>
              <a:t>7</a:t>
            </a:fld>
            <a:endParaRPr lang="en-US" altLang="en-US" sz="1400" u="none"/>
          </a:p>
        </p:txBody>
      </p:sp>
      <p:sp>
        <p:nvSpPr>
          <p:cNvPr id="8195" name="Rectangle 4"/>
          <p:cNvSpPr>
            <a:spLocks noGrp="1" noChangeArrowheads="1"/>
          </p:cNvSpPr>
          <p:nvPr>
            <p:ph type="title"/>
          </p:nvPr>
        </p:nvSpPr>
        <p:spPr>
          <a:xfrm>
            <a:off x="609600" y="263265"/>
            <a:ext cx="8153400" cy="1143000"/>
          </a:xfrm>
        </p:spPr>
        <p:txBody>
          <a:bodyPr/>
          <a:lstStyle/>
          <a:p>
            <a:pPr eaLnBrk="1" hangingPunct="1"/>
            <a:r>
              <a:rPr lang="en-US" altLang="en-US" sz="3600" dirty="0" smtClean="0"/>
              <a:t>Example Software Architecture Diagrams</a:t>
            </a:r>
          </a:p>
        </p:txBody>
      </p:sp>
      <p:pic>
        <p:nvPicPr>
          <p:cNvPr id="8196"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5275" y="1496008"/>
            <a:ext cx="3905250" cy="2695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7" name="Picture 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76800" y="3581400"/>
            <a:ext cx="4114800" cy="3086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8" name="Picture 7"/>
          <p:cNvPicPr>
            <a:picLocks noChangeAspect="1" noChangeArrowheads="1"/>
          </p:cNvPicPr>
          <p:nvPr/>
        </p:nvPicPr>
        <p:blipFill>
          <a:blip r:embed="rId4">
            <a:extLst>
              <a:ext uri="{28A0092B-C50C-407E-A947-70E740481C1C}">
                <a14:useLocalDpi xmlns:a14="http://schemas.microsoft.com/office/drawing/2010/main" val="0"/>
              </a:ext>
            </a:extLst>
          </a:blip>
          <a:srcRect l="17188" t="23958" r="17969" b="32292"/>
          <a:stretch>
            <a:fillRect/>
          </a:stretch>
        </p:blipFill>
        <p:spPr bwMode="auto">
          <a:xfrm>
            <a:off x="152400" y="4337050"/>
            <a:ext cx="4191000" cy="2122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9" name="Picture 8"/>
          <p:cNvPicPr>
            <a:picLocks noChangeAspect="1" noChangeArrowheads="1"/>
          </p:cNvPicPr>
          <p:nvPr/>
        </p:nvPicPr>
        <p:blipFill>
          <a:blip r:embed="rId5">
            <a:extLst>
              <a:ext uri="{28A0092B-C50C-407E-A947-70E740481C1C}">
                <a14:useLocalDpi xmlns:a14="http://schemas.microsoft.com/office/drawing/2010/main" val="0"/>
              </a:ext>
            </a:extLst>
          </a:blip>
          <a:srcRect t="14583" r="51563" b="53125"/>
          <a:stretch>
            <a:fillRect/>
          </a:stretch>
        </p:blipFill>
        <p:spPr bwMode="auto">
          <a:xfrm>
            <a:off x="4572000" y="1460241"/>
            <a:ext cx="4191000" cy="2095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2017074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2"/>
          <p:cNvSpPr>
            <a:spLocks noGrp="1" noChangeArrowheads="1"/>
          </p:cNvSpPr>
          <p:nvPr>
            <p:ph type="title"/>
          </p:nvPr>
        </p:nvSpPr>
        <p:spPr/>
        <p:txBody>
          <a:bodyPr/>
          <a:lstStyle/>
          <a:p>
            <a:r>
              <a:rPr lang="en-GB" dirty="0"/>
              <a:t>Advantages of explicit architecture</a:t>
            </a:r>
          </a:p>
        </p:txBody>
      </p:sp>
      <p:sp>
        <p:nvSpPr>
          <p:cNvPr id="45059" name="Rectangle 3"/>
          <p:cNvSpPr>
            <a:spLocks noGrp="1" noChangeArrowheads="1"/>
          </p:cNvSpPr>
          <p:nvPr>
            <p:ph idx="1"/>
          </p:nvPr>
        </p:nvSpPr>
        <p:spPr/>
        <p:txBody>
          <a:bodyPr/>
          <a:lstStyle/>
          <a:p>
            <a:pPr>
              <a:lnSpc>
                <a:spcPct val="90000"/>
              </a:lnSpc>
            </a:pPr>
            <a:r>
              <a:rPr lang="en-GB" dirty="0"/>
              <a:t>Stakeholder communication</a:t>
            </a:r>
          </a:p>
          <a:p>
            <a:pPr lvl="1">
              <a:lnSpc>
                <a:spcPct val="90000"/>
              </a:lnSpc>
            </a:pPr>
            <a:r>
              <a:rPr lang="en-GB" dirty="0"/>
              <a:t>Architecture may be used as a focus of discussion by system stakeholders.</a:t>
            </a:r>
          </a:p>
          <a:p>
            <a:pPr>
              <a:lnSpc>
                <a:spcPct val="90000"/>
              </a:lnSpc>
            </a:pPr>
            <a:r>
              <a:rPr lang="en-GB" dirty="0"/>
              <a:t>System analysis</a:t>
            </a:r>
          </a:p>
          <a:p>
            <a:pPr lvl="1">
              <a:lnSpc>
                <a:spcPct val="90000"/>
              </a:lnSpc>
            </a:pPr>
            <a:r>
              <a:rPr lang="en-GB" dirty="0"/>
              <a:t>Means that analysis of whether the system can meet its non-functional requirements is possible.</a:t>
            </a:r>
          </a:p>
          <a:p>
            <a:pPr>
              <a:lnSpc>
                <a:spcPct val="90000"/>
              </a:lnSpc>
            </a:pPr>
            <a:r>
              <a:rPr lang="en-GB" dirty="0"/>
              <a:t>Large-scale reuse</a:t>
            </a:r>
          </a:p>
          <a:p>
            <a:pPr lvl="1">
              <a:lnSpc>
                <a:spcPct val="90000"/>
              </a:lnSpc>
            </a:pPr>
            <a:r>
              <a:rPr lang="en-GB" dirty="0"/>
              <a:t>The architecture may be reusable across a range of </a:t>
            </a:r>
            <a:r>
              <a:rPr lang="en-GB" dirty="0" smtClean="0"/>
              <a:t>systems</a:t>
            </a:r>
          </a:p>
          <a:p>
            <a:pPr lvl="1">
              <a:lnSpc>
                <a:spcPct val="90000"/>
              </a:lnSpc>
            </a:pPr>
            <a:r>
              <a:rPr lang="en-GB" dirty="0" smtClean="0"/>
              <a:t>Product-line architectures may be developed.</a:t>
            </a:r>
            <a:endParaRPr lang="en-GB" dirty="0"/>
          </a:p>
        </p:txBody>
      </p:sp>
    </p:spTree>
    <p:extLst>
      <p:ext uri="{BB962C8B-B14F-4D97-AF65-F5344CB8AC3E}">
        <p14:creationId xmlns:p14="http://schemas.microsoft.com/office/powerpoint/2010/main" val="159054214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5059">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5059">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4505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505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45059">
                                            <p:txEl>
                                              <p:pRg st="4" end="4"/>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5059">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5059">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600" u="sng">
                <a:solidFill>
                  <a:schemeClr val="tx1"/>
                </a:solidFill>
                <a:latin typeface="Times New Roman" panose="02020603050405020304" pitchFamily="18" charset="0"/>
              </a:defRPr>
            </a:lvl1pPr>
            <a:lvl2pPr marL="742950" indent="-285750" eaLnBrk="0" hangingPunct="0">
              <a:defRPr sz="1600" u="sng">
                <a:solidFill>
                  <a:schemeClr val="tx1"/>
                </a:solidFill>
                <a:latin typeface="Times New Roman" panose="02020603050405020304" pitchFamily="18" charset="0"/>
              </a:defRPr>
            </a:lvl2pPr>
            <a:lvl3pPr marL="1143000" indent="-228600" eaLnBrk="0" hangingPunct="0">
              <a:defRPr sz="1600" u="sng">
                <a:solidFill>
                  <a:schemeClr val="tx1"/>
                </a:solidFill>
                <a:latin typeface="Times New Roman" panose="02020603050405020304" pitchFamily="18" charset="0"/>
              </a:defRPr>
            </a:lvl3pPr>
            <a:lvl4pPr marL="1600200" indent="-228600" eaLnBrk="0" hangingPunct="0">
              <a:defRPr sz="1600" u="sng">
                <a:solidFill>
                  <a:schemeClr val="tx1"/>
                </a:solidFill>
                <a:latin typeface="Times New Roman" panose="02020603050405020304" pitchFamily="18" charset="0"/>
              </a:defRPr>
            </a:lvl4pPr>
            <a:lvl5pPr marL="2057400" indent="-228600" eaLnBrk="0" hangingPunct="0">
              <a:defRPr sz="1600" u="sng">
                <a:solidFill>
                  <a:schemeClr val="tx1"/>
                </a:solidFill>
                <a:latin typeface="Times New Roman" panose="02020603050405020304" pitchFamily="18" charset="0"/>
              </a:defRPr>
            </a:lvl5pPr>
            <a:lvl6pPr marL="2514600" indent="-228600" algn="ctr" eaLnBrk="0" fontAlgn="base" hangingPunct="0">
              <a:spcBef>
                <a:spcPct val="0"/>
              </a:spcBef>
              <a:spcAft>
                <a:spcPct val="0"/>
              </a:spcAft>
              <a:defRPr sz="1600" u="sng">
                <a:solidFill>
                  <a:schemeClr val="tx1"/>
                </a:solidFill>
                <a:latin typeface="Times New Roman" panose="02020603050405020304" pitchFamily="18" charset="0"/>
              </a:defRPr>
            </a:lvl6pPr>
            <a:lvl7pPr marL="2971800" indent="-228600" algn="ctr" eaLnBrk="0" fontAlgn="base" hangingPunct="0">
              <a:spcBef>
                <a:spcPct val="0"/>
              </a:spcBef>
              <a:spcAft>
                <a:spcPct val="0"/>
              </a:spcAft>
              <a:defRPr sz="1600" u="sng">
                <a:solidFill>
                  <a:schemeClr val="tx1"/>
                </a:solidFill>
                <a:latin typeface="Times New Roman" panose="02020603050405020304" pitchFamily="18" charset="0"/>
              </a:defRPr>
            </a:lvl7pPr>
            <a:lvl8pPr marL="3429000" indent="-228600" algn="ctr" eaLnBrk="0" fontAlgn="base" hangingPunct="0">
              <a:spcBef>
                <a:spcPct val="0"/>
              </a:spcBef>
              <a:spcAft>
                <a:spcPct val="0"/>
              </a:spcAft>
              <a:defRPr sz="1600" u="sng">
                <a:solidFill>
                  <a:schemeClr val="tx1"/>
                </a:solidFill>
                <a:latin typeface="Times New Roman" panose="02020603050405020304" pitchFamily="18" charset="0"/>
              </a:defRPr>
            </a:lvl8pPr>
            <a:lvl9pPr marL="3886200" indent="-228600" algn="ctr" eaLnBrk="0" fontAlgn="base" hangingPunct="0">
              <a:spcBef>
                <a:spcPct val="0"/>
              </a:spcBef>
              <a:spcAft>
                <a:spcPct val="0"/>
              </a:spcAft>
              <a:defRPr sz="1600" u="sng">
                <a:solidFill>
                  <a:schemeClr val="tx1"/>
                </a:solidFill>
                <a:latin typeface="Times New Roman" panose="02020603050405020304" pitchFamily="18" charset="0"/>
              </a:defRPr>
            </a:lvl9pPr>
          </a:lstStyle>
          <a:p>
            <a:pPr eaLnBrk="1" hangingPunct="1"/>
            <a:fld id="{701D64C7-9EC4-4A6F-AFB4-77C0A293A98A}" type="slidenum">
              <a:rPr lang="en-US" altLang="en-US" sz="1400" u="none"/>
              <a:pPr eaLnBrk="1" hangingPunct="1"/>
              <a:t>9</a:t>
            </a:fld>
            <a:endParaRPr lang="en-US" altLang="en-US" sz="1400" u="none"/>
          </a:p>
        </p:txBody>
      </p:sp>
      <p:sp>
        <p:nvSpPr>
          <p:cNvPr id="10243" name="Rectangle 2"/>
          <p:cNvSpPr>
            <a:spLocks noGrp="1" noChangeArrowheads="1"/>
          </p:cNvSpPr>
          <p:nvPr>
            <p:ph type="title"/>
          </p:nvPr>
        </p:nvSpPr>
        <p:spPr>
          <a:xfrm>
            <a:off x="762000" y="304800"/>
            <a:ext cx="7772400" cy="1143000"/>
          </a:xfrm>
        </p:spPr>
        <p:txBody>
          <a:bodyPr/>
          <a:lstStyle/>
          <a:p>
            <a:pPr eaLnBrk="1" hangingPunct="1"/>
            <a:r>
              <a:rPr lang="en-US" altLang="en-US" smtClean="0"/>
              <a:t>Purpose of Data Design</a:t>
            </a:r>
          </a:p>
        </p:txBody>
      </p:sp>
      <p:sp>
        <p:nvSpPr>
          <p:cNvPr id="10244" name="Rectangle 3"/>
          <p:cNvSpPr>
            <a:spLocks noGrp="1" noChangeArrowheads="1"/>
          </p:cNvSpPr>
          <p:nvPr>
            <p:ph type="body" idx="1"/>
          </p:nvPr>
        </p:nvSpPr>
        <p:spPr/>
        <p:txBody>
          <a:bodyPr/>
          <a:lstStyle/>
          <a:p>
            <a:pPr eaLnBrk="1" hangingPunct="1">
              <a:lnSpc>
                <a:spcPct val="90000"/>
              </a:lnSpc>
            </a:pPr>
            <a:r>
              <a:rPr lang="en-US" altLang="en-US" dirty="0" smtClean="0"/>
              <a:t>Data design </a:t>
            </a:r>
            <a:r>
              <a:rPr lang="en-US" altLang="en-US" u="sng" dirty="0" smtClean="0"/>
              <a:t>translates</a:t>
            </a:r>
            <a:r>
              <a:rPr lang="en-US" altLang="en-US" dirty="0" smtClean="0"/>
              <a:t> data objects defined as part of the analysis model into</a:t>
            </a:r>
          </a:p>
          <a:p>
            <a:pPr lvl="1" eaLnBrk="1" hangingPunct="1">
              <a:lnSpc>
                <a:spcPct val="90000"/>
              </a:lnSpc>
            </a:pPr>
            <a:r>
              <a:rPr lang="en-US" altLang="en-US" sz="2000" dirty="0" smtClean="0"/>
              <a:t>Data structures at the software component level</a:t>
            </a:r>
          </a:p>
          <a:p>
            <a:pPr lvl="1" eaLnBrk="1" hangingPunct="1">
              <a:lnSpc>
                <a:spcPct val="90000"/>
              </a:lnSpc>
            </a:pPr>
            <a:r>
              <a:rPr lang="en-US" altLang="en-US" sz="2000" dirty="0" smtClean="0"/>
              <a:t>A possible database architecture at the application level</a:t>
            </a:r>
          </a:p>
          <a:p>
            <a:pPr eaLnBrk="1" hangingPunct="1">
              <a:lnSpc>
                <a:spcPct val="90000"/>
              </a:lnSpc>
            </a:pPr>
            <a:r>
              <a:rPr lang="en-US" altLang="en-US" dirty="0" smtClean="0"/>
              <a:t>It </a:t>
            </a:r>
            <a:r>
              <a:rPr lang="en-US" altLang="en-US" u="sng" dirty="0" smtClean="0"/>
              <a:t>focuses</a:t>
            </a:r>
            <a:r>
              <a:rPr lang="en-US" altLang="en-US" dirty="0" smtClean="0"/>
              <a:t> on the representation of data structures that are directly accessed by one or more software components</a:t>
            </a:r>
          </a:p>
          <a:p>
            <a:pPr eaLnBrk="1" hangingPunct="1">
              <a:lnSpc>
                <a:spcPct val="90000"/>
              </a:lnSpc>
            </a:pPr>
            <a:r>
              <a:rPr lang="en-US" altLang="en-US" dirty="0" smtClean="0"/>
              <a:t>The challenge is to </a:t>
            </a:r>
            <a:r>
              <a:rPr lang="en-US" altLang="en-US" u="sng" dirty="0" smtClean="0"/>
              <a:t>store and retrieve</a:t>
            </a:r>
            <a:r>
              <a:rPr lang="en-US" altLang="en-US" dirty="0" smtClean="0"/>
              <a:t> the data in such way that useful information can be extracted from the data environment</a:t>
            </a:r>
          </a:p>
        </p:txBody>
      </p:sp>
    </p:spTree>
    <p:extLst>
      <p:ext uri="{BB962C8B-B14F-4D97-AF65-F5344CB8AC3E}">
        <p14:creationId xmlns:p14="http://schemas.microsoft.com/office/powerpoint/2010/main" val="10680236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244">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244">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024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024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024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4752</TotalTime>
  <Words>2674</Words>
  <Application>Microsoft Office PowerPoint</Application>
  <PresentationFormat>On-screen Show (4:3)</PresentationFormat>
  <Paragraphs>265</Paragraphs>
  <Slides>45</Slides>
  <Notes>3</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Lecture 6 – Architectural Design</vt:lpstr>
      <vt:lpstr>Topics covered</vt:lpstr>
      <vt:lpstr>Architectural design</vt:lpstr>
      <vt:lpstr>Agility and architecture</vt:lpstr>
      <vt:lpstr>Architectural Design Process</vt:lpstr>
      <vt:lpstr>Box and line diagrams</vt:lpstr>
      <vt:lpstr>Example Software Architecture Diagrams</vt:lpstr>
      <vt:lpstr>Advantages of explicit architecture</vt:lpstr>
      <vt:lpstr>Purpose of Data Design</vt:lpstr>
      <vt:lpstr>Architecture reuse</vt:lpstr>
      <vt:lpstr>Architectural views</vt:lpstr>
      <vt:lpstr>4 + 1 view model of software architecture</vt:lpstr>
      <vt:lpstr>Representing architectural views</vt:lpstr>
      <vt:lpstr>Architectural patterns</vt:lpstr>
      <vt:lpstr>A Taxonomy of Architectural Styles</vt:lpstr>
      <vt:lpstr>The organization of the Model-View-Controller </vt:lpstr>
      <vt:lpstr>The Model-View-Controller (MVC) pattern </vt:lpstr>
      <vt:lpstr>Web application architecture using the MVC pattern </vt:lpstr>
      <vt:lpstr>Layered architecture</vt:lpstr>
      <vt:lpstr>A generic layered architecture </vt:lpstr>
      <vt:lpstr>The Layered architecture pattern </vt:lpstr>
      <vt:lpstr>Case Study: architecture of the iLearn system </vt:lpstr>
      <vt:lpstr>Repository (Data-Centered) architecture</vt:lpstr>
      <vt:lpstr>Data-Centered Style</vt:lpstr>
      <vt:lpstr>The Repository pattern </vt:lpstr>
      <vt:lpstr>A repository architecture for an IDE </vt:lpstr>
      <vt:lpstr>Client-server architecture</vt:lpstr>
      <vt:lpstr>A client–server architecture for a film library </vt:lpstr>
      <vt:lpstr>The Client–server pattern </vt:lpstr>
      <vt:lpstr>Pipe and filter architecture</vt:lpstr>
      <vt:lpstr>An example of the pipe and filter architecture used in a payments system </vt:lpstr>
      <vt:lpstr>The pipe and filter pattern </vt:lpstr>
      <vt:lpstr>Application architectures</vt:lpstr>
      <vt:lpstr>Use of application architectures</vt:lpstr>
      <vt:lpstr>Examples of application types</vt:lpstr>
      <vt:lpstr>Application type examples</vt:lpstr>
      <vt:lpstr>The structure of transaction processing applications </vt:lpstr>
      <vt:lpstr>The software architecture of an ATM system </vt:lpstr>
      <vt:lpstr>Information systems architecture</vt:lpstr>
      <vt:lpstr>Layered information system architecture </vt:lpstr>
      <vt:lpstr>The architecture of the Mentcare system</vt:lpstr>
      <vt:lpstr>Web-based information systems</vt:lpstr>
      <vt:lpstr>Server implementation</vt:lpstr>
      <vt:lpstr>Key points</vt:lpstr>
      <vt:lpstr>Key points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Introduction</dc:title>
  <dc:creator>Sampath Jayarathna</dc:creator>
  <cp:lastModifiedBy>Sampath Jayarathna</cp:lastModifiedBy>
  <cp:revision>116</cp:revision>
  <dcterms:created xsi:type="dcterms:W3CDTF">2009-12-29T10:39:27Z</dcterms:created>
  <dcterms:modified xsi:type="dcterms:W3CDTF">2016-10-26T21:28:25Z</dcterms:modified>
</cp:coreProperties>
</file>