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8"/>
  </p:notesMasterIdLst>
  <p:handoutMasterIdLst>
    <p:handoutMasterId r:id="rId59"/>
  </p:handoutMasterIdLst>
  <p:sldIdLst>
    <p:sldId id="256" r:id="rId2"/>
    <p:sldId id="258" r:id="rId3"/>
    <p:sldId id="259" r:id="rId4"/>
    <p:sldId id="277" r:id="rId5"/>
    <p:sldId id="278" r:id="rId6"/>
    <p:sldId id="260" r:id="rId7"/>
    <p:sldId id="281" r:id="rId8"/>
    <p:sldId id="282" r:id="rId9"/>
    <p:sldId id="280" r:id="rId10"/>
    <p:sldId id="261" r:id="rId11"/>
    <p:sldId id="262" r:id="rId12"/>
    <p:sldId id="263" r:id="rId13"/>
    <p:sldId id="279" r:id="rId14"/>
    <p:sldId id="264" r:id="rId15"/>
    <p:sldId id="283" r:id="rId16"/>
    <p:sldId id="284" r:id="rId17"/>
    <p:sldId id="285" r:id="rId18"/>
    <p:sldId id="286" r:id="rId19"/>
    <p:sldId id="269" r:id="rId20"/>
    <p:sldId id="274" r:id="rId21"/>
    <p:sldId id="343" r:id="rId22"/>
    <p:sldId id="289" r:id="rId23"/>
    <p:sldId id="290" r:id="rId24"/>
    <p:sldId id="291" r:id="rId25"/>
    <p:sldId id="293" r:id="rId26"/>
    <p:sldId id="296" r:id="rId27"/>
    <p:sldId id="297" r:id="rId28"/>
    <p:sldId id="300" r:id="rId29"/>
    <p:sldId id="303" r:id="rId30"/>
    <p:sldId id="304" r:id="rId31"/>
    <p:sldId id="305" r:id="rId32"/>
    <p:sldId id="306" r:id="rId33"/>
    <p:sldId id="308" r:id="rId34"/>
    <p:sldId id="309" r:id="rId35"/>
    <p:sldId id="310" r:id="rId36"/>
    <p:sldId id="311" r:id="rId37"/>
    <p:sldId id="312" r:id="rId38"/>
    <p:sldId id="313" r:id="rId39"/>
    <p:sldId id="314" r:id="rId40"/>
    <p:sldId id="315" r:id="rId41"/>
    <p:sldId id="324" r:id="rId42"/>
    <p:sldId id="326" r:id="rId43"/>
    <p:sldId id="327" r:id="rId44"/>
    <p:sldId id="328" r:id="rId45"/>
    <p:sldId id="329" r:id="rId46"/>
    <p:sldId id="342" r:id="rId47"/>
    <p:sldId id="332" r:id="rId48"/>
    <p:sldId id="333" r:id="rId49"/>
    <p:sldId id="334" r:id="rId50"/>
    <p:sldId id="335" r:id="rId51"/>
    <p:sldId id="336" r:id="rId52"/>
    <p:sldId id="337" r:id="rId53"/>
    <p:sldId id="338" r:id="rId54"/>
    <p:sldId id="339" r:id="rId55"/>
    <p:sldId id="340" r:id="rId56"/>
    <p:sldId id="341"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snapToGrid="0" snapToObjects="1">
      <p:cViewPr>
        <p:scale>
          <a:sx n="100" d="100"/>
          <a:sy n="100" d="100"/>
        </p:scale>
        <p:origin x="-1944" y="-432"/>
      </p:cViewPr>
      <p:guideLst>
        <p:guide orient="horz" pos="2160"/>
        <p:guide pos="2880"/>
      </p:guideLst>
    </p:cSldViewPr>
  </p:slid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10/19/2016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10/19/2016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3695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s-ES_tradnl" altLang="en-US" sz="1000" i="1"/>
              <a:t>4</a:t>
            </a:r>
          </a:p>
        </p:txBody>
      </p:sp>
      <p:sp>
        <p:nvSpPr>
          <p:cNvPr id="1126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83853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s-ES_tradnl" altLang="en-US" sz="1000" i="1"/>
              <a:t>6</a:t>
            </a:r>
          </a:p>
        </p:txBody>
      </p:sp>
      <p:sp>
        <p:nvSpPr>
          <p:cNvPr id="133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49574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7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s-ES_tradnl" altLang="en-US" sz="1000" i="1"/>
              <a:t>6</a:t>
            </a:r>
          </a:p>
        </p:txBody>
      </p:sp>
      <p:sp>
        <p:nvSpPr>
          <p:cNvPr id="5018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1"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56953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fld id="{153A505F-F2AA-4FD0-B11F-663F518F6D70}" type="slidenum">
              <a:rPr lang="en-US" altLang="en-US" sz="1200">
                <a:latin typeface="Arial" charset="0"/>
              </a:rPr>
              <a:pPr/>
              <a:t>13</a:t>
            </a:fld>
            <a:endParaRPr lang="en-US" altLang="en-US" sz="120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64743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s-ES_tradnl" altLang="en-US" sz="1000" i="1"/>
              <a:t>8</a:t>
            </a:r>
          </a:p>
        </p:txBody>
      </p:sp>
      <p:sp>
        <p:nvSpPr>
          <p:cNvPr id="1536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5210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fld id="{41768E54-4781-4A8E-A24F-7F16C60D2DFA}" type="slidenum">
              <a:rPr lang="en-US" altLang="en-US" sz="1200">
                <a:latin typeface="Arial" charset="0"/>
              </a:rPr>
              <a:pPr/>
              <a:t>15</a:t>
            </a:fld>
            <a:endParaRPr lang="en-US" altLang="en-US" sz="120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788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fld id="{A67268FF-9ED5-4BFD-92C5-2D83890DB0E5}" type="slidenum">
              <a:rPr lang="en-US" altLang="en-US" sz="1200">
                <a:latin typeface="Arial" charset="0"/>
              </a:rPr>
              <a:pPr/>
              <a:t>16</a:t>
            </a:fld>
            <a:endParaRPr lang="en-US" altLang="en-US" sz="120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13902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fld id="{5676D55E-A7AF-464E-B375-78CDB0830CB5}" type="slidenum">
              <a:rPr lang="en-US" altLang="en-US" sz="1200">
                <a:latin typeface="Arial" charset="0"/>
              </a:rPr>
              <a:pPr/>
              <a:t>17</a:t>
            </a:fld>
            <a:endParaRPr lang="en-US" altLang="en-US" sz="120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05785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fld id="{D8F8A612-0547-40A1-8464-9BC2B386371F}" type="slidenum">
              <a:rPr lang="en-US" altLang="en-US" sz="1200">
                <a:latin typeface="Arial" charset="0"/>
              </a:rPr>
              <a:pPr/>
              <a:t>18</a:t>
            </a:fld>
            <a:endParaRPr lang="en-US" altLang="en-US" sz="120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07700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0938" y="692150"/>
            <a:ext cx="4556125" cy="3416300"/>
          </a:xfrm>
          <a:ln cap="flat"/>
        </p:spPr>
      </p:sp>
      <p:sp>
        <p:nvSpPr>
          <p:cNvPr id="2560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23406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s-ES_tradnl" altLang="en-US" sz="1000" i="1"/>
              <a:t>2</a:t>
            </a:r>
          </a:p>
        </p:txBody>
      </p:sp>
      <p:sp>
        <p:nvSpPr>
          <p:cNvPr id="419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9"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0" name="Rectangle 6"/>
          <p:cNvSpPr>
            <a:spLocks noGrp="1" noRot="1" noChangeAspect="1" noChangeArrowheads="1" noTextEdit="1"/>
          </p:cNvSpPr>
          <p:nvPr>
            <p:ph type="sldImg"/>
          </p:nvPr>
        </p:nvSpPr>
        <p:spPr>
          <a:xfrm>
            <a:off x="1150938" y="692150"/>
            <a:ext cx="4556125" cy="3416300"/>
          </a:xfrm>
          <a:ln cap="flat"/>
        </p:spPr>
      </p:sp>
      <p:sp>
        <p:nvSpPr>
          <p:cNvPr id="41991"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60800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s-ES_tradnl" altLang="en-US" sz="1000" i="1"/>
              <a:t>11</a:t>
            </a:r>
          </a:p>
        </p:txBody>
      </p:sp>
      <p:sp>
        <p:nvSpPr>
          <p:cNvPr id="3584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6" name="Rectangle 6"/>
          <p:cNvSpPr>
            <a:spLocks noGrp="1" noRot="1" noChangeAspect="1" noChangeArrowheads="1" noTextEdit="1"/>
          </p:cNvSpPr>
          <p:nvPr>
            <p:ph type="sldImg"/>
          </p:nvPr>
        </p:nvSpPr>
        <p:spPr>
          <a:xfrm>
            <a:off x="1150938" y="692150"/>
            <a:ext cx="4556125" cy="3416300"/>
          </a:xfrm>
          <a:ln cap="flat"/>
        </p:spPr>
      </p:sp>
      <p:sp>
        <p:nvSpPr>
          <p:cNvPr id="35847" name="Rectangle 7"/>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15313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s-ES_tradnl" altLang="en-US" sz="1000" i="1"/>
              <a:t>2</a:t>
            </a:r>
          </a:p>
        </p:txBody>
      </p:sp>
      <p:sp>
        <p:nvSpPr>
          <p:cNvPr id="440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8" name="Rectangle 6"/>
          <p:cNvSpPr>
            <a:spLocks noGrp="1" noRot="1" noChangeAspect="1" noChangeArrowheads="1" noTextEdit="1"/>
          </p:cNvSpPr>
          <p:nvPr>
            <p:ph type="sldImg"/>
          </p:nvPr>
        </p:nvSpPr>
        <p:spPr>
          <a:xfrm>
            <a:off x="1150938" y="692150"/>
            <a:ext cx="4556125" cy="3416300"/>
          </a:xfrm>
          <a:ln cap="flat"/>
        </p:spPr>
      </p:sp>
      <p:sp>
        <p:nvSpPr>
          <p:cNvPr id="44039"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1631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s-ES_tradnl" altLang="en-US" sz="1000" i="1"/>
              <a:t>3</a:t>
            </a:r>
          </a:p>
        </p:txBody>
      </p:sp>
      <p:sp>
        <p:nvSpPr>
          <p:cNvPr id="922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noFill/>
          <a:ln/>
        </p:spPr>
        <p:txBody>
          <a:bodyPr/>
          <a:lstStyle/>
          <a:p>
            <a:endParaRPr lang="es-ES_tradnl" altLang="en-US" dirty="0"/>
          </a:p>
        </p:txBody>
      </p:sp>
    </p:spTree>
    <p:extLst>
      <p:ext uri="{BB962C8B-B14F-4D97-AF65-F5344CB8AC3E}">
        <p14:creationId xmlns:p14="http://schemas.microsoft.com/office/powerpoint/2010/main" val="207112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s-ES_tradnl" altLang="en-US" sz="1000" i="1"/>
              <a:t>3</a:t>
            </a:r>
          </a:p>
        </p:txBody>
      </p:sp>
      <p:sp>
        <p:nvSpPr>
          <p:cNvPr id="922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noFill/>
          <a:ln/>
        </p:spPr>
        <p:txBody>
          <a:bodyPr/>
          <a:lstStyle/>
          <a:p>
            <a:endParaRPr lang="es-ES_tradnl" altLang="en-US" dirty="0"/>
          </a:p>
        </p:txBody>
      </p:sp>
    </p:spTree>
    <p:extLst>
      <p:ext uri="{BB962C8B-B14F-4D97-AF65-F5344CB8AC3E}">
        <p14:creationId xmlns:p14="http://schemas.microsoft.com/office/powerpoint/2010/main" val="52569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s-ES_tradnl" altLang="en-US" sz="1000" i="1"/>
              <a:t>3</a:t>
            </a:r>
          </a:p>
        </p:txBody>
      </p:sp>
      <p:sp>
        <p:nvSpPr>
          <p:cNvPr id="922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noFill/>
          <a:ln/>
        </p:spPr>
        <p:txBody>
          <a:bodyPr/>
          <a:lstStyle/>
          <a:p>
            <a:endParaRPr lang="es-ES_tradnl" altLang="en-US" dirty="0"/>
          </a:p>
        </p:txBody>
      </p:sp>
    </p:spTree>
    <p:extLst>
      <p:ext uri="{BB962C8B-B14F-4D97-AF65-F5344CB8AC3E}">
        <p14:creationId xmlns:p14="http://schemas.microsoft.com/office/powerpoint/2010/main" val="391438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fld id="{1EA02846-AD62-4CF3-B476-C6B427118976}" type="slidenum">
              <a:rPr lang="en-US" altLang="en-US" sz="1200">
                <a:latin typeface="Arial" charset="0"/>
              </a:rPr>
              <a:pPr/>
              <a:t>7</a:t>
            </a:fld>
            <a:endParaRPr lang="en-US" altLang="en-US" sz="120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4754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fld id="{E39E6ABF-E66B-4AE1-B89C-F08D73D75939}" type="slidenum">
              <a:rPr lang="en-US" altLang="en-US" sz="1200">
                <a:latin typeface="Arial" charset="0"/>
              </a:rPr>
              <a:pPr/>
              <a:t>8</a:t>
            </a:fld>
            <a:endParaRPr lang="en-US" altLang="en-US" sz="120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5563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fld id="{C5BA1798-B1B9-4F60-8FC7-E870A09DE52D}" type="slidenum">
              <a:rPr lang="en-US" altLang="en-US" sz="1200">
                <a:latin typeface="Arial" charset="0"/>
              </a:rPr>
              <a:pPr/>
              <a:t>9</a:t>
            </a:fld>
            <a:endParaRPr lang="en-US" altLang="en-US" sz="120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2074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81200"/>
            <a:ext cx="3810000" cy="407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981200"/>
            <a:ext cx="3810000" cy="4076700"/>
          </a:xfrm>
        </p:spPr>
        <p:txBody>
          <a:bodyPr/>
          <a:lstStyle/>
          <a:p>
            <a:endParaRPr lang="en-US"/>
          </a:p>
        </p:txBody>
      </p:sp>
    </p:spTree>
    <p:extLst>
      <p:ext uri="{BB962C8B-B14F-4D97-AF65-F5344CB8AC3E}">
        <p14:creationId xmlns:p14="http://schemas.microsoft.com/office/powerpoint/2010/main" val="101685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pp.edu/~ukjayarathna/f16/cs480/case_studie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www.cpp.edu/~ukjayarathna/f16/cs480/case_studies/"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3179036"/>
            <a:ext cx="8058150" cy="1470538"/>
          </a:xfrm>
        </p:spPr>
        <p:txBody>
          <a:bodyPr>
            <a:normAutofit fontScale="90000"/>
          </a:bodyPr>
          <a:lstStyle/>
          <a:p>
            <a:pPr eaLnBrk="1" hangingPunct="1"/>
            <a:r>
              <a:rPr lang="en-US" dirty="0" smtClean="0">
                <a:latin typeface="Times New Roman" panose="02020603050405020304" pitchFamily="18" charset="0"/>
                <a:cs typeface="Times New Roman" panose="02020603050405020304" pitchFamily="18" charset="0"/>
              </a:rPr>
              <a:t>Lecture 5 Supplement – ER Model &amp; Mapping to Relational Model</a:t>
            </a:r>
          </a:p>
        </p:txBody>
      </p:sp>
      <p:pic>
        <p:nvPicPr>
          <p:cNvPr id="6" name="Picture 5"/>
          <p:cNvPicPr>
            <a:picLocks noChangeAspect="1"/>
          </p:cNvPicPr>
          <p:nvPr/>
        </p:nvPicPr>
        <p:blipFill>
          <a:blip r:embed="rId3"/>
          <a:stretch>
            <a:fillRect/>
          </a:stretch>
        </p:blipFill>
        <p:spPr>
          <a:xfrm>
            <a:off x="2124701" y="138545"/>
            <a:ext cx="4442353" cy="2644775"/>
          </a:xfrm>
          <a:prstGeom prst="rect">
            <a:avLst/>
          </a:prstGeom>
        </p:spPr>
      </p:pic>
      <p:sp>
        <p:nvSpPr>
          <p:cNvPr id="8" name="Rectangle 3"/>
          <p:cNvSpPr>
            <a:spLocks noGrp="1" noChangeArrowheads="1"/>
          </p:cNvSpPr>
          <p:nvPr>
            <p:ph type="subTitle" idx="1"/>
          </p:nvPr>
        </p:nvSpPr>
        <p:spPr>
          <a:xfrm>
            <a:off x="1598142" y="5111531"/>
            <a:ext cx="6112474" cy="1618905"/>
          </a:xfrm>
          <a:noFill/>
        </p:spPr>
        <p:txBody>
          <a:bodyPr wrap="square">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a:p>
            <a:r>
              <a:rPr lang="en-US" sz="1600" dirty="0">
                <a:latin typeface="Times New Roman" panose="02020603050405020304" pitchFamily="18" charset="0"/>
                <a:cs typeface="Times New Roman" panose="02020603050405020304" pitchFamily="18" charset="0"/>
              </a:rPr>
              <a:t>Based on slides created by </a:t>
            </a:r>
            <a:r>
              <a:rPr lang="en-US" sz="1600" dirty="0" smtClean="0">
                <a:latin typeface="Times New Roman" panose="02020603050405020304" pitchFamily="18" charset="0"/>
                <a:cs typeface="Times New Roman" panose="02020603050405020304" pitchFamily="18" charset="0"/>
              </a:rPr>
              <a:t>Ian </a:t>
            </a:r>
            <a:r>
              <a:rPr lang="en-US" sz="1600" dirty="0" err="1" smtClean="0">
                <a:latin typeface="Times New Roman" panose="02020603050405020304" pitchFamily="18" charset="0"/>
                <a:cs typeface="Times New Roman" panose="02020603050405020304" pitchFamily="18" charset="0"/>
              </a:rPr>
              <a:t>Sommerville</a:t>
            </a:r>
            <a:r>
              <a:rPr lang="en-US" sz="1600" dirty="0" smtClean="0">
                <a:latin typeface="Times New Roman" panose="02020603050405020304" pitchFamily="18" charset="0"/>
                <a:cs typeface="Times New Roman" panose="02020603050405020304" pitchFamily="18" charset="0"/>
              </a:rPr>
              <a:t> &amp; Gary Kimura</a:t>
            </a:r>
            <a:endParaRPr lang="en-US" altLang="en-US" sz="1600" dirty="0">
              <a:latin typeface="Times New Roman" panose="02020603050405020304" pitchFamily="18" charset="0"/>
              <a:cs typeface="Times New Roman" panose="02020603050405020304" pitchFamily="18" charset="0"/>
            </a:endParaRPr>
          </a:p>
          <a:p>
            <a:pPr eaLnBrk="1" hangingPunct="1"/>
            <a:endParaRPr lang="en-US" altLang="en-US" sz="24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Rectangle 4"/>
          <p:cNvSpPr>
            <a:spLocks noGrp="1" noChangeArrowheads="1"/>
          </p:cNvSpPr>
          <p:nvPr>
            <p:ph type="title"/>
          </p:nvPr>
        </p:nvSpPr>
        <p:spPr>
          <a:xfrm>
            <a:off x="836613" y="307975"/>
            <a:ext cx="7772400" cy="1104900"/>
          </a:xfrm>
          <a:noFill/>
          <a:ln/>
        </p:spPr>
        <p:txBody>
          <a:bodyPr/>
          <a:lstStyle/>
          <a:p>
            <a:r>
              <a:rPr lang="es-ES_tradnl" altLang="en-US"/>
              <a:t>ER Model Basics (Contd.)</a:t>
            </a:r>
          </a:p>
        </p:txBody>
      </p:sp>
      <p:sp>
        <p:nvSpPr>
          <p:cNvPr id="10245" name="Rectangle 5"/>
          <p:cNvSpPr>
            <a:spLocks noGrp="1" noChangeArrowheads="1"/>
          </p:cNvSpPr>
          <p:nvPr>
            <p:ph type="body" idx="1"/>
          </p:nvPr>
        </p:nvSpPr>
        <p:spPr>
          <a:xfrm>
            <a:off x="168179" y="4546363"/>
            <a:ext cx="8631254" cy="2068082"/>
          </a:xfrm>
          <a:noFill/>
          <a:ln/>
        </p:spPr>
        <p:txBody>
          <a:bodyPr/>
          <a:lstStyle/>
          <a:p>
            <a:r>
              <a:rPr lang="en-US" altLang="en-US" sz="2000" i="1" u="sng" dirty="0">
                <a:solidFill>
                  <a:schemeClr val="accent2"/>
                </a:solidFill>
              </a:rPr>
              <a:t>Relationship</a:t>
            </a:r>
            <a:r>
              <a:rPr lang="en-US" altLang="en-US" sz="2000" dirty="0">
                <a:solidFill>
                  <a:schemeClr val="accent2"/>
                </a:solidFill>
              </a:rPr>
              <a:t>:  </a:t>
            </a:r>
            <a:r>
              <a:rPr lang="en-US" altLang="en-US" sz="2000" dirty="0"/>
              <a:t>Association among two or more entities.  E.g., Peter works in Pharmacy department.</a:t>
            </a:r>
          </a:p>
          <a:p>
            <a:r>
              <a:rPr lang="en-US" altLang="en-US" sz="2000" i="1" u="sng" dirty="0">
                <a:solidFill>
                  <a:schemeClr val="accent2"/>
                </a:solidFill>
              </a:rPr>
              <a:t>Relationship Set</a:t>
            </a:r>
            <a:r>
              <a:rPr lang="en-US" altLang="en-US" sz="2000" dirty="0">
                <a:solidFill>
                  <a:schemeClr val="accent2"/>
                </a:solidFill>
              </a:rPr>
              <a:t>:  </a:t>
            </a:r>
            <a:r>
              <a:rPr lang="en-US" altLang="en-US" sz="2000" dirty="0"/>
              <a:t>Collection of similar relationships</a:t>
            </a:r>
            <a:r>
              <a:rPr lang="en-US" altLang="en-US" sz="2000" dirty="0" smtClean="0"/>
              <a:t>.</a:t>
            </a:r>
            <a:endParaRPr lang="en-US" altLang="en-US" sz="2000" dirty="0"/>
          </a:p>
          <a:p>
            <a:pPr lvl="1"/>
            <a:r>
              <a:rPr lang="en-US" altLang="en-US" sz="2000" dirty="0"/>
              <a:t>Relationship sets can also have </a:t>
            </a:r>
            <a:r>
              <a:rPr lang="en-US" altLang="en-US" sz="2000" i="1" dirty="0">
                <a:solidFill>
                  <a:schemeClr val="accent2"/>
                </a:solidFill>
              </a:rPr>
              <a:t>descriptive attributes </a:t>
            </a:r>
            <a:r>
              <a:rPr lang="en-US" altLang="en-US" sz="2000" dirty="0"/>
              <a:t>(e.g., the </a:t>
            </a:r>
            <a:r>
              <a:rPr lang="en-US" altLang="en-US" sz="2000" i="1" dirty="0"/>
              <a:t>since</a:t>
            </a:r>
            <a:r>
              <a:rPr lang="en-US" altLang="en-US" sz="2000" dirty="0"/>
              <a:t> attribute of </a:t>
            </a:r>
            <a:r>
              <a:rPr lang="en-US" altLang="en-US" sz="2000" dirty="0" err="1"/>
              <a:t>Works_In</a:t>
            </a:r>
            <a:r>
              <a:rPr lang="en-US" altLang="en-US" sz="2000" dirty="0"/>
              <a:t>). A relationship is uniquely identified by participating entities without reference to descriptive attributes.</a:t>
            </a:r>
          </a:p>
          <a:p>
            <a:pPr lvl="2"/>
            <a:endParaRPr lang="en-US" altLang="en-US" sz="2400" dirty="0"/>
          </a:p>
        </p:txBody>
      </p:sp>
      <p:sp>
        <p:nvSpPr>
          <p:cNvPr id="10246" name="Freeform 6"/>
          <p:cNvSpPr>
            <a:spLocks/>
          </p:cNvSpPr>
          <p:nvPr/>
        </p:nvSpPr>
        <p:spPr bwMode="auto">
          <a:xfrm>
            <a:off x="2206625" y="2238240"/>
            <a:ext cx="838200" cy="428625"/>
          </a:xfrm>
          <a:custGeom>
            <a:avLst/>
            <a:gdLst>
              <a:gd name="T0" fmla="*/ 525 w 528"/>
              <a:gd name="T1" fmla="*/ 123 h 270"/>
              <a:gd name="T2" fmla="*/ 517 w 528"/>
              <a:gd name="T3" fmla="*/ 100 h 270"/>
              <a:gd name="T4" fmla="*/ 501 w 528"/>
              <a:gd name="T5" fmla="*/ 78 h 270"/>
              <a:gd name="T6" fmla="*/ 478 w 528"/>
              <a:gd name="T7" fmla="*/ 57 h 270"/>
              <a:gd name="T8" fmla="*/ 449 w 528"/>
              <a:gd name="T9" fmla="*/ 40 h 270"/>
              <a:gd name="T10" fmla="*/ 414 w 528"/>
              <a:gd name="T11" fmla="*/ 24 h 270"/>
              <a:gd name="T12" fmla="*/ 374 w 528"/>
              <a:gd name="T13" fmla="*/ 14 h 270"/>
              <a:gd name="T14" fmla="*/ 331 w 528"/>
              <a:gd name="T15" fmla="*/ 5 h 270"/>
              <a:gd name="T16" fmla="*/ 286 w 528"/>
              <a:gd name="T17" fmla="*/ 1 h 270"/>
              <a:gd name="T18" fmla="*/ 240 w 528"/>
              <a:gd name="T19" fmla="*/ 1 h 270"/>
              <a:gd name="T20" fmla="*/ 195 w 528"/>
              <a:gd name="T21" fmla="*/ 5 h 270"/>
              <a:gd name="T22" fmla="*/ 152 w 528"/>
              <a:gd name="T23" fmla="*/ 14 h 270"/>
              <a:gd name="T24" fmla="*/ 112 w 528"/>
              <a:gd name="T25" fmla="*/ 24 h 270"/>
              <a:gd name="T26" fmla="*/ 77 w 528"/>
              <a:gd name="T27" fmla="*/ 40 h 270"/>
              <a:gd name="T28" fmla="*/ 48 w 528"/>
              <a:gd name="T29" fmla="*/ 57 h 270"/>
              <a:gd name="T30" fmla="*/ 25 w 528"/>
              <a:gd name="T31" fmla="*/ 78 h 270"/>
              <a:gd name="T32" fmla="*/ 9 w 528"/>
              <a:gd name="T33" fmla="*/ 100 h 270"/>
              <a:gd name="T34" fmla="*/ 1 w 528"/>
              <a:gd name="T35" fmla="*/ 123 h 270"/>
              <a:gd name="T36" fmla="*/ 1 w 528"/>
              <a:gd name="T37" fmla="*/ 145 h 270"/>
              <a:gd name="T38" fmla="*/ 9 w 528"/>
              <a:gd name="T39" fmla="*/ 168 h 270"/>
              <a:gd name="T40" fmla="*/ 25 w 528"/>
              <a:gd name="T41" fmla="*/ 190 h 270"/>
              <a:gd name="T42" fmla="*/ 48 w 528"/>
              <a:gd name="T43" fmla="*/ 211 h 270"/>
              <a:gd name="T44" fmla="*/ 77 w 528"/>
              <a:gd name="T45" fmla="*/ 228 h 270"/>
              <a:gd name="T46" fmla="*/ 112 w 528"/>
              <a:gd name="T47" fmla="*/ 244 h 270"/>
              <a:gd name="T48" fmla="*/ 152 w 528"/>
              <a:gd name="T49" fmla="*/ 256 h 270"/>
              <a:gd name="T50" fmla="*/ 195 w 528"/>
              <a:gd name="T51" fmla="*/ 264 h 270"/>
              <a:gd name="T52" fmla="*/ 240 w 528"/>
              <a:gd name="T53" fmla="*/ 267 h 270"/>
              <a:gd name="T54" fmla="*/ 286 w 528"/>
              <a:gd name="T55" fmla="*/ 267 h 270"/>
              <a:gd name="T56" fmla="*/ 331 w 528"/>
              <a:gd name="T57" fmla="*/ 264 h 270"/>
              <a:gd name="T58" fmla="*/ 374 w 528"/>
              <a:gd name="T59" fmla="*/ 256 h 270"/>
              <a:gd name="T60" fmla="*/ 414 w 528"/>
              <a:gd name="T61" fmla="*/ 244 h 270"/>
              <a:gd name="T62" fmla="*/ 449 w 528"/>
              <a:gd name="T63" fmla="*/ 228 h 270"/>
              <a:gd name="T64" fmla="*/ 478 w 528"/>
              <a:gd name="T65" fmla="*/ 211 h 270"/>
              <a:gd name="T66" fmla="*/ 501 w 528"/>
              <a:gd name="T67" fmla="*/ 190 h 270"/>
              <a:gd name="T68" fmla="*/ 517 w 528"/>
              <a:gd name="T69" fmla="*/ 168 h 270"/>
              <a:gd name="T70" fmla="*/ 525 w 528"/>
              <a:gd name="T71" fmla="*/ 1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8" h="270">
                <a:moveTo>
                  <a:pt x="527" y="134"/>
                </a:moveTo>
                <a:lnTo>
                  <a:pt x="525" y="123"/>
                </a:lnTo>
                <a:lnTo>
                  <a:pt x="522" y="111"/>
                </a:lnTo>
                <a:lnTo>
                  <a:pt x="517" y="100"/>
                </a:lnTo>
                <a:lnTo>
                  <a:pt x="510" y="88"/>
                </a:lnTo>
                <a:lnTo>
                  <a:pt x="501" y="78"/>
                </a:lnTo>
                <a:lnTo>
                  <a:pt x="490" y="67"/>
                </a:lnTo>
                <a:lnTo>
                  <a:pt x="478" y="57"/>
                </a:lnTo>
                <a:lnTo>
                  <a:pt x="465" y="48"/>
                </a:lnTo>
                <a:lnTo>
                  <a:pt x="449" y="40"/>
                </a:lnTo>
                <a:lnTo>
                  <a:pt x="433" y="32"/>
                </a:lnTo>
                <a:lnTo>
                  <a:pt x="414" y="24"/>
                </a:lnTo>
                <a:lnTo>
                  <a:pt x="394" y="18"/>
                </a:lnTo>
                <a:lnTo>
                  <a:pt x="374" y="14"/>
                </a:lnTo>
                <a:lnTo>
                  <a:pt x="353" y="8"/>
                </a:lnTo>
                <a:lnTo>
                  <a:pt x="331" y="5"/>
                </a:lnTo>
                <a:lnTo>
                  <a:pt x="309" y="2"/>
                </a:lnTo>
                <a:lnTo>
                  <a:pt x="286" y="1"/>
                </a:lnTo>
                <a:lnTo>
                  <a:pt x="262" y="0"/>
                </a:lnTo>
                <a:lnTo>
                  <a:pt x="240" y="1"/>
                </a:lnTo>
                <a:lnTo>
                  <a:pt x="218" y="2"/>
                </a:lnTo>
                <a:lnTo>
                  <a:pt x="195" y="5"/>
                </a:lnTo>
                <a:lnTo>
                  <a:pt x="173" y="8"/>
                </a:lnTo>
                <a:lnTo>
                  <a:pt x="152" y="14"/>
                </a:lnTo>
                <a:lnTo>
                  <a:pt x="132" y="18"/>
                </a:lnTo>
                <a:lnTo>
                  <a:pt x="112" y="24"/>
                </a:lnTo>
                <a:lnTo>
                  <a:pt x="94" y="32"/>
                </a:lnTo>
                <a:lnTo>
                  <a:pt x="77" y="40"/>
                </a:lnTo>
                <a:lnTo>
                  <a:pt x="62" y="48"/>
                </a:lnTo>
                <a:lnTo>
                  <a:pt x="48" y="57"/>
                </a:lnTo>
                <a:lnTo>
                  <a:pt x="36" y="67"/>
                </a:lnTo>
                <a:lnTo>
                  <a:pt x="25" y="78"/>
                </a:lnTo>
                <a:lnTo>
                  <a:pt x="16" y="88"/>
                </a:lnTo>
                <a:lnTo>
                  <a:pt x="9" y="100"/>
                </a:lnTo>
                <a:lnTo>
                  <a:pt x="4" y="111"/>
                </a:lnTo>
                <a:lnTo>
                  <a:pt x="1" y="123"/>
                </a:lnTo>
                <a:lnTo>
                  <a:pt x="0" y="134"/>
                </a:lnTo>
                <a:lnTo>
                  <a:pt x="1" y="145"/>
                </a:lnTo>
                <a:lnTo>
                  <a:pt x="4" y="158"/>
                </a:lnTo>
                <a:lnTo>
                  <a:pt x="9" y="168"/>
                </a:lnTo>
                <a:lnTo>
                  <a:pt x="16" y="180"/>
                </a:lnTo>
                <a:lnTo>
                  <a:pt x="25" y="190"/>
                </a:lnTo>
                <a:lnTo>
                  <a:pt x="36" y="201"/>
                </a:lnTo>
                <a:lnTo>
                  <a:pt x="48" y="211"/>
                </a:lnTo>
                <a:lnTo>
                  <a:pt x="62" y="220"/>
                </a:lnTo>
                <a:lnTo>
                  <a:pt x="77" y="228"/>
                </a:lnTo>
                <a:lnTo>
                  <a:pt x="94" y="237"/>
                </a:lnTo>
                <a:lnTo>
                  <a:pt x="112" y="244"/>
                </a:lnTo>
                <a:lnTo>
                  <a:pt x="132" y="250"/>
                </a:lnTo>
                <a:lnTo>
                  <a:pt x="152" y="256"/>
                </a:lnTo>
                <a:lnTo>
                  <a:pt x="173" y="260"/>
                </a:lnTo>
                <a:lnTo>
                  <a:pt x="195" y="264"/>
                </a:lnTo>
                <a:lnTo>
                  <a:pt x="218" y="266"/>
                </a:lnTo>
                <a:lnTo>
                  <a:pt x="240" y="267"/>
                </a:lnTo>
                <a:lnTo>
                  <a:pt x="262" y="269"/>
                </a:lnTo>
                <a:lnTo>
                  <a:pt x="286" y="267"/>
                </a:lnTo>
                <a:lnTo>
                  <a:pt x="309" y="266"/>
                </a:lnTo>
                <a:lnTo>
                  <a:pt x="331" y="264"/>
                </a:lnTo>
                <a:lnTo>
                  <a:pt x="353" y="260"/>
                </a:lnTo>
                <a:lnTo>
                  <a:pt x="374" y="256"/>
                </a:lnTo>
                <a:lnTo>
                  <a:pt x="394" y="250"/>
                </a:lnTo>
                <a:lnTo>
                  <a:pt x="414" y="244"/>
                </a:lnTo>
                <a:lnTo>
                  <a:pt x="433" y="237"/>
                </a:lnTo>
                <a:lnTo>
                  <a:pt x="449" y="228"/>
                </a:lnTo>
                <a:lnTo>
                  <a:pt x="465" y="220"/>
                </a:lnTo>
                <a:lnTo>
                  <a:pt x="478" y="211"/>
                </a:lnTo>
                <a:lnTo>
                  <a:pt x="490" y="201"/>
                </a:lnTo>
                <a:lnTo>
                  <a:pt x="501" y="190"/>
                </a:lnTo>
                <a:lnTo>
                  <a:pt x="510" y="180"/>
                </a:lnTo>
                <a:lnTo>
                  <a:pt x="517" y="168"/>
                </a:lnTo>
                <a:lnTo>
                  <a:pt x="522" y="158"/>
                </a:lnTo>
                <a:lnTo>
                  <a:pt x="525" y="145"/>
                </a:lnTo>
                <a:lnTo>
                  <a:pt x="527"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Freeform 7"/>
          <p:cNvSpPr>
            <a:spLocks/>
          </p:cNvSpPr>
          <p:nvPr/>
        </p:nvSpPr>
        <p:spPr bwMode="auto">
          <a:xfrm>
            <a:off x="4792663" y="2565265"/>
            <a:ext cx="833437" cy="427037"/>
          </a:xfrm>
          <a:custGeom>
            <a:avLst/>
            <a:gdLst>
              <a:gd name="T0" fmla="*/ 522 w 525"/>
              <a:gd name="T1" fmla="*/ 121 h 269"/>
              <a:gd name="T2" fmla="*/ 515 w 525"/>
              <a:gd name="T3" fmla="*/ 98 h 269"/>
              <a:gd name="T4" fmla="*/ 500 w 525"/>
              <a:gd name="T5" fmla="*/ 77 h 269"/>
              <a:gd name="T6" fmla="*/ 476 w 525"/>
              <a:gd name="T7" fmla="*/ 57 h 269"/>
              <a:gd name="T8" fmla="*/ 446 w 525"/>
              <a:gd name="T9" fmla="*/ 38 h 269"/>
              <a:gd name="T10" fmla="*/ 412 w 525"/>
              <a:gd name="T11" fmla="*/ 24 h 269"/>
              <a:gd name="T12" fmla="*/ 372 w 525"/>
              <a:gd name="T13" fmla="*/ 12 h 269"/>
              <a:gd name="T14" fmla="*/ 329 w 525"/>
              <a:gd name="T15" fmla="*/ 4 h 269"/>
              <a:gd name="T16" fmla="*/ 284 w 525"/>
              <a:gd name="T17" fmla="*/ 0 h 269"/>
              <a:gd name="T18" fmla="*/ 239 w 525"/>
              <a:gd name="T19" fmla="*/ 0 h 269"/>
              <a:gd name="T20" fmla="*/ 194 w 525"/>
              <a:gd name="T21" fmla="*/ 4 h 269"/>
              <a:gd name="T22" fmla="*/ 151 w 525"/>
              <a:gd name="T23" fmla="*/ 12 h 269"/>
              <a:gd name="T24" fmla="*/ 111 w 525"/>
              <a:gd name="T25" fmla="*/ 24 h 269"/>
              <a:gd name="T26" fmla="*/ 76 w 525"/>
              <a:gd name="T27" fmla="*/ 38 h 269"/>
              <a:gd name="T28" fmla="*/ 46 w 525"/>
              <a:gd name="T29" fmla="*/ 57 h 269"/>
              <a:gd name="T30" fmla="*/ 23 w 525"/>
              <a:gd name="T31" fmla="*/ 77 h 269"/>
              <a:gd name="T32" fmla="*/ 8 w 525"/>
              <a:gd name="T33" fmla="*/ 98 h 269"/>
              <a:gd name="T34" fmla="*/ 1 w 525"/>
              <a:gd name="T35" fmla="*/ 121 h 269"/>
              <a:gd name="T36" fmla="*/ 1 w 525"/>
              <a:gd name="T37" fmla="*/ 144 h 269"/>
              <a:gd name="T38" fmla="*/ 8 w 525"/>
              <a:gd name="T39" fmla="*/ 167 h 269"/>
              <a:gd name="T40" fmla="*/ 23 w 525"/>
              <a:gd name="T41" fmla="*/ 190 h 269"/>
              <a:gd name="T42" fmla="*/ 46 w 525"/>
              <a:gd name="T43" fmla="*/ 210 h 269"/>
              <a:gd name="T44" fmla="*/ 76 w 525"/>
              <a:gd name="T45" fmla="*/ 227 h 269"/>
              <a:gd name="T46" fmla="*/ 111 w 525"/>
              <a:gd name="T47" fmla="*/ 243 h 269"/>
              <a:gd name="T48" fmla="*/ 151 w 525"/>
              <a:gd name="T49" fmla="*/ 255 h 269"/>
              <a:gd name="T50" fmla="*/ 194 w 525"/>
              <a:gd name="T51" fmla="*/ 263 h 269"/>
              <a:gd name="T52" fmla="*/ 239 w 525"/>
              <a:gd name="T53" fmla="*/ 268 h 269"/>
              <a:gd name="T54" fmla="*/ 284 w 525"/>
              <a:gd name="T55" fmla="*/ 268 h 269"/>
              <a:gd name="T56" fmla="*/ 329 w 525"/>
              <a:gd name="T57" fmla="*/ 263 h 269"/>
              <a:gd name="T58" fmla="*/ 372 w 525"/>
              <a:gd name="T59" fmla="*/ 255 h 269"/>
              <a:gd name="T60" fmla="*/ 412 w 525"/>
              <a:gd name="T61" fmla="*/ 243 h 269"/>
              <a:gd name="T62" fmla="*/ 446 w 525"/>
              <a:gd name="T63" fmla="*/ 227 h 269"/>
              <a:gd name="T64" fmla="*/ 476 w 525"/>
              <a:gd name="T65" fmla="*/ 210 h 269"/>
              <a:gd name="T66" fmla="*/ 500 w 525"/>
              <a:gd name="T67" fmla="*/ 190 h 269"/>
              <a:gd name="T68" fmla="*/ 515 w 525"/>
              <a:gd name="T69" fmla="*/ 167 h 269"/>
              <a:gd name="T70" fmla="*/ 522 w 525"/>
              <a:gd name="T71" fmla="*/ 14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524" y="133"/>
                </a:moveTo>
                <a:lnTo>
                  <a:pt x="522" y="121"/>
                </a:lnTo>
                <a:lnTo>
                  <a:pt x="519" y="110"/>
                </a:lnTo>
                <a:lnTo>
                  <a:pt x="515" y="98"/>
                </a:lnTo>
                <a:lnTo>
                  <a:pt x="507" y="87"/>
                </a:lnTo>
                <a:lnTo>
                  <a:pt x="500" y="77"/>
                </a:lnTo>
                <a:lnTo>
                  <a:pt x="489" y="65"/>
                </a:lnTo>
                <a:lnTo>
                  <a:pt x="476" y="57"/>
                </a:lnTo>
                <a:lnTo>
                  <a:pt x="463" y="47"/>
                </a:lnTo>
                <a:lnTo>
                  <a:pt x="446" y="38"/>
                </a:lnTo>
                <a:lnTo>
                  <a:pt x="430" y="31"/>
                </a:lnTo>
                <a:lnTo>
                  <a:pt x="412" y="24"/>
                </a:lnTo>
                <a:lnTo>
                  <a:pt x="392" y="17"/>
                </a:lnTo>
                <a:lnTo>
                  <a:pt x="372" y="12"/>
                </a:lnTo>
                <a:lnTo>
                  <a:pt x="351" y="8"/>
                </a:lnTo>
                <a:lnTo>
                  <a:pt x="329" y="4"/>
                </a:lnTo>
                <a:lnTo>
                  <a:pt x="307" y="1"/>
                </a:lnTo>
                <a:lnTo>
                  <a:pt x="284" y="0"/>
                </a:lnTo>
                <a:lnTo>
                  <a:pt x="262" y="0"/>
                </a:lnTo>
                <a:lnTo>
                  <a:pt x="239" y="0"/>
                </a:lnTo>
                <a:lnTo>
                  <a:pt x="216" y="1"/>
                </a:lnTo>
                <a:lnTo>
                  <a:pt x="194" y="4"/>
                </a:lnTo>
                <a:lnTo>
                  <a:pt x="171" y="8"/>
                </a:lnTo>
                <a:lnTo>
                  <a:pt x="151" y="12"/>
                </a:lnTo>
                <a:lnTo>
                  <a:pt x="130" y="17"/>
                </a:lnTo>
                <a:lnTo>
                  <a:pt x="111" y="24"/>
                </a:lnTo>
                <a:lnTo>
                  <a:pt x="93" y="31"/>
                </a:lnTo>
                <a:lnTo>
                  <a:pt x="76" y="38"/>
                </a:lnTo>
                <a:lnTo>
                  <a:pt x="60" y="47"/>
                </a:lnTo>
                <a:lnTo>
                  <a:pt x="46" y="57"/>
                </a:lnTo>
                <a:lnTo>
                  <a:pt x="34" y="65"/>
                </a:lnTo>
                <a:lnTo>
                  <a:pt x="23" y="77"/>
                </a:lnTo>
                <a:lnTo>
                  <a:pt x="15" y="87"/>
                </a:lnTo>
                <a:lnTo>
                  <a:pt x="8" y="98"/>
                </a:lnTo>
                <a:lnTo>
                  <a:pt x="3" y="110"/>
                </a:lnTo>
                <a:lnTo>
                  <a:pt x="1" y="121"/>
                </a:lnTo>
                <a:lnTo>
                  <a:pt x="0" y="133"/>
                </a:lnTo>
                <a:lnTo>
                  <a:pt x="1" y="144"/>
                </a:lnTo>
                <a:lnTo>
                  <a:pt x="3" y="157"/>
                </a:lnTo>
                <a:lnTo>
                  <a:pt x="8" y="167"/>
                </a:lnTo>
                <a:lnTo>
                  <a:pt x="15" y="179"/>
                </a:lnTo>
                <a:lnTo>
                  <a:pt x="23" y="190"/>
                </a:lnTo>
                <a:lnTo>
                  <a:pt x="34" y="200"/>
                </a:lnTo>
                <a:lnTo>
                  <a:pt x="46" y="210"/>
                </a:lnTo>
                <a:lnTo>
                  <a:pt x="60" y="219"/>
                </a:lnTo>
                <a:lnTo>
                  <a:pt x="76" y="227"/>
                </a:lnTo>
                <a:lnTo>
                  <a:pt x="93" y="236"/>
                </a:lnTo>
                <a:lnTo>
                  <a:pt x="111" y="243"/>
                </a:lnTo>
                <a:lnTo>
                  <a:pt x="130" y="249"/>
                </a:lnTo>
                <a:lnTo>
                  <a:pt x="151" y="255"/>
                </a:lnTo>
                <a:lnTo>
                  <a:pt x="171" y="259"/>
                </a:lnTo>
                <a:lnTo>
                  <a:pt x="194" y="263"/>
                </a:lnTo>
                <a:lnTo>
                  <a:pt x="216" y="265"/>
                </a:lnTo>
                <a:lnTo>
                  <a:pt x="239" y="268"/>
                </a:lnTo>
                <a:lnTo>
                  <a:pt x="262" y="268"/>
                </a:lnTo>
                <a:lnTo>
                  <a:pt x="284" y="268"/>
                </a:lnTo>
                <a:lnTo>
                  <a:pt x="307" y="265"/>
                </a:lnTo>
                <a:lnTo>
                  <a:pt x="329" y="263"/>
                </a:lnTo>
                <a:lnTo>
                  <a:pt x="351" y="259"/>
                </a:lnTo>
                <a:lnTo>
                  <a:pt x="372" y="255"/>
                </a:lnTo>
                <a:lnTo>
                  <a:pt x="392" y="249"/>
                </a:lnTo>
                <a:lnTo>
                  <a:pt x="412" y="243"/>
                </a:lnTo>
                <a:lnTo>
                  <a:pt x="430" y="236"/>
                </a:lnTo>
                <a:lnTo>
                  <a:pt x="446" y="227"/>
                </a:lnTo>
                <a:lnTo>
                  <a:pt x="463" y="219"/>
                </a:lnTo>
                <a:lnTo>
                  <a:pt x="476" y="210"/>
                </a:lnTo>
                <a:lnTo>
                  <a:pt x="489" y="200"/>
                </a:lnTo>
                <a:lnTo>
                  <a:pt x="500" y="190"/>
                </a:lnTo>
                <a:lnTo>
                  <a:pt x="507" y="179"/>
                </a:lnTo>
                <a:lnTo>
                  <a:pt x="515" y="167"/>
                </a:lnTo>
                <a:lnTo>
                  <a:pt x="519" y="157"/>
                </a:lnTo>
                <a:lnTo>
                  <a:pt x="522" y="144"/>
                </a:lnTo>
                <a:lnTo>
                  <a:pt x="524" y="13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Freeform 8"/>
          <p:cNvSpPr>
            <a:spLocks/>
          </p:cNvSpPr>
          <p:nvPr/>
        </p:nvSpPr>
        <p:spPr bwMode="auto">
          <a:xfrm>
            <a:off x="6324600" y="2565265"/>
            <a:ext cx="833438" cy="427037"/>
          </a:xfrm>
          <a:custGeom>
            <a:avLst/>
            <a:gdLst>
              <a:gd name="T0" fmla="*/ 1 w 525"/>
              <a:gd name="T1" fmla="*/ 144 h 269"/>
              <a:gd name="T2" fmla="*/ 8 w 525"/>
              <a:gd name="T3" fmla="*/ 167 h 269"/>
              <a:gd name="T4" fmla="*/ 25 w 525"/>
              <a:gd name="T5" fmla="*/ 190 h 269"/>
              <a:gd name="T6" fmla="*/ 47 w 525"/>
              <a:gd name="T7" fmla="*/ 210 h 269"/>
              <a:gd name="T8" fmla="*/ 77 w 525"/>
              <a:gd name="T9" fmla="*/ 227 h 269"/>
              <a:gd name="T10" fmla="*/ 111 w 525"/>
              <a:gd name="T11" fmla="*/ 243 h 269"/>
              <a:gd name="T12" fmla="*/ 151 w 525"/>
              <a:gd name="T13" fmla="*/ 255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2 w 525"/>
              <a:gd name="T25" fmla="*/ 243 h 269"/>
              <a:gd name="T26" fmla="*/ 447 w 525"/>
              <a:gd name="T27" fmla="*/ 227 h 269"/>
              <a:gd name="T28" fmla="*/ 477 w 525"/>
              <a:gd name="T29" fmla="*/ 210 h 269"/>
              <a:gd name="T30" fmla="*/ 500 w 525"/>
              <a:gd name="T31" fmla="*/ 190 h 269"/>
              <a:gd name="T32" fmla="*/ 515 w 525"/>
              <a:gd name="T33" fmla="*/ 167 h 269"/>
              <a:gd name="T34" fmla="*/ 522 w 525"/>
              <a:gd name="T35" fmla="*/ 144 h 269"/>
              <a:gd name="T36" fmla="*/ 522 w 525"/>
              <a:gd name="T37" fmla="*/ 121 h 269"/>
              <a:gd name="T38" fmla="*/ 515 w 525"/>
              <a:gd name="T39" fmla="*/ 98 h 269"/>
              <a:gd name="T40" fmla="*/ 500 w 525"/>
              <a:gd name="T41" fmla="*/ 77 h 269"/>
              <a:gd name="T42" fmla="*/ 477 w 525"/>
              <a:gd name="T43" fmla="*/ 55 h 269"/>
              <a:gd name="T44" fmla="*/ 447 w 525"/>
              <a:gd name="T45" fmla="*/ 38 h 269"/>
              <a:gd name="T46" fmla="*/ 412 w 525"/>
              <a:gd name="T47" fmla="*/ 22 h 269"/>
              <a:gd name="T48" fmla="*/ 372 w 525"/>
              <a:gd name="T49" fmla="*/ 12 h 269"/>
              <a:gd name="T50" fmla="*/ 329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4"/>
                </a:lnTo>
                <a:lnTo>
                  <a:pt x="4" y="157"/>
                </a:lnTo>
                <a:lnTo>
                  <a:pt x="8" y="167"/>
                </a:lnTo>
                <a:lnTo>
                  <a:pt x="16" y="179"/>
                </a:lnTo>
                <a:lnTo>
                  <a:pt x="25" y="190"/>
                </a:lnTo>
                <a:lnTo>
                  <a:pt x="34" y="200"/>
                </a:lnTo>
                <a:lnTo>
                  <a:pt x="47" y="210"/>
                </a:lnTo>
                <a:lnTo>
                  <a:pt x="61" y="219"/>
                </a:lnTo>
                <a:lnTo>
                  <a:pt x="77" y="227"/>
                </a:lnTo>
                <a:lnTo>
                  <a:pt x="93" y="236"/>
                </a:lnTo>
                <a:lnTo>
                  <a:pt x="111" y="243"/>
                </a:lnTo>
                <a:lnTo>
                  <a:pt x="131" y="249"/>
                </a:lnTo>
                <a:lnTo>
                  <a:pt x="151" y="255"/>
                </a:lnTo>
                <a:lnTo>
                  <a:pt x="172" y="259"/>
                </a:lnTo>
                <a:lnTo>
                  <a:pt x="194" y="263"/>
                </a:lnTo>
                <a:lnTo>
                  <a:pt x="216" y="265"/>
                </a:lnTo>
                <a:lnTo>
                  <a:pt x="239" y="268"/>
                </a:lnTo>
                <a:lnTo>
                  <a:pt x="262" y="268"/>
                </a:lnTo>
                <a:lnTo>
                  <a:pt x="284" y="268"/>
                </a:lnTo>
                <a:lnTo>
                  <a:pt x="307" y="265"/>
                </a:lnTo>
                <a:lnTo>
                  <a:pt x="330" y="263"/>
                </a:lnTo>
                <a:lnTo>
                  <a:pt x="352" y="259"/>
                </a:lnTo>
                <a:lnTo>
                  <a:pt x="372" y="255"/>
                </a:lnTo>
                <a:lnTo>
                  <a:pt x="393" y="249"/>
                </a:lnTo>
                <a:lnTo>
                  <a:pt x="412" y="243"/>
                </a:lnTo>
                <a:lnTo>
                  <a:pt x="430" y="236"/>
                </a:lnTo>
                <a:lnTo>
                  <a:pt x="447" y="227"/>
                </a:lnTo>
                <a:lnTo>
                  <a:pt x="463" y="219"/>
                </a:lnTo>
                <a:lnTo>
                  <a:pt x="477" y="210"/>
                </a:lnTo>
                <a:lnTo>
                  <a:pt x="489" y="200"/>
                </a:lnTo>
                <a:lnTo>
                  <a:pt x="500" y="190"/>
                </a:lnTo>
                <a:lnTo>
                  <a:pt x="508" y="179"/>
                </a:lnTo>
                <a:lnTo>
                  <a:pt x="515" y="167"/>
                </a:lnTo>
                <a:lnTo>
                  <a:pt x="520" y="157"/>
                </a:lnTo>
                <a:lnTo>
                  <a:pt x="522" y="144"/>
                </a:lnTo>
                <a:lnTo>
                  <a:pt x="524" y="133"/>
                </a:lnTo>
                <a:lnTo>
                  <a:pt x="522" y="121"/>
                </a:lnTo>
                <a:lnTo>
                  <a:pt x="520" y="110"/>
                </a:lnTo>
                <a:lnTo>
                  <a:pt x="515" y="98"/>
                </a:lnTo>
                <a:lnTo>
                  <a:pt x="508" y="87"/>
                </a:lnTo>
                <a:lnTo>
                  <a:pt x="500" y="77"/>
                </a:lnTo>
                <a:lnTo>
                  <a:pt x="489" y="65"/>
                </a:lnTo>
                <a:lnTo>
                  <a:pt x="477" y="55"/>
                </a:lnTo>
                <a:lnTo>
                  <a:pt x="463" y="47"/>
                </a:lnTo>
                <a:lnTo>
                  <a:pt x="447" y="38"/>
                </a:lnTo>
                <a:lnTo>
                  <a:pt x="430" y="31"/>
                </a:lnTo>
                <a:lnTo>
                  <a:pt x="412" y="22"/>
                </a:lnTo>
                <a:lnTo>
                  <a:pt x="393" y="17"/>
                </a:lnTo>
                <a:lnTo>
                  <a:pt x="372" y="12"/>
                </a:lnTo>
                <a:lnTo>
                  <a:pt x="352" y="7"/>
                </a:lnTo>
                <a:lnTo>
                  <a:pt x="329" y="4"/>
                </a:lnTo>
                <a:lnTo>
                  <a:pt x="307" y="1"/>
                </a:lnTo>
                <a:lnTo>
                  <a:pt x="284" y="0"/>
                </a:lnTo>
                <a:lnTo>
                  <a:pt x="262" y="0"/>
                </a:lnTo>
                <a:lnTo>
                  <a:pt x="239" y="0"/>
                </a:lnTo>
                <a:lnTo>
                  <a:pt x="216" y="1"/>
                </a:lnTo>
                <a:lnTo>
                  <a:pt x="194" y="4"/>
                </a:lnTo>
                <a:lnTo>
                  <a:pt x="172" y="8"/>
                </a:lnTo>
                <a:lnTo>
                  <a:pt x="151" y="12"/>
                </a:lnTo>
                <a:lnTo>
                  <a:pt x="131" y="17"/>
                </a:lnTo>
                <a:lnTo>
                  <a:pt x="111" y="24"/>
                </a:lnTo>
                <a:lnTo>
                  <a:pt x="93" y="31"/>
                </a:lnTo>
                <a:lnTo>
                  <a:pt x="77" y="38"/>
                </a:lnTo>
                <a:lnTo>
                  <a:pt x="61" y="47"/>
                </a:lnTo>
                <a:lnTo>
                  <a:pt x="47" y="57"/>
                </a:lnTo>
                <a:lnTo>
                  <a:pt x="34" y="67"/>
                </a:lnTo>
                <a:lnTo>
                  <a:pt x="25" y="77"/>
                </a:lnTo>
                <a:lnTo>
                  <a:pt x="16" y="87"/>
                </a:lnTo>
                <a:lnTo>
                  <a:pt x="8" y="98"/>
                </a:lnTo>
                <a:lnTo>
                  <a:pt x="4" y="110"/>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Freeform 9"/>
          <p:cNvSpPr>
            <a:spLocks/>
          </p:cNvSpPr>
          <p:nvPr/>
        </p:nvSpPr>
        <p:spPr bwMode="auto">
          <a:xfrm>
            <a:off x="3875088" y="2001702"/>
            <a:ext cx="833437" cy="427038"/>
          </a:xfrm>
          <a:custGeom>
            <a:avLst/>
            <a:gdLst>
              <a:gd name="T0" fmla="*/ 1 w 525"/>
              <a:gd name="T1" fmla="*/ 146 h 269"/>
              <a:gd name="T2" fmla="*/ 8 w 525"/>
              <a:gd name="T3" fmla="*/ 169 h 269"/>
              <a:gd name="T4" fmla="*/ 25 w 525"/>
              <a:gd name="T5" fmla="*/ 190 h 269"/>
              <a:gd name="T6" fmla="*/ 47 w 525"/>
              <a:gd name="T7" fmla="*/ 210 h 269"/>
              <a:gd name="T8" fmla="*/ 77 w 525"/>
              <a:gd name="T9" fmla="*/ 229 h 269"/>
              <a:gd name="T10" fmla="*/ 111 w 525"/>
              <a:gd name="T11" fmla="*/ 243 h 269"/>
              <a:gd name="T12" fmla="*/ 151 w 525"/>
              <a:gd name="T13" fmla="*/ 256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3 w 525"/>
              <a:gd name="T25" fmla="*/ 243 h 269"/>
              <a:gd name="T26" fmla="*/ 447 w 525"/>
              <a:gd name="T27" fmla="*/ 227 h 269"/>
              <a:gd name="T28" fmla="*/ 477 w 525"/>
              <a:gd name="T29" fmla="*/ 210 h 269"/>
              <a:gd name="T30" fmla="*/ 500 w 525"/>
              <a:gd name="T31" fmla="*/ 190 h 269"/>
              <a:gd name="T32" fmla="*/ 515 w 525"/>
              <a:gd name="T33" fmla="*/ 169 h 269"/>
              <a:gd name="T34" fmla="*/ 524 w 525"/>
              <a:gd name="T35" fmla="*/ 146 h 269"/>
              <a:gd name="T36" fmla="*/ 524 w 525"/>
              <a:gd name="T37" fmla="*/ 121 h 269"/>
              <a:gd name="T38" fmla="*/ 515 w 525"/>
              <a:gd name="T39" fmla="*/ 98 h 269"/>
              <a:gd name="T40" fmla="*/ 500 w 525"/>
              <a:gd name="T41" fmla="*/ 77 h 269"/>
              <a:gd name="T42" fmla="*/ 477 w 525"/>
              <a:gd name="T43" fmla="*/ 57 h 269"/>
              <a:gd name="T44" fmla="*/ 447 w 525"/>
              <a:gd name="T45" fmla="*/ 38 h 269"/>
              <a:gd name="T46" fmla="*/ 413 w 525"/>
              <a:gd name="T47" fmla="*/ 24 h 269"/>
              <a:gd name="T48" fmla="*/ 372 w 525"/>
              <a:gd name="T49" fmla="*/ 12 h 269"/>
              <a:gd name="T50" fmla="*/ 330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6"/>
                </a:lnTo>
                <a:lnTo>
                  <a:pt x="4" y="157"/>
                </a:lnTo>
                <a:lnTo>
                  <a:pt x="8" y="169"/>
                </a:lnTo>
                <a:lnTo>
                  <a:pt x="16" y="180"/>
                </a:lnTo>
                <a:lnTo>
                  <a:pt x="25" y="190"/>
                </a:lnTo>
                <a:lnTo>
                  <a:pt x="35" y="200"/>
                </a:lnTo>
                <a:lnTo>
                  <a:pt x="47" y="210"/>
                </a:lnTo>
                <a:lnTo>
                  <a:pt x="60" y="220"/>
                </a:lnTo>
                <a:lnTo>
                  <a:pt x="77" y="229"/>
                </a:lnTo>
                <a:lnTo>
                  <a:pt x="93" y="236"/>
                </a:lnTo>
                <a:lnTo>
                  <a:pt x="111" y="243"/>
                </a:lnTo>
                <a:lnTo>
                  <a:pt x="131" y="250"/>
                </a:lnTo>
                <a:lnTo>
                  <a:pt x="151" y="256"/>
                </a:lnTo>
                <a:lnTo>
                  <a:pt x="172" y="260"/>
                </a:lnTo>
                <a:lnTo>
                  <a:pt x="194" y="263"/>
                </a:lnTo>
                <a:lnTo>
                  <a:pt x="216" y="266"/>
                </a:lnTo>
                <a:lnTo>
                  <a:pt x="239" y="268"/>
                </a:lnTo>
                <a:lnTo>
                  <a:pt x="263" y="268"/>
                </a:lnTo>
                <a:lnTo>
                  <a:pt x="284" y="268"/>
                </a:lnTo>
                <a:lnTo>
                  <a:pt x="307" y="265"/>
                </a:lnTo>
                <a:lnTo>
                  <a:pt x="330" y="263"/>
                </a:lnTo>
                <a:lnTo>
                  <a:pt x="352" y="260"/>
                </a:lnTo>
                <a:lnTo>
                  <a:pt x="372" y="255"/>
                </a:lnTo>
                <a:lnTo>
                  <a:pt x="393" y="250"/>
                </a:lnTo>
                <a:lnTo>
                  <a:pt x="413" y="243"/>
                </a:lnTo>
                <a:lnTo>
                  <a:pt x="430" y="236"/>
                </a:lnTo>
                <a:lnTo>
                  <a:pt x="447" y="227"/>
                </a:lnTo>
                <a:lnTo>
                  <a:pt x="463" y="219"/>
                </a:lnTo>
                <a:lnTo>
                  <a:pt x="477" y="210"/>
                </a:lnTo>
                <a:lnTo>
                  <a:pt x="489" y="200"/>
                </a:lnTo>
                <a:lnTo>
                  <a:pt x="500" y="190"/>
                </a:lnTo>
                <a:lnTo>
                  <a:pt x="508" y="180"/>
                </a:lnTo>
                <a:lnTo>
                  <a:pt x="515" y="169"/>
                </a:lnTo>
                <a:lnTo>
                  <a:pt x="520" y="157"/>
                </a:lnTo>
                <a:lnTo>
                  <a:pt x="524" y="146"/>
                </a:lnTo>
                <a:lnTo>
                  <a:pt x="524" y="134"/>
                </a:lnTo>
                <a:lnTo>
                  <a:pt x="524" y="121"/>
                </a:lnTo>
                <a:lnTo>
                  <a:pt x="520" y="110"/>
                </a:lnTo>
                <a:lnTo>
                  <a:pt x="515" y="98"/>
                </a:lnTo>
                <a:lnTo>
                  <a:pt x="508" y="87"/>
                </a:lnTo>
                <a:lnTo>
                  <a:pt x="500" y="77"/>
                </a:lnTo>
                <a:lnTo>
                  <a:pt x="489" y="67"/>
                </a:lnTo>
                <a:lnTo>
                  <a:pt x="477" y="57"/>
                </a:lnTo>
                <a:lnTo>
                  <a:pt x="463" y="47"/>
                </a:lnTo>
                <a:lnTo>
                  <a:pt x="447" y="38"/>
                </a:lnTo>
                <a:lnTo>
                  <a:pt x="430" y="31"/>
                </a:lnTo>
                <a:lnTo>
                  <a:pt x="413" y="24"/>
                </a:lnTo>
                <a:lnTo>
                  <a:pt x="393" y="18"/>
                </a:lnTo>
                <a:lnTo>
                  <a:pt x="372" y="12"/>
                </a:lnTo>
                <a:lnTo>
                  <a:pt x="352" y="8"/>
                </a:lnTo>
                <a:lnTo>
                  <a:pt x="330" y="4"/>
                </a:lnTo>
                <a:lnTo>
                  <a:pt x="307" y="1"/>
                </a:lnTo>
                <a:lnTo>
                  <a:pt x="284" y="0"/>
                </a:lnTo>
                <a:lnTo>
                  <a:pt x="262" y="0"/>
                </a:lnTo>
                <a:lnTo>
                  <a:pt x="239" y="0"/>
                </a:lnTo>
                <a:lnTo>
                  <a:pt x="216" y="1"/>
                </a:lnTo>
                <a:lnTo>
                  <a:pt x="194" y="4"/>
                </a:lnTo>
                <a:lnTo>
                  <a:pt x="172" y="8"/>
                </a:lnTo>
                <a:lnTo>
                  <a:pt x="151" y="12"/>
                </a:lnTo>
                <a:lnTo>
                  <a:pt x="130" y="18"/>
                </a:lnTo>
                <a:lnTo>
                  <a:pt x="111" y="24"/>
                </a:lnTo>
                <a:lnTo>
                  <a:pt x="93" y="31"/>
                </a:lnTo>
                <a:lnTo>
                  <a:pt x="77" y="38"/>
                </a:lnTo>
                <a:lnTo>
                  <a:pt x="60" y="47"/>
                </a:lnTo>
                <a:lnTo>
                  <a:pt x="47" y="57"/>
                </a:lnTo>
                <a:lnTo>
                  <a:pt x="34" y="67"/>
                </a:lnTo>
                <a:lnTo>
                  <a:pt x="25" y="77"/>
                </a:lnTo>
                <a:lnTo>
                  <a:pt x="16" y="87"/>
                </a:lnTo>
                <a:lnTo>
                  <a:pt x="8" y="98"/>
                </a:lnTo>
                <a:lnTo>
                  <a:pt x="4" y="111"/>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Freeform 10"/>
          <p:cNvSpPr>
            <a:spLocks/>
          </p:cNvSpPr>
          <p:nvPr/>
        </p:nvSpPr>
        <p:spPr bwMode="auto">
          <a:xfrm>
            <a:off x="1457325" y="2552565"/>
            <a:ext cx="835025" cy="428625"/>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Freeform 11"/>
          <p:cNvSpPr>
            <a:spLocks/>
          </p:cNvSpPr>
          <p:nvPr/>
        </p:nvSpPr>
        <p:spPr bwMode="auto">
          <a:xfrm>
            <a:off x="2990850" y="2552565"/>
            <a:ext cx="833438" cy="428625"/>
          </a:xfrm>
          <a:custGeom>
            <a:avLst/>
            <a:gdLst>
              <a:gd name="T0" fmla="*/ 1 w 525"/>
              <a:gd name="T1" fmla="*/ 145 h 270"/>
              <a:gd name="T2" fmla="*/ 8 w 525"/>
              <a:gd name="T3" fmla="*/ 168 h 270"/>
              <a:gd name="T4" fmla="*/ 23 w 525"/>
              <a:gd name="T5" fmla="*/ 190 h 270"/>
              <a:gd name="T6" fmla="*/ 46 w 525"/>
              <a:gd name="T7" fmla="*/ 211 h 270"/>
              <a:gd name="T8" fmla="*/ 76 w 525"/>
              <a:gd name="T9" fmla="*/ 228 h 270"/>
              <a:gd name="T10" fmla="*/ 111 w 525"/>
              <a:gd name="T11" fmla="*/ 244 h 270"/>
              <a:gd name="T12" fmla="*/ 151 w 525"/>
              <a:gd name="T13" fmla="*/ 254 h 270"/>
              <a:gd name="T14" fmla="*/ 194 w 525"/>
              <a:gd name="T15" fmla="*/ 263 h 270"/>
              <a:gd name="T16" fmla="*/ 239 w 525"/>
              <a:gd name="T17" fmla="*/ 267 h 270"/>
              <a:gd name="T18" fmla="*/ 284 w 525"/>
              <a:gd name="T19" fmla="*/ 267 h 270"/>
              <a:gd name="T20" fmla="*/ 329 w 525"/>
              <a:gd name="T21" fmla="*/ 263 h 270"/>
              <a:gd name="T22" fmla="*/ 372 w 525"/>
              <a:gd name="T23" fmla="*/ 254 h 270"/>
              <a:gd name="T24" fmla="*/ 412 w 525"/>
              <a:gd name="T25" fmla="*/ 243 h 270"/>
              <a:gd name="T26" fmla="*/ 446 w 525"/>
              <a:gd name="T27" fmla="*/ 228 h 270"/>
              <a:gd name="T28" fmla="*/ 476 w 525"/>
              <a:gd name="T29" fmla="*/ 210 h 270"/>
              <a:gd name="T30" fmla="*/ 498 w 525"/>
              <a:gd name="T31" fmla="*/ 190 h 270"/>
              <a:gd name="T32" fmla="*/ 515 w 525"/>
              <a:gd name="T33" fmla="*/ 168 h 270"/>
              <a:gd name="T34" fmla="*/ 522 w 525"/>
              <a:gd name="T35" fmla="*/ 145 h 270"/>
              <a:gd name="T36" fmla="*/ 522 w 525"/>
              <a:gd name="T37" fmla="*/ 123 h 270"/>
              <a:gd name="T38" fmla="*/ 515 w 525"/>
              <a:gd name="T39" fmla="*/ 100 h 270"/>
              <a:gd name="T40" fmla="*/ 498 w 525"/>
              <a:gd name="T41" fmla="*/ 77 h 270"/>
              <a:gd name="T42" fmla="*/ 476 w 525"/>
              <a:gd name="T43" fmla="*/ 57 h 270"/>
              <a:gd name="T44" fmla="*/ 446 w 525"/>
              <a:gd name="T45" fmla="*/ 40 h 270"/>
              <a:gd name="T46" fmla="*/ 412 w 525"/>
              <a:gd name="T47" fmla="*/ 24 h 270"/>
              <a:gd name="T48" fmla="*/ 372 w 525"/>
              <a:gd name="T49" fmla="*/ 12 h 270"/>
              <a:gd name="T50" fmla="*/ 329 w 525"/>
              <a:gd name="T51" fmla="*/ 4 h 270"/>
              <a:gd name="T52" fmla="*/ 284 w 525"/>
              <a:gd name="T53" fmla="*/ 1 h 270"/>
              <a:gd name="T54" fmla="*/ 239 w 525"/>
              <a:gd name="T55" fmla="*/ 1 h 270"/>
              <a:gd name="T56" fmla="*/ 193 w 525"/>
              <a:gd name="T57" fmla="*/ 4 h 270"/>
              <a:gd name="T58" fmla="*/ 151 w 525"/>
              <a:gd name="T59" fmla="*/ 12 h 270"/>
              <a:gd name="T60" fmla="*/ 111 w 525"/>
              <a:gd name="T61" fmla="*/ 24 h 270"/>
              <a:gd name="T62" fmla="*/ 76 w 525"/>
              <a:gd name="T63" fmla="*/ 40 h 270"/>
              <a:gd name="T64" fmla="*/ 46 w 525"/>
              <a:gd name="T65" fmla="*/ 57 h 270"/>
              <a:gd name="T66" fmla="*/ 23 w 525"/>
              <a:gd name="T67" fmla="*/ 77 h 270"/>
              <a:gd name="T68" fmla="*/ 8 w 525"/>
              <a:gd name="T69" fmla="*/ 100 h 270"/>
              <a:gd name="T70" fmla="*/ 1 w 525"/>
              <a:gd name="T71" fmla="*/ 12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70">
                <a:moveTo>
                  <a:pt x="0" y="134"/>
                </a:moveTo>
                <a:lnTo>
                  <a:pt x="1" y="145"/>
                </a:lnTo>
                <a:lnTo>
                  <a:pt x="3" y="157"/>
                </a:lnTo>
                <a:lnTo>
                  <a:pt x="8" y="168"/>
                </a:lnTo>
                <a:lnTo>
                  <a:pt x="15" y="180"/>
                </a:lnTo>
                <a:lnTo>
                  <a:pt x="23" y="190"/>
                </a:lnTo>
                <a:lnTo>
                  <a:pt x="34" y="201"/>
                </a:lnTo>
                <a:lnTo>
                  <a:pt x="46" y="211"/>
                </a:lnTo>
                <a:lnTo>
                  <a:pt x="60" y="220"/>
                </a:lnTo>
                <a:lnTo>
                  <a:pt x="76" y="228"/>
                </a:lnTo>
                <a:lnTo>
                  <a:pt x="93" y="236"/>
                </a:lnTo>
                <a:lnTo>
                  <a:pt x="111" y="244"/>
                </a:lnTo>
                <a:lnTo>
                  <a:pt x="130" y="250"/>
                </a:lnTo>
                <a:lnTo>
                  <a:pt x="151" y="254"/>
                </a:lnTo>
                <a:lnTo>
                  <a:pt x="171" y="260"/>
                </a:lnTo>
                <a:lnTo>
                  <a:pt x="194" y="263"/>
                </a:lnTo>
                <a:lnTo>
                  <a:pt x="216" y="266"/>
                </a:lnTo>
                <a:lnTo>
                  <a:pt x="239" y="267"/>
                </a:lnTo>
                <a:lnTo>
                  <a:pt x="262" y="269"/>
                </a:lnTo>
                <a:lnTo>
                  <a:pt x="284" y="267"/>
                </a:lnTo>
                <a:lnTo>
                  <a:pt x="307" y="266"/>
                </a:lnTo>
                <a:lnTo>
                  <a:pt x="329" y="263"/>
                </a:lnTo>
                <a:lnTo>
                  <a:pt x="351" y="260"/>
                </a:lnTo>
                <a:lnTo>
                  <a:pt x="372" y="254"/>
                </a:lnTo>
                <a:lnTo>
                  <a:pt x="392" y="250"/>
                </a:lnTo>
                <a:lnTo>
                  <a:pt x="412" y="243"/>
                </a:lnTo>
                <a:lnTo>
                  <a:pt x="430" y="236"/>
                </a:lnTo>
                <a:lnTo>
                  <a:pt x="446" y="228"/>
                </a:lnTo>
                <a:lnTo>
                  <a:pt x="462" y="220"/>
                </a:lnTo>
                <a:lnTo>
                  <a:pt x="476" y="210"/>
                </a:lnTo>
                <a:lnTo>
                  <a:pt x="489" y="201"/>
                </a:lnTo>
                <a:lnTo>
                  <a:pt x="498" y="190"/>
                </a:lnTo>
                <a:lnTo>
                  <a:pt x="507" y="180"/>
                </a:lnTo>
                <a:lnTo>
                  <a:pt x="515" y="168"/>
                </a:lnTo>
                <a:lnTo>
                  <a:pt x="519" y="157"/>
                </a:lnTo>
                <a:lnTo>
                  <a:pt x="522" y="145"/>
                </a:lnTo>
                <a:lnTo>
                  <a:pt x="524" y="134"/>
                </a:lnTo>
                <a:lnTo>
                  <a:pt x="522" y="123"/>
                </a:lnTo>
                <a:lnTo>
                  <a:pt x="519" y="110"/>
                </a:lnTo>
                <a:lnTo>
                  <a:pt x="515" y="100"/>
                </a:lnTo>
                <a:lnTo>
                  <a:pt x="507" y="88"/>
                </a:lnTo>
                <a:lnTo>
                  <a:pt x="498" y="77"/>
                </a:lnTo>
                <a:lnTo>
                  <a:pt x="489" y="67"/>
                </a:lnTo>
                <a:lnTo>
                  <a:pt x="476" y="57"/>
                </a:lnTo>
                <a:lnTo>
                  <a:pt x="462" y="48"/>
                </a:lnTo>
                <a:lnTo>
                  <a:pt x="446" y="40"/>
                </a:lnTo>
                <a:lnTo>
                  <a:pt x="430" y="31"/>
                </a:lnTo>
                <a:lnTo>
                  <a:pt x="412" y="24"/>
                </a:lnTo>
                <a:lnTo>
                  <a:pt x="392" y="18"/>
                </a:lnTo>
                <a:lnTo>
                  <a:pt x="372" y="12"/>
                </a:lnTo>
                <a:lnTo>
                  <a:pt x="351" y="8"/>
                </a:lnTo>
                <a:lnTo>
                  <a:pt x="329" y="4"/>
                </a:lnTo>
                <a:lnTo>
                  <a:pt x="307" y="2"/>
                </a:lnTo>
                <a:lnTo>
                  <a:pt x="284" y="1"/>
                </a:lnTo>
                <a:lnTo>
                  <a:pt x="262" y="0"/>
                </a:lnTo>
                <a:lnTo>
                  <a:pt x="239" y="1"/>
                </a:lnTo>
                <a:lnTo>
                  <a:pt x="216" y="2"/>
                </a:lnTo>
                <a:lnTo>
                  <a:pt x="193" y="4"/>
                </a:lnTo>
                <a:lnTo>
                  <a:pt x="171" y="8"/>
                </a:lnTo>
                <a:lnTo>
                  <a:pt x="151" y="12"/>
                </a:lnTo>
                <a:lnTo>
                  <a:pt x="130" y="18"/>
                </a:lnTo>
                <a:lnTo>
                  <a:pt x="111" y="24"/>
                </a:lnTo>
                <a:lnTo>
                  <a:pt x="93" y="31"/>
                </a:lnTo>
                <a:lnTo>
                  <a:pt x="76" y="40"/>
                </a:lnTo>
                <a:lnTo>
                  <a:pt x="60" y="48"/>
                </a:lnTo>
                <a:lnTo>
                  <a:pt x="46" y="57"/>
                </a:lnTo>
                <a:lnTo>
                  <a:pt x="34" y="67"/>
                </a:lnTo>
                <a:lnTo>
                  <a:pt x="23" y="77"/>
                </a:lnTo>
                <a:lnTo>
                  <a:pt x="15" y="88"/>
                </a:lnTo>
                <a:lnTo>
                  <a:pt x="8" y="100"/>
                </a:lnTo>
                <a:lnTo>
                  <a:pt x="3" y="110"/>
                </a:lnTo>
                <a:lnTo>
                  <a:pt x="1" y="123"/>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Freeform 12"/>
          <p:cNvSpPr>
            <a:spLocks/>
          </p:cNvSpPr>
          <p:nvPr/>
        </p:nvSpPr>
        <p:spPr bwMode="auto">
          <a:xfrm>
            <a:off x="3832225" y="3076440"/>
            <a:ext cx="1250950" cy="701675"/>
          </a:xfrm>
          <a:custGeom>
            <a:avLst/>
            <a:gdLst>
              <a:gd name="T0" fmla="*/ 0 w 788"/>
              <a:gd name="T1" fmla="*/ 221 h 442"/>
              <a:gd name="T2" fmla="*/ 388 w 788"/>
              <a:gd name="T3" fmla="*/ 0 h 442"/>
              <a:gd name="T4" fmla="*/ 787 w 788"/>
              <a:gd name="T5" fmla="*/ 229 h 442"/>
              <a:gd name="T6" fmla="*/ 388 w 788"/>
              <a:gd name="T7" fmla="*/ 441 h 442"/>
              <a:gd name="T8" fmla="*/ 0 w 788"/>
              <a:gd name="T9" fmla="*/ 221 h 442"/>
            </a:gdLst>
            <a:ahLst/>
            <a:cxnLst>
              <a:cxn ang="0">
                <a:pos x="T0" y="T1"/>
              </a:cxn>
              <a:cxn ang="0">
                <a:pos x="T2" y="T3"/>
              </a:cxn>
              <a:cxn ang="0">
                <a:pos x="T4" y="T5"/>
              </a:cxn>
              <a:cxn ang="0">
                <a:pos x="T6" y="T7"/>
              </a:cxn>
              <a:cxn ang="0">
                <a:pos x="T8" y="T9"/>
              </a:cxn>
            </a:cxnLst>
            <a:rect l="0" t="0" r="r" b="b"/>
            <a:pathLst>
              <a:path w="788" h="442">
                <a:moveTo>
                  <a:pt x="0" y="221"/>
                </a:moveTo>
                <a:lnTo>
                  <a:pt x="388" y="0"/>
                </a:lnTo>
                <a:lnTo>
                  <a:pt x="787" y="229"/>
                </a:lnTo>
                <a:lnTo>
                  <a:pt x="388" y="441"/>
                </a:lnTo>
                <a:lnTo>
                  <a:pt x="0" y="2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Freeform 13"/>
          <p:cNvSpPr>
            <a:spLocks/>
          </p:cNvSpPr>
          <p:nvPr/>
        </p:nvSpPr>
        <p:spPr bwMode="auto">
          <a:xfrm>
            <a:off x="5541963" y="3251065"/>
            <a:ext cx="1350962" cy="441325"/>
          </a:xfrm>
          <a:custGeom>
            <a:avLst/>
            <a:gdLst>
              <a:gd name="T0" fmla="*/ 850 w 851"/>
              <a:gd name="T1" fmla="*/ 277 h 278"/>
              <a:gd name="T2" fmla="*/ 850 w 851"/>
              <a:gd name="T3" fmla="*/ 0 h 278"/>
              <a:gd name="T4" fmla="*/ 0 w 851"/>
              <a:gd name="T5" fmla="*/ 0 h 278"/>
              <a:gd name="T6" fmla="*/ 0 w 851"/>
              <a:gd name="T7" fmla="*/ 277 h 278"/>
              <a:gd name="T8" fmla="*/ 850 w 851"/>
              <a:gd name="T9" fmla="*/ 277 h 278"/>
            </a:gdLst>
            <a:ahLst/>
            <a:cxnLst>
              <a:cxn ang="0">
                <a:pos x="T0" y="T1"/>
              </a:cxn>
              <a:cxn ang="0">
                <a:pos x="T2" y="T3"/>
              </a:cxn>
              <a:cxn ang="0">
                <a:pos x="T4" y="T5"/>
              </a:cxn>
              <a:cxn ang="0">
                <a:pos x="T6" y="T7"/>
              </a:cxn>
              <a:cxn ang="0">
                <a:pos x="T8" y="T9"/>
              </a:cxn>
            </a:cxnLst>
            <a:rect l="0" t="0" r="r" b="b"/>
            <a:pathLst>
              <a:path w="851" h="278">
                <a:moveTo>
                  <a:pt x="850" y="277"/>
                </a:moveTo>
                <a:lnTo>
                  <a:pt x="850" y="0"/>
                </a:lnTo>
                <a:lnTo>
                  <a:pt x="0" y="0"/>
                </a:lnTo>
                <a:lnTo>
                  <a:pt x="0" y="277"/>
                </a:lnTo>
                <a:lnTo>
                  <a:pt x="850" y="2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Freeform 14"/>
          <p:cNvSpPr>
            <a:spLocks/>
          </p:cNvSpPr>
          <p:nvPr/>
        </p:nvSpPr>
        <p:spPr bwMode="auto">
          <a:xfrm>
            <a:off x="2103438" y="3239952"/>
            <a:ext cx="1154112" cy="439738"/>
          </a:xfrm>
          <a:custGeom>
            <a:avLst/>
            <a:gdLst>
              <a:gd name="T0" fmla="*/ 726 w 727"/>
              <a:gd name="T1" fmla="*/ 276 h 277"/>
              <a:gd name="T2" fmla="*/ 726 w 727"/>
              <a:gd name="T3" fmla="*/ 0 h 277"/>
              <a:gd name="T4" fmla="*/ 0 w 727"/>
              <a:gd name="T5" fmla="*/ 0 h 277"/>
              <a:gd name="T6" fmla="*/ 0 w 727"/>
              <a:gd name="T7" fmla="*/ 276 h 277"/>
              <a:gd name="T8" fmla="*/ 726 w 727"/>
              <a:gd name="T9" fmla="*/ 276 h 277"/>
            </a:gdLst>
            <a:ahLst/>
            <a:cxnLst>
              <a:cxn ang="0">
                <a:pos x="T0" y="T1"/>
              </a:cxn>
              <a:cxn ang="0">
                <a:pos x="T2" y="T3"/>
              </a:cxn>
              <a:cxn ang="0">
                <a:pos x="T4" y="T5"/>
              </a:cxn>
              <a:cxn ang="0">
                <a:pos x="T6" y="T7"/>
              </a:cxn>
              <a:cxn ang="0">
                <a:pos x="T8" y="T9"/>
              </a:cxn>
            </a:cxnLst>
            <a:rect l="0" t="0" r="r" b="b"/>
            <a:pathLst>
              <a:path w="727" h="277">
                <a:moveTo>
                  <a:pt x="726" y="276"/>
                </a:moveTo>
                <a:lnTo>
                  <a:pt x="726" y="0"/>
                </a:lnTo>
                <a:lnTo>
                  <a:pt x="0" y="0"/>
                </a:lnTo>
                <a:lnTo>
                  <a:pt x="0" y="276"/>
                </a:lnTo>
                <a:lnTo>
                  <a:pt x="726" y="27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Freeform 15"/>
          <p:cNvSpPr>
            <a:spLocks/>
          </p:cNvSpPr>
          <p:nvPr/>
        </p:nvSpPr>
        <p:spPr bwMode="auto">
          <a:xfrm>
            <a:off x="5541963" y="2252527"/>
            <a:ext cx="835025" cy="427038"/>
          </a:xfrm>
          <a:custGeom>
            <a:avLst/>
            <a:gdLst>
              <a:gd name="T0" fmla="*/ 523 w 526"/>
              <a:gd name="T1" fmla="*/ 121 h 269"/>
              <a:gd name="T2" fmla="*/ 516 w 526"/>
              <a:gd name="T3" fmla="*/ 98 h 269"/>
              <a:gd name="T4" fmla="*/ 501 w 526"/>
              <a:gd name="T5" fmla="*/ 77 h 269"/>
              <a:gd name="T6" fmla="*/ 478 w 526"/>
              <a:gd name="T7" fmla="*/ 57 h 269"/>
              <a:gd name="T8" fmla="*/ 448 w 526"/>
              <a:gd name="T9" fmla="*/ 38 h 269"/>
              <a:gd name="T10" fmla="*/ 412 w 526"/>
              <a:gd name="T11" fmla="*/ 24 h 269"/>
              <a:gd name="T12" fmla="*/ 373 w 526"/>
              <a:gd name="T13" fmla="*/ 12 h 269"/>
              <a:gd name="T14" fmla="*/ 330 w 526"/>
              <a:gd name="T15" fmla="*/ 4 h 269"/>
              <a:gd name="T16" fmla="*/ 285 w 526"/>
              <a:gd name="T17" fmla="*/ 0 h 269"/>
              <a:gd name="T18" fmla="*/ 239 w 526"/>
              <a:gd name="T19" fmla="*/ 0 h 269"/>
              <a:gd name="T20" fmla="*/ 194 w 526"/>
              <a:gd name="T21" fmla="*/ 4 h 269"/>
              <a:gd name="T22" fmla="*/ 151 w 526"/>
              <a:gd name="T23" fmla="*/ 12 h 269"/>
              <a:gd name="T24" fmla="*/ 112 w 526"/>
              <a:gd name="T25" fmla="*/ 24 h 269"/>
              <a:gd name="T26" fmla="*/ 76 w 526"/>
              <a:gd name="T27" fmla="*/ 38 h 269"/>
              <a:gd name="T28" fmla="*/ 46 w 526"/>
              <a:gd name="T29" fmla="*/ 57 h 269"/>
              <a:gd name="T30" fmla="*/ 23 w 526"/>
              <a:gd name="T31" fmla="*/ 77 h 269"/>
              <a:gd name="T32" fmla="*/ 8 w 526"/>
              <a:gd name="T33" fmla="*/ 98 h 269"/>
              <a:gd name="T34" fmla="*/ 1 w 526"/>
              <a:gd name="T35" fmla="*/ 121 h 269"/>
              <a:gd name="T36" fmla="*/ 1 w 526"/>
              <a:gd name="T37" fmla="*/ 146 h 269"/>
              <a:gd name="T38" fmla="*/ 8 w 526"/>
              <a:gd name="T39" fmla="*/ 169 h 269"/>
              <a:gd name="T40" fmla="*/ 23 w 526"/>
              <a:gd name="T41" fmla="*/ 190 h 269"/>
              <a:gd name="T42" fmla="*/ 46 w 526"/>
              <a:gd name="T43" fmla="*/ 210 h 269"/>
              <a:gd name="T44" fmla="*/ 76 w 526"/>
              <a:gd name="T45" fmla="*/ 229 h 269"/>
              <a:gd name="T46" fmla="*/ 112 w 526"/>
              <a:gd name="T47" fmla="*/ 243 h 269"/>
              <a:gd name="T48" fmla="*/ 151 w 526"/>
              <a:gd name="T49" fmla="*/ 256 h 269"/>
              <a:gd name="T50" fmla="*/ 194 w 526"/>
              <a:gd name="T51" fmla="*/ 263 h 269"/>
              <a:gd name="T52" fmla="*/ 239 w 526"/>
              <a:gd name="T53" fmla="*/ 268 h 269"/>
              <a:gd name="T54" fmla="*/ 285 w 526"/>
              <a:gd name="T55" fmla="*/ 268 h 269"/>
              <a:gd name="T56" fmla="*/ 330 w 526"/>
              <a:gd name="T57" fmla="*/ 263 h 269"/>
              <a:gd name="T58" fmla="*/ 373 w 526"/>
              <a:gd name="T59" fmla="*/ 256 h 269"/>
              <a:gd name="T60" fmla="*/ 412 w 526"/>
              <a:gd name="T61" fmla="*/ 243 h 269"/>
              <a:gd name="T62" fmla="*/ 448 w 526"/>
              <a:gd name="T63" fmla="*/ 229 h 269"/>
              <a:gd name="T64" fmla="*/ 478 w 526"/>
              <a:gd name="T65" fmla="*/ 210 h 269"/>
              <a:gd name="T66" fmla="*/ 501 w 526"/>
              <a:gd name="T67" fmla="*/ 190 h 269"/>
              <a:gd name="T68" fmla="*/ 516 w 526"/>
              <a:gd name="T69" fmla="*/ 169 h 269"/>
              <a:gd name="T70" fmla="*/ 523 w 526"/>
              <a:gd name="T71" fmla="*/ 14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69">
                <a:moveTo>
                  <a:pt x="525" y="134"/>
                </a:moveTo>
                <a:lnTo>
                  <a:pt x="523" y="121"/>
                </a:lnTo>
                <a:lnTo>
                  <a:pt x="521" y="110"/>
                </a:lnTo>
                <a:lnTo>
                  <a:pt x="516" y="98"/>
                </a:lnTo>
                <a:lnTo>
                  <a:pt x="509" y="88"/>
                </a:lnTo>
                <a:lnTo>
                  <a:pt x="501" y="77"/>
                </a:lnTo>
                <a:lnTo>
                  <a:pt x="490" y="67"/>
                </a:lnTo>
                <a:lnTo>
                  <a:pt x="478" y="57"/>
                </a:lnTo>
                <a:lnTo>
                  <a:pt x="464" y="47"/>
                </a:lnTo>
                <a:lnTo>
                  <a:pt x="448" y="38"/>
                </a:lnTo>
                <a:lnTo>
                  <a:pt x="431" y="31"/>
                </a:lnTo>
                <a:lnTo>
                  <a:pt x="412" y="24"/>
                </a:lnTo>
                <a:lnTo>
                  <a:pt x="393" y="18"/>
                </a:lnTo>
                <a:lnTo>
                  <a:pt x="373" y="12"/>
                </a:lnTo>
                <a:lnTo>
                  <a:pt x="351" y="8"/>
                </a:lnTo>
                <a:lnTo>
                  <a:pt x="330" y="4"/>
                </a:lnTo>
                <a:lnTo>
                  <a:pt x="308" y="1"/>
                </a:lnTo>
                <a:lnTo>
                  <a:pt x="285" y="0"/>
                </a:lnTo>
                <a:lnTo>
                  <a:pt x="262" y="0"/>
                </a:lnTo>
                <a:lnTo>
                  <a:pt x="239" y="0"/>
                </a:lnTo>
                <a:lnTo>
                  <a:pt x="216" y="1"/>
                </a:lnTo>
                <a:lnTo>
                  <a:pt x="194" y="4"/>
                </a:lnTo>
                <a:lnTo>
                  <a:pt x="173" y="8"/>
                </a:lnTo>
                <a:lnTo>
                  <a:pt x="151" y="12"/>
                </a:lnTo>
                <a:lnTo>
                  <a:pt x="130" y="18"/>
                </a:lnTo>
                <a:lnTo>
                  <a:pt x="112" y="24"/>
                </a:lnTo>
                <a:lnTo>
                  <a:pt x="93" y="31"/>
                </a:lnTo>
                <a:lnTo>
                  <a:pt x="76" y="38"/>
                </a:lnTo>
                <a:lnTo>
                  <a:pt x="60" y="47"/>
                </a:lnTo>
                <a:lnTo>
                  <a:pt x="46" y="57"/>
                </a:lnTo>
                <a:lnTo>
                  <a:pt x="34" y="67"/>
                </a:lnTo>
                <a:lnTo>
                  <a:pt x="23" y="77"/>
                </a:lnTo>
                <a:lnTo>
                  <a:pt x="15" y="88"/>
                </a:lnTo>
                <a:lnTo>
                  <a:pt x="8" y="98"/>
                </a:lnTo>
                <a:lnTo>
                  <a:pt x="3" y="110"/>
                </a:lnTo>
                <a:lnTo>
                  <a:pt x="1" y="121"/>
                </a:lnTo>
                <a:lnTo>
                  <a:pt x="0" y="134"/>
                </a:lnTo>
                <a:lnTo>
                  <a:pt x="1" y="146"/>
                </a:lnTo>
                <a:lnTo>
                  <a:pt x="3" y="157"/>
                </a:lnTo>
                <a:lnTo>
                  <a:pt x="8" y="169"/>
                </a:lnTo>
                <a:lnTo>
                  <a:pt x="15" y="180"/>
                </a:lnTo>
                <a:lnTo>
                  <a:pt x="23" y="190"/>
                </a:lnTo>
                <a:lnTo>
                  <a:pt x="34" y="200"/>
                </a:lnTo>
                <a:lnTo>
                  <a:pt x="46" y="210"/>
                </a:lnTo>
                <a:lnTo>
                  <a:pt x="60" y="220"/>
                </a:lnTo>
                <a:lnTo>
                  <a:pt x="76" y="229"/>
                </a:lnTo>
                <a:lnTo>
                  <a:pt x="93" y="236"/>
                </a:lnTo>
                <a:lnTo>
                  <a:pt x="112" y="243"/>
                </a:lnTo>
                <a:lnTo>
                  <a:pt x="130" y="250"/>
                </a:lnTo>
                <a:lnTo>
                  <a:pt x="151" y="256"/>
                </a:lnTo>
                <a:lnTo>
                  <a:pt x="173" y="260"/>
                </a:lnTo>
                <a:lnTo>
                  <a:pt x="194" y="263"/>
                </a:lnTo>
                <a:lnTo>
                  <a:pt x="216" y="266"/>
                </a:lnTo>
                <a:lnTo>
                  <a:pt x="239" y="268"/>
                </a:lnTo>
                <a:lnTo>
                  <a:pt x="262" y="268"/>
                </a:lnTo>
                <a:lnTo>
                  <a:pt x="285" y="268"/>
                </a:lnTo>
                <a:lnTo>
                  <a:pt x="308" y="266"/>
                </a:lnTo>
                <a:lnTo>
                  <a:pt x="330" y="263"/>
                </a:lnTo>
                <a:lnTo>
                  <a:pt x="351" y="260"/>
                </a:lnTo>
                <a:lnTo>
                  <a:pt x="373" y="256"/>
                </a:lnTo>
                <a:lnTo>
                  <a:pt x="393" y="250"/>
                </a:lnTo>
                <a:lnTo>
                  <a:pt x="412" y="243"/>
                </a:lnTo>
                <a:lnTo>
                  <a:pt x="431" y="236"/>
                </a:lnTo>
                <a:lnTo>
                  <a:pt x="448" y="229"/>
                </a:lnTo>
                <a:lnTo>
                  <a:pt x="464" y="220"/>
                </a:lnTo>
                <a:lnTo>
                  <a:pt x="478" y="210"/>
                </a:lnTo>
                <a:lnTo>
                  <a:pt x="490" y="200"/>
                </a:lnTo>
                <a:lnTo>
                  <a:pt x="501" y="190"/>
                </a:lnTo>
                <a:lnTo>
                  <a:pt x="509" y="180"/>
                </a:lnTo>
                <a:lnTo>
                  <a:pt x="516" y="169"/>
                </a:lnTo>
                <a:lnTo>
                  <a:pt x="521" y="157"/>
                </a:lnTo>
                <a:lnTo>
                  <a:pt x="523" y="146"/>
                </a:lnTo>
                <a:lnTo>
                  <a:pt x="525"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Rectangle 16"/>
          <p:cNvSpPr>
            <a:spLocks noChangeArrowheads="1"/>
          </p:cNvSpPr>
          <p:nvPr/>
        </p:nvSpPr>
        <p:spPr bwMode="auto">
          <a:xfrm>
            <a:off x="3116263" y="2619240"/>
            <a:ext cx="4302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lot</a:t>
            </a:r>
          </a:p>
        </p:txBody>
      </p:sp>
      <p:sp>
        <p:nvSpPr>
          <p:cNvPr id="10257" name="Rectangle 17"/>
          <p:cNvSpPr>
            <a:spLocks noChangeArrowheads="1"/>
          </p:cNvSpPr>
          <p:nvPr/>
        </p:nvSpPr>
        <p:spPr bwMode="auto">
          <a:xfrm>
            <a:off x="5576888" y="2292215"/>
            <a:ext cx="835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dname</a:t>
            </a:r>
          </a:p>
        </p:txBody>
      </p:sp>
      <p:sp>
        <p:nvSpPr>
          <p:cNvPr id="10258" name="Rectangle 18"/>
          <p:cNvSpPr>
            <a:spLocks noChangeArrowheads="1"/>
          </p:cNvSpPr>
          <p:nvPr/>
        </p:nvSpPr>
        <p:spPr bwMode="auto">
          <a:xfrm>
            <a:off x="6294438" y="2616065"/>
            <a:ext cx="8572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budget</a:t>
            </a:r>
          </a:p>
        </p:txBody>
      </p:sp>
      <p:sp>
        <p:nvSpPr>
          <p:cNvPr id="10259" name="Rectangle 19"/>
          <p:cNvSpPr>
            <a:spLocks noChangeArrowheads="1"/>
          </p:cNvSpPr>
          <p:nvPr/>
        </p:nvSpPr>
        <p:spPr bwMode="auto">
          <a:xfrm>
            <a:off x="4897438" y="2619240"/>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u="sng">
                <a:solidFill>
                  <a:srgbClr val="000000"/>
                </a:solidFill>
                <a:latin typeface="Arial" charset="0"/>
              </a:rPr>
              <a:t>did</a:t>
            </a:r>
          </a:p>
        </p:txBody>
      </p:sp>
      <p:sp>
        <p:nvSpPr>
          <p:cNvPr id="10260" name="Rectangle 20"/>
          <p:cNvSpPr>
            <a:spLocks noChangeArrowheads="1"/>
          </p:cNvSpPr>
          <p:nvPr/>
        </p:nvSpPr>
        <p:spPr bwMode="auto">
          <a:xfrm>
            <a:off x="3949700" y="2068377"/>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since</a:t>
            </a:r>
          </a:p>
        </p:txBody>
      </p:sp>
      <p:sp>
        <p:nvSpPr>
          <p:cNvPr id="10261" name="Rectangle 21"/>
          <p:cNvSpPr>
            <a:spLocks noChangeArrowheads="1"/>
          </p:cNvSpPr>
          <p:nvPr/>
        </p:nvSpPr>
        <p:spPr bwMode="auto">
          <a:xfrm>
            <a:off x="2271713" y="2281102"/>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name</a:t>
            </a:r>
          </a:p>
        </p:txBody>
      </p:sp>
      <p:sp>
        <p:nvSpPr>
          <p:cNvPr id="10262" name="Rectangle 22"/>
          <p:cNvSpPr>
            <a:spLocks noChangeArrowheads="1"/>
          </p:cNvSpPr>
          <p:nvPr/>
        </p:nvSpPr>
        <p:spPr bwMode="auto">
          <a:xfrm>
            <a:off x="3876675" y="3282815"/>
            <a:ext cx="1095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Works_In</a:t>
            </a:r>
          </a:p>
        </p:txBody>
      </p:sp>
      <p:sp>
        <p:nvSpPr>
          <p:cNvPr id="10263" name="Rectangle 23"/>
          <p:cNvSpPr>
            <a:spLocks noChangeArrowheads="1"/>
          </p:cNvSpPr>
          <p:nvPr/>
        </p:nvSpPr>
        <p:spPr bwMode="auto">
          <a:xfrm>
            <a:off x="5481638" y="3305040"/>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Departments</a:t>
            </a:r>
          </a:p>
        </p:txBody>
      </p:sp>
      <p:sp>
        <p:nvSpPr>
          <p:cNvPr id="10264" name="Rectangle 24"/>
          <p:cNvSpPr>
            <a:spLocks noChangeArrowheads="1"/>
          </p:cNvSpPr>
          <p:nvPr/>
        </p:nvSpPr>
        <p:spPr bwMode="auto">
          <a:xfrm>
            <a:off x="2041525" y="3305040"/>
            <a:ext cx="12525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Employees</a:t>
            </a:r>
          </a:p>
        </p:txBody>
      </p:sp>
      <p:sp>
        <p:nvSpPr>
          <p:cNvPr id="10265" name="Rectangle 25"/>
          <p:cNvSpPr>
            <a:spLocks noChangeArrowheads="1"/>
          </p:cNvSpPr>
          <p:nvPr/>
        </p:nvSpPr>
        <p:spPr bwMode="auto">
          <a:xfrm>
            <a:off x="1543050" y="2606540"/>
            <a:ext cx="530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ssn</a:t>
            </a:r>
          </a:p>
        </p:txBody>
      </p:sp>
      <p:sp>
        <p:nvSpPr>
          <p:cNvPr id="10266" name="Line 26"/>
          <p:cNvSpPr>
            <a:spLocks noChangeShapeType="1"/>
          </p:cNvSpPr>
          <p:nvPr/>
        </p:nvSpPr>
        <p:spPr bwMode="auto">
          <a:xfrm>
            <a:off x="2592388" y="2650990"/>
            <a:ext cx="0" cy="5334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Line 27"/>
          <p:cNvSpPr>
            <a:spLocks noChangeShapeType="1"/>
          </p:cNvSpPr>
          <p:nvPr/>
        </p:nvSpPr>
        <p:spPr bwMode="auto">
          <a:xfrm>
            <a:off x="1835150" y="2997065"/>
            <a:ext cx="627063" cy="2476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8" name="Line 28"/>
          <p:cNvSpPr>
            <a:spLocks noChangeShapeType="1"/>
          </p:cNvSpPr>
          <p:nvPr/>
        </p:nvSpPr>
        <p:spPr bwMode="auto">
          <a:xfrm flipH="1">
            <a:off x="3011488" y="2997065"/>
            <a:ext cx="401637" cy="2254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Line 29"/>
          <p:cNvSpPr>
            <a:spLocks noChangeShapeType="1"/>
          </p:cNvSpPr>
          <p:nvPr/>
        </p:nvSpPr>
        <p:spPr bwMode="auto">
          <a:xfrm flipH="1">
            <a:off x="3235325" y="3424102"/>
            <a:ext cx="581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0" name="Line 30"/>
          <p:cNvSpPr>
            <a:spLocks noChangeShapeType="1"/>
          </p:cNvSpPr>
          <p:nvPr/>
        </p:nvSpPr>
        <p:spPr bwMode="auto">
          <a:xfrm>
            <a:off x="5083175" y="3441565"/>
            <a:ext cx="42227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1" name="Line 31"/>
          <p:cNvSpPr>
            <a:spLocks noChangeShapeType="1"/>
          </p:cNvSpPr>
          <p:nvPr/>
        </p:nvSpPr>
        <p:spPr bwMode="auto">
          <a:xfrm>
            <a:off x="4251325" y="2444615"/>
            <a:ext cx="185738" cy="6191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2" name="Line 32"/>
          <p:cNvSpPr>
            <a:spLocks noChangeShapeType="1"/>
          </p:cNvSpPr>
          <p:nvPr/>
        </p:nvSpPr>
        <p:spPr bwMode="auto">
          <a:xfrm>
            <a:off x="5213350" y="3019290"/>
            <a:ext cx="5556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3" name="Line 33"/>
          <p:cNvSpPr>
            <a:spLocks noChangeShapeType="1"/>
          </p:cNvSpPr>
          <p:nvPr/>
        </p:nvSpPr>
        <p:spPr bwMode="auto">
          <a:xfrm>
            <a:off x="5934075" y="2703377"/>
            <a:ext cx="119063" cy="5588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4" name="Line 34"/>
          <p:cNvSpPr>
            <a:spLocks noChangeShapeType="1"/>
          </p:cNvSpPr>
          <p:nvPr/>
        </p:nvSpPr>
        <p:spPr bwMode="auto">
          <a:xfrm flipH="1">
            <a:off x="6402388" y="2989127"/>
            <a:ext cx="317500" cy="2460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5800806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Rectangle 4"/>
          <p:cNvSpPr>
            <a:spLocks noGrp="1" noChangeArrowheads="1"/>
          </p:cNvSpPr>
          <p:nvPr>
            <p:ph type="title"/>
          </p:nvPr>
        </p:nvSpPr>
        <p:spPr>
          <a:xfrm>
            <a:off x="261357" y="342900"/>
            <a:ext cx="7772400" cy="1104900"/>
          </a:xfrm>
          <a:noFill/>
          <a:ln/>
        </p:spPr>
        <p:txBody>
          <a:bodyPr/>
          <a:lstStyle/>
          <a:p>
            <a:r>
              <a:rPr lang="es-ES_tradnl" altLang="en-US" dirty="0"/>
              <a:t>Key </a:t>
            </a:r>
            <a:r>
              <a:rPr lang="en-US" altLang="en-US" dirty="0" smtClean="0"/>
              <a:t>Constraints</a:t>
            </a:r>
            <a:r>
              <a:rPr lang="es-ES_tradnl" altLang="en-US" dirty="0" smtClean="0"/>
              <a:t> (</a:t>
            </a:r>
            <a:r>
              <a:rPr lang="es-ES_tradnl" altLang="en-US" dirty="0" err="1" smtClean="0"/>
              <a:t>a.k.a</a:t>
            </a:r>
            <a:r>
              <a:rPr lang="es-ES_tradnl" altLang="en-US" dirty="0"/>
              <a:t>. </a:t>
            </a:r>
            <a:r>
              <a:rPr lang="en-US" altLang="en-US" dirty="0" smtClean="0"/>
              <a:t>Cardinality</a:t>
            </a:r>
            <a:r>
              <a:rPr lang="es-ES_tradnl" altLang="en-US" dirty="0" smtClean="0"/>
              <a:t>)</a:t>
            </a:r>
            <a:endParaRPr lang="es-ES_tradnl" altLang="en-US" dirty="0"/>
          </a:p>
        </p:txBody>
      </p:sp>
      <p:sp>
        <p:nvSpPr>
          <p:cNvPr id="12293" name="Rectangle 5"/>
          <p:cNvSpPr>
            <a:spLocks noGrp="1" noChangeArrowheads="1"/>
          </p:cNvSpPr>
          <p:nvPr>
            <p:ph type="body" sz="half" idx="1"/>
          </p:nvPr>
        </p:nvSpPr>
        <p:spPr>
          <a:xfrm>
            <a:off x="-76200" y="1447800"/>
            <a:ext cx="3352800" cy="4191000"/>
          </a:xfrm>
          <a:noFill/>
          <a:ln/>
        </p:spPr>
        <p:txBody>
          <a:bodyPr/>
          <a:lstStyle/>
          <a:p>
            <a:r>
              <a:rPr lang="en-US" altLang="en-US" sz="2400" dirty="0"/>
              <a:t>Consider </a:t>
            </a:r>
            <a:r>
              <a:rPr lang="en-US" altLang="en-US" sz="2400" dirty="0" err="1"/>
              <a:t>Works_In</a:t>
            </a:r>
            <a:r>
              <a:rPr lang="en-US" altLang="en-US" sz="2400" dirty="0"/>
              <a:t> (in previous slide):  An employee can work in many departments; a </a:t>
            </a:r>
            <a:r>
              <a:rPr lang="en-US" altLang="en-US" sz="2400" dirty="0" err="1"/>
              <a:t>dept</a:t>
            </a:r>
            <a:r>
              <a:rPr lang="en-US" altLang="en-US" sz="2400" dirty="0"/>
              <a:t> can have many employees.</a:t>
            </a:r>
          </a:p>
          <a:p>
            <a:r>
              <a:rPr lang="en-US" altLang="en-US" sz="2400" dirty="0"/>
              <a:t>In contrast, each </a:t>
            </a:r>
            <a:r>
              <a:rPr lang="en-US" altLang="en-US" sz="2400" dirty="0" err="1"/>
              <a:t>dept</a:t>
            </a:r>
            <a:r>
              <a:rPr lang="en-US" altLang="en-US" sz="2400" dirty="0"/>
              <a:t> has at most one manager, according to the    </a:t>
            </a:r>
            <a:r>
              <a:rPr lang="en-US" altLang="en-US" sz="2400" i="1" u="sng" dirty="0">
                <a:solidFill>
                  <a:schemeClr val="accent2"/>
                </a:solidFill>
              </a:rPr>
              <a:t>key constraint</a:t>
            </a:r>
            <a:r>
              <a:rPr lang="en-US" altLang="en-US" sz="2400" i="1" dirty="0">
                <a:solidFill>
                  <a:schemeClr val="accent2"/>
                </a:solidFill>
              </a:rPr>
              <a:t> </a:t>
            </a:r>
            <a:r>
              <a:rPr lang="en-US" altLang="en-US" sz="2400" dirty="0"/>
              <a:t>on Manages.</a:t>
            </a:r>
          </a:p>
        </p:txBody>
      </p:sp>
      <p:sp>
        <p:nvSpPr>
          <p:cNvPr id="12294" name="Freeform 6"/>
          <p:cNvSpPr>
            <a:spLocks/>
          </p:cNvSpPr>
          <p:nvPr/>
        </p:nvSpPr>
        <p:spPr bwMode="auto">
          <a:xfrm>
            <a:off x="3923770" y="3477550"/>
            <a:ext cx="338138"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4 w 213"/>
              <a:gd name="T33" fmla="*/ 501 h 1354"/>
              <a:gd name="T34" fmla="*/ 1 w 213"/>
              <a:gd name="T35" fmla="*/ 617 h 1354"/>
              <a:gd name="T36" fmla="*/ 1 w 213"/>
              <a:gd name="T37" fmla="*/ 735 h 1354"/>
              <a:gd name="T38" fmla="*/ 4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6"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3" y="22"/>
                </a:lnTo>
                <a:lnTo>
                  <a:pt x="124" y="10"/>
                </a:lnTo>
                <a:lnTo>
                  <a:pt x="115" y="2"/>
                </a:lnTo>
                <a:lnTo>
                  <a:pt x="106" y="0"/>
                </a:lnTo>
                <a:lnTo>
                  <a:pt x="97" y="2"/>
                </a:lnTo>
                <a:lnTo>
                  <a:pt x="87" y="10"/>
                </a:lnTo>
                <a:lnTo>
                  <a:pt x="79" y="22"/>
                </a:lnTo>
                <a:lnTo>
                  <a:pt x="70" y="40"/>
                </a:lnTo>
                <a:lnTo>
                  <a:pt x="61" y="63"/>
                </a:lnTo>
                <a:lnTo>
                  <a:pt x="53" y="90"/>
                </a:lnTo>
                <a:lnTo>
                  <a:pt x="45" y="122"/>
                </a:lnTo>
                <a:lnTo>
                  <a:pt x="38" y="158"/>
                </a:lnTo>
                <a:lnTo>
                  <a:pt x="31" y="198"/>
                </a:lnTo>
                <a:lnTo>
                  <a:pt x="25" y="241"/>
                </a:lnTo>
                <a:lnTo>
                  <a:pt x="19" y="288"/>
                </a:lnTo>
                <a:lnTo>
                  <a:pt x="14" y="338"/>
                </a:lnTo>
                <a:lnTo>
                  <a:pt x="10" y="390"/>
                </a:lnTo>
                <a:lnTo>
                  <a:pt x="6" y="445"/>
                </a:lnTo>
                <a:lnTo>
                  <a:pt x="4" y="501"/>
                </a:lnTo>
                <a:lnTo>
                  <a:pt x="2" y="559"/>
                </a:lnTo>
                <a:lnTo>
                  <a:pt x="1" y="617"/>
                </a:lnTo>
                <a:lnTo>
                  <a:pt x="0" y="677"/>
                </a:lnTo>
                <a:lnTo>
                  <a:pt x="1" y="735"/>
                </a:lnTo>
                <a:lnTo>
                  <a:pt x="2" y="794"/>
                </a:lnTo>
                <a:lnTo>
                  <a:pt x="4" y="851"/>
                </a:lnTo>
                <a:lnTo>
                  <a:pt x="6"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9" y="1330"/>
                </a:lnTo>
                <a:lnTo>
                  <a:pt x="87" y="1343"/>
                </a:lnTo>
                <a:lnTo>
                  <a:pt x="97" y="1351"/>
                </a:lnTo>
                <a:lnTo>
                  <a:pt x="106" y="1353"/>
                </a:lnTo>
                <a:lnTo>
                  <a:pt x="115" y="1351"/>
                </a:lnTo>
                <a:lnTo>
                  <a:pt x="124" y="1343"/>
                </a:lnTo>
                <a:lnTo>
                  <a:pt x="133"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6"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Freeform 7"/>
          <p:cNvSpPr>
            <a:spLocks/>
          </p:cNvSpPr>
          <p:nvPr/>
        </p:nvSpPr>
        <p:spPr bwMode="auto">
          <a:xfrm>
            <a:off x="4747683" y="3485488"/>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6 w 213"/>
              <a:gd name="T25" fmla="*/ 122 h 1354"/>
              <a:gd name="T26" fmla="*/ 31 w 213"/>
              <a:gd name="T27" fmla="*/ 198 h 1354"/>
              <a:gd name="T28" fmla="*/ 20 w 213"/>
              <a:gd name="T29" fmla="*/ 288 h 1354"/>
              <a:gd name="T30" fmla="*/ 10 w 213"/>
              <a:gd name="T31" fmla="*/ 390 h 1354"/>
              <a:gd name="T32" fmla="*/ 4 w 213"/>
              <a:gd name="T33" fmla="*/ 501 h 1354"/>
              <a:gd name="T34" fmla="*/ 1 w 213"/>
              <a:gd name="T35" fmla="*/ 617 h 1354"/>
              <a:gd name="T36" fmla="*/ 1 w 213"/>
              <a:gd name="T37" fmla="*/ 735 h 1354"/>
              <a:gd name="T38" fmla="*/ 4 w 213"/>
              <a:gd name="T39" fmla="*/ 851 h 1354"/>
              <a:gd name="T40" fmla="*/ 10 w 213"/>
              <a:gd name="T41" fmla="*/ 962 h 1354"/>
              <a:gd name="T42" fmla="*/ 20 w 213"/>
              <a:gd name="T43" fmla="*/ 1064 h 1354"/>
              <a:gd name="T44" fmla="*/ 31 w 213"/>
              <a:gd name="T45" fmla="*/ 1155 h 1354"/>
              <a:gd name="T46" fmla="*/ 46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3" y="22"/>
                </a:lnTo>
                <a:lnTo>
                  <a:pt x="125" y="10"/>
                </a:lnTo>
                <a:lnTo>
                  <a:pt x="115" y="2"/>
                </a:lnTo>
                <a:lnTo>
                  <a:pt x="106" y="0"/>
                </a:lnTo>
                <a:lnTo>
                  <a:pt x="97" y="2"/>
                </a:lnTo>
                <a:lnTo>
                  <a:pt x="88" y="10"/>
                </a:lnTo>
                <a:lnTo>
                  <a:pt x="79" y="22"/>
                </a:lnTo>
                <a:lnTo>
                  <a:pt x="70" y="40"/>
                </a:lnTo>
                <a:lnTo>
                  <a:pt x="61" y="63"/>
                </a:lnTo>
                <a:lnTo>
                  <a:pt x="53" y="90"/>
                </a:lnTo>
                <a:lnTo>
                  <a:pt x="46" y="122"/>
                </a:lnTo>
                <a:lnTo>
                  <a:pt x="38" y="158"/>
                </a:lnTo>
                <a:lnTo>
                  <a:pt x="31" y="198"/>
                </a:lnTo>
                <a:lnTo>
                  <a:pt x="25" y="241"/>
                </a:lnTo>
                <a:lnTo>
                  <a:pt x="20" y="288"/>
                </a:lnTo>
                <a:lnTo>
                  <a:pt x="14" y="338"/>
                </a:lnTo>
                <a:lnTo>
                  <a:pt x="10" y="390"/>
                </a:lnTo>
                <a:lnTo>
                  <a:pt x="7" y="445"/>
                </a:lnTo>
                <a:lnTo>
                  <a:pt x="4" y="501"/>
                </a:lnTo>
                <a:lnTo>
                  <a:pt x="2" y="559"/>
                </a:lnTo>
                <a:lnTo>
                  <a:pt x="1" y="617"/>
                </a:lnTo>
                <a:lnTo>
                  <a:pt x="0" y="677"/>
                </a:lnTo>
                <a:lnTo>
                  <a:pt x="1" y="735"/>
                </a:lnTo>
                <a:lnTo>
                  <a:pt x="2" y="794"/>
                </a:lnTo>
                <a:lnTo>
                  <a:pt x="4" y="851"/>
                </a:lnTo>
                <a:lnTo>
                  <a:pt x="7" y="908"/>
                </a:lnTo>
                <a:lnTo>
                  <a:pt x="10" y="962"/>
                </a:lnTo>
                <a:lnTo>
                  <a:pt x="14" y="1015"/>
                </a:lnTo>
                <a:lnTo>
                  <a:pt x="20" y="1064"/>
                </a:lnTo>
                <a:lnTo>
                  <a:pt x="25" y="1112"/>
                </a:lnTo>
                <a:lnTo>
                  <a:pt x="31" y="1155"/>
                </a:lnTo>
                <a:lnTo>
                  <a:pt x="38" y="1195"/>
                </a:lnTo>
                <a:lnTo>
                  <a:pt x="46" y="1231"/>
                </a:lnTo>
                <a:lnTo>
                  <a:pt x="53" y="1262"/>
                </a:lnTo>
                <a:lnTo>
                  <a:pt x="61" y="1289"/>
                </a:lnTo>
                <a:lnTo>
                  <a:pt x="70" y="1312"/>
                </a:lnTo>
                <a:lnTo>
                  <a:pt x="79" y="1330"/>
                </a:lnTo>
                <a:lnTo>
                  <a:pt x="88" y="1343"/>
                </a:lnTo>
                <a:lnTo>
                  <a:pt x="97" y="1351"/>
                </a:lnTo>
                <a:lnTo>
                  <a:pt x="106" y="1353"/>
                </a:lnTo>
                <a:lnTo>
                  <a:pt x="115" y="1351"/>
                </a:lnTo>
                <a:lnTo>
                  <a:pt x="125" y="1343"/>
                </a:lnTo>
                <a:lnTo>
                  <a:pt x="133"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Freeform 8"/>
          <p:cNvSpPr>
            <a:spLocks/>
          </p:cNvSpPr>
          <p:nvPr/>
        </p:nvSpPr>
        <p:spPr bwMode="auto">
          <a:xfrm>
            <a:off x="5406495" y="3477550"/>
            <a:ext cx="338138"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0 w 213"/>
              <a:gd name="T13" fmla="*/ 63 h 1354"/>
              <a:gd name="T14" fmla="*/ 133 w 213"/>
              <a:gd name="T15" fmla="*/ 22 h 1354"/>
              <a:gd name="T16" fmla="*/ 115 w 213"/>
              <a:gd name="T17" fmla="*/ 2 h 1354"/>
              <a:gd name="T18" fmla="*/ 97 w 213"/>
              <a:gd name="T19" fmla="*/ 2 h 1354"/>
              <a:gd name="T20" fmla="*/ 78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3 w 213"/>
              <a:gd name="T33" fmla="*/ 501 h 1354"/>
              <a:gd name="T34" fmla="*/ 0 w 213"/>
              <a:gd name="T35" fmla="*/ 617 h 1354"/>
              <a:gd name="T36" fmla="*/ 0 w 213"/>
              <a:gd name="T37" fmla="*/ 735 h 1354"/>
              <a:gd name="T38" fmla="*/ 3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8 w 213"/>
              <a:gd name="T51" fmla="*/ 1330 h 1354"/>
              <a:gd name="T52" fmla="*/ 97 w 213"/>
              <a:gd name="T53" fmla="*/ 1351 h 1354"/>
              <a:gd name="T54" fmla="*/ 115 w 213"/>
              <a:gd name="T55" fmla="*/ 1351 h 1354"/>
              <a:gd name="T56" fmla="*/ 133 w 213"/>
              <a:gd name="T57" fmla="*/ 1330 h 1354"/>
              <a:gd name="T58" fmla="*/ 150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8" y="338"/>
                </a:lnTo>
                <a:lnTo>
                  <a:pt x="193" y="288"/>
                </a:lnTo>
                <a:lnTo>
                  <a:pt x="187" y="241"/>
                </a:lnTo>
                <a:lnTo>
                  <a:pt x="181" y="198"/>
                </a:lnTo>
                <a:lnTo>
                  <a:pt x="174" y="158"/>
                </a:lnTo>
                <a:lnTo>
                  <a:pt x="167" y="122"/>
                </a:lnTo>
                <a:lnTo>
                  <a:pt x="159" y="90"/>
                </a:lnTo>
                <a:lnTo>
                  <a:pt x="150" y="63"/>
                </a:lnTo>
                <a:lnTo>
                  <a:pt x="142" y="40"/>
                </a:lnTo>
                <a:lnTo>
                  <a:pt x="133" y="22"/>
                </a:lnTo>
                <a:lnTo>
                  <a:pt x="124" y="10"/>
                </a:lnTo>
                <a:lnTo>
                  <a:pt x="115" y="2"/>
                </a:lnTo>
                <a:lnTo>
                  <a:pt x="106" y="0"/>
                </a:lnTo>
                <a:lnTo>
                  <a:pt x="97" y="2"/>
                </a:lnTo>
                <a:lnTo>
                  <a:pt x="87" y="10"/>
                </a:lnTo>
                <a:lnTo>
                  <a:pt x="78" y="22"/>
                </a:lnTo>
                <a:lnTo>
                  <a:pt x="70" y="40"/>
                </a:lnTo>
                <a:lnTo>
                  <a:pt x="61" y="63"/>
                </a:lnTo>
                <a:lnTo>
                  <a:pt x="53" y="90"/>
                </a:lnTo>
                <a:lnTo>
                  <a:pt x="45" y="122"/>
                </a:lnTo>
                <a:lnTo>
                  <a:pt x="38" y="158"/>
                </a:lnTo>
                <a:lnTo>
                  <a:pt x="31" y="198"/>
                </a:lnTo>
                <a:lnTo>
                  <a:pt x="25" y="241"/>
                </a:lnTo>
                <a:lnTo>
                  <a:pt x="19" y="288"/>
                </a:lnTo>
                <a:lnTo>
                  <a:pt x="14" y="338"/>
                </a:lnTo>
                <a:lnTo>
                  <a:pt x="10" y="390"/>
                </a:lnTo>
                <a:lnTo>
                  <a:pt x="6" y="445"/>
                </a:lnTo>
                <a:lnTo>
                  <a:pt x="3" y="501"/>
                </a:lnTo>
                <a:lnTo>
                  <a:pt x="1" y="559"/>
                </a:lnTo>
                <a:lnTo>
                  <a:pt x="0" y="617"/>
                </a:lnTo>
                <a:lnTo>
                  <a:pt x="0" y="677"/>
                </a:lnTo>
                <a:lnTo>
                  <a:pt x="0" y="735"/>
                </a:lnTo>
                <a:lnTo>
                  <a:pt x="1" y="794"/>
                </a:lnTo>
                <a:lnTo>
                  <a:pt x="3" y="851"/>
                </a:lnTo>
                <a:lnTo>
                  <a:pt x="6"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8" y="1330"/>
                </a:lnTo>
                <a:lnTo>
                  <a:pt x="87" y="1343"/>
                </a:lnTo>
                <a:lnTo>
                  <a:pt x="97" y="1351"/>
                </a:lnTo>
                <a:lnTo>
                  <a:pt x="106" y="1353"/>
                </a:lnTo>
                <a:lnTo>
                  <a:pt x="115" y="1351"/>
                </a:lnTo>
                <a:lnTo>
                  <a:pt x="124" y="1343"/>
                </a:lnTo>
                <a:lnTo>
                  <a:pt x="133" y="1330"/>
                </a:lnTo>
                <a:lnTo>
                  <a:pt x="142" y="1312"/>
                </a:lnTo>
                <a:lnTo>
                  <a:pt x="150" y="1289"/>
                </a:lnTo>
                <a:lnTo>
                  <a:pt x="159" y="1262"/>
                </a:lnTo>
                <a:lnTo>
                  <a:pt x="167" y="1231"/>
                </a:lnTo>
                <a:lnTo>
                  <a:pt x="174" y="1195"/>
                </a:lnTo>
                <a:lnTo>
                  <a:pt x="181" y="1155"/>
                </a:lnTo>
                <a:lnTo>
                  <a:pt x="187" y="1112"/>
                </a:lnTo>
                <a:lnTo>
                  <a:pt x="193" y="1064"/>
                </a:lnTo>
                <a:lnTo>
                  <a:pt x="198"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Freeform 9"/>
          <p:cNvSpPr>
            <a:spLocks/>
          </p:cNvSpPr>
          <p:nvPr/>
        </p:nvSpPr>
        <p:spPr bwMode="auto">
          <a:xfrm>
            <a:off x="6246283" y="3477550"/>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6 w 213"/>
              <a:gd name="T25" fmla="*/ 122 h 1354"/>
              <a:gd name="T26" fmla="*/ 31 w 213"/>
              <a:gd name="T27" fmla="*/ 198 h 1354"/>
              <a:gd name="T28" fmla="*/ 20 w 213"/>
              <a:gd name="T29" fmla="*/ 288 h 1354"/>
              <a:gd name="T30" fmla="*/ 10 w 213"/>
              <a:gd name="T31" fmla="*/ 390 h 1354"/>
              <a:gd name="T32" fmla="*/ 4 w 213"/>
              <a:gd name="T33" fmla="*/ 501 h 1354"/>
              <a:gd name="T34" fmla="*/ 0 w 213"/>
              <a:gd name="T35" fmla="*/ 617 h 1354"/>
              <a:gd name="T36" fmla="*/ 0 w 213"/>
              <a:gd name="T37" fmla="*/ 735 h 1354"/>
              <a:gd name="T38" fmla="*/ 4 w 213"/>
              <a:gd name="T39" fmla="*/ 851 h 1354"/>
              <a:gd name="T40" fmla="*/ 10 w 213"/>
              <a:gd name="T41" fmla="*/ 962 h 1354"/>
              <a:gd name="T42" fmla="*/ 20 w 213"/>
              <a:gd name="T43" fmla="*/ 1064 h 1354"/>
              <a:gd name="T44" fmla="*/ 31 w 213"/>
              <a:gd name="T45" fmla="*/ 1155 h 1354"/>
              <a:gd name="T46" fmla="*/ 46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3" y="22"/>
                </a:lnTo>
                <a:lnTo>
                  <a:pt x="124" y="10"/>
                </a:lnTo>
                <a:lnTo>
                  <a:pt x="115" y="2"/>
                </a:lnTo>
                <a:lnTo>
                  <a:pt x="106" y="0"/>
                </a:lnTo>
                <a:lnTo>
                  <a:pt x="97" y="2"/>
                </a:lnTo>
                <a:lnTo>
                  <a:pt x="88" y="10"/>
                </a:lnTo>
                <a:lnTo>
                  <a:pt x="79" y="22"/>
                </a:lnTo>
                <a:lnTo>
                  <a:pt x="70" y="40"/>
                </a:lnTo>
                <a:lnTo>
                  <a:pt x="61" y="63"/>
                </a:lnTo>
                <a:lnTo>
                  <a:pt x="53" y="90"/>
                </a:lnTo>
                <a:lnTo>
                  <a:pt x="46" y="122"/>
                </a:lnTo>
                <a:lnTo>
                  <a:pt x="38" y="158"/>
                </a:lnTo>
                <a:lnTo>
                  <a:pt x="31" y="198"/>
                </a:lnTo>
                <a:lnTo>
                  <a:pt x="25" y="241"/>
                </a:lnTo>
                <a:lnTo>
                  <a:pt x="20" y="288"/>
                </a:lnTo>
                <a:lnTo>
                  <a:pt x="14" y="338"/>
                </a:lnTo>
                <a:lnTo>
                  <a:pt x="10" y="390"/>
                </a:lnTo>
                <a:lnTo>
                  <a:pt x="7" y="445"/>
                </a:lnTo>
                <a:lnTo>
                  <a:pt x="4" y="501"/>
                </a:lnTo>
                <a:lnTo>
                  <a:pt x="2" y="559"/>
                </a:lnTo>
                <a:lnTo>
                  <a:pt x="0" y="617"/>
                </a:lnTo>
                <a:lnTo>
                  <a:pt x="0" y="677"/>
                </a:lnTo>
                <a:lnTo>
                  <a:pt x="0" y="735"/>
                </a:lnTo>
                <a:lnTo>
                  <a:pt x="2" y="794"/>
                </a:lnTo>
                <a:lnTo>
                  <a:pt x="4" y="851"/>
                </a:lnTo>
                <a:lnTo>
                  <a:pt x="7" y="908"/>
                </a:lnTo>
                <a:lnTo>
                  <a:pt x="10" y="962"/>
                </a:lnTo>
                <a:lnTo>
                  <a:pt x="14" y="1015"/>
                </a:lnTo>
                <a:lnTo>
                  <a:pt x="20" y="1064"/>
                </a:lnTo>
                <a:lnTo>
                  <a:pt x="25" y="1112"/>
                </a:lnTo>
                <a:lnTo>
                  <a:pt x="31" y="1155"/>
                </a:lnTo>
                <a:lnTo>
                  <a:pt x="38" y="1195"/>
                </a:lnTo>
                <a:lnTo>
                  <a:pt x="46" y="1231"/>
                </a:lnTo>
                <a:lnTo>
                  <a:pt x="53" y="1262"/>
                </a:lnTo>
                <a:lnTo>
                  <a:pt x="61" y="1289"/>
                </a:lnTo>
                <a:lnTo>
                  <a:pt x="70" y="1312"/>
                </a:lnTo>
                <a:lnTo>
                  <a:pt x="79" y="1330"/>
                </a:lnTo>
                <a:lnTo>
                  <a:pt x="88" y="1343"/>
                </a:lnTo>
                <a:lnTo>
                  <a:pt x="97" y="1351"/>
                </a:lnTo>
                <a:lnTo>
                  <a:pt x="106" y="1353"/>
                </a:lnTo>
                <a:lnTo>
                  <a:pt x="115" y="1351"/>
                </a:lnTo>
                <a:lnTo>
                  <a:pt x="124" y="1343"/>
                </a:lnTo>
                <a:lnTo>
                  <a:pt x="133"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Freeform 10"/>
          <p:cNvSpPr>
            <a:spLocks/>
          </p:cNvSpPr>
          <p:nvPr/>
        </p:nvSpPr>
        <p:spPr bwMode="auto">
          <a:xfrm>
            <a:off x="6897158" y="3493425"/>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0 w 213"/>
              <a:gd name="T13" fmla="*/ 63 h 1354"/>
              <a:gd name="T14" fmla="*/ 133 w 213"/>
              <a:gd name="T15" fmla="*/ 22 h 1354"/>
              <a:gd name="T16" fmla="*/ 115 w 213"/>
              <a:gd name="T17" fmla="*/ 2 h 1354"/>
              <a:gd name="T18" fmla="*/ 96 w 213"/>
              <a:gd name="T19" fmla="*/ 2 h 1354"/>
              <a:gd name="T20" fmla="*/ 78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3 w 213"/>
              <a:gd name="T33" fmla="*/ 501 h 1354"/>
              <a:gd name="T34" fmla="*/ 0 w 213"/>
              <a:gd name="T35" fmla="*/ 617 h 1354"/>
              <a:gd name="T36" fmla="*/ 0 w 213"/>
              <a:gd name="T37" fmla="*/ 735 h 1354"/>
              <a:gd name="T38" fmla="*/ 3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8 w 213"/>
              <a:gd name="T51" fmla="*/ 1330 h 1354"/>
              <a:gd name="T52" fmla="*/ 96 w 213"/>
              <a:gd name="T53" fmla="*/ 1351 h 1354"/>
              <a:gd name="T54" fmla="*/ 115 w 213"/>
              <a:gd name="T55" fmla="*/ 1351 h 1354"/>
              <a:gd name="T56" fmla="*/ 133 w 213"/>
              <a:gd name="T57" fmla="*/ 1330 h 1354"/>
              <a:gd name="T58" fmla="*/ 150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7" y="338"/>
                </a:lnTo>
                <a:lnTo>
                  <a:pt x="193" y="288"/>
                </a:lnTo>
                <a:lnTo>
                  <a:pt x="187" y="241"/>
                </a:lnTo>
                <a:lnTo>
                  <a:pt x="181" y="198"/>
                </a:lnTo>
                <a:lnTo>
                  <a:pt x="174" y="158"/>
                </a:lnTo>
                <a:lnTo>
                  <a:pt x="167" y="122"/>
                </a:lnTo>
                <a:lnTo>
                  <a:pt x="159" y="90"/>
                </a:lnTo>
                <a:lnTo>
                  <a:pt x="150" y="63"/>
                </a:lnTo>
                <a:lnTo>
                  <a:pt x="142" y="40"/>
                </a:lnTo>
                <a:lnTo>
                  <a:pt x="133" y="22"/>
                </a:lnTo>
                <a:lnTo>
                  <a:pt x="124" y="10"/>
                </a:lnTo>
                <a:lnTo>
                  <a:pt x="115" y="2"/>
                </a:lnTo>
                <a:lnTo>
                  <a:pt x="106" y="0"/>
                </a:lnTo>
                <a:lnTo>
                  <a:pt x="96" y="2"/>
                </a:lnTo>
                <a:lnTo>
                  <a:pt x="87" y="10"/>
                </a:lnTo>
                <a:lnTo>
                  <a:pt x="78" y="22"/>
                </a:lnTo>
                <a:lnTo>
                  <a:pt x="70" y="40"/>
                </a:lnTo>
                <a:lnTo>
                  <a:pt x="61" y="63"/>
                </a:lnTo>
                <a:lnTo>
                  <a:pt x="53" y="90"/>
                </a:lnTo>
                <a:lnTo>
                  <a:pt x="45" y="122"/>
                </a:lnTo>
                <a:lnTo>
                  <a:pt x="38" y="158"/>
                </a:lnTo>
                <a:lnTo>
                  <a:pt x="31" y="198"/>
                </a:lnTo>
                <a:lnTo>
                  <a:pt x="24" y="241"/>
                </a:lnTo>
                <a:lnTo>
                  <a:pt x="19" y="288"/>
                </a:lnTo>
                <a:lnTo>
                  <a:pt x="14" y="338"/>
                </a:lnTo>
                <a:lnTo>
                  <a:pt x="10" y="390"/>
                </a:lnTo>
                <a:lnTo>
                  <a:pt x="6" y="445"/>
                </a:lnTo>
                <a:lnTo>
                  <a:pt x="3" y="501"/>
                </a:lnTo>
                <a:lnTo>
                  <a:pt x="1" y="559"/>
                </a:lnTo>
                <a:lnTo>
                  <a:pt x="0" y="617"/>
                </a:lnTo>
                <a:lnTo>
                  <a:pt x="0" y="677"/>
                </a:lnTo>
                <a:lnTo>
                  <a:pt x="0" y="735"/>
                </a:lnTo>
                <a:lnTo>
                  <a:pt x="1" y="794"/>
                </a:lnTo>
                <a:lnTo>
                  <a:pt x="3" y="851"/>
                </a:lnTo>
                <a:lnTo>
                  <a:pt x="6" y="908"/>
                </a:lnTo>
                <a:lnTo>
                  <a:pt x="10" y="962"/>
                </a:lnTo>
                <a:lnTo>
                  <a:pt x="14" y="1015"/>
                </a:lnTo>
                <a:lnTo>
                  <a:pt x="19" y="1064"/>
                </a:lnTo>
                <a:lnTo>
                  <a:pt x="24" y="1112"/>
                </a:lnTo>
                <a:lnTo>
                  <a:pt x="31" y="1155"/>
                </a:lnTo>
                <a:lnTo>
                  <a:pt x="38" y="1195"/>
                </a:lnTo>
                <a:lnTo>
                  <a:pt x="45" y="1231"/>
                </a:lnTo>
                <a:lnTo>
                  <a:pt x="53" y="1262"/>
                </a:lnTo>
                <a:lnTo>
                  <a:pt x="61" y="1289"/>
                </a:lnTo>
                <a:lnTo>
                  <a:pt x="70" y="1312"/>
                </a:lnTo>
                <a:lnTo>
                  <a:pt x="78" y="1330"/>
                </a:lnTo>
                <a:lnTo>
                  <a:pt x="87" y="1343"/>
                </a:lnTo>
                <a:lnTo>
                  <a:pt x="96" y="1351"/>
                </a:lnTo>
                <a:lnTo>
                  <a:pt x="106" y="1353"/>
                </a:lnTo>
                <a:lnTo>
                  <a:pt x="115" y="1351"/>
                </a:lnTo>
                <a:lnTo>
                  <a:pt x="124" y="1343"/>
                </a:lnTo>
                <a:lnTo>
                  <a:pt x="133" y="1330"/>
                </a:lnTo>
                <a:lnTo>
                  <a:pt x="142" y="1312"/>
                </a:lnTo>
                <a:lnTo>
                  <a:pt x="150" y="1289"/>
                </a:lnTo>
                <a:lnTo>
                  <a:pt x="159" y="1262"/>
                </a:lnTo>
                <a:lnTo>
                  <a:pt x="167" y="1231"/>
                </a:lnTo>
                <a:lnTo>
                  <a:pt x="174" y="1195"/>
                </a:lnTo>
                <a:lnTo>
                  <a:pt x="181" y="1155"/>
                </a:lnTo>
                <a:lnTo>
                  <a:pt x="187" y="1112"/>
                </a:lnTo>
                <a:lnTo>
                  <a:pt x="193" y="1064"/>
                </a:lnTo>
                <a:lnTo>
                  <a:pt x="197"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Freeform 11"/>
          <p:cNvSpPr>
            <a:spLocks/>
          </p:cNvSpPr>
          <p:nvPr/>
        </p:nvSpPr>
        <p:spPr bwMode="auto">
          <a:xfrm>
            <a:off x="3280833" y="3485488"/>
            <a:ext cx="338137" cy="2149475"/>
          </a:xfrm>
          <a:custGeom>
            <a:avLst/>
            <a:gdLst>
              <a:gd name="T0" fmla="*/ 211 w 213"/>
              <a:gd name="T1" fmla="*/ 617 h 1354"/>
              <a:gd name="T2" fmla="*/ 209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4 w 213"/>
              <a:gd name="T15" fmla="*/ 22 h 1354"/>
              <a:gd name="T16" fmla="*/ 115 w 213"/>
              <a:gd name="T17" fmla="*/ 2 h 1354"/>
              <a:gd name="T18" fmla="*/ 97 w 213"/>
              <a:gd name="T19" fmla="*/ 2 h 1354"/>
              <a:gd name="T20" fmla="*/ 79 w 213"/>
              <a:gd name="T21" fmla="*/ 22 h 1354"/>
              <a:gd name="T22" fmla="*/ 61 w 213"/>
              <a:gd name="T23" fmla="*/ 63 h 1354"/>
              <a:gd name="T24" fmla="*/ 46 w 213"/>
              <a:gd name="T25" fmla="*/ 122 h 1354"/>
              <a:gd name="T26" fmla="*/ 32 w 213"/>
              <a:gd name="T27" fmla="*/ 198 h 1354"/>
              <a:gd name="T28" fmla="*/ 20 w 213"/>
              <a:gd name="T29" fmla="*/ 288 h 1354"/>
              <a:gd name="T30" fmla="*/ 10 w 213"/>
              <a:gd name="T31" fmla="*/ 390 h 1354"/>
              <a:gd name="T32" fmla="*/ 4 w 213"/>
              <a:gd name="T33" fmla="*/ 501 h 1354"/>
              <a:gd name="T34" fmla="*/ 1 w 213"/>
              <a:gd name="T35" fmla="*/ 617 h 1354"/>
              <a:gd name="T36" fmla="*/ 1 w 213"/>
              <a:gd name="T37" fmla="*/ 735 h 1354"/>
              <a:gd name="T38" fmla="*/ 4 w 213"/>
              <a:gd name="T39" fmla="*/ 851 h 1354"/>
              <a:gd name="T40" fmla="*/ 10 w 213"/>
              <a:gd name="T41" fmla="*/ 962 h 1354"/>
              <a:gd name="T42" fmla="*/ 20 w 213"/>
              <a:gd name="T43" fmla="*/ 1064 h 1354"/>
              <a:gd name="T44" fmla="*/ 32 w 213"/>
              <a:gd name="T45" fmla="*/ 1155 h 1354"/>
              <a:gd name="T46" fmla="*/ 46 w 213"/>
              <a:gd name="T47" fmla="*/ 1231 h 1354"/>
              <a:gd name="T48" fmla="*/ 61 w 213"/>
              <a:gd name="T49" fmla="*/ 1289 h 1354"/>
              <a:gd name="T50" fmla="*/ 79 w 213"/>
              <a:gd name="T51" fmla="*/ 1330 h 1354"/>
              <a:gd name="T52" fmla="*/ 97 w 213"/>
              <a:gd name="T53" fmla="*/ 1351 h 1354"/>
              <a:gd name="T54" fmla="*/ 115 w 213"/>
              <a:gd name="T55" fmla="*/ 1351 h 1354"/>
              <a:gd name="T56" fmla="*/ 134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9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9" y="501"/>
                </a:lnTo>
                <a:lnTo>
                  <a:pt x="206"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4" y="22"/>
                </a:lnTo>
                <a:lnTo>
                  <a:pt x="125" y="10"/>
                </a:lnTo>
                <a:lnTo>
                  <a:pt x="115" y="2"/>
                </a:lnTo>
                <a:lnTo>
                  <a:pt x="106" y="0"/>
                </a:lnTo>
                <a:lnTo>
                  <a:pt x="97" y="2"/>
                </a:lnTo>
                <a:lnTo>
                  <a:pt x="88" y="10"/>
                </a:lnTo>
                <a:lnTo>
                  <a:pt x="79" y="22"/>
                </a:lnTo>
                <a:lnTo>
                  <a:pt x="70" y="40"/>
                </a:lnTo>
                <a:lnTo>
                  <a:pt x="61" y="63"/>
                </a:lnTo>
                <a:lnTo>
                  <a:pt x="53" y="90"/>
                </a:lnTo>
                <a:lnTo>
                  <a:pt x="46" y="122"/>
                </a:lnTo>
                <a:lnTo>
                  <a:pt x="38" y="158"/>
                </a:lnTo>
                <a:lnTo>
                  <a:pt x="32" y="198"/>
                </a:lnTo>
                <a:lnTo>
                  <a:pt x="25" y="241"/>
                </a:lnTo>
                <a:lnTo>
                  <a:pt x="20" y="288"/>
                </a:lnTo>
                <a:lnTo>
                  <a:pt x="14" y="338"/>
                </a:lnTo>
                <a:lnTo>
                  <a:pt x="10" y="390"/>
                </a:lnTo>
                <a:lnTo>
                  <a:pt x="7" y="445"/>
                </a:lnTo>
                <a:lnTo>
                  <a:pt x="4" y="501"/>
                </a:lnTo>
                <a:lnTo>
                  <a:pt x="2" y="559"/>
                </a:lnTo>
                <a:lnTo>
                  <a:pt x="1" y="617"/>
                </a:lnTo>
                <a:lnTo>
                  <a:pt x="0" y="677"/>
                </a:lnTo>
                <a:lnTo>
                  <a:pt x="1" y="735"/>
                </a:lnTo>
                <a:lnTo>
                  <a:pt x="2" y="794"/>
                </a:lnTo>
                <a:lnTo>
                  <a:pt x="4" y="851"/>
                </a:lnTo>
                <a:lnTo>
                  <a:pt x="7" y="908"/>
                </a:lnTo>
                <a:lnTo>
                  <a:pt x="10" y="962"/>
                </a:lnTo>
                <a:lnTo>
                  <a:pt x="14" y="1015"/>
                </a:lnTo>
                <a:lnTo>
                  <a:pt x="20" y="1064"/>
                </a:lnTo>
                <a:lnTo>
                  <a:pt x="25" y="1112"/>
                </a:lnTo>
                <a:lnTo>
                  <a:pt x="32" y="1155"/>
                </a:lnTo>
                <a:lnTo>
                  <a:pt x="38" y="1195"/>
                </a:lnTo>
                <a:lnTo>
                  <a:pt x="46" y="1231"/>
                </a:lnTo>
                <a:lnTo>
                  <a:pt x="53" y="1262"/>
                </a:lnTo>
                <a:lnTo>
                  <a:pt x="61" y="1289"/>
                </a:lnTo>
                <a:lnTo>
                  <a:pt x="70" y="1312"/>
                </a:lnTo>
                <a:lnTo>
                  <a:pt x="79" y="1330"/>
                </a:lnTo>
                <a:lnTo>
                  <a:pt x="88" y="1343"/>
                </a:lnTo>
                <a:lnTo>
                  <a:pt x="97" y="1351"/>
                </a:lnTo>
                <a:lnTo>
                  <a:pt x="106" y="1353"/>
                </a:lnTo>
                <a:lnTo>
                  <a:pt x="115" y="1351"/>
                </a:lnTo>
                <a:lnTo>
                  <a:pt x="125" y="1343"/>
                </a:lnTo>
                <a:lnTo>
                  <a:pt x="134"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6" y="908"/>
                </a:lnTo>
                <a:lnTo>
                  <a:pt x="209"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Rectangle 12"/>
          <p:cNvSpPr>
            <a:spLocks noChangeArrowheads="1"/>
          </p:cNvSpPr>
          <p:nvPr/>
        </p:nvSpPr>
        <p:spPr bwMode="auto">
          <a:xfrm>
            <a:off x="7513108" y="5685763"/>
            <a:ext cx="1547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chemeClr val="accent2"/>
                </a:solidFill>
                <a:latin typeface="Arial" charset="0"/>
              </a:rPr>
              <a:t>Many-to-Many</a:t>
            </a:r>
          </a:p>
        </p:txBody>
      </p:sp>
      <p:sp>
        <p:nvSpPr>
          <p:cNvPr id="12301" name="Freeform 13"/>
          <p:cNvSpPr>
            <a:spLocks/>
          </p:cNvSpPr>
          <p:nvPr/>
        </p:nvSpPr>
        <p:spPr bwMode="auto">
          <a:xfrm>
            <a:off x="7729008" y="3477550"/>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4 w 213"/>
              <a:gd name="T33" fmla="*/ 501 h 1354"/>
              <a:gd name="T34" fmla="*/ 0 w 213"/>
              <a:gd name="T35" fmla="*/ 617 h 1354"/>
              <a:gd name="T36" fmla="*/ 0 w 213"/>
              <a:gd name="T37" fmla="*/ 735 h 1354"/>
              <a:gd name="T38" fmla="*/ 4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7" y="338"/>
                </a:lnTo>
                <a:lnTo>
                  <a:pt x="193" y="288"/>
                </a:lnTo>
                <a:lnTo>
                  <a:pt x="187" y="241"/>
                </a:lnTo>
                <a:lnTo>
                  <a:pt x="181" y="198"/>
                </a:lnTo>
                <a:lnTo>
                  <a:pt x="174" y="158"/>
                </a:lnTo>
                <a:lnTo>
                  <a:pt x="167" y="122"/>
                </a:lnTo>
                <a:lnTo>
                  <a:pt x="159" y="90"/>
                </a:lnTo>
                <a:lnTo>
                  <a:pt x="151" y="63"/>
                </a:lnTo>
                <a:lnTo>
                  <a:pt x="142" y="40"/>
                </a:lnTo>
                <a:lnTo>
                  <a:pt x="133" y="22"/>
                </a:lnTo>
                <a:lnTo>
                  <a:pt x="124" y="10"/>
                </a:lnTo>
                <a:lnTo>
                  <a:pt x="115" y="2"/>
                </a:lnTo>
                <a:lnTo>
                  <a:pt x="106" y="0"/>
                </a:lnTo>
                <a:lnTo>
                  <a:pt x="97" y="2"/>
                </a:lnTo>
                <a:lnTo>
                  <a:pt x="88" y="10"/>
                </a:lnTo>
                <a:lnTo>
                  <a:pt x="79" y="22"/>
                </a:lnTo>
                <a:lnTo>
                  <a:pt x="70" y="40"/>
                </a:lnTo>
                <a:lnTo>
                  <a:pt x="61" y="63"/>
                </a:lnTo>
                <a:lnTo>
                  <a:pt x="53" y="90"/>
                </a:lnTo>
                <a:lnTo>
                  <a:pt x="45" y="122"/>
                </a:lnTo>
                <a:lnTo>
                  <a:pt x="38" y="158"/>
                </a:lnTo>
                <a:lnTo>
                  <a:pt x="31" y="198"/>
                </a:lnTo>
                <a:lnTo>
                  <a:pt x="25" y="241"/>
                </a:lnTo>
                <a:lnTo>
                  <a:pt x="19" y="288"/>
                </a:lnTo>
                <a:lnTo>
                  <a:pt x="14" y="338"/>
                </a:lnTo>
                <a:lnTo>
                  <a:pt x="10" y="390"/>
                </a:lnTo>
                <a:lnTo>
                  <a:pt x="7" y="445"/>
                </a:lnTo>
                <a:lnTo>
                  <a:pt x="4" y="501"/>
                </a:lnTo>
                <a:lnTo>
                  <a:pt x="2" y="559"/>
                </a:lnTo>
                <a:lnTo>
                  <a:pt x="0" y="617"/>
                </a:lnTo>
                <a:lnTo>
                  <a:pt x="0" y="677"/>
                </a:lnTo>
                <a:lnTo>
                  <a:pt x="0" y="735"/>
                </a:lnTo>
                <a:lnTo>
                  <a:pt x="2" y="794"/>
                </a:lnTo>
                <a:lnTo>
                  <a:pt x="4" y="851"/>
                </a:lnTo>
                <a:lnTo>
                  <a:pt x="7"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9" y="1330"/>
                </a:lnTo>
                <a:lnTo>
                  <a:pt x="88" y="1343"/>
                </a:lnTo>
                <a:lnTo>
                  <a:pt x="97" y="1351"/>
                </a:lnTo>
                <a:lnTo>
                  <a:pt x="106" y="1353"/>
                </a:lnTo>
                <a:lnTo>
                  <a:pt x="115" y="1351"/>
                </a:lnTo>
                <a:lnTo>
                  <a:pt x="124" y="1343"/>
                </a:lnTo>
                <a:lnTo>
                  <a:pt x="133" y="1330"/>
                </a:lnTo>
                <a:lnTo>
                  <a:pt x="142" y="1312"/>
                </a:lnTo>
                <a:lnTo>
                  <a:pt x="151" y="1289"/>
                </a:lnTo>
                <a:lnTo>
                  <a:pt x="159" y="1262"/>
                </a:lnTo>
                <a:lnTo>
                  <a:pt x="167" y="1231"/>
                </a:lnTo>
                <a:lnTo>
                  <a:pt x="174" y="1195"/>
                </a:lnTo>
                <a:lnTo>
                  <a:pt x="181" y="1155"/>
                </a:lnTo>
                <a:lnTo>
                  <a:pt x="187" y="1112"/>
                </a:lnTo>
                <a:lnTo>
                  <a:pt x="193" y="1064"/>
                </a:lnTo>
                <a:lnTo>
                  <a:pt x="197"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Freeform 14"/>
          <p:cNvSpPr>
            <a:spLocks/>
          </p:cNvSpPr>
          <p:nvPr/>
        </p:nvSpPr>
        <p:spPr bwMode="auto">
          <a:xfrm>
            <a:off x="8371945" y="3477550"/>
            <a:ext cx="338138" cy="2149475"/>
          </a:xfrm>
          <a:custGeom>
            <a:avLst/>
            <a:gdLst>
              <a:gd name="T0" fmla="*/ 211 w 213"/>
              <a:gd name="T1" fmla="*/ 617 h 1354"/>
              <a:gd name="T2" fmla="*/ 208 w 213"/>
              <a:gd name="T3" fmla="*/ 501 h 1354"/>
              <a:gd name="T4" fmla="*/ 202 w 213"/>
              <a:gd name="T5" fmla="*/ 390 h 1354"/>
              <a:gd name="T6" fmla="*/ 192 w 213"/>
              <a:gd name="T7" fmla="*/ 288 h 1354"/>
              <a:gd name="T8" fmla="*/ 181 w 213"/>
              <a:gd name="T9" fmla="*/ 198 h 1354"/>
              <a:gd name="T10" fmla="*/ 166 w 213"/>
              <a:gd name="T11" fmla="*/ 122 h 1354"/>
              <a:gd name="T12" fmla="*/ 150 w 213"/>
              <a:gd name="T13" fmla="*/ 63 h 1354"/>
              <a:gd name="T14" fmla="*/ 133 w 213"/>
              <a:gd name="T15" fmla="*/ 22 h 1354"/>
              <a:gd name="T16" fmla="*/ 115 w 213"/>
              <a:gd name="T17" fmla="*/ 2 h 1354"/>
              <a:gd name="T18" fmla="*/ 96 w 213"/>
              <a:gd name="T19" fmla="*/ 2 h 1354"/>
              <a:gd name="T20" fmla="*/ 78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3 w 213"/>
              <a:gd name="T33" fmla="*/ 501 h 1354"/>
              <a:gd name="T34" fmla="*/ 0 w 213"/>
              <a:gd name="T35" fmla="*/ 617 h 1354"/>
              <a:gd name="T36" fmla="*/ 0 w 213"/>
              <a:gd name="T37" fmla="*/ 735 h 1354"/>
              <a:gd name="T38" fmla="*/ 3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8 w 213"/>
              <a:gd name="T51" fmla="*/ 1330 h 1354"/>
              <a:gd name="T52" fmla="*/ 96 w 213"/>
              <a:gd name="T53" fmla="*/ 1351 h 1354"/>
              <a:gd name="T54" fmla="*/ 115 w 213"/>
              <a:gd name="T55" fmla="*/ 1351 h 1354"/>
              <a:gd name="T56" fmla="*/ 133 w 213"/>
              <a:gd name="T57" fmla="*/ 1330 h 1354"/>
              <a:gd name="T58" fmla="*/ 150 w 213"/>
              <a:gd name="T59" fmla="*/ 1289 h 1354"/>
              <a:gd name="T60" fmla="*/ 166 w 213"/>
              <a:gd name="T61" fmla="*/ 1231 h 1354"/>
              <a:gd name="T62" fmla="*/ 181 w 213"/>
              <a:gd name="T63" fmla="*/ 1155 h 1354"/>
              <a:gd name="T64" fmla="*/ 192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7" y="338"/>
                </a:lnTo>
                <a:lnTo>
                  <a:pt x="192" y="288"/>
                </a:lnTo>
                <a:lnTo>
                  <a:pt x="187" y="241"/>
                </a:lnTo>
                <a:lnTo>
                  <a:pt x="181" y="198"/>
                </a:lnTo>
                <a:lnTo>
                  <a:pt x="174" y="158"/>
                </a:lnTo>
                <a:lnTo>
                  <a:pt x="166" y="122"/>
                </a:lnTo>
                <a:lnTo>
                  <a:pt x="159" y="90"/>
                </a:lnTo>
                <a:lnTo>
                  <a:pt x="150" y="63"/>
                </a:lnTo>
                <a:lnTo>
                  <a:pt x="142" y="40"/>
                </a:lnTo>
                <a:lnTo>
                  <a:pt x="133" y="22"/>
                </a:lnTo>
                <a:lnTo>
                  <a:pt x="124" y="10"/>
                </a:lnTo>
                <a:lnTo>
                  <a:pt x="115" y="2"/>
                </a:lnTo>
                <a:lnTo>
                  <a:pt x="106" y="0"/>
                </a:lnTo>
                <a:lnTo>
                  <a:pt x="96" y="2"/>
                </a:lnTo>
                <a:lnTo>
                  <a:pt x="87" y="10"/>
                </a:lnTo>
                <a:lnTo>
                  <a:pt x="78" y="22"/>
                </a:lnTo>
                <a:lnTo>
                  <a:pt x="69" y="40"/>
                </a:lnTo>
                <a:lnTo>
                  <a:pt x="61" y="63"/>
                </a:lnTo>
                <a:lnTo>
                  <a:pt x="53" y="90"/>
                </a:lnTo>
                <a:lnTo>
                  <a:pt x="45" y="122"/>
                </a:lnTo>
                <a:lnTo>
                  <a:pt x="38" y="158"/>
                </a:lnTo>
                <a:lnTo>
                  <a:pt x="31" y="198"/>
                </a:lnTo>
                <a:lnTo>
                  <a:pt x="24" y="241"/>
                </a:lnTo>
                <a:lnTo>
                  <a:pt x="19" y="288"/>
                </a:lnTo>
                <a:lnTo>
                  <a:pt x="14" y="338"/>
                </a:lnTo>
                <a:lnTo>
                  <a:pt x="10" y="390"/>
                </a:lnTo>
                <a:lnTo>
                  <a:pt x="6" y="445"/>
                </a:lnTo>
                <a:lnTo>
                  <a:pt x="3" y="501"/>
                </a:lnTo>
                <a:lnTo>
                  <a:pt x="1" y="559"/>
                </a:lnTo>
                <a:lnTo>
                  <a:pt x="0" y="617"/>
                </a:lnTo>
                <a:lnTo>
                  <a:pt x="0" y="677"/>
                </a:lnTo>
                <a:lnTo>
                  <a:pt x="0" y="735"/>
                </a:lnTo>
                <a:lnTo>
                  <a:pt x="1" y="794"/>
                </a:lnTo>
                <a:lnTo>
                  <a:pt x="3" y="851"/>
                </a:lnTo>
                <a:lnTo>
                  <a:pt x="6" y="908"/>
                </a:lnTo>
                <a:lnTo>
                  <a:pt x="10" y="962"/>
                </a:lnTo>
                <a:lnTo>
                  <a:pt x="14" y="1015"/>
                </a:lnTo>
                <a:lnTo>
                  <a:pt x="19" y="1064"/>
                </a:lnTo>
                <a:lnTo>
                  <a:pt x="24" y="1112"/>
                </a:lnTo>
                <a:lnTo>
                  <a:pt x="31" y="1155"/>
                </a:lnTo>
                <a:lnTo>
                  <a:pt x="38" y="1195"/>
                </a:lnTo>
                <a:lnTo>
                  <a:pt x="45" y="1231"/>
                </a:lnTo>
                <a:lnTo>
                  <a:pt x="53" y="1262"/>
                </a:lnTo>
                <a:lnTo>
                  <a:pt x="61" y="1289"/>
                </a:lnTo>
                <a:lnTo>
                  <a:pt x="69" y="1312"/>
                </a:lnTo>
                <a:lnTo>
                  <a:pt x="78" y="1330"/>
                </a:lnTo>
                <a:lnTo>
                  <a:pt x="87" y="1343"/>
                </a:lnTo>
                <a:lnTo>
                  <a:pt x="96" y="1351"/>
                </a:lnTo>
                <a:lnTo>
                  <a:pt x="106" y="1353"/>
                </a:lnTo>
                <a:lnTo>
                  <a:pt x="115" y="1351"/>
                </a:lnTo>
                <a:lnTo>
                  <a:pt x="124" y="1343"/>
                </a:lnTo>
                <a:lnTo>
                  <a:pt x="133" y="1330"/>
                </a:lnTo>
                <a:lnTo>
                  <a:pt x="142" y="1312"/>
                </a:lnTo>
                <a:lnTo>
                  <a:pt x="150" y="1289"/>
                </a:lnTo>
                <a:lnTo>
                  <a:pt x="159" y="1262"/>
                </a:lnTo>
                <a:lnTo>
                  <a:pt x="166" y="1231"/>
                </a:lnTo>
                <a:lnTo>
                  <a:pt x="174" y="1195"/>
                </a:lnTo>
                <a:lnTo>
                  <a:pt x="181" y="1155"/>
                </a:lnTo>
                <a:lnTo>
                  <a:pt x="187" y="1112"/>
                </a:lnTo>
                <a:lnTo>
                  <a:pt x="192" y="1064"/>
                </a:lnTo>
                <a:lnTo>
                  <a:pt x="197"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Rectangle 15"/>
          <p:cNvSpPr>
            <a:spLocks noChangeArrowheads="1"/>
          </p:cNvSpPr>
          <p:nvPr/>
        </p:nvSpPr>
        <p:spPr bwMode="auto">
          <a:xfrm>
            <a:off x="3377670" y="5661950"/>
            <a:ext cx="7350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chemeClr val="accent2"/>
                </a:solidFill>
                <a:latin typeface="Arial" charset="0"/>
              </a:rPr>
              <a:t>1-to-1</a:t>
            </a:r>
          </a:p>
        </p:txBody>
      </p:sp>
      <p:sp>
        <p:nvSpPr>
          <p:cNvPr id="12304" name="Rectangle 16"/>
          <p:cNvSpPr>
            <a:spLocks noChangeArrowheads="1"/>
          </p:cNvSpPr>
          <p:nvPr/>
        </p:nvSpPr>
        <p:spPr bwMode="auto">
          <a:xfrm>
            <a:off x="4741333" y="5661950"/>
            <a:ext cx="11303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chemeClr val="accent2"/>
                </a:solidFill>
                <a:latin typeface="Arial" charset="0"/>
              </a:rPr>
              <a:t>1-to Many</a:t>
            </a:r>
          </a:p>
        </p:txBody>
      </p:sp>
      <p:sp>
        <p:nvSpPr>
          <p:cNvPr id="12305" name="Rectangle 17"/>
          <p:cNvSpPr>
            <a:spLocks noChangeArrowheads="1"/>
          </p:cNvSpPr>
          <p:nvPr/>
        </p:nvSpPr>
        <p:spPr bwMode="auto">
          <a:xfrm>
            <a:off x="6192308" y="5661950"/>
            <a:ext cx="11414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chemeClr val="accent2"/>
                </a:solidFill>
                <a:latin typeface="Arial" charset="0"/>
              </a:rPr>
              <a:t>Many-to-1</a:t>
            </a:r>
          </a:p>
        </p:txBody>
      </p:sp>
      <p:sp>
        <p:nvSpPr>
          <p:cNvPr id="12306" name="Line 18"/>
          <p:cNvSpPr>
            <a:spLocks noChangeShapeType="1"/>
          </p:cNvSpPr>
          <p:nvPr/>
        </p:nvSpPr>
        <p:spPr bwMode="auto">
          <a:xfrm>
            <a:off x="3464983" y="3829975"/>
            <a:ext cx="609600" cy="873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Line 19"/>
          <p:cNvSpPr>
            <a:spLocks noChangeShapeType="1"/>
          </p:cNvSpPr>
          <p:nvPr/>
        </p:nvSpPr>
        <p:spPr bwMode="auto">
          <a:xfrm>
            <a:off x="3445933" y="4190338"/>
            <a:ext cx="649287" cy="127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 name="Line 20"/>
          <p:cNvSpPr>
            <a:spLocks noChangeShapeType="1"/>
          </p:cNvSpPr>
          <p:nvPr/>
        </p:nvSpPr>
        <p:spPr bwMode="auto">
          <a:xfrm flipV="1">
            <a:off x="3417358" y="4698338"/>
            <a:ext cx="649287" cy="635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Line 21"/>
          <p:cNvSpPr>
            <a:spLocks noChangeShapeType="1"/>
          </p:cNvSpPr>
          <p:nvPr/>
        </p:nvSpPr>
        <p:spPr bwMode="auto">
          <a:xfrm>
            <a:off x="4949295" y="3809338"/>
            <a:ext cx="630238" cy="107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 name="Line 22"/>
          <p:cNvSpPr>
            <a:spLocks noChangeShapeType="1"/>
          </p:cNvSpPr>
          <p:nvPr/>
        </p:nvSpPr>
        <p:spPr bwMode="auto">
          <a:xfrm>
            <a:off x="4930245" y="4190338"/>
            <a:ext cx="628650" cy="14763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Line 23"/>
          <p:cNvSpPr>
            <a:spLocks noChangeShapeType="1"/>
          </p:cNvSpPr>
          <p:nvPr/>
        </p:nvSpPr>
        <p:spPr bwMode="auto">
          <a:xfrm>
            <a:off x="4949295" y="4210975"/>
            <a:ext cx="609600" cy="9286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2" name="Line 24"/>
          <p:cNvSpPr>
            <a:spLocks noChangeShapeType="1"/>
          </p:cNvSpPr>
          <p:nvPr/>
        </p:nvSpPr>
        <p:spPr bwMode="auto">
          <a:xfrm flipH="1">
            <a:off x="4896908" y="4731675"/>
            <a:ext cx="674687" cy="5889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3" name="Line 25"/>
          <p:cNvSpPr>
            <a:spLocks noChangeShapeType="1"/>
          </p:cNvSpPr>
          <p:nvPr/>
        </p:nvSpPr>
        <p:spPr bwMode="auto">
          <a:xfrm>
            <a:off x="6374870" y="3809338"/>
            <a:ext cx="708025" cy="107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Line 26"/>
          <p:cNvSpPr>
            <a:spLocks noChangeShapeType="1"/>
          </p:cNvSpPr>
          <p:nvPr/>
        </p:nvSpPr>
        <p:spPr bwMode="auto">
          <a:xfrm>
            <a:off x="6433608" y="4190338"/>
            <a:ext cx="609600" cy="107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5" name="Line 27"/>
          <p:cNvSpPr>
            <a:spLocks noChangeShapeType="1"/>
          </p:cNvSpPr>
          <p:nvPr/>
        </p:nvSpPr>
        <p:spPr bwMode="auto">
          <a:xfrm>
            <a:off x="6414558" y="4571338"/>
            <a:ext cx="649287" cy="1682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6" name="Line 28"/>
          <p:cNvSpPr>
            <a:spLocks noChangeShapeType="1"/>
          </p:cNvSpPr>
          <p:nvPr/>
        </p:nvSpPr>
        <p:spPr bwMode="auto">
          <a:xfrm flipV="1">
            <a:off x="6385983" y="4679288"/>
            <a:ext cx="649287" cy="6731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Line 29"/>
          <p:cNvSpPr>
            <a:spLocks noChangeShapeType="1"/>
          </p:cNvSpPr>
          <p:nvPr/>
        </p:nvSpPr>
        <p:spPr bwMode="auto">
          <a:xfrm>
            <a:off x="7878233" y="3829975"/>
            <a:ext cx="630237" cy="873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8" name="Line 30"/>
          <p:cNvSpPr>
            <a:spLocks noChangeShapeType="1"/>
          </p:cNvSpPr>
          <p:nvPr/>
        </p:nvSpPr>
        <p:spPr bwMode="auto">
          <a:xfrm>
            <a:off x="7919508" y="4210975"/>
            <a:ext cx="649287" cy="873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9" name="Line 31"/>
          <p:cNvSpPr>
            <a:spLocks noChangeShapeType="1"/>
          </p:cNvSpPr>
          <p:nvPr/>
        </p:nvSpPr>
        <p:spPr bwMode="auto">
          <a:xfrm flipV="1">
            <a:off x="7898870" y="3877600"/>
            <a:ext cx="609600" cy="10541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0" name="Line 32"/>
          <p:cNvSpPr>
            <a:spLocks noChangeShapeType="1"/>
          </p:cNvSpPr>
          <p:nvPr/>
        </p:nvSpPr>
        <p:spPr bwMode="auto">
          <a:xfrm>
            <a:off x="7878233" y="4190338"/>
            <a:ext cx="669925" cy="9302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6" name="Oval 58"/>
          <p:cNvSpPr>
            <a:spLocks noChangeArrowheads="1"/>
          </p:cNvSpPr>
          <p:nvPr/>
        </p:nvSpPr>
        <p:spPr bwMode="auto">
          <a:xfrm>
            <a:off x="3379258" y="3788700"/>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7" name="Oval 59"/>
          <p:cNvSpPr>
            <a:spLocks noChangeArrowheads="1"/>
          </p:cNvSpPr>
          <p:nvPr/>
        </p:nvSpPr>
        <p:spPr bwMode="auto">
          <a:xfrm>
            <a:off x="3379258" y="4164938"/>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8" name="Oval 60"/>
          <p:cNvSpPr>
            <a:spLocks noChangeArrowheads="1"/>
          </p:cNvSpPr>
          <p:nvPr/>
        </p:nvSpPr>
        <p:spPr bwMode="auto">
          <a:xfrm>
            <a:off x="3379258" y="4531650"/>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9" name="Oval 61"/>
          <p:cNvSpPr>
            <a:spLocks noChangeArrowheads="1"/>
          </p:cNvSpPr>
          <p:nvPr/>
        </p:nvSpPr>
        <p:spPr bwMode="auto">
          <a:xfrm>
            <a:off x="3379258" y="4901538"/>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0" name="Oval 62"/>
          <p:cNvSpPr>
            <a:spLocks noChangeArrowheads="1"/>
          </p:cNvSpPr>
          <p:nvPr/>
        </p:nvSpPr>
        <p:spPr bwMode="auto">
          <a:xfrm>
            <a:off x="3379258" y="5269838"/>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56" name="Group 68"/>
          <p:cNvGrpSpPr>
            <a:grpSpLocks/>
          </p:cNvGrpSpPr>
          <p:nvPr/>
        </p:nvGrpSpPr>
        <p:grpSpPr bwMode="auto">
          <a:xfrm>
            <a:off x="4882620" y="3766475"/>
            <a:ext cx="87313" cy="1585913"/>
            <a:chOff x="2968" y="2238"/>
            <a:chExt cx="55" cy="999"/>
          </a:xfrm>
        </p:grpSpPr>
        <p:sp>
          <p:nvSpPr>
            <p:cNvPr id="12351" name="Oval 63"/>
            <p:cNvSpPr>
              <a:spLocks noChangeArrowheads="1"/>
            </p:cNvSpPr>
            <p:nvPr/>
          </p:nvSpPr>
          <p:spPr bwMode="auto">
            <a:xfrm>
              <a:off x="2968" y="2238"/>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2" name="Oval 64"/>
            <p:cNvSpPr>
              <a:spLocks noChangeArrowheads="1"/>
            </p:cNvSpPr>
            <p:nvPr/>
          </p:nvSpPr>
          <p:spPr bwMode="auto">
            <a:xfrm>
              <a:off x="2968" y="2475"/>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3" name="Oval 65"/>
            <p:cNvSpPr>
              <a:spLocks noChangeArrowheads="1"/>
            </p:cNvSpPr>
            <p:nvPr/>
          </p:nvSpPr>
          <p:spPr bwMode="auto">
            <a:xfrm>
              <a:off x="2968" y="270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4" name="Oval 66"/>
            <p:cNvSpPr>
              <a:spLocks noChangeArrowheads="1"/>
            </p:cNvSpPr>
            <p:nvPr/>
          </p:nvSpPr>
          <p:spPr bwMode="auto">
            <a:xfrm>
              <a:off x="2968" y="293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5" name="Oval 67"/>
            <p:cNvSpPr>
              <a:spLocks noChangeArrowheads="1"/>
            </p:cNvSpPr>
            <p:nvPr/>
          </p:nvSpPr>
          <p:spPr bwMode="auto">
            <a:xfrm>
              <a:off x="2968" y="3171"/>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62" name="Group 74"/>
          <p:cNvGrpSpPr>
            <a:grpSpLocks/>
          </p:cNvGrpSpPr>
          <p:nvPr/>
        </p:nvGrpSpPr>
        <p:grpSpPr bwMode="auto">
          <a:xfrm>
            <a:off x="6343120" y="3771238"/>
            <a:ext cx="87313" cy="1585912"/>
            <a:chOff x="3888" y="2241"/>
            <a:chExt cx="55" cy="999"/>
          </a:xfrm>
        </p:grpSpPr>
        <p:sp>
          <p:nvSpPr>
            <p:cNvPr id="12357" name="Oval 69"/>
            <p:cNvSpPr>
              <a:spLocks noChangeArrowheads="1"/>
            </p:cNvSpPr>
            <p:nvPr/>
          </p:nvSpPr>
          <p:spPr bwMode="auto">
            <a:xfrm>
              <a:off x="3888" y="2241"/>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8" name="Oval 70"/>
            <p:cNvSpPr>
              <a:spLocks noChangeArrowheads="1"/>
            </p:cNvSpPr>
            <p:nvPr/>
          </p:nvSpPr>
          <p:spPr bwMode="auto">
            <a:xfrm>
              <a:off x="3888" y="2478"/>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9" name="Oval 71"/>
            <p:cNvSpPr>
              <a:spLocks noChangeArrowheads="1"/>
            </p:cNvSpPr>
            <p:nvPr/>
          </p:nvSpPr>
          <p:spPr bwMode="auto">
            <a:xfrm>
              <a:off x="3888" y="270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0" name="Oval 72"/>
            <p:cNvSpPr>
              <a:spLocks noChangeArrowheads="1"/>
            </p:cNvSpPr>
            <p:nvPr/>
          </p:nvSpPr>
          <p:spPr bwMode="auto">
            <a:xfrm>
              <a:off x="3888" y="294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1" name="Oval 73"/>
            <p:cNvSpPr>
              <a:spLocks noChangeArrowheads="1"/>
            </p:cNvSpPr>
            <p:nvPr/>
          </p:nvSpPr>
          <p:spPr bwMode="auto">
            <a:xfrm>
              <a:off x="3888" y="3174"/>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68" name="Group 80"/>
          <p:cNvGrpSpPr>
            <a:grpSpLocks/>
          </p:cNvGrpSpPr>
          <p:nvPr/>
        </p:nvGrpSpPr>
        <p:grpSpPr bwMode="auto">
          <a:xfrm>
            <a:off x="7836958" y="3774413"/>
            <a:ext cx="87312" cy="1585912"/>
            <a:chOff x="4829" y="2243"/>
            <a:chExt cx="55" cy="999"/>
          </a:xfrm>
        </p:grpSpPr>
        <p:sp>
          <p:nvSpPr>
            <p:cNvPr id="12363" name="Oval 75"/>
            <p:cNvSpPr>
              <a:spLocks noChangeArrowheads="1"/>
            </p:cNvSpPr>
            <p:nvPr/>
          </p:nvSpPr>
          <p:spPr bwMode="auto">
            <a:xfrm>
              <a:off x="4829" y="2243"/>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4" name="Oval 76"/>
            <p:cNvSpPr>
              <a:spLocks noChangeArrowheads="1"/>
            </p:cNvSpPr>
            <p:nvPr/>
          </p:nvSpPr>
          <p:spPr bwMode="auto">
            <a:xfrm>
              <a:off x="4829" y="248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5" name="Oval 77"/>
            <p:cNvSpPr>
              <a:spLocks noChangeArrowheads="1"/>
            </p:cNvSpPr>
            <p:nvPr/>
          </p:nvSpPr>
          <p:spPr bwMode="auto">
            <a:xfrm>
              <a:off x="4829" y="2711"/>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6" name="Oval 78"/>
            <p:cNvSpPr>
              <a:spLocks noChangeArrowheads="1"/>
            </p:cNvSpPr>
            <p:nvPr/>
          </p:nvSpPr>
          <p:spPr bwMode="auto">
            <a:xfrm>
              <a:off x="4829" y="2944"/>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7" name="Oval 79"/>
            <p:cNvSpPr>
              <a:spLocks noChangeArrowheads="1"/>
            </p:cNvSpPr>
            <p:nvPr/>
          </p:nvSpPr>
          <p:spPr bwMode="auto">
            <a:xfrm>
              <a:off x="4829" y="317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73" name="Group 85"/>
          <p:cNvGrpSpPr>
            <a:grpSpLocks/>
          </p:cNvGrpSpPr>
          <p:nvPr/>
        </p:nvGrpSpPr>
        <p:grpSpPr bwMode="auto">
          <a:xfrm>
            <a:off x="4033308" y="3868075"/>
            <a:ext cx="87312" cy="1295400"/>
            <a:chOff x="2433" y="2302"/>
            <a:chExt cx="55" cy="816"/>
          </a:xfrm>
        </p:grpSpPr>
        <p:sp>
          <p:nvSpPr>
            <p:cNvPr id="12369" name="Oval 81"/>
            <p:cNvSpPr>
              <a:spLocks noChangeArrowheads="1"/>
            </p:cNvSpPr>
            <p:nvPr/>
          </p:nvSpPr>
          <p:spPr bwMode="auto">
            <a:xfrm>
              <a:off x="2433" y="230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0" name="Oval 82"/>
            <p:cNvSpPr>
              <a:spLocks noChangeArrowheads="1"/>
            </p:cNvSpPr>
            <p:nvPr/>
          </p:nvSpPr>
          <p:spPr bwMode="auto">
            <a:xfrm>
              <a:off x="2433" y="254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1" name="Oval 83"/>
            <p:cNvSpPr>
              <a:spLocks noChangeArrowheads="1"/>
            </p:cNvSpPr>
            <p:nvPr/>
          </p:nvSpPr>
          <p:spPr bwMode="auto">
            <a:xfrm>
              <a:off x="2433" y="280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2" name="Oval 84"/>
            <p:cNvSpPr>
              <a:spLocks noChangeArrowheads="1"/>
            </p:cNvSpPr>
            <p:nvPr/>
          </p:nvSpPr>
          <p:spPr bwMode="auto">
            <a:xfrm>
              <a:off x="2433" y="305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78" name="Group 90"/>
          <p:cNvGrpSpPr>
            <a:grpSpLocks/>
          </p:cNvGrpSpPr>
          <p:nvPr/>
        </p:nvGrpSpPr>
        <p:grpSpPr bwMode="auto">
          <a:xfrm>
            <a:off x="5527145" y="3879188"/>
            <a:ext cx="87313" cy="1295400"/>
            <a:chOff x="3374" y="2309"/>
            <a:chExt cx="55" cy="816"/>
          </a:xfrm>
        </p:grpSpPr>
        <p:sp>
          <p:nvSpPr>
            <p:cNvPr id="12374" name="Oval 86"/>
            <p:cNvSpPr>
              <a:spLocks noChangeArrowheads="1"/>
            </p:cNvSpPr>
            <p:nvPr/>
          </p:nvSpPr>
          <p:spPr bwMode="auto">
            <a:xfrm>
              <a:off x="3374" y="230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5" name="Oval 87"/>
            <p:cNvSpPr>
              <a:spLocks noChangeArrowheads="1"/>
            </p:cNvSpPr>
            <p:nvPr/>
          </p:nvSpPr>
          <p:spPr bwMode="auto">
            <a:xfrm>
              <a:off x="3374" y="255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6" name="Oval 88"/>
            <p:cNvSpPr>
              <a:spLocks noChangeArrowheads="1"/>
            </p:cNvSpPr>
            <p:nvPr/>
          </p:nvSpPr>
          <p:spPr bwMode="auto">
            <a:xfrm>
              <a:off x="3374" y="280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7" name="Oval 89"/>
            <p:cNvSpPr>
              <a:spLocks noChangeArrowheads="1"/>
            </p:cNvSpPr>
            <p:nvPr/>
          </p:nvSpPr>
          <p:spPr bwMode="auto">
            <a:xfrm>
              <a:off x="3374" y="305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83" name="Group 95"/>
          <p:cNvGrpSpPr>
            <a:grpSpLocks/>
          </p:cNvGrpSpPr>
          <p:nvPr/>
        </p:nvGrpSpPr>
        <p:grpSpPr bwMode="auto">
          <a:xfrm>
            <a:off x="7036858" y="3864900"/>
            <a:ext cx="87312" cy="1295400"/>
            <a:chOff x="4325" y="2300"/>
            <a:chExt cx="55" cy="816"/>
          </a:xfrm>
        </p:grpSpPr>
        <p:sp>
          <p:nvSpPr>
            <p:cNvPr id="12379" name="Oval 91"/>
            <p:cNvSpPr>
              <a:spLocks noChangeArrowheads="1"/>
            </p:cNvSpPr>
            <p:nvPr/>
          </p:nvSpPr>
          <p:spPr bwMode="auto">
            <a:xfrm>
              <a:off x="4325" y="230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0" name="Oval 92"/>
            <p:cNvSpPr>
              <a:spLocks noChangeArrowheads="1"/>
            </p:cNvSpPr>
            <p:nvPr/>
          </p:nvSpPr>
          <p:spPr bwMode="auto">
            <a:xfrm>
              <a:off x="4325" y="2547"/>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1" name="Oval 93"/>
            <p:cNvSpPr>
              <a:spLocks noChangeArrowheads="1"/>
            </p:cNvSpPr>
            <p:nvPr/>
          </p:nvSpPr>
          <p:spPr bwMode="auto">
            <a:xfrm>
              <a:off x="4325" y="280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2" name="Oval 94"/>
            <p:cNvSpPr>
              <a:spLocks noChangeArrowheads="1"/>
            </p:cNvSpPr>
            <p:nvPr/>
          </p:nvSpPr>
          <p:spPr bwMode="auto">
            <a:xfrm>
              <a:off x="4325" y="305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88" name="Group 100"/>
          <p:cNvGrpSpPr>
            <a:grpSpLocks/>
          </p:cNvGrpSpPr>
          <p:nvPr/>
        </p:nvGrpSpPr>
        <p:grpSpPr bwMode="auto">
          <a:xfrm>
            <a:off x="8506883" y="3858550"/>
            <a:ext cx="87312" cy="1295400"/>
            <a:chOff x="5251" y="2296"/>
            <a:chExt cx="55" cy="816"/>
          </a:xfrm>
        </p:grpSpPr>
        <p:sp>
          <p:nvSpPr>
            <p:cNvPr id="12384" name="Oval 96"/>
            <p:cNvSpPr>
              <a:spLocks noChangeArrowheads="1"/>
            </p:cNvSpPr>
            <p:nvPr/>
          </p:nvSpPr>
          <p:spPr bwMode="auto">
            <a:xfrm>
              <a:off x="5251" y="229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5" name="Oval 97"/>
            <p:cNvSpPr>
              <a:spLocks noChangeArrowheads="1"/>
            </p:cNvSpPr>
            <p:nvPr/>
          </p:nvSpPr>
          <p:spPr bwMode="auto">
            <a:xfrm>
              <a:off x="5251" y="2543"/>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6" name="Oval 98"/>
            <p:cNvSpPr>
              <a:spLocks noChangeArrowheads="1"/>
            </p:cNvSpPr>
            <p:nvPr/>
          </p:nvSpPr>
          <p:spPr bwMode="auto">
            <a:xfrm>
              <a:off x="5251" y="279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7" name="Oval 99"/>
            <p:cNvSpPr>
              <a:spLocks noChangeArrowheads="1"/>
            </p:cNvSpPr>
            <p:nvPr/>
          </p:nvSpPr>
          <p:spPr bwMode="auto">
            <a:xfrm>
              <a:off x="5251" y="304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8" name="Group 110"/>
          <p:cNvGrpSpPr>
            <a:grpSpLocks/>
          </p:cNvGrpSpPr>
          <p:nvPr/>
        </p:nvGrpSpPr>
        <p:grpSpPr bwMode="auto">
          <a:xfrm>
            <a:off x="3164894" y="1441951"/>
            <a:ext cx="5794375" cy="2135187"/>
            <a:chOff x="2069" y="288"/>
            <a:chExt cx="3650" cy="1345"/>
          </a:xfrm>
        </p:grpSpPr>
        <p:sp>
          <p:nvSpPr>
            <p:cNvPr id="12321" name="Freeform 33"/>
            <p:cNvSpPr>
              <a:spLocks/>
            </p:cNvSpPr>
            <p:nvPr/>
          </p:nvSpPr>
          <p:spPr bwMode="auto">
            <a:xfrm>
              <a:off x="4313" y="708"/>
              <a:ext cx="454" cy="327"/>
            </a:xfrm>
            <a:custGeom>
              <a:avLst/>
              <a:gdLst>
                <a:gd name="T0" fmla="*/ 451 w 454"/>
                <a:gd name="T1" fmla="*/ 148 h 327"/>
                <a:gd name="T2" fmla="*/ 445 w 454"/>
                <a:gd name="T3" fmla="*/ 120 h 327"/>
                <a:gd name="T4" fmla="*/ 431 w 454"/>
                <a:gd name="T5" fmla="*/ 94 h 327"/>
                <a:gd name="T6" fmla="*/ 411 w 454"/>
                <a:gd name="T7" fmla="*/ 68 h 327"/>
                <a:gd name="T8" fmla="*/ 386 w 454"/>
                <a:gd name="T9" fmla="*/ 47 h 327"/>
                <a:gd name="T10" fmla="*/ 356 w 454"/>
                <a:gd name="T11" fmla="*/ 29 h 327"/>
                <a:gd name="T12" fmla="*/ 322 w 454"/>
                <a:gd name="T13" fmla="*/ 15 h 327"/>
                <a:gd name="T14" fmla="*/ 285 w 454"/>
                <a:gd name="T15" fmla="*/ 5 h 327"/>
                <a:gd name="T16" fmla="*/ 246 w 454"/>
                <a:gd name="T17" fmla="*/ 0 h 327"/>
                <a:gd name="T18" fmla="*/ 206 w 454"/>
                <a:gd name="T19" fmla="*/ 0 h 327"/>
                <a:gd name="T20" fmla="*/ 167 w 454"/>
                <a:gd name="T21" fmla="*/ 5 h 327"/>
                <a:gd name="T22" fmla="*/ 130 w 454"/>
                <a:gd name="T23" fmla="*/ 15 h 327"/>
                <a:gd name="T24" fmla="*/ 96 w 454"/>
                <a:gd name="T25" fmla="*/ 29 h 327"/>
                <a:gd name="T26" fmla="*/ 65 w 454"/>
                <a:gd name="T27" fmla="*/ 47 h 327"/>
                <a:gd name="T28" fmla="*/ 40 w 454"/>
                <a:gd name="T29" fmla="*/ 68 h 327"/>
                <a:gd name="T30" fmla="*/ 21 w 454"/>
                <a:gd name="T31" fmla="*/ 94 h 327"/>
                <a:gd name="T32" fmla="*/ 7 w 454"/>
                <a:gd name="T33" fmla="*/ 120 h 327"/>
                <a:gd name="T34" fmla="*/ 1 w 454"/>
                <a:gd name="T35" fmla="*/ 148 h 327"/>
                <a:gd name="T36" fmla="*/ 1 w 454"/>
                <a:gd name="T37" fmla="*/ 177 h 327"/>
                <a:gd name="T38" fmla="*/ 7 w 454"/>
                <a:gd name="T39" fmla="*/ 205 h 327"/>
                <a:gd name="T40" fmla="*/ 21 w 454"/>
                <a:gd name="T41" fmla="*/ 231 h 327"/>
                <a:gd name="T42" fmla="*/ 40 w 454"/>
                <a:gd name="T43" fmla="*/ 255 h 327"/>
                <a:gd name="T44" fmla="*/ 65 w 454"/>
                <a:gd name="T45" fmla="*/ 278 h 327"/>
                <a:gd name="T46" fmla="*/ 96 w 454"/>
                <a:gd name="T47" fmla="*/ 296 h 327"/>
                <a:gd name="T48" fmla="*/ 130 w 454"/>
                <a:gd name="T49" fmla="*/ 310 h 327"/>
                <a:gd name="T50" fmla="*/ 167 w 454"/>
                <a:gd name="T51" fmla="*/ 320 h 327"/>
                <a:gd name="T52" fmla="*/ 206 w 454"/>
                <a:gd name="T53" fmla="*/ 326 h 327"/>
                <a:gd name="T54" fmla="*/ 246 w 454"/>
                <a:gd name="T55" fmla="*/ 326 h 327"/>
                <a:gd name="T56" fmla="*/ 285 w 454"/>
                <a:gd name="T57" fmla="*/ 320 h 327"/>
                <a:gd name="T58" fmla="*/ 322 w 454"/>
                <a:gd name="T59" fmla="*/ 310 h 327"/>
                <a:gd name="T60" fmla="*/ 356 w 454"/>
                <a:gd name="T61" fmla="*/ 296 h 327"/>
                <a:gd name="T62" fmla="*/ 386 w 454"/>
                <a:gd name="T63" fmla="*/ 278 h 327"/>
                <a:gd name="T64" fmla="*/ 411 w 454"/>
                <a:gd name="T65" fmla="*/ 255 h 327"/>
                <a:gd name="T66" fmla="*/ 431 w 454"/>
                <a:gd name="T67" fmla="*/ 231 h 327"/>
                <a:gd name="T68" fmla="*/ 445 w 454"/>
                <a:gd name="T69" fmla="*/ 205 h 327"/>
                <a:gd name="T70" fmla="*/ 451 w 454"/>
                <a:gd name="T71" fmla="*/ 17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327">
                  <a:moveTo>
                    <a:pt x="453" y="163"/>
                  </a:moveTo>
                  <a:lnTo>
                    <a:pt x="451" y="148"/>
                  </a:lnTo>
                  <a:lnTo>
                    <a:pt x="448" y="134"/>
                  </a:lnTo>
                  <a:lnTo>
                    <a:pt x="445" y="120"/>
                  </a:lnTo>
                  <a:lnTo>
                    <a:pt x="439" y="106"/>
                  </a:lnTo>
                  <a:lnTo>
                    <a:pt x="431" y="94"/>
                  </a:lnTo>
                  <a:lnTo>
                    <a:pt x="422" y="80"/>
                  </a:lnTo>
                  <a:lnTo>
                    <a:pt x="411" y="68"/>
                  </a:lnTo>
                  <a:lnTo>
                    <a:pt x="399" y="57"/>
                  </a:lnTo>
                  <a:lnTo>
                    <a:pt x="386" y="47"/>
                  </a:lnTo>
                  <a:lnTo>
                    <a:pt x="372" y="37"/>
                  </a:lnTo>
                  <a:lnTo>
                    <a:pt x="356" y="29"/>
                  </a:lnTo>
                  <a:lnTo>
                    <a:pt x="339" y="21"/>
                  </a:lnTo>
                  <a:lnTo>
                    <a:pt x="322" y="15"/>
                  </a:lnTo>
                  <a:lnTo>
                    <a:pt x="303" y="9"/>
                  </a:lnTo>
                  <a:lnTo>
                    <a:pt x="285" y="5"/>
                  </a:lnTo>
                  <a:lnTo>
                    <a:pt x="265" y="1"/>
                  </a:lnTo>
                  <a:lnTo>
                    <a:pt x="246" y="0"/>
                  </a:lnTo>
                  <a:lnTo>
                    <a:pt x="225" y="0"/>
                  </a:lnTo>
                  <a:lnTo>
                    <a:pt x="206" y="0"/>
                  </a:lnTo>
                  <a:lnTo>
                    <a:pt x="186" y="1"/>
                  </a:lnTo>
                  <a:lnTo>
                    <a:pt x="167" y="5"/>
                  </a:lnTo>
                  <a:lnTo>
                    <a:pt x="148" y="9"/>
                  </a:lnTo>
                  <a:lnTo>
                    <a:pt x="130" y="15"/>
                  </a:lnTo>
                  <a:lnTo>
                    <a:pt x="113" y="21"/>
                  </a:lnTo>
                  <a:lnTo>
                    <a:pt x="96" y="29"/>
                  </a:lnTo>
                  <a:lnTo>
                    <a:pt x="80" y="37"/>
                  </a:lnTo>
                  <a:lnTo>
                    <a:pt x="65" y="47"/>
                  </a:lnTo>
                  <a:lnTo>
                    <a:pt x="53" y="57"/>
                  </a:lnTo>
                  <a:lnTo>
                    <a:pt x="40" y="68"/>
                  </a:lnTo>
                  <a:lnTo>
                    <a:pt x="29" y="80"/>
                  </a:lnTo>
                  <a:lnTo>
                    <a:pt x="21" y="94"/>
                  </a:lnTo>
                  <a:lnTo>
                    <a:pt x="13" y="106"/>
                  </a:lnTo>
                  <a:lnTo>
                    <a:pt x="7" y="120"/>
                  </a:lnTo>
                  <a:lnTo>
                    <a:pt x="3" y="134"/>
                  </a:lnTo>
                  <a:lnTo>
                    <a:pt x="1" y="148"/>
                  </a:lnTo>
                  <a:lnTo>
                    <a:pt x="0" y="163"/>
                  </a:lnTo>
                  <a:lnTo>
                    <a:pt x="1" y="177"/>
                  </a:lnTo>
                  <a:lnTo>
                    <a:pt x="3" y="191"/>
                  </a:lnTo>
                  <a:lnTo>
                    <a:pt x="7" y="205"/>
                  </a:lnTo>
                  <a:lnTo>
                    <a:pt x="13" y="217"/>
                  </a:lnTo>
                  <a:lnTo>
                    <a:pt x="21" y="231"/>
                  </a:lnTo>
                  <a:lnTo>
                    <a:pt x="29" y="244"/>
                  </a:lnTo>
                  <a:lnTo>
                    <a:pt x="40" y="255"/>
                  </a:lnTo>
                  <a:lnTo>
                    <a:pt x="53" y="266"/>
                  </a:lnTo>
                  <a:lnTo>
                    <a:pt x="65" y="278"/>
                  </a:lnTo>
                  <a:lnTo>
                    <a:pt x="80" y="288"/>
                  </a:lnTo>
                  <a:lnTo>
                    <a:pt x="96" y="296"/>
                  </a:lnTo>
                  <a:lnTo>
                    <a:pt x="113" y="303"/>
                  </a:lnTo>
                  <a:lnTo>
                    <a:pt x="130" y="310"/>
                  </a:lnTo>
                  <a:lnTo>
                    <a:pt x="148" y="316"/>
                  </a:lnTo>
                  <a:lnTo>
                    <a:pt x="167" y="320"/>
                  </a:lnTo>
                  <a:lnTo>
                    <a:pt x="186" y="323"/>
                  </a:lnTo>
                  <a:lnTo>
                    <a:pt x="206" y="326"/>
                  </a:lnTo>
                  <a:lnTo>
                    <a:pt x="225" y="326"/>
                  </a:lnTo>
                  <a:lnTo>
                    <a:pt x="246" y="326"/>
                  </a:lnTo>
                  <a:lnTo>
                    <a:pt x="265" y="323"/>
                  </a:lnTo>
                  <a:lnTo>
                    <a:pt x="285" y="320"/>
                  </a:lnTo>
                  <a:lnTo>
                    <a:pt x="303" y="316"/>
                  </a:lnTo>
                  <a:lnTo>
                    <a:pt x="322" y="310"/>
                  </a:lnTo>
                  <a:lnTo>
                    <a:pt x="339" y="303"/>
                  </a:lnTo>
                  <a:lnTo>
                    <a:pt x="356" y="296"/>
                  </a:lnTo>
                  <a:lnTo>
                    <a:pt x="372" y="288"/>
                  </a:lnTo>
                  <a:lnTo>
                    <a:pt x="386" y="278"/>
                  </a:lnTo>
                  <a:lnTo>
                    <a:pt x="399" y="266"/>
                  </a:lnTo>
                  <a:lnTo>
                    <a:pt x="411" y="255"/>
                  </a:lnTo>
                  <a:lnTo>
                    <a:pt x="422" y="244"/>
                  </a:lnTo>
                  <a:lnTo>
                    <a:pt x="431" y="231"/>
                  </a:lnTo>
                  <a:lnTo>
                    <a:pt x="439" y="217"/>
                  </a:lnTo>
                  <a:lnTo>
                    <a:pt x="445" y="205"/>
                  </a:lnTo>
                  <a:lnTo>
                    <a:pt x="448" y="191"/>
                  </a:lnTo>
                  <a:lnTo>
                    <a:pt x="451" y="177"/>
                  </a:lnTo>
                  <a:lnTo>
                    <a:pt x="453" y="16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2" name="Freeform 34"/>
            <p:cNvSpPr>
              <a:spLocks/>
            </p:cNvSpPr>
            <p:nvPr/>
          </p:nvSpPr>
          <p:spPr bwMode="auto">
            <a:xfrm>
              <a:off x="5144" y="722"/>
              <a:ext cx="575" cy="313"/>
            </a:xfrm>
            <a:custGeom>
              <a:avLst/>
              <a:gdLst>
                <a:gd name="T0" fmla="*/ 1 w 575"/>
                <a:gd name="T1" fmla="*/ 169 h 313"/>
                <a:gd name="T2" fmla="*/ 9 w 575"/>
                <a:gd name="T3" fmla="*/ 196 h 313"/>
                <a:gd name="T4" fmla="*/ 28 w 575"/>
                <a:gd name="T5" fmla="*/ 221 h 313"/>
                <a:gd name="T6" fmla="*/ 52 w 575"/>
                <a:gd name="T7" fmla="*/ 244 h 313"/>
                <a:gd name="T8" fmla="*/ 84 w 575"/>
                <a:gd name="T9" fmla="*/ 266 h 313"/>
                <a:gd name="T10" fmla="*/ 123 w 575"/>
                <a:gd name="T11" fmla="*/ 283 h 313"/>
                <a:gd name="T12" fmla="*/ 165 w 575"/>
                <a:gd name="T13" fmla="*/ 297 h 313"/>
                <a:gd name="T14" fmla="*/ 213 w 575"/>
                <a:gd name="T15" fmla="*/ 306 h 313"/>
                <a:gd name="T16" fmla="*/ 262 w 575"/>
                <a:gd name="T17" fmla="*/ 312 h 313"/>
                <a:gd name="T18" fmla="*/ 311 w 575"/>
                <a:gd name="T19" fmla="*/ 312 h 313"/>
                <a:gd name="T20" fmla="*/ 361 w 575"/>
                <a:gd name="T21" fmla="*/ 306 h 313"/>
                <a:gd name="T22" fmla="*/ 408 w 575"/>
                <a:gd name="T23" fmla="*/ 297 h 313"/>
                <a:gd name="T24" fmla="*/ 451 w 575"/>
                <a:gd name="T25" fmla="*/ 283 h 313"/>
                <a:gd name="T26" fmla="*/ 490 w 575"/>
                <a:gd name="T27" fmla="*/ 266 h 313"/>
                <a:gd name="T28" fmla="*/ 522 w 575"/>
                <a:gd name="T29" fmla="*/ 244 h 313"/>
                <a:gd name="T30" fmla="*/ 547 w 575"/>
                <a:gd name="T31" fmla="*/ 221 h 313"/>
                <a:gd name="T32" fmla="*/ 564 w 575"/>
                <a:gd name="T33" fmla="*/ 196 h 313"/>
                <a:gd name="T34" fmla="*/ 572 w 575"/>
                <a:gd name="T35" fmla="*/ 169 h 313"/>
                <a:gd name="T36" fmla="*/ 572 w 575"/>
                <a:gd name="T37" fmla="*/ 141 h 313"/>
                <a:gd name="T38" fmla="*/ 564 w 575"/>
                <a:gd name="T39" fmla="*/ 114 h 313"/>
                <a:gd name="T40" fmla="*/ 547 w 575"/>
                <a:gd name="T41" fmla="*/ 90 h 313"/>
                <a:gd name="T42" fmla="*/ 522 w 575"/>
                <a:gd name="T43" fmla="*/ 65 h 313"/>
                <a:gd name="T44" fmla="*/ 490 w 575"/>
                <a:gd name="T45" fmla="*/ 45 h 313"/>
                <a:gd name="T46" fmla="*/ 451 w 575"/>
                <a:gd name="T47" fmla="*/ 26 h 313"/>
                <a:gd name="T48" fmla="*/ 408 w 575"/>
                <a:gd name="T49" fmla="*/ 14 h 313"/>
                <a:gd name="T50" fmla="*/ 361 w 575"/>
                <a:gd name="T51" fmla="*/ 5 h 313"/>
                <a:gd name="T52" fmla="*/ 311 w 575"/>
                <a:gd name="T53" fmla="*/ 0 h 313"/>
                <a:gd name="T54" fmla="*/ 262 w 575"/>
                <a:gd name="T55" fmla="*/ 0 h 313"/>
                <a:gd name="T56" fmla="*/ 212 w 575"/>
                <a:gd name="T57" fmla="*/ 5 h 313"/>
                <a:gd name="T58" fmla="*/ 165 w 575"/>
                <a:gd name="T59" fmla="*/ 14 h 313"/>
                <a:gd name="T60" fmla="*/ 123 w 575"/>
                <a:gd name="T61" fmla="*/ 28 h 313"/>
                <a:gd name="T62" fmla="*/ 84 w 575"/>
                <a:gd name="T63" fmla="*/ 45 h 313"/>
                <a:gd name="T64" fmla="*/ 52 w 575"/>
                <a:gd name="T65" fmla="*/ 65 h 313"/>
                <a:gd name="T66" fmla="*/ 28 w 575"/>
                <a:gd name="T67" fmla="*/ 90 h 313"/>
                <a:gd name="T68" fmla="*/ 9 w 575"/>
                <a:gd name="T69" fmla="*/ 115 h 313"/>
                <a:gd name="T70" fmla="*/ 1 w 575"/>
                <a:gd name="T71" fmla="*/ 14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5" h="313">
                  <a:moveTo>
                    <a:pt x="0" y="156"/>
                  </a:moveTo>
                  <a:lnTo>
                    <a:pt x="1" y="169"/>
                  </a:lnTo>
                  <a:lnTo>
                    <a:pt x="5" y="182"/>
                  </a:lnTo>
                  <a:lnTo>
                    <a:pt x="9" y="196"/>
                  </a:lnTo>
                  <a:lnTo>
                    <a:pt x="17" y="208"/>
                  </a:lnTo>
                  <a:lnTo>
                    <a:pt x="28" y="221"/>
                  </a:lnTo>
                  <a:lnTo>
                    <a:pt x="38" y="234"/>
                  </a:lnTo>
                  <a:lnTo>
                    <a:pt x="52" y="244"/>
                  </a:lnTo>
                  <a:lnTo>
                    <a:pt x="67" y="255"/>
                  </a:lnTo>
                  <a:lnTo>
                    <a:pt x="84" y="266"/>
                  </a:lnTo>
                  <a:lnTo>
                    <a:pt x="103" y="275"/>
                  </a:lnTo>
                  <a:lnTo>
                    <a:pt x="123" y="283"/>
                  </a:lnTo>
                  <a:lnTo>
                    <a:pt x="143" y="290"/>
                  </a:lnTo>
                  <a:lnTo>
                    <a:pt x="165" y="297"/>
                  </a:lnTo>
                  <a:lnTo>
                    <a:pt x="189" y="302"/>
                  </a:lnTo>
                  <a:lnTo>
                    <a:pt x="213" y="306"/>
                  </a:lnTo>
                  <a:lnTo>
                    <a:pt x="237" y="309"/>
                  </a:lnTo>
                  <a:lnTo>
                    <a:pt x="262" y="312"/>
                  </a:lnTo>
                  <a:lnTo>
                    <a:pt x="287" y="312"/>
                  </a:lnTo>
                  <a:lnTo>
                    <a:pt x="311" y="312"/>
                  </a:lnTo>
                  <a:lnTo>
                    <a:pt x="337" y="309"/>
                  </a:lnTo>
                  <a:lnTo>
                    <a:pt x="361" y="306"/>
                  </a:lnTo>
                  <a:lnTo>
                    <a:pt x="385" y="302"/>
                  </a:lnTo>
                  <a:lnTo>
                    <a:pt x="408" y="297"/>
                  </a:lnTo>
                  <a:lnTo>
                    <a:pt x="431" y="290"/>
                  </a:lnTo>
                  <a:lnTo>
                    <a:pt x="451" y="283"/>
                  </a:lnTo>
                  <a:lnTo>
                    <a:pt x="471" y="275"/>
                  </a:lnTo>
                  <a:lnTo>
                    <a:pt x="490" y="266"/>
                  </a:lnTo>
                  <a:lnTo>
                    <a:pt x="506" y="255"/>
                  </a:lnTo>
                  <a:lnTo>
                    <a:pt x="522" y="244"/>
                  </a:lnTo>
                  <a:lnTo>
                    <a:pt x="536" y="234"/>
                  </a:lnTo>
                  <a:lnTo>
                    <a:pt x="547" y="221"/>
                  </a:lnTo>
                  <a:lnTo>
                    <a:pt x="556" y="208"/>
                  </a:lnTo>
                  <a:lnTo>
                    <a:pt x="564" y="196"/>
                  </a:lnTo>
                  <a:lnTo>
                    <a:pt x="569" y="182"/>
                  </a:lnTo>
                  <a:lnTo>
                    <a:pt x="572" y="169"/>
                  </a:lnTo>
                  <a:lnTo>
                    <a:pt x="574" y="156"/>
                  </a:lnTo>
                  <a:lnTo>
                    <a:pt x="572" y="141"/>
                  </a:lnTo>
                  <a:lnTo>
                    <a:pt x="569" y="129"/>
                  </a:lnTo>
                  <a:lnTo>
                    <a:pt x="564" y="114"/>
                  </a:lnTo>
                  <a:lnTo>
                    <a:pt x="556" y="102"/>
                  </a:lnTo>
                  <a:lnTo>
                    <a:pt x="547" y="90"/>
                  </a:lnTo>
                  <a:lnTo>
                    <a:pt x="536" y="76"/>
                  </a:lnTo>
                  <a:lnTo>
                    <a:pt x="522" y="65"/>
                  </a:lnTo>
                  <a:lnTo>
                    <a:pt x="506" y="55"/>
                  </a:lnTo>
                  <a:lnTo>
                    <a:pt x="490" y="45"/>
                  </a:lnTo>
                  <a:lnTo>
                    <a:pt x="471" y="36"/>
                  </a:lnTo>
                  <a:lnTo>
                    <a:pt x="451" y="26"/>
                  </a:lnTo>
                  <a:lnTo>
                    <a:pt x="431" y="20"/>
                  </a:lnTo>
                  <a:lnTo>
                    <a:pt x="408" y="14"/>
                  </a:lnTo>
                  <a:lnTo>
                    <a:pt x="385" y="8"/>
                  </a:lnTo>
                  <a:lnTo>
                    <a:pt x="361" y="5"/>
                  </a:lnTo>
                  <a:lnTo>
                    <a:pt x="337" y="1"/>
                  </a:lnTo>
                  <a:lnTo>
                    <a:pt x="311" y="0"/>
                  </a:lnTo>
                  <a:lnTo>
                    <a:pt x="287" y="0"/>
                  </a:lnTo>
                  <a:lnTo>
                    <a:pt x="262" y="0"/>
                  </a:lnTo>
                  <a:lnTo>
                    <a:pt x="237" y="1"/>
                  </a:lnTo>
                  <a:lnTo>
                    <a:pt x="212" y="5"/>
                  </a:lnTo>
                  <a:lnTo>
                    <a:pt x="189" y="9"/>
                  </a:lnTo>
                  <a:lnTo>
                    <a:pt x="165" y="14"/>
                  </a:lnTo>
                  <a:lnTo>
                    <a:pt x="143" y="20"/>
                  </a:lnTo>
                  <a:lnTo>
                    <a:pt x="123" y="28"/>
                  </a:lnTo>
                  <a:lnTo>
                    <a:pt x="102" y="36"/>
                  </a:lnTo>
                  <a:lnTo>
                    <a:pt x="84" y="45"/>
                  </a:lnTo>
                  <a:lnTo>
                    <a:pt x="67" y="55"/>
                  </a:lnTo>
                  <a:lnTo>
                    <a:pt x="52" y="65"/>
                  </a:lnTo>
                  <a:lnTo>
                    <a:pt x="38" y="78"/>
                  </a:lnTo>
                  <a:lnTo>
                    <a:pt x="28" y="90"/>
                  </a:lnTo>
                  <a:lnTo>
                    <a:pt x="17" y="102"/>
                  </a:lnTo>
                  <a:lnTo>
                    <a:pt x="9" y="115"/>
                  </a:lnTo>
                  <a:lnTo>
                    <a:pt x="5" y="129"/>
                  </a:lnTo>
                  <a:lnTo>
                    <a:pt x="1" y="142"/>
                  </a:lnTo>
                  <a:lnTo>
                    <a:pt x="0" y="15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325" name="Group 37"/>
            <p:cNvGrpSpPr>
              <a:grpSpLocks/>
            </p:cNvGrpSpPr>
            <p:nvPr/>
          </p:nvGrpSpPr>
          <p:grpSpPr bwMode="auto">
            <a:xfrm>
              <a:off x="4672" y="468"/>
              <a:ext cx="592" cy="327"/>
              <a:chOff x="4672" y="468"/>
              <a:chExt cx="592" cy="327"/>
            </a:xfrm>
          </p:grpSpPr>
          <p:sp>
            <p:nvSpPr>
              <p:cNvPr id="12323" name="Freeform 35"/>
              <p:cNvSpPr>
                <a:spLocks/>
              </p:cNvSpPr>
              <p:nvPr/>
            </p:nvSpPr>
            <p:spPr bwMode="auto">
              <a:xfrm>
                <a:off x="4672" y="468"/>
                <a:ext cx="592" cy="327"/>
              </a:xfrm>
              <a:custGeom>
                <a:avLst/>
                <a:gdLst>
                  <a:gd name="T0" fmla="*/ 589 w 592"/>
                  <a:gd name="T1" fmla="*/ 148 h 327"/>
                  <a:gd name="T2" fmla="*/ 581 w 592"/>
                  <a:gd name="T3" fmla="*/ 120 h 327"/>
                  <a:gd name="T4" fmla="*/ 563 w 592"/>
                  <a:gd name="T5" fmla="*/ 94 h 327"/>
                  <a:gd name="T6" fmla="*/ 538 w 592"/>
                  <a:gd name="T7" fmla="*/ 68 h 327"/>
                  <a:gd name="T8" fmla="*/ 505 w 592"/>
                  <a:gd name="T9" fmla="*/ 46 h 327"/>
                  <a:gd name="T10" fmla="*/ 465 w 592"/>
                  <a:gd name="T11" fmla="*/ 29 h 327"/>
                  <a:gd name="T12" fmla="*/ 420 w 592"/>
                  <a:gd name="T13" fmla="*/ 14 h 327"/>
                  <a:gd name="T14" fmla="*/ 372 w 592"/>
                  <a:gd name="T15" fmla="*/ 4 h 327"/>
                  <a:gd name="T16" fmla="*/ 321 w 592"/>
                  <a:gd name="T17" fmla="*/ 0 h 327"/>
                  <a:gd name="T18" fmla="*/ 269 w 592"/>
                  <a:gd name="T19" fmla="*/ 0 h 327"/>
                  <a:gd name="T20" fmla="*/ 218 w 592"/>
                  <a:gd name="T21" fmla="*/ 4 h 327"/>
                  <a:gd name="T22" fmla="*/ 170 w 592"/>
                  <a:gd name="T23" fmla="*/ 14 h 327"/>
                  <a:gd name="T24" fmla="*/ 125 w 592"/>
                  <a:gd name="T25" fmla="*/ 29 h 327"/>
                  <a:gd name="T26" fmla="*/ 85 w 592"/>
                  <a:gd name="T27" fmla="*/ 46 h 327"/>
                  <a:gd name="T28" fmla="*/ 53 w 592"/>
                  <a:gd name="T29" fmla="*/ 68 h 327"/>
                  <a:gd name="T30" fmla="*/ 27 w 592"/>
                  <a:gd name="T31" fmla="*/ 94 h 327"/>
                  <a:gd name="T32" fmla="*/ 9 w 592"/>
                  <a:gd name="T33" fmla="*/ 120 h 327"/>
                  <a:gd name="T34" fmla="*/ 1 w 592"/>
                  <a:gd name="T35" fmla="*/ 148 h 327"/>
                  <a:gd name="T36" fmla="*/ 1 w 592"/>
                  <a:gd name="T37" fmla="*/ 177 h 327"/>
                  <a:gd name="T38" fmla="*/ 9 w 592"/>
                  <a:gd name="T39" fmla="*/ 205 h 327"/>
                  <a:gd name="T40" fmla="*/ 27 w 592"/>
                  <a:gd name="T41" fmla="*/ 231 h 327"/>
                  <a:gd name="T42" fmla="*/ 53 w 592"/>
                  <a:gd name="T43" fmla="*/ 257 h 327"/>
                  <a:gd name="T44" fmla="*/ 85 w 592"/>
                  <a:gd name="T45" fmla="*/ 278 h 327"/>
                  <a:gd name="T46" fmla="*/ 125 w 592"/>
                  <a:gd name="T47" fmla="*/ 296 h 327"/>
                  <a:gd name="T48" fmla="*/ 170 w 592"/>
                  <a:gd name="T49" fmla="*/ 310 h 327"/>
                  <a:gd name="T50" fmla="*/ 218 w 592"/>
                  <a:gd name="T51" fmla="*/ 320 h 327"/>
                  <a:gd name="T52" fmla="*/ 269 w 592"/>
                  <a:gd name="T53" fmla="*/ 326 h 327"/>
                  <a:gd name="T54" fmla="*/ 321 w 592"/>
                  <a:gd name="T55" fmla="*/ 326 h 327"/>
                  <a:gd name="T56" fmla="*/ 372 w 592"/>
                  <a:gd name="T57" fmla="*/ 320 h 327"/>
                  <a:gd name="T58" fmla="*/ 420 w 592"/>
                  <a:gd name="T59" fmla="*/ 310 h 327"/>
                  <a:gd name="T60" fmla="*/ 465 w 592"/>
                  <a:gd name="T61" fmla="*/ 296 h 327"/>
                  <a:gd name="T62" fmla="*/ 505 w 592"/>
                  <a:gd name="T63" fmla="*/ 278 h 327"/>
                  <a:gd name="T64" fmla="*/ 538 w 592"/>
                  <a:gd name="T65" fmla="*/ 257 h 327"/>
                  <a:gd name="T66" fmla="*/ 563 w 592"/>
                  <a:gd name="T67" fmla="*/ 231 h 327"/>
                  <a:gd name="T68" fmla="*/ 581 w 592"/>
                  <a:gd name="T69" fmla="*/ 205 h 327"/>
                  <a:gd name="T70" fmla="*/ 589 w 592"/>
                  <a:gd name="T71" fmla="*/ 17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2" h="327">
                    <a:moveTo>
                      <a:pt x="591" y="163"/>
                    </a:moveTo>
                    <a:lnTo>
                      <a:pt x="589" y="148"/>
                    </a:lnTo>
                    <a:lnTo>
                      <a:pt x="586" y="133"/>
                    </a:lnTo>
                    <a:lnTo>
                      <a:pt x="581" y="120"/>
                    </a:lnTo>
                    <a:lnTo>
                      <a:pt x="573" y="106"/>
                    </a:lnTo>
                    <a:lnTo>
                      <a:pt x="563" y="94"/>
                    </a:lnTo>
                    <a:lnTo>
                      <a:pt x="550" y="81"/>
                    </a:lnTo>
                    <a:lnTo>
                      <a:pt x="538" y="68"/>
                    </a:lnTo>
                    <a:lnTo>
                      <a:pt x="521" y="57"/>
                    </a:lnTo>
                    <a:lnTo>
                      <a:pt x="505" y="46"/>
                    </a:lnTo>
                    <a:lnTo>
                      <a:pt x="485" y="37"/>
                    </a:lnTo>
                    <a:lnTo>
                      <a:pt x="465" y="29"/>
                    </a:lnTo>
                    <a:lnTo>
                      <a:pt x="442" y="21"/>
                    </a:lnTo>
                    <a:lnTo>
                      <a:pt x="420" y="14"/>
                    </a:lnTo>
                    <a:lnTo>
                      <a:pt x="395" y="9"/>
                    </a:lnTo>
                    <a:lnTo>
                      <a:pt x="372" y="4"/>
                    </a:lnTo>
                    <a:lnTo>
                      <a:pt x="347" y="1"/>
                    </a:lnTo>
                    <a:lnTo>
                      <a:pt x="321" y="0"/>
                    </a:lnTo>
                    <a:lnTo>
                      <a:pt x="294" y="0"/>
                    </a:lnTo>
                    <a:lnTo>
                      <a:pt x="269" y="0"/>
                    </a:lnTo>
                    <a:lnTo>
                      <a:pt x="243" y="1"/>
                    </a:lnTo>
                    <a:lnTo>
                      <a:pt x="218" y="4"/>
                    </a:lnTo>
                    <a:lnTo>
                      <a:pt x="195" y="9"/>
                    </a:lnTo>
                    <a:lnTo>
                      <a:pt x="170" y="14"/>
                    </a:lnTo>
                    <a:lnTo>
                      <a:pt x="148" y="21"/>
                    </a:lnTo>
                    <a:lnTo>
                      <a:pt x="125" y="29"/>
                    </a:lnTo>
                    <a:lnTo>
                      <a:pt x="105" y="37"/>
                    </a:lnTo>
                    <a:lnTo>
                      <a:pt x="85" y="46"/>
                    </a:lnTo>
                    <a:lnTo>
                      <a:pt x="69" y="57"/>
                    </a:lnTo>
                    <a:lnTo>
                      <a:pt x="53" y="68"/>
                    </a:lnTo>
                    <a:lnTo>
                      <a:pt x="40" y="81"/>
                    </a:lnTo>
                    <a:lnTo>
                      <a:pt x="27" y="94"/>
                    </a:lnTo>
                    <a:lnTo>
                      <a:pt x="17" y="106"/>
                    </a:lnTo>
                    <a:lnTo>
                      <a:pt x="9" y="120"/>
                    </a:lnTo>
                    <a:lnTo>
                      <a:pt x="4" y="133"/>
                    </a:lnTo>
                    <a:lnTo>
                      <a:pt x="1" y="148"/>
                    </a:lnTo>
                    <a:lnTo>
                      <a:pt x="0" y="163"/>
                    </a:lnTo>
                    <a:lnTo>
                      <a:pt x="1" y="177"/>
                    </a:lnTo>
                    <a:lnTo>
                      <a:pt x="4" y="191"/>
                    </a:lnTo>
                    <a:lnTo>
                      <a:pt x="9" y="205"/>
                    </a:lnTo>
                    <a:lnTo>
                      <a:pt x="17" y="219"/>
                    </a:lnTo>
                    <a:lnTo>
                      <a:pt x="27" y="231"/>
                    </a:lnTo>
                    <a:lnTo>
                      <a:pt x="40" y="244"/>
                    </a:lnTo>
                    <a:lnTo>
                      <a:pt x="53" y="257"/>
                    </a:lnTo>
                    <a:lnTo>
                      <a:pt x="69" y="268"/>
                    </a:lnTo>
                    <a:lnTo>
                      <a:pt x="85" y="278"/>
                    </a:lnTo>
                    <a:lnTo>
                      <a:pt x="105" y="288"/>
                    </a:lnTo>
                    <a:lnTo>
                      <a:pt x="125" y="296"/>
                    </a:lnTo>
                    <a:lnTo>
                      <a:pt x="148" y="304"/>
                    </a:lnTo>
                    <a:lnTo>
                      <a:pt x="170" y="310"/>
                    </a:lnTo>
                    <a:lnTo>
                      <a:pt x="195" y="316"/>
                    </a:lnTo>
                    <a:lnTo>
                      <a:pt x="218" y="320"/>
                    </a:lnTo>
                    <a:lnTo>
                      <a:pt x="243" y="324"/>
                    </a:lnTo>
                    <a:lnTo>
                      <a:pt x="269" y="326"/>
                    </a:lnTo>
                    <a:lnTo>
                      <a:pt x="294" y="326"/>
                    </a:lnTo>
                    <a:lnTo>
                      <a:pt x="321" y="326"/>
                    </a:lnTo>
                    <a:lnTo>
                      <a:pt x="347" y="324"/>
                    </a:lnTo>
                    <a:lnTo>
                      <a:pt x="372" y="320"/>
                    </a:lnTo>
                    <a:lnTo>
                      <a:pt x="395" y="316"/>
                    </a:lnTo>
                    <a:lnTo>
                      <a:pt x="420" y="310"/>
                    </a:lnTo>
                    <a:lnTo>
                      <a:pt x="442" y="304"/>
                    </a:lnTo>
                    <a:lnTo>
                      <a:pt x="465" y="296"/>
                    </a:lnTo>
                    <a:lnTo>
                      <a:pt x="485" y="288"/>
                    </a:lnTo>
                    <a:lnTo>
                      <a:pt x="505" y="278"/>
                    </a:lnTo>
                    <a:lnTo>
                      <a:pt x="521" y="268"/>
                    </a:lnTo>
                    <a:lnTo>
                      <a:pt x="538" y="257"/>
                    </a:lnTo>
                    <a:lnTo>
                      <a:pt x="550" y="244"/>
                    </a:lnTo>
                    <a:lnTo>
                      <a:pt x="563" y="231"/>
                    </a:lnTo>
                    <a:lnTo>
                      <a:pt x="573" y="219"/>
                    </a:lnTo>
                    <a:lnTo>
                      <a:pt x="581" y="205"/>
                    </a:lnTo>
                    <a:lnTo>
                      <a:pt x="586" y="191"/>
                    </a:lnTo>
                    <a:lnTo>
                      <a:pt x="589" y="177"/>
                    </a:lnTo>
                    <a:lnTo>
                      <a:pt x="591" y="16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Rectangle 36"/>
              <p:cNvSpPr>
                <a:spLocks noChangeArrowheads="1"/>
              </p:cNvSpPr>
              <p:nvPr/>
            </p:nvSpPr>
            <p:spPr bwMode="auto">
              <a:xfrm>
                <a:off x="4696" y="507"/>
                <a:ext cx="5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dname</a:t>
                </a:r>
              </a:p>
            </p:txBody>
          </p:sp>
        </p:grpSp>
        <p:sp>
          <p:nvSpPr>
            <p:cNvPr id="12326" name="Rectangle 38"/>
            <p:cNvSpPr>
              <a:spLocks noChangeArrowheads="1"/>
            </p:cNvSpPr>
            <p:nvPr/>
          </p:nvSpPr>
          <p:spPr bwMode="auto">
            <a:xfrm>
              <a:off x="5179" y="757"/>
              <a:ext cx="54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budget</a:t>
              </a:r>
            </a:p>
          </p:txBody>
        </p:sp>
        <p:sp>
          <p:nvSpPr>
            <p:cNvPr id="12327" name="Rectangle 39"/>
            <p:cNvSpPr>
              <a:spLocks noChangeArrowheads="1"/>
            </p:cNvSpPr>
            <p:nvPr/>
          </p:nvSpPr>
          <p:spPr bwMode="auto">
            <a:xfrm>
              <a:off x="4375" y="757"/>
              <a:ext cx="3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u="sng">
                  <a:solidFill>
                    <a:srgbClr val="000000"/>
                  </a:solidFill>
                  <a:latin typeface="Arial" charset="0"/>
                </a:rPr>
                <a:t>did</a:t>
              </a:r>
            </a:p>
          </p:txBody>
        </p:sp>
        <p:grpSp>
          <p:nvGrpSpPr>
            <p:cNvPr id="12330" name="Group 42"/>
            <p:cNvGrpSpPr>
              <a:grpSpLocks/>
            </p:cNvGrpSpPr>
            <p:nvPr/>
          </p:nvGrpSpPr>
          <p:grpSpPr bwMode="auto">
            <a:xfrm>
              <a:off x="3600" y="288"/>
              <a:ext cx="455" cy="327"/>
              <a:chOff x="3621" y="276"/>
              <a:chExt cx="455" cy="327"/>
            </a:xfrm>
          </p:grpSpPr>
          <p:sp>
            <p:nvSpPr>
              <p:cNvPr id="12328" name="Freeform 40"/>
              <p:cNvSpPr>
                <a:spLocks/>
              </p:cNvSpPr>
              <p:nvPr/>
            </p:nvSpPr>
            <p:spPr bwMode="auto">
              <a:xfrm>
                <a:off x="3622" y="276"/>
                <a:ext cx="454" cy="327"/>
              </a:xfrm>
              <a:custGeom>
                <a:avLst/>
                <a:gdLst>
                  <a:gd name="T0" fmla="*/ 1 w 454"/>
                  <a:gd name="T1" fmla="*/ 177 h 327"/>
                  <a:gd name="T2" fmla="*/ 8 w 454"/>
                  <a:gd name="T3" fmla="*/ 205 h 327"/>
                  <a:gd name="T4" fmla="*/ 21 w 454"/>
                  <a:gd name="T5" fmla="*/ 231 h 327"/>
                  <a:gd name="T6" fmla="*/ 41 w 454"/>
                  <a:gd name="T7" fmla="*/ 257 h 327"/>
                  <a:gd name="T8" fmla="*/ 66 w 454"/>
                  <a:gd name="T9" fmla="*/ 278 h 327"/>
                  <a:gd name="T10" fmla="*/ 96 w 454"/>
                  <a:gd name="T11" fmla="*/ 296 h 327"/>
                  <a:gd name="T12" fmla="*/ 131 w 454"/>
                  <a:gd name="T13" fmla="*/ 311 h 327"/>
                  <a:gd name="T14" fmla="*/ 167 w 454"/>
                  <a:gd name="T15" fmla="*/ 320 h 327"/>
                  <a:gd name="T16" fmla="*/ 206 w 454"/>
                  <a:gd name="T17" fmla="*/ 326 h 327"/>
                  <a:gd name="T18" fmla="*/ 246 w 454"/>
                  <a:gd name="T19" fmla="*/ 326 h 327"/>
                  <a:gd name="T20" fmla="*/ 285 w 454"/>
                  <a:gd name="T21" fmla="*/ 320 h 327"/>
                  <a:gd name="T22" fmla="*/ 322 w 454"/>
                  <a:gd name="T23" fmla="*/ 310 h 327"/>
                  <a:gd name="T24" fmla="*/ 356 w 454"/>
                  <a:gd name="T25" fmla="*/ 296 h 327"/>
                  <a:gd name="T26" fmla="*/ 387 w 454"/>
                  <a:gd name="T27" fmla="*/ 278 h 327"/>
                  <a:gd name="T28" fmla="*/ 412 w 454"/>
                  <a:gd name="T29" fmla="*/ 257 h 327"/>
                  <a:gd name="T30" fmla="*/ 431 w 454"/>
                  <a:gd name="T31" fmla="*/ 231 h 327"/>
                  <a:gd name="T32" fmla="*/ 445 w 454"/>
                  <a:gd name="T33" fmla="*/ 205 h 327"/>
                  <a:gd name="T34" fmla="*/ 453 w 454"/>
                  <a:gd name="T35" fmla="*/ 177 h 327"/>
                  <a:gd name="T36" fmla="*/ 453 w 454"/>
                  <a:gd name="T37" fmla="*/ 148 h 327"/>
                  <a:gd name="T38" fmla="*/ 445 w 454"/>
                  <a:gd name="T39" fmla="*/ 120 h 327"/>
                  <a:gd name="T40" fmla="*/ 431 w 454"/>
                  <a:gd name="T41" fmla="*/ 94 h 327"/>
                  <a:gd name="T42" fmla="*/ 412 w 454"/>
                  <a:gd name="T43" fmla="*/ 68 h 327"/>
                  <a:gd name="T44" fmla="*/ 387 w 454"/>
                  <a:gd name="T45" fmla="*/ 47 h 327"/>
                  <a:gd name="T46" fmla="*/ 356 w 454"/>
                  <a:gd name="T47" fmla="*/ 29 h 327"/>
                  <a:gd name="T48" fmla="*/ 322 w 454"/>
                  <a:gd name="T49" fmla="*/ 15 h 327"/>
                  <a:gd name="T50" fmla="*/ 285 w 454"/>
                  <a:gd name="T51" fmla="*/ 5 h 327"/>
                  <a:gd name="T52" fmla="*/ 246 w 454"/>
                  <a:gd name="T53" fmla="*/ 0 h 327"/>
                  <a:gd name="T54" fmla="*/ 206 w 454"/>
                  <a:gd name="T55" fmla="*/ 0 h 327"/>
                  <a:gd name="T56" fmla="*/ 167 w 454"/>
                  <a:gd name="T57" fmla="*/ 5 h 327"/>
                  <a:gd name="T58" fmla="*/ 131 w 454"/>
                  <a:gd name="T59" fmla="*/ 15 h 327"/>
                  <a:gd name="T60" fmla="*/ 96 w 454"/>
                  <a:gd name="T61" fmla="*/ 29 h 327"/>
                  <a:gd name="T62" fmla="*/ 66 w 454"/>
                  <a:gd name="T63" fmla="*/ 47 h 327"/>
                  <a:gd name="T64" fmla="*/ 41 w 454"/>
                  <a:gd name="T65" fmla="*/ 68 h 327"/>
                  <a:gd name="T66" fmla="*/ 21 w 454"/>
                  <a:gd name="T67" fmla="*/ 94 h 327"/>
                  <a:gd name="T68" fmla="*/ 8 w 454"/>
                  <a:gd name="T69" fmla="*/ 120 h 327"/>
                  <a:gd name="T70" fmla="*/ 1 w 454"/>
                  <a:gd name="T71"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327">
                    <a:moveTo>
                      <a:pt x="0" y="163"/>
                    </a:moveTo>
                    <a:lnTo>
                      <a:pt x="1" y="177"/>
                    </a:lnTo>
                    <a:lnTo>
                      <a:pt x="3" y="192"/>
                    </a:lnTo>
                    <a:lnTo>
                      <a:pt x="8" y="205"/>
                    </a:lnTo>
                    <a:lnTo>
                      <a:pt x="13" y="219"/>
                    </a:lnTo>
                    <a:lnTo>
                      <a:pt x="21" y="231"/>
                    </a:lnTo>
                    <a:lnTo>
                      <a:pt x="30" y="244"/>
                    </a:lnTo>
                    <a:lnTo>
                      <a:pt x="41" y="257"/>
                    </a:lnTo>
                    <a:lnTo>
                      <a:pt x="53" y="268"/>
                    </a:lnTo>
                    <a:lnTo>
                      <a:pt x="66" y="278"/>
                    </a:lnTo>
                    <a:lnTo>
                      <a:pt x="80" y="288"/>
                    </a:lnTo>
                    <a:lnTo>
                      <a:pt x="96" y="296"/>
                    </a:lnTo>
                    <a:lnTo>
                      <a:pt x="113" y="304"/>
                    </a:lnTo>
                    <a:lnTo>
                      <a:pt x="131" y="311"/>
                    </a:lnTo>
                    <a:lnTo>
                      <a:pt x="149" y="316"/>
                    </a:lnTo>
                    <a:lnTo>
                      <a:pt x="167" y="320"/>
                    </a:lnTo>
                    <a:lnTo>
                      <a:pt x="186" y="324"/>
                    </a:lnTo>
                    <a:lnTo>
                      <a:pt x="206" y="326"/>
                    </a:lnTo>
                    <a:lnTo>
                      <a:pt x="227" y="326"/>
                    </a:lnTo>
                    <a:lnTo>
                      <a:pt x="246" y="326"/>
                    </a:lnTo>
                    <a:lnTo>
                      <a:pt x="266" y="323"/>
                    </a:lnTo>
                    <a:lnTo>
                      <a:pt x="285" y="320"/>
                    </a:lnTo>
                    <a:lnTo>
                      <a:pt x="304" y="316"/>
                    </a:lnTo>
                    <a:lnTo>
                      <a:pt x="322" y="310"/>
                    </a:lnTo>
                    <a:lnTo>
                      <a:pt x="340" y="304"/>
                    </a:lnTo>
                    <a:lnTo>
                      <a:pt x="356" y="296"/>
                    </a:lnTo>
                    <a:lnTo>
                      <a:pt x="372" y="288"/>
                    </a:lnTo>
                    <a:lnTo>
                      <a:pt x="387" y="278"/>
                    </a:lnTo>
                    <a:lnTo>
                      <a:pt x="399" y="266"/>
                    </a:lnTo>
                    <a:lnTo>
                      <a:pt x="412" y="257"/>
                    </a:lnTo>
                    <a:lnTo>
                      <a:pt x="423" y="244"/>
                    </a:lnTo>
                    <a:lnTo>
                      <a:pt x="431" y="231"/>
                    </a:lnTo>
                    <a:lnTo>
                      <a:pt x="439" y="219"/>
                    </a:lnTo>
                    <a:lnTo>
                      <a:pt x="445" y="205"/>
                    </a:lnTo>
                    <a:lnTo>
                      <a:pt x="449" y="191"/>
                    </a:lnTo>
                    <a:lnTo>
                      <a:pt x="453" y="177"/>
                    </a:lnTo>
                    <a:lnTo>
                      <a:pt x="453" y="163"/>
                    </a:lnTo>
                    <a:lnTo>
                      <a:pt x="453" y="148"/>
                    </a:lnTo>
                    <a:lnTo>
                      <a:pt x="449" y="134"/>
                    </a:lnTo>
                    <a:lnTo>
                      <a:pt x="445" y="120"/>
                    </a:lnTo>
                    <a:lnTo>
                      <a:pt x="439" y="106"/>
                    </a:lnTo>
                    <a:lnTo>
                      <a:pt x="431" y="94"/>
                    </a:lnTo>
                    <a:lnTo>
                      <a:pt x="422" y="81"/>
                    </a:lnTo>
                    <a:lnTo>
                      <a:pt x="412" y="68"/>
                    </a:lnTo>
                    <a:lnTo>
                      <a:pt x="399" y="57"/>
                    </a:lnTo>
                    <a:lnTo>
                      <a:pt x="387" y="47"/>
                    </a:lnTo>
                    <a:lnTo>
                      <a:pt x="372" y="37"/>
                    </a:lnTo>
                    <a:lnTo>
                      <a:pt x="356" y="29"/>
                    </a:lnTo>
                    <a:lnTo>
                      <a:pt x="339" y="21"/>
                    </a:lnTo>
                    <a:lnTo>
                      <a:pt x="322" y="15"/>
                    </a:lnTo>
                    <a:lnTo>
                      <a:pt x="304" y="9"/>
                    </a:lnTo>
                    <a:lnTo>
                      <a:pt x="285" y="5"/>
                    </a:lnTo>
                    <a:lnTo>
                      <a:pt x="266" y="1"/>
                    </a:lnTo>
                    <a:lnTo>
                      <a:pt x="246" y="0"/>
                    </a:lnTo>
                    <a:lnTo>
                      <a:pt x="225" y="0"/>
                    </a:lnTo>
                    <a:lnTo>
                      <a:pt x="206" y="0"/>
                    </a:lnTo>
                    <a:lnTo>
                      <a:pt x="186" y="1"/>
                    </a:lnTo>
                    <a:lnTo>
                      <a:pt x="167" y="5"/>
                    </a:lnTo>
                    <a:lnTo>
                      <a:pt x="149" y="9"/>
                    </a:lnTo>
                    <a:lnTo>
                      <a:pt x="131" y="15"/>
                    </a:lnTo>
                    <a:lnTo>
                      <a:pt x="113" y="21"/>
                    </a:lnTo>
                    <a:lnTo>
                      <a:pt x="96" y="29"/>
                    </a:lnTo>
                    <a:lnTo>
                      <a:pt x="80" y="37"/>
                    </a:lnTo>
                    <a:lnTo>
                      <a:pt x="66" y="47"/>
                    </a:lnTo>
                    <a:lnTo>
                      <a:pt x="53" y="57"/>
                    </a:lnTo>
                    <a:lnTo>
                      <a:pt x="41" y="68"/>
                    </a:lnTo>
                    <a:lnTo>
                      <a:pt x="30" y="81"/>
                    </a:lnTo>
                    <a:lnTo>
                      <a:pt x="21" y="94"/>
                    </a:lnTo>
                    <a:lnTo>
                      <a:pt x="13" y="106"/>
                    </a:lnTo>
                    <a:lnTo>
                      <a:pt x="8" y="120"/>
                    </a:lnTo>
                    <a:lnTo>
                      <a:pt x="3" y="134"/>
                    </a:lnTo>
                    <a:lnTo>
                      <a:pt x="1" y="148"/>
                    </a:lnTo>
                    <a:lnTo>
                      <a:pt x="0" y="16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9" name="Rectangle 41"/>
              <p:cNvSpPr>
                <a:spLocks noChangeArrowheads="1"/>
              </p:cNvSpPr>
              <p:nvPr/>
            </p:nvSpPr>
            <p:spPr bwMode="auto">
              <a:xfrm>
                <a:off x="3621" y="334"/>
                <a:ext cx="44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since</a:t>
                </a:r>
              </a:p>
            </p:txBody>
          </p:sp>
        </p:grpSp>
        <p:grpSp>
          <p:nvGrpSpPr>
            <p:cNvPr id="12337" name="Group 49"/>
            <p:cNvGrpSpPr>
              <a:grpSpLocks/>
            </p:cNvGrpSpPr>
            <p:nvPr/>
          </p:nvGrpSpPr>
          <p:grpSpPr bwMode="auto">
            <a:xfrm>
              <a:off x="2069" y="458"/>
              <a:ext cx="1285" cy="567"/>
              <a:chOff x="2069" y="458"/>
              <a:chExt cx="1285" cy="567"/>
            </a:xfrm>
          </p:grpSpPr>
          <p:sp>
            <p:nvSpPr>
              <p:cNvPr id="12331" name="Freeform 43"/>
              <p:cNvSpPr>
                <a:spLocks/>
              </p:cNvSpPr>
              <p:nvPr/>
            </p:nvSpPr>
            <p:spPr bwMode="auto">
              <a:xfrm>
                <a:off x="2476" y="458"/>
                <a:ext cx="454" cy="327"/>
              </a:xfrm>
              <a:custGeom>
                <a:avLst/>
                <a:gdLst>
                  <a:gd name="T0" fmla="*/ 453 w 454"/>
                  <a:gd name="T1" fmla="*/ 148 h 327"/>
                  <a:gd name="T2" fmla="*/ 445 w 454"/>
                  <a:gd name="T3" fmla="*/ 120 h 327"/>
                  <a:gd name="T4" fmla="*/ 431 w 454"/>
                  <a:gd name="T5" fmla="*/ 94 h 327"/>
                  <a:gd name="T6" fmla="*/ 412 w 454"/>
                  <a:gd name="T7" fmla="*/ 68 h 327"/>
                  <a:gd name="T8" fmla="*/ 387 w 454"/>
                  <a:gd name="T9" fmla="*/ 47 h 327"/>
                  <a:gd name="T10" fmla="*/ 356 w 454"/>
                  <a:gd name="T11" fmla="*/ 29 h 327"/>
                  <a:gd name="T12" fmla="*/ 322 w 454"/>
                  <a:gd name="T13" fmla="*/ 15 h 327"/>
                  <a:gd name="T14" fmla="*/ 285 w 454"/>
                  <a:gd name="T15" fmla="*/ 5 h 327"/>
                  <a:gd name="T16" fmla="*/ 246 w 454"/>
                  <a:gd name="T17" fmla="*/ 0 h 327"/>
                  <a:gd name="T18" fmla="*/ 206 w 454"/>
                  <a:gd name="T19" fmla="*/ 0 h 327"/>
                  <a:gd name="T20" fmla="*/ 167 w 454"/>
                  <a:gd name="T21" fmla="*/ 5 h 327"/>
                  <a:gd name="T22" fmla="*/ 131 w 454"/>
                  <a:gd name="T23" fmla="*/ 15 h 327"/>
                  <a:gd name="T24" fmla="*/ 96 w 454"/>
                  <a:gd name="T25" fmla="*/ 29 h 327"/>
                  <a:gd name="T26" fmla="*/ 66 w 454"/>
                  <a:gd name="T27" fmla="*/ 47 h 327"/>
                  <a:gd name="T28" fmla="*/ 41 w 454"/>
                  <a:gd name="T29" fmla="*/ 68 h 327"/>
                  <a:gd name="T30" fmla="*/ 21 w 454"/>
                  <a:gd name="T31" fmla="*/ 94 h 327"/>
                  <a:gd name="T32" fmla="*/ 8 w 454"/>
                  <a:gd name="T33" fmla="*/ 120 h 327"/>
                  <a:gd name="T34" fmla="*/ 1 w 454"/>
                  <a:gd name="T35" fmla="*/ 148 h 327"/>
                  <a:gd name="T36" fmla="*/ 1 w 454"/>
                  <a:gd name="T37" fmla="*/ 177 h 327"/>
                  <a:gd name="T38" fmla="*/ 8 w 454"/>
                  <a:gd name="T39" fmla="*/ 205 h 327"/>
                  <a:gd name="T40" fmla="*/ 21 w 454"/>
                  <a:gd name="T41" fmla="*/ 231 h 327"/>
                  <a:gd name="T42" fmla="*/ 41 w 454"/>
                  <a:gd name="T43" fmla="*/ 257 h 327"/>
                  <a:gd name="T44" fmla="*/ 66 w 454"/>
                  <a:gd name="T45" fmla="*/ 278 h 327"/>
                  <a:gd name="T46" fmla="*/ 96 w 454"/>
                  <a:gd name="T47" fmla="*/ 296 h 327"/>
                  <a:gd name="T48" fmla="*/ 131 w 454"/>
                  <a:gd name="T49" fmla="*/ 310 h 327"/>
                  <a:gd name="T50" fmla="*/ 167 w 454"/>
                  <a:gd name="T51" fmla="*/ 320 h 327"/>
                  <a:gd name="T52" fmla="*/ 206 w 454"/>
                  <a:gd name="T53" fmla="*/ 326 h 327"/>
                  <a:gd name="T54" fmla="*/ 246 w 454"/>
                  <a:gd name="T55" fmla="*/ 326 h 327"/>
                  <a:gd name="T56" fmla="*/ 285 w 454"/>
                  <a:gd name="T57" fmla="*/ 320 h 327"/>
                  <a:gd name="T58" fmla="*/ 322 w 454"/>
                  <a:gd name="T59" fmla="*/ 310 h 327"/>
                  <a:gd name="T60" fmla="*/ 356 w 454"/>
                  <a:gd name="T61" fmla="*/ 296 h 327"/>
                  <a:gd name="T62" fmla="*/ 387 w 454"/>
                  <a:gd name="T63" fmla="*/ 278 h 327"/>
                  <a:gd name="T64" fmla="*/ 412 w 454"/>
                  <a:gd name="T65" fmla="*/ 257 h 327"/>
                  <a:gd name="T66" fmla="*/ 431 w 454"/>
                  <a:gd name="T67" fmla="*/ 231 h 327"/>
                  <a:gd name="T68" fmla="*/ 445 w 454"/>
                  <a:gd name="T69" fmla="*/ 205 h 327"/>
                  <a:gd name="T70" fmla="*/ 453 w 454"/>
                  <a:gd name="T71" fmla="*/ 17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327">
                    <a:moveTo>
                      <a:pt x="453" y="163"/>
                    </a:moveTo>
                    <a:lnTo>
                      <a:pt x="453" y="148"/>
                    </a:lnTo>
                    <a:lnTo>
                      <a:pt x="449" y="134"/>
                    </a:lnTo>
                    <a:lnTo>
                      <a:pt x="445" y="120"/>
                    </a:lnTo>
                    <a:lnTo>
                      <a:pt x="439" y="106"/>
                    </a:lnTo>
                    <a:lnTo>
                      <a:pt x="431" y="94"/>
                    </a:lnTo>
                    <a:lnTo>
                      <a:pt x="422" y="81"/>
                    </a:lnTo>
                    <a:lnTo>
                      <a:pt x="412" y="68"/>
                    </a:lnTo>
                    <a:lnTo>
                      <a:pt x="399" y="57"/>
                    </a:lnTo>
                    <a:lnTo>
                      <a:pt x="387" y="47"/>
                    </a:lnTo>
                    <a:lnTo>
                      <a:pt x="372" y="37"/>
                    </a:lnTo>
                    <a:lnTo>
                      <a:pt x="356" y="29"/>
                    </a:lnTo>
                    <a:lnTo>
                      <a:pt x="339" y="21"/>
                    </a:lnTo>
                    <a:lnTo>
                      <a:pt x="322" y="15"/>
                    </a:lnTo>
                    <a:lnTo>
                      <a:pt x="304" y="9"/>
                    </a:lnTo>
                    <a:lnTo>
                      <a:pt x="285" y="5"/>
                    </a:lnTo>
                    <a:lnTo>
                      <a:pt x="266" y="2"/>
                    </a:lnTo>
                    <a:lnTo>
                      <a:pt x="246" y="0"/>
                    </a:lnTo>
                    <a:lnTo>
                      <a:pt x="227" y="0"/>
                    </a:lnTo>
                    <a:lnTo>
                      <a:pt x="206" y="0"/>
                    </a:lnTo>
                    <a:lnTo>
                      <a:pt x="187" y="2"/>
                    </a:lnTo>
                    <a:lnTo>
                      <a:pt x="167" y="5"/>
                    </a:lnTo>
                    <a:lnTo>
                      <a:pt x="149" y="9"/>
                    </a:lnTo>
                    <a:lnTo>
                      <a:pt x="131" y="15"/>
                    </a:lnTo>
                    <a:lnTo>
                      <a:pt x="113" y="21"/>
                    </a:lnTo>
                    <a:lnTo>
                      <a:pt x="96" y="29"/>
                    </a:lnTo>
                    <a:lnTo>
                      <a:pt x="81" y="37"/>
                    </a:lnTo>
                    <a:lnTo>
                      <a:pt x="66" y="47"/>
                    </a:lnTo>
                    <a:lnTo>
                      <a:pt x="53" y="57"/>
                    </a:lnTo>
                    <a:lnTo>
                      <a:pt x="41" y="68"/>
                    </a:lnTo>
                    <a:lnTo>
                      <a:pt x="30" y="81"/>
                    </a:lnTo>
                    <a:lnTo>
                      <a:pt x="21" y="94"/>
                    </a:lnTo>
                    <a:lnTo>
                      <a:pt x="13" y="106"/>
                    </a:lnTo>
                    <a:lnTo>
                      <a:pt x="8" y="120"/>
                    </a:lnTo>
                    <a:lnTo>
                      <a:pt x="3" y="134"/>
                    </a:lnTo>
                    <a:lnTo>
                      <a:pt x="1" y="148"/>
                    </a:lnTo>
                    <a:lnTo>
                      <a:pt x="0" y="163"/>
                    </a:lnTo>
                    <a:lnTo>
                      <a:pt x="1" y="177"/>
                    </a:lnTo>
                    <a:lnTo>
                      <a:pt x="3" y="191"/>
                    </a:lnTo>
                    <a:lnTo>
                      <a:pt x="8" y="205"/>
                    </a:lnTo>
                    <a:lnTo>
                      <a:pt x="13" y="219"/>
                    </a:lnTo>
                    <a:lnTo>
                      <a:pt x="21" y="231"/>
                    </a:lnTo>
                    <a:lnTo>
                      <a:pt x="30" y="244"/>
                    </a:lnTo>
                    <a:lnTo>
                      <a:pt x="41" y="257"/>
                    </a:lnTo>
                    <a:lnTo>
                      <a:pt x="53" y="268"/>
                    </a:lnTo>
                    <a:lnTo>
                      <a:pt x="66" y="278"/>
                    </a:lnTo>
                    <a:lnTo>
                      <a:pt x="81" y="288"/>
                    </a:lnTo>
                    <a:lnTo>
                      <a:pt x="96" y="296"/>
                    </a:lnTo>
                    <a:lnTo>
                      <a:pt x="113" y="304"/>
                    </a:lnTo>
                    <a:lnTo>
                      <a:pt x="131" y="310"/>
                    </a:lnTo>
                    <a:lnTo>
                      <a:pt x="149" y="316"/>
                    </a:lnTo>
                    <a:lnTo>
                      <a:pt x="167" y="320"/>
                    </a:lnTo>
                    <a:lnTo>
                      <a:pt x="187" y="324"/>
                    </a:lnTo>
                    <a:lnTo>
                      <a:pt x="206" y="326"/>
                    </a:lnTo>
                    <a:lnTo>
                      <a:pt x="227" y="326"/>
                    </a:lnTo>
                    <a:lnTo>
                      <a:pt x="246" y="326"/>
                    </a:lnTo>
                    <a:lnTo>
                      <a:pt x="266" y="324"/>
                    </a:lnTo>
                    <a:lnTo>
                      <a:pt x="285" y="320"/>
                    </a:lnTo>
                    <a:lnTo>
                      <a:pt x="304" y="316"/>
                    </a:lnTo>
                    <a:lnTo>
                      <a:pt x="322" y="310"/>
                    </a:lnTo>
                    <a:lnTo>
                      <a:pt x="339" y="304"/>
                    </a:lnTo>
                    <a:lnTo>
                      <a:pt x="356" y="296"/>
                    </a:lnTo>
                    <a:lnTo>
                      <a:pt x="372" y="288"/>
                    </a:lnTo>
                    <a:lnTo>
                      <a:pt x="387" y="278"/>
                    </a:lnTo>
                    <a:lnTo>
                      <a:pt x="399" y="268"/>
                    </a:lnTo>
                    <a:lnTo>
                      <a:pt x="412" y="257"/>
                    </a:lnTo>
                    <a:lnTo>
                      <a:pt x="422" y="244"/>
                    </a:lnTo>
                    <a:lnTo>
                      <a:pt x="431" y="231"/>
                    </a:lnTo>
                    <a:lnTo>
                      <a:pt x="439" y="219"/>
                    </a:lnTo>
                    <a:lnTo>
                      <a:pt x="445" y="205"/>
                    </a:lnTo>
                    <a:lnTo>
                      <a:pt x="449" y="191"/>
                    </a:lnTo>
                    <a:lnTo>
                      <a:pt x="453" y="177"/>
                    </a:lnTo>
                    <a:lnTo>
                      <a:pt x="453" y="16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2" name="Freeform 44"/>
              <p:cNvSpPr>
                <a:spLocks/>
              </p:cNvSpPr>
              <p:nvPr/>
            </p:nvSpPr>
            <p:spPr bwMode="auto">
              <a:xfrm>
                <a:off x="2069" y="699"/>
                <a:ext cx="454" cy="326"/>
              </a:xfrm>
              <a:custGeom>
                <a:avLst/>
                <a:gdLst>
                  <a:gd name="T0" fmla="*/ 451 w 454"/>
                  <a:gd name="T1" fmla="*/ 148 h 326"/>
                  <a:gd name="T2" fmla="*/ 445 w 454"/>
                  <a:gd name="T3" fmla="*/ 120 h 326"/>
                  <a:gd name="T4" fmla="*/ 431 w 454"/>
                  <a:gd name="T5" fmla="*/ 93 h 326"/>
                  <a:gd name="T6" fmla="*/ 411 w 454"/>
                  <a:gd name="T7" fmla="*/ 68 h 326"/>
                  <a:gd name="T8" fmla="*/ 386 w 454"/>
                  <a:gd name="T9" fmla="*/ 47 h 326"/>
                  <a:gd name="T10" fmla="*/ 356 w 454"/>
                  <a:gd name="T11" fmla="*/ 29 h 326"/>
                  <a:gd name="T12" fmla="*/ 322 w 454"/>
                  <a:gd name="T13" fmla="*/ 15 h 326"/>
                  <a:gd name="T14" fmla="*/ 285 w 454"/>
                  <a:gd name="T15" fmla="*/ 5 h 326"/>
                  <a:gd name="T16" fmla="*/ 246 w 454"/>
                  <a:gd name="T17" fmla="*/ 0 h 326"/>
                  <a:gd name="T18" fmla="*/ 206 w 454"/>
                  <a:gd name="T19" fmla="*/ 0 h 326"/>
                  <a:gd name="T20" fmla="*/ 167 w 454"/>
                  <a:gd name="T21" fmla="*/ 5 h 326"/>
                  <a:gd name="T22" fmla="*/ 130 w 454"/>
                  <a:gd name="T23" fmla="*/ 15 h 326"/>
                  <a:gd name="T24" fmla="*/ 96 w 454"/>
                  <a:gd name="T25" fmla="*/ 29 h 326"/>
                  <a:gd name="T26" fmla="*/ 66 w 454"/>
                  <a:gd name="T27" fmla="*/ 47 h 326"/>
                  <a:gd name="T28" fmla="*/ 41 w 454"/>
                  <a:gd name="T29" fmla="*/ 68 h 326"/>
                  <a:gd name="T30" fmla="*/ 21 w 454"/>
                  <a:gd name="T31" fmla="*/ 93 h 326"/>
                  <a:gd name="T32" fmla="*/ 7 w 454"/>
                  <a:gd name="T33" fmla="*/ 120 h 326"/>
                  <a:gd name="T34" fmla="*/ 1 w 454"/>
                  <a:gd name="T35" fmla="*/ 148 h 326"/>
                  <a:gd name="T36" fmla="*/ 1 w 454"/>
                  <a:gd name="T37" fmla="*/ 176 h 326"/>
                  <a:gd name="T38" fmla="*/ 7 w 454"/>
                  <a:gd name="T39" fmla="*/ 204 h 326"/>
                  <a:gd name="T40" fmla="*/ 21 w 454"/>
                  <a:gd name="T41" fmla="*/ 231 h 326"/>
                  <a:gd name="T42" fmla="*/ 41 w 454"/>
                  <a:gd name="T43" fmla="*/ 256 h 326"/>
                  <a:gd name="T44" fmla="*/ 66 w 454"/>
                  <a:gd name="T45" fmla="*/ 277 h 326"/>
                  <a:gd name="T46" fmla="*/ 96 w 454"/>
                  <a:gd name="T47" fmla="*/ 295 h 326"/>
                  <a:gd name="T48" fmla="*/ 130 w 454"/>
                  <a:gd name="T49" fmla="*/ 309 h 326"/>
                  <a:gd name="T50" fmla="*/ 167 w 454"/>
                  <a:gd name="T51" fmla="*/ 319 h 326"/>
                  <a:gd name="T52" fmla="*/ 206 w 454"/>
                  <a:gd name="T53" fmla="*/ 325 h 326"/>
                  <a:gd name="T54" fmla="*/ 246 w 454"/>
                  <a:gd name="T55" fmla="*/ 325 h 326"/>
                  <a:gd name="T56" fmla="*/ 285 w 454"/>
                  <a:gd name="T57" fmla="*/ 319 h 326"/>
                  <a:gd name="T58" fmla="*/ 322 w 454"/>
                  <a:gd name="T59" fmla="*/ 309 h 326"/>
                  <a:gd name="T60" fmla="*/ 356 w 454"/>
                  <a:gd name="T61" fmla="*/ 295 h 326"/>
                  <a:gd name="T62" fmla="*/ 386 w 454"/>
                  <a:gd name="T63" fmla="*/ 277 h 326"/>
                  <a:gd name="T64" fmla="*/ 411 w 454"/>
                  <a:gd name="T65" fmla="*/ 256 h 326"/>
                  <a:gd name="T66" fmla="*/ 431 w 454"/>
                  <a:gd name="T67" fmla="*/ 231 h 326"/>
                  <a:gd name="T68" fmla="*/ 445 w 454"/>
                  <a:gd name="T69" fmla="*/ 204 h 326"/>
                  <a:gd name="T70" fmla="*/ 451 w 454"/>
                  <a:gd name="T71" fmla="*/ 1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326">
                    <a:moveTo>
                      <a:pt x="453" y="162"/>
                    </a:moveTo>
                    <a:lnTo>
                      <a:pt x="451" y="148"/>
                    </a:lnTo>
                    <a:lnTo>
                      <a:pt x="449" y="134"/>
                    </a:lnTo>
                    <a:lnTo>
                      <a:pt x="445" y="120"/>
                    </a:lnTo>
                    <a:lnTo>
                      <a:pt x="439" y="106"/>
                    </a:lnTo>
                    <a:lnTo>
                      <a:pt x="431" y="93"/>
                    </a:lnTo>
                    <a:lnTo>
                      <a:pt x="422" y="81"/>
                    </a:lnTo>
                    <a:lnTo>
                      <a:pt x="411" y="68"/>
                    </a:lnTo>
                    <a:lnTo>
                      <a:pt x="399" y="57"/>
                    </a:lnTo>
                    <a:lnTo>
                      <a:pt x="386" y="47"/>
                    </a:lnTo>
                    <a:lnTo>
                      <a:pt x="372" y="37"/>
                    </a:lnTo>
                    <a:lnTo>
                      <a:pt x="356" y="29"/>
                    </a:lnTo>
                    <a:lnTo>
                      <a:pt x="339" y="21"/>
                    </a:lnTo>
                    <a:lnTo>
                      <a:pt x="322" y="15"/>
                    </a:lnTo>
                    <a:lnTo>
                      <a:pt x="304" y="9"/>
                    </a:lnTo>
                    <a:lnTo>
                      <a:pt x="285" y="5"/>
                    </a:lnTo>
                    <a:lnTo>
                      <a:pt x="265" y="1"/>
                    </a:lnTo>
                    <a:lnTo>
                      <a:pt x="246" y="0"/>
                    </a:lnTo>
                    <a:lnTo>
                      <a:pt x="225" y="0"/>
                    </a:lnTo>
                    <a:lnTo>
                      <a:pt x="206" y="0"/>
                    </a:lnTo>
                    <a:lnTo>
                      <a:pt x="186" y="1"/>
                    </a:lnTo>
                    <a:lnTo>
                      <a:pt x="167" y="5"/>
                    </a:lnTo>
                    <a:lnTo>
                      <a:pt x="148" y="9"/>
                    </a:lnTo>
                    <a:lnTo>
                      <a:pt x="130" y="15"/>
                    </a:lnTo>
                    <a:lnTo>
                      <a:pt x="113" y="21"/>
                    </a:lnTo>
                    <a:lnTo>
                      <a:pt x="96" y="29"/>
                    </a:lnTo>
                    <a:lnTo>
                      <a:pt x="80" y="37"/>
                    </a:lnTo>
                    <a:lnTo>
                      <a:pt x="66" y="47"/>
                    </a:lnTo>
                    <a:lnTo>
                      <a:pt x="53" y="57"/>
                    </a:lnTo>
                    <a:lnTo>
                      <a:pt x="41" y="68"/>
                    </a:lnTo>
                    <a:lnTo>
                      <a:pt x="30" y="81"/>
                    </a:lnTo>
                    <a:lnTo>
                      <a:pt x="21" y="93"/>
                    </a:lnTo>
                    <a:lnTo>
                      <a:pt x="13" y="106"/>
                    </a:lnTo>
                    <a:lnTo>
                      <a:pt x="7" y="120"/>
                    </a:lnTo>
                    <a:lnTo>
                      <a:pt x="3" y="134"/>
                    </a:lnTo>
                    <a:lnTo>
                      <a:pt x="1" y="148"/>
                    </a:lnTo>
                    <a:lnTo>
                      <a:pt x="0" y="162"/>
                    </a:lnTo>
                    <a:lnTo>
                      <a:pt x="1" y="176"/>
                    </a:lnTo>
                    <a:lnTo>
                      <a:pt x="3" y="190"/>
                    </a:lnTo>
                    <a:lnTo>
                      <a:pt x="7" y="204"/>
                    </a:lnTo>
                    <a:lnTo>
                      <a:pt x="13" y="218"/>
                    </a:lnTo>
                    <a:lnTo>
                      <a:pt x="21" y="231"/>
                    </a:lnTo>
                    <a:lnTo>
                      <a:pt x="30" y="243"/>
                    </a:lnTo>
                    <a:lnTo>
                      <a:pt x="41" y="256"/>
                    </a:lnTo>
                    <a:lnTo>
                      <a:pt x="53" y="266"/>
                    </a:lnTo>
                    <a:lnTo>
                      <a:pt x="66" y="277"/>
                    </a:lnTo>
                    <a:lnTo>
                      <a:pt x="80" y="287"/>
                    </a:lnTo>
                    <a:lnTo>
                      <a:pt x="96" y="295"/>
                    </a:lnTo>
                    <a:lnTo>
                      <a:pt x="113" y="303"/>
                    </a:lnTo>
                    <a:lnTo>
                      <a:pt x="130" y="309"/>
                    </a:lnTo>
                    <a:lnTo>
                      <a:pt x="148" y="315"/>
                    </a:lnTo>
                    <a:lnTo>
                      <a:pt x="167" y="319"/>
                    </a:lnTo>
                    <a:lnTo>
                      <a:pt x="186" y="322"/>
                    </a:lnTo>
                    <a:lnTo>
                      <a:pt x="206" y="325"/>
                    </a:lnTo>
                    <a:lnTo>
                      <a:pt x="225" y="325"/>
                    </a:lnTo>
                    <a:lnTo>
                      <a:pt x="246" y="325"/>
                    </a:lnTo>
                    <a:lnTo>
                      <a:pt x="265" y="322"/>
                    </a:lnTo>
                    <a:lnTo>
                      <a:pt x="285" y="319"/>
                    </a:lnTo>
                    <a:lnTo>
                      <a:pt x="304" y="315"/>
                    </a:lnTo>
                    <a:lnTo>
                      <a:pt x="322" y="309"/>
                    </a:lnTo>
                    <a:lnTo>
                      <a:pt x="339" y="303"/>
                    </a:lnTo>
                    <a:lnTo>
                      <a:pt x="356" y="295"/>
                    </a:lnTo>
                    <a:lnTo>
                      <a:pt x="372" y="287"/>
                    </a:lnTo>
                    <a:lnTo>
                      <a:pt x="386" y="277"/>
                    </a:lnTo>
                    <a:lnTo>
                      <a:pt x="399" y="266"/>
                    </a:lnTo>
                    <a:lnTo>
                      <a:pt x="411" y="256"/>
                    </a:lnTo>
                    <a:lnTo>
                      <a:pt x="422" y="243"/>
                    </a:lnTo>
                    <a:lnTo>
                      <a:pt x="431" y="231"/>
                    </a:lnTo>
                    <a:lnTo>
                      <a:pt x="439" y="218"/>
                    </a:lnTo>
                    <a:lnTo>
                      <a:pt x="445" y="204"/>
                    </a:lnTo>
                    <a:lnTo>
                      <a:pt x="449" y="190"/>
                    </a:lnTo>
                    <a:lnTo>
                      <a:pt x="451" y="176"/>
                    </a:lnTo>
                    <a:lnTo>
                      <a:pt x="453" y="16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3" name="Freeform 45"/>
              <p:cNvSpPr>
                <a:spLocks/>
              </p:cNvSpPr>
              <p:nvPr/>
            </p:nvSpPr>
            <p:spPr bwMode="auto">
              <a:xfrm>
                <a:off x="2902" y="699"/>
                <a:ext cx="452" cy="326"/>
              </a:xfrm>
              <a:custGeom>
                <a:avLst/>
                <a:gdLst>
                  <a:gd name="T0" fmla="*/ 0 w 452"/>
                  <a:gd name="T1" fmla="*/ 176 h 326"/>
                  <a:gd name="T2" fmla="*/ 7 w 452"/>
                  <a:gd name="T3" fmla="*/ 204 h 326"/>
                  <a:gd name="T4" fmla="*/ 21 w 452"/>
                  <a:gd name="T5" fmla="*/ 231 h 326"/>
                  <a:gd name="T6" fmla="*/ 40 w 452"/>
                  <a:gd name="T7" fmla="*/ 256 h 326"/>
                  <a:gd name="T8" fmla="*/ 65 w 452"/>
                  <a:gd name="T9" fmla="*/ 278 h 326"/>
                  <a:gd name="T10" fmla="*/ 96 w 452"/>
                  <a:gd name="T11" fmla="*/ 295 h 326"/>
                  <a:gd name="T12" fmla="*/ 130 w 452"/>
                  <a:gd name="T13" fmla="*/ 309 h 326"/>
                  <a:gd name="T14" fmla="*/ 167 w 452"/>
                  <a:gd name="T15" fmla="*/ 319 h 326"/>
                  <a:gd name="T16" fmla="*/ 206 w 452"/>
                  <a:gd name="T17" fmla="*/ 325 h 326"/>
                  <a:gd name="T18" fmla="*/ 245 w 452"/>
                  <a:gd name="T19" fmla="*/ 325 h 326"/>
                  <a:gd name="T20" fmla="*/ 283 w 452"/>
                  <a:gd name="T21" fmla="*/ 319 h 326"/>
                  <a:gd name="T22" fmla="*/ 320 w 452"/>
                  <a:gd name="T23" fmla="*/ 309 h 326"/>
                  <a:gd name="T24" fmla="*/ 354 w 452"/>
                  <a:gd name="T25" fmla="*/ 295 h 326"/>
                  <a:gd name="T26" fmla="*/ 385 w 452"/>
                  <a:gd name="T27" fmla="*/ 277 h 326"/>
                  <a:gd name="T28" fmla="*/ 410 w 452"/>
                  <a:gd name="T29" fmla="*/ 254 h 326"/>
                  <a:gd name="T30" fmla="*/ 429 w 452"/>
                  <a:gd name="T31" fmla="*/ 231 h 326"/>
                  <a:gd name="T32" fmla="*/ 443 w 452"/>
                  <a:gd name="T33" fmla="*/ 204 h 326"/>
                  <a:gd name="T34" fmla="*/ 451 w 452"/>
                  <a:gd name="T35" fmla="*/ 176 h 326"/>
                  <a:gd name="T36" fmla="*/ 451 w 452"/>
                  <a:gd name="T37" fmla="*/ 148 h 326"/>
                  <a:gd name="T38" fmla="*/ 443 w 452"/>
                  <a:gd name="T39" fmla="*/ 120 h 326"/>
                  <a:gd name="T40" fmla="*/ 429 w 452"/>
                  <a:gd name="T41" fmla="*/ 93 h 326"/>
                  <a:gd name="T42" fmla="*/ 410 w 452"/>
                  <a:gd name="T43" fmla="*/ 68 h 326"/>
                  <a:gd name="T44" fmla="*/ 385 w 452"/>
                  <a:gd name="T45" fmla="*/ 47 h 326"/>
                  <a:gd name="T46" fmla="*/ 354 w 452"/>
                  <a:gd name="T47" fmla="*/ 29 h 326"/>
                  <a:gd name="T48" fmla="*/ 320 w 452"/>
                  <a:gd name="T49" fmla="*/ 15 h 326"/>
                  <a:gd name="T50" fmla="*/ 283 w 452"/>
                  <a:gd name="T51" fmla="*/ 5 h 326"/>
                  <a:gd name="T52" fmla="*/ 245 w 452"/>
                  <a:gd name="T53" fmla="*/ 0 h 326"/>
                  <a:gd name="T54" fmla="*/ 206 w 452"/>
                  <a:gd name="T55" fmla="*/ 0 h 326"/>
                  <a:gd name="T56" fmla="*/ 167 w 452"/>
                  <a:gd name="T57" fmla="*/ 5 h 326"/>
                  <a:gd name="T58" fmla="*/ 130 w 452"/>
                  <a:gd name="T59" fmla="*/ 15 h 326"/>
                  <a:gd name="T60" fmla="*/ 96 w 452"/>
                  <a:gd name="T61" fmla="*/ 29 h 326"/>
                  <a:gd name="T62" fmla="*/ 65 w 452"/>
                  <a:gd name="T63" fmla="*/ 47 h 326"/>
                  <a:gd name="T64" fmla="*/ 40 w 452"/>
                  <a:gd name="T65" fmla="*/ 68 h 326"/>
                  <a:gd name="T66" fmla="*/ 21 w 452"/>
                  <a:gd name="T67" fmla="*/ 93 h 326"/>
                  <a:gd name="T68" fmla="*/ 7 w 452"/>
                  <a:gd name="T69" fmla="*/ 120 h 326"/>
                  <a:gd name="T70" fmla="*/ 0 w 452"/>
                  <a:gd name="T71" fmla="*/ 14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2" h="326">
                    <a:moveTo>
                      <a:pt x="0" y="162"/>
                    </a:moveTo>
                    <a:lnTo>
                      <a:pt x="0" y="176"/>
                    </a:lnTo>
                    <a:lnTo>
                      <a:pt x="3" y="190"/>
                    </a:lnTo>
                    <a:lnTo>
                      <a:pt x="7" y="204"/>
                    </a:lnTo>
                    <a:lnTo>
                      <a:pt x="13" y="218"/>
                    </a:lnTo>
                    <a:lnTo>
                      <a:pt x="21" y="231"/>
                    </a:lnTo>
                    <a:lnTo>
                      <a:pt x="29" y="243"/>
                    </a:lnTo>
                    <a:lnTo>
                      <a:pt x="40" y="256"/>
                    </a:lnTo>
                    <a:lnTo>
                      <a:pt x="52" y="267"/>
                    </a:lnTo>
                    <a:lnTo>
                      <a:pt x="65" y="278"/>
                    </a:lnTo>
                    <a:lnTo>
                      <a:pt x="80" y="287"/>
                    </a:lnTo>
                    <a:lnTo>
                      <a:pt x="96" y="295"/>
                    </a:lnTo>
                    <a:lnTo>
                      <a:pt x="112" y="303"/>
                    </a:lnTo>
                    <a:lnTo>
                      <a:pt x="130" y="309"/>
                    </a:lnTo>
                    <a:lnTo>
                      <a:pt x="148" y="315"/>
                    </a:lnTo>
                    <a:lnTo>
                      <a:pt x="167" y="319"/>
                    </a:lnTo>
                    <a:lnTo>
                      <a:pt x="186" y="322"/>
                    </a:lnTo>
                    <a:lnTo>
                      <a:pt x="206" y="325"/>
                    </a:lnTo>
                    <a:lnTo>
                      <a:pt x="225" y="325"/>
                    </a:lnTo>
                    <a:lnTo>
                      <a:pt x="245" y="325"/>
                    </a:lnTo>
                    <a:lnTo>
                      <a:pt x="264" y="322"/>
                    </a:lnTo>
                    <a:lnTo>
                      <a:pt x="283" y="319"/>
                    </a:lnTo>
                    <a:lnTo>
                      <a:pt x="302" y="315"/>
                    </a:lnTo>
                    <a:lnTo>
                      <a:pt x="320" y="309"/>
                    </a:lnTo>
                    <a:lnTo>
                      <a:pt x="338" y="303"/>
                    </a:lnTo>
                    <a:lnTo>
                      <a:pt x="354" y="295"/>
                    </a:lnTo>
                    <a:lnTo>
                      <a:pt x="370" y="287"/>
                    </a:lnTo>
                    <a:lnTo>
                      <a:pt x="385" y="277"/>
                    </a:lnTo>
                    <a:lnTo>
                      <a:pt x="398" y="266"/>
                    </a:lnTo>
                    <a:lnTo>
                      <a:pt x="410" y="254"/>
                    </a:lnTo>
                    <a:lnTo>
                      <a:pt x="421" y="243"/>
                    </a:lnTo>
                    <a:lnTo>
                      <a:pt x="429" y="231"/>
                    </a:lnTo>
                    <a:lnTo>
                      <a:pt x="437" y="217"/>
                    </a:lnTo>
                    <a:lnTo>
                      <a:pt x="443" y="204"/>
                    </a:lnTo>
                    <a:lnTo>
                      <a:pt x="447" y="190"/>
                    </a:lnTo>
                    <a:lnTo>
                      <a:pt x="451" y="176"/>
                    </a:lnTo>
                    <a:lnTo>
                      <a:pt x="451" y="162"/>
                    </a:lnTo>
                    <a:lnTo>
                      <a:pt x="451" y="148"/>
                    </a:lnTo>
                    <a:lnTo>
                      <a:pt x="447" y="134"/>
                    </a:lnTo>
                    <a:lnTo>
                      <a:pt x="443" y="120"/>
                    </a:lnTo>
                    <a:lnTo>
                      <a:pt x="437" y="106"/>
                    </a:lnTo>
                    <a:lnTo>
                      <a:pt x="429" y="93"/>
                    </a:lnTo>
                    <a:lnTo>
                      <a:pt x="421" y="81"/>
                    </a:lnTo>
                    <a:lnTo>
                      <a:pt x="410" y="68"/>
                    </a:lnTo>
                    <a:lnTo>
                      <a:pt x="398" y="57"/>
                    </a:lnTo>
                    <a:lnTo>
                      <a:pt x="385" y="47"/>
                    </a:lnTo>
                    <a:lnTo>
                      <a:pt x="370" y="37"/>
                    </a:lnTo>
                    <a:lnTo>
                      <a:pt x="354" y="29"/>
                    </a:lnTo>
                    <a:lnTo>
                      <a:pt x="338" y="21"/>
                    </a:lnTo>
                    <a:lnTo>
                      <a:pt x="320" y="15"/>
                    </a:lnTo>
                    <a:lnTo>
                      <a:pt x="302" y="9"/>
                    </a:lnTo>
                    <a:lnTo>
                      <a:pt x="283" y="5"/>
                    </a:lnTo>
                    <a:lnTo>
                      <a:pt x="264" y="1"/>
                    </a:lnTo>
                    <a:lnTo>
                      <a:pt x="245" y="0"/>
                    </a:lnTo>
                    <a:lnTo>
                      <a:pt x="225" y="0"/>
                    </a:lnTo>
                    <a:lnTo>
                      <a:pt x="206" y="0"/>
                    </a:lnTo>
                    <a:lnTo>
                      <a:pt x="186" y="1"/>
                    </a:lnTo>
                    <a:lnTo>
                      <a:pt x="167" y="5"/>
                    </a:lnTo>
                    <a:lnTo>
                      <a:pt x="148" y="9"/>
                    </a:lnTo>
                    <a:lnTo>
                      <a:pt x="130" y="15"/>
                    </a:lnTo>
                    <a:lnTo>
                      <a:pt x="112" y="21"/>
                    </a:lnTo>
                    <a:lnTo>
                      <a:pt x="96" y="29"/>
                    </a:lnTo>
                    <a:lnTo>
                      <a:pt x="80" y="37"/>
                    </a:lnTo>
                    <a:lnTo>
                      <a:pt x="65" y="47"/>
                    </a:lnTo>
                    <a:lnTo>
                      <a:pt x="52" y="57"/>
                    </a:lnTo>
                    <a:lnTo>
                      <a:pt x="40" y="68"/>
                    </a:lnTo>
                    <a:lnTo>
                      <a:pt x="29" y="81"/>
                    </a:lnTo>
                    <a:lnTo>
                      <a:pt x="21" y="93"/>
                    </a:lnTo>
                    <a:lnTo>
                      <a:pt x="13" y="106"/>
                    </a:lnTo>
                    <a:lnTo>
                      <a:pt x="7" y="120"/>
                    </a:lnTo>
                    <a:lnTo>
                      <a:pt x="3" y="134"/>
                    </a:lnTo>
                    <a:lnTo>
                      <a:pt x="0" y="148"/>
                    </a:lnTo>
                    <a:lnTo>
                      <a:pt x="0" y="16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4" name="Rectangle 46"/>
              <p:cNvSpPr>
                <a:spLocks noChangeArrowheads="1"/>
              </p:cNvSpPr>
              <p:nvPr/>
            </p:nvSpPr>
            <p:spPr bwMode="auto">
              <a:xfrm>
                <a:off x="2976" y="757"/>
                <a:ext cx="27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lot</a:t>
                </a:r>
              </a:p>
            </p:txBody>
          </p:sp>
          <p:sp>
            <p:nvSpPr>
              <p:cNvPr id="12335" name="Rectangle 47"/>
              <p:cNvSpPr>
                <a:spLocks noChangeArrowheads="1"/>
              </p:cNvSpPr>
              <p:nvPr/>
            </p:nvSpPr>
            <p:spPr bwMode="auto">
              <a:xfrm>
                <a:off x="2470" y="497"/>
                <a:ext cx="4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name</a:t>
                </a:r>
              </a:p>
            </p:txBody>
          </p:sp>
          <p:sp>
            <p:nvSpPr>
              <p:cNvPr id="12336" name="Rectangle 48"/>
              <p:cNvSpPr>
                <a:spLocks noChangeArrowheads="1"/>
              </p:cNvSpPr>
              <p:nvPr/>
            </p:nvSpPr>
            <p:spPr bwMode="auto">
              <a:xfrm>
                <a:off x="2121" y="750"/>
                <a:ext cx="33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u="sng">
                    <a:solidFill>
                      <a:srgbClr val="000000"/>
                    </a:solidFill>
                    <a:latin typeface="Arial" charset="0"/>
                  </a:rPr>
                  <a:t>ssn</a:t>
                </a:r>
              </a:p>
            </p:txBody>
          </p:sp>
        </p:grpSp>
        <p:grpSp>
          <p:nvGrpSpPr>
            <p:cNvPr id="12340" name="Group 52"/>
            <p:cNvGrpSpPr>
              <a:grpSpLocks/>
            </p:cNvGrpSpPr>
            <p:nvPr/>
          </p:nvGrpSpPr>
          <p:grpSpPr bwMode="auto">
            <a:xfrm>
              <a:off x="3456" y="1053"/>
              <a:ext cx="769" cy="580"/>
              <a:chOff x="3456" y="1053"/>
              <a:chExt cx="769" cy="580"/>
            </a:xfrm>
          </p:grpSpPr>
          <p:sp>
            <p:nvSpPr>
              <p:cNvPr id="12338" name="Rectangle 50"/>
              <p:cNvSpPr>
                <a:spLocks noChangeArrowheads="1"/>
              </p:cNvSpPr>
              <p:nvPr/>
            </p:nvSpPr>
            <p:spPr bwMode="auto">
              <a:xfrm>
                <a:off x="3522" y="1266"/>
                <a:ext cx="66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Manages</a:t>
                </a:r>
              </a:p>
            </p:txBody>
          </p:sp>
          <p:sp>
            <p:nvSpPr>
              <p:cNvPr id="12339" name="Freeform 51"/>
              <p:cNvSpPr>
                <a:spLocks/>
              </p:cNvSpPr>
              <p:nvPr/>
            </p:nvSpPr>
            <p:spPr bwMode="auto">
              <a:xfrm>
                <a:off x="3456" y="1053"/>
                <a:ext cx="769" cy="580"/>
              </a:xfrm>
              <a:custGeom>
                <a:avLst/>
                <a:gdLst>
                  <a:gd name="T0" fmla="*/ 0 w 769"/>
                  <a:gd name="T1" fmla="*/ 290 h 580"/>
                  <a:gd name="T2" fmla="*/ 378 w 769"/>
                  <a:gd name="T3" fmla="*/ 0 h 580"/>
                  <a:gd name="T4" fmla="*/ 768 w 769"/>
                  <a:gd name="T5" fmla="*/ 300 h 580"/>
                  <a:gd name="T6" fmla="*/ 378 w 769"/>
                  <a:gd name="T7" fmla="*/ 579 h 580"/>
                  <a:gd name="T8" fmla="*/ 0 w 769"/>
                  <a:gd name="T9" fmla="*/ 290 h 580"/>
                </a:gdLst>
                <a:ahLst/>
                <a:cxnLst>
                  <a:cxn ang="0">
                    <a:pos x="T0" y="T1"/>
                  </a:cxn>
                  <a:cxn ang="0">
                    <a:pos x="T2" y="T3"/>
                  </a:cxn>
                  <a:cxn ang="0">
                    <a:pos x="T4" y="T5"/>
                  </a:cxn>
                  <a:cxn ang="0">
                    <a:pos x="T6" y="T7"/>
                  </a:cxn>
                  <a:cxn ang="0">
                    <a:pos x="T8" y="T9"/>
                  </a:cxn>
                </a:cxnLst>
                <a:rect l="0" t="0" r="r" b="b"/>
                <a:pathLst>
                  <a:path w="769" h="580">
                    <a:moveTo>
                      <a:pt x="0" y="290"/>
                    </a:moveTo>
                    <a:lnTo>
                      <a:pt x="378" y="0"/>
                    </a:lnTo>
                    <a:lnTo>
                      <a:pt x="768" y="300"/>
                    </a:lnTo>
                    <a:lnTo>
                      <a:pt x="378" y="579"/>
                    </a:lnTo>
                    <a:lnTo>
                      <a:pt x="0" y="29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41" name="Freeform 53"/>
            <p:cNvSpPr>
              <a:spLocks/>
            </p:cNvSpPr>
            <p:nvPr/>
          </p:nvSpPr>
          <p:spPr bwMode="auto">
            <a:xfrm>
              <a:off x="4576" y="1236"/>
              <a:ext cx="816" cy="302"/>
            </a:xfrm>
            <a:custGeom>
              <a:avLst/>
              <a:gdLst>
                <a:gd name="T0" fmla="*/ 815 w 816"/>
                <a:gd name="T1" fmla="*/ 301 h 302"/>
                <a:gd name="T2" fmla="*/ 815 w 816"/>
                <a:gd name="T3" fmla="*/ 0 h 302"/>
                <a:gd name="T4" fmla="*/ 0 w 816"/>
                <a:gd name="T5" fmla="*/ 0 h 302"/>
                <a:gd name="T6" fmla="*/ 0 w 816"/>
                <a:gd name="T7" fmla="*/ 301 h 302"/>
                <a:gd name="T8" fmla="*/ 815 w 816"/>
                <a:gd name="T9" fmla="*/ 301 h 302"/>
              </a:gdLst>
              <a:ahLst/>
              <a:cxnLst>
                <a:cxn ang="0">
                  <a:pos x="T0" y="T1"/>
                </a:cxn>
                <a:cxn ang="0">
                  <a:pos x="T2" y="T3"/>
                </a:cxn>
                <a:cxn ang="0">
                  <a:pos x="T4" y="T5"/>
                </a:cxn>
                <a:cxn ang="0">
                  <a:pos x="T6" y="T7"/>
                </a:cxn>
                <a:cxn ang="0">
                  <a:pos x="T8" y="T9"/>
                </a:cxn>
              </a:cxnLst>
              <a:rect l="0" t="0" r="r" b="b"/>
              <a:pathLst>
                <a:path w="816" h="302">
                  <a:moveTo>
                    <a:pt x="815" y="301"/>
                  </a:moveTo>
                  <a:lnTo>
                    <a:pt x="815" y="0"/>
                  </a:lnTo>
                  <a:lnTo>
                    <a:pt x="0" y="0"/>
                  </a:lnTo>
                  <a:lnTo>
                    <a:pt x="0" y="301"/>
                  </a:lnTo>
                  <a:lnTo>
                    <a:pt x="815" y="30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344" name="Group 56"/>
            <p:cNvGrpSpPr>
              <a:grpSpLocks/>
            </p:cNvGrpSpPr>
            <p:nvPr/>
          </p:nvGrpSpPr>
          <p:grpSpPr bwMode="auto">
            <a:xfrm>
              <a:off x="2328" y="1226"/>
              <a:ext cx="814" cy="295"/>
              <a:chOff x="2328" y="1226"/>
              <a:chExt cx="814" cy="295"/>
            </a:xfrm>
          </p:grpSpPr>
          <p:sp>
            <p:nvSpPr>
              <p:cNvPr id="12342" name="Freeform 54"/>
              <p:cNvSpPr>
                <a:spLocks/>
              </p:cNvSpPr>
              <p:nvPr/>
            </p:nvSpPr>
            <p:spPr bwMode="auto">
              <a:xfrm>
                <a:off x="2328" y="1226"/>
                <a:ext cx="814" cy="295"/>
              </a:xfrm>
              <a:custGeom>
                <a:avLst/>
                <a:gdLst>
                  <a:gd name="T0" fmla="*/ 813 w 814"/>
                  <a:gd name="T1" fmla="*/ 294 h 295"/>
                  <a:gd name="T2" fmla="*/ 813 w 814"/>
                  <a:gd name="T3" fmla="*/ 0 h 295"/>
                  <a:gd name="T4" fmla="*/ 0 w 814"/>
                  <a:gd name="T5" fmla="*/ 0 h 295"/>
                  <a:gd name="T6" fmla="*/ 0 w 814"/>
                  <a:gd name="T7" fmla="*/ 294 h 295"/>
                  <a:gd name="T8" fmla="*/ 813 w 814"/>
                  <a:gd name="T9" fmla="*/ 294 h 295"/>
                </a:gdLst>
                <a:ahLst/>
                <a:cxnLst>
                  <a:cxn ang="0">
                    <a:pos x="T0" y="T1"/>
                  </a:cxn>
                  <a:cxn ang="0">
                    <a:pos x="T2" y="T3"/>
                  </a:cxn>
                  <a:cxn ang="0">
                    <a:pos x="T4" y="T5"/>
                  </a:cxn>
                  <a:cxn ang="0">
                    <a:pos x="T6" y="T7"/>
                  </a:cxn>
                  <a:cxn ang="0">
                    <a:pos x="T8" y="T9"/>
                  </a:cxn>
                </a:cxnLst>
                <a:rect l="0" t="0" r="r" b="b"/>
                <a:pathLst>
                  <a:path w="814" h="295">
                    <a:moveTo>
                      <a:pt x="813" y="294"/>
                    </a:moveTo>
                    <a:lnTo>
                      <a:pt x="813" y="0"/>
                    </a:lnTo>
                    <a:lnTo>
                      <a:pt x="0" y="0"/>
                    </a:lnTo>
                    <a:lnTo>
                      <a:pt x="0" y="294"/>
                    </a:lnTo>
                    <a:lnTo>
                      <a:pt x="813" y="29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3" name="Rectangle 55"/>
              <p:cNvSpPr>
                <a:spLocks noChangeArrowheads="1"/>
              </p:cNvSpPr>
              <p:nvPr/>
            </p:nvSpPr>
            <p:spPr bwMode="auto">
              <a:xfrm>
                <a:off x="2336" y="1266"/>
                <a:ext cx="78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dirty="0" err="1">
                    <a:solidFill>
                      <a:srgbClr val="000000"/>
                    </a:solidFill>
                    <a:latin typeface="Arial" charset="0"/>
                  </a:rPr>
                  <a:t>Employees</a:t>
                </a:r>
                <a:endParaRPr lang="es-ES_tradnl" altLang="en-US" sz="1600" b="1" dirty="0">
                  <a:solidFill>
                    <a:srgbClr val="000000"/>
                  </a:solidFill>
                  <a:latin typeface="Arial" charset="0"/>
                </a:endParaRPr>
              </a:p>
            </p:txBody>
          </p:sp>
        </p:grpSp>
        <p:sp>
          <p:nvSpPr>
            <p:cNvPr id="12345" name="Rectangle 57"/>
            <p:cNvSpPr>
              <a:spLocks noChangeArrowheads="1"/>
            </p:cNvSpPr>
            <p:nvPr/>
          </p:nvSpPr>
          <p:spPr bwMode="auto">
            <a:xfrm>
              <a:off x="4521" y="1276"/>
              <a:ext cx="89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Departments</a:t>
              </a:r>
            </a:p>
          </p:txBody>
        </p:sp>
        <p:sp>
          <p:nvSpPr>
            <p:cNvPr id="12389" name="Line 101"/>
            <p:cNvSpPr>
              <a:spLocks noChangeShapeType="1"/>
            </p:cNvSpPr>
            <p:nvPr/>
          </p:nvSpPr>
          <p:spPr bwMode="auto">
            <a:xfrm flipH="1">
              <a:off x="3116" y="1344"/>
              <a:ext cx="344"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0" name="Line 102"/>
            <p:cNvSpPr>
              <a:spLocks noChangeShapeType="1"/>
            </p:cNvSpPr>
            <p:nvPr/>
          </p:nvSpPr>
          <p:spPr bwMode="auto">
            <a:xfrm>
              <a:off x="4228" y="1344"/>
              <a:ext cx="328" cy="0"/>
            </a:xfrm>
            <a:prstGeom prst="line">
              <a:avLst/>
            </a:prstGeom>
            <a:noFill/>
            <a:ln w="12700">
              <a:solidFill>
                <a:schemeClr val="tx2"/>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 name="Line 103"/>
            <p:cNvSpPr>
              <a:spLocks noChangeShapeType="1"/>
            </p:cNvSpPr>
            <p:nvPr/>
          </p:nvSpPr>
          <p:spPr bwMode="auto">
            <a:xfrm flipH="1">
              <a:off x="2972" y="1012"/>
              <a:ext cx="152" cy="18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 name="Line 104"/>
            <p:cNvSpPr>
              <a:spLocks noChangeShapeType="1"/>
            </p:cNvSpPr>
            <p:nvPr/>
          </p:nvSpPr>
          <p:spPr bwMode="auto">
            <a:xfrm>
              <a:off x="2688" y="772"/>
              <a:ext cx="0" cy="42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3" name="Line 105"/>
            <p:cNvSpPr>
              <a:spLocks noChangeShapeType="1"/>
            </p:cNvSpPr>
            <p:nvPr/>
          </p:nvSpPr>
          <p:spPr bwMode="auto">
            <a:xfrm>
              <a:off x="2356" y="1012"/>
              <a:ext cx="88" cy="18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4" name="Line 106"/>
            <p:cNvSpPr>
              <a:spLocks noChangeShapeType="1"/>
            </p:cNvSpPr>
            <p:nvPr/>
          </p:nvSpPr>
          <p:spPr bwMode="auto">
            <a:xfrm>
              <a:off x="3840" y="628"/>
              <a:ext cx="0" cy="42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5" name="Line 107"/>
            <p:cNvSpPr>
              <a:spLocks noChangeShapeType="1"/>
            </p:cNvSpPr>
            <p:nvPr/>
          </p:nvSpPr>
          <p:spPr bwMode="auto">
            <a:xfrm>
              <a:off x="4612" y="1012"/>
              <a:ext cx="136" cy="23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6" name="Line 108"/>
            <p:cNvSpPr>
              <a:spLocks noChangeShapeType="1"/>
            </p:cNvSpPr>
            <p:nvPr/>
          </p:nvSpPr>
          <p:spPr bwMode="auto">
            <a:xfrm>
              <a:off x="4944" y="820"/>
              <a:ext cx="0" cy="42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7" name="Line 109"/>
            <p:cNvSpPr>
              <a:spLocks noChangeShapeType="1"/>
            </p:cNvSpPr>
            <p:nvPr/>
          </p:nvSpPr>
          <p:spPr bwMode="auto">
            <a:xfrm flipH="1">
              <a:off x="5180" y="1012"/>
              <a:ext cx="104" cy="23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99" name="Text Box 111"/>
          <p:cNvSpPr txBox="1">
            <a:spLocks noChangeArrowheads="1"/>
          </p:cNvSpPr>
          <p:nvPr/>
        </p:nvSpPr>
        <p:spPr bwMode="auto">
          <a:xfrm>
            <a:off x="369583" y="5976359"/>
            <a:ext cx="822960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_tradnl" altLang="en-US" dirty="0" err="1"/>
              <a:t>Constraints</a:t>
            </a:r>
            <a:r>
              <a:rPr lang="es-ES_tradnl" altLang="en-US" dirty="0"/>
              <a:t> are </a:t>
            </a:r>
            <a:r>
              <a:rPr lang="es-ES_tradnl" altLang="en-US" b="1" dirty="0"/>
              <a:t>IMPORTANT</a:t>
            </a:r>
            <a:r>
              <a:rPr lang="es-ES_tradnl" altLang="en-US" dirty="0"/>
              <a:t> </a:t>
            </a:r>
            <a:r>
              <a:rPr lang="es-ES_tradnl" altLang="en-US" dirty="0" err="1"/>
              <a:t>because</a:t>
            </a:r>
            <a:r>
              <a:rPr lang="es-ES_tradnl" altLang="en-US" dirty="0"/>
              <a:t> </a:t>
            </a:r>
            <a:r>
              <a:rPr lang="es-ES_tradnl" altLang="en-US" dirty="0" err="1"/>
              <a:t>they</a:t>
            </a:r>
            <a:r>
              <a:rPr lang="es-ES_tradnl" altLang="en-US" dirty="0"/>
              <a:t> </a:t>
            </a:r>
            <a:r>
              <a:rPr lang="es-ES_tradnl" altLang="en-US" dirty="0" err="1"/>
              <a:t>must</a:t>
            </a:r>
            <a:r>
              <a:rPr lang="es-ES_tradnl" altLang="en-US" dirty="0"/>
              <a:t> be </a:t>
            </a:r>
            <a:r>
              <a:rPr lang="es-ES_tradnl" altLang="en-US" b="1" dirty="0"/>
              <a:t>ENFORCED</a:t>
            </a:r>
            <a:endParaRPr lang="es-ES_tradnl" altLang="en-US" dirty="0"/>
          </a:p>
          <a:p>
            <a:r>
              <a:rPr lang="es-ES_tradnl" altLang="en-US" dirty="0"/>
              <a:t> </a:t>
            </a:r>
            <a:r>
              <a:rPr lang="es-ES_tradnl" altLang="en-US" dirty="0" err="1"/>
              <a:t>when</a:t>
            </a:r>
            <a:r>
              <a:rPr lang="es-ES_tradnl" altLang="en-US" dirty="0"/>
              <a:t> </a:t>
            </a:r>
            <a:r>
              <a:rPr lang="es-ES_tradnl" altLang="en-US" b="1" dirty="0"/>
              <a:t>IMPLEMENTING</a:t>
            </a:r>
            <a:r>
              <a:rPr lang="es-ES_tradnl" altLang="en-US" dirty="0"/>
              <a:t> </a:t>
            </a:r>
            <a:r>
              <a:rPr lang="es-ES_tradnl" altLang="en-US" dirty="0" err="1"/>
              <a:t>the</a:t>
            </a:r>
            <a:r>
              <a:rPr lang="es-ES_tradnl" altLang="en-US" dirty="0"/>
              <a:t> </a:t>
            </a:r>
            <a:r>
              <a:rPr lang="es-ES_tradnl" altLang="en-US" dirty="0" err="1"/>
              <a:t>database</a:t>
            </a:r>
            <a:endParaRPr lang="es-ES_tradnl" altLang="en-US" sz="2400" dirty="0"/>
          </a:p>
        </p:txBody>
      </p:sp>
    </p:spTree>
    <p:extLst>
      <p:ext uri="{BB962C8B-B14F-4D97-AF65-F5344CB8AC3E}">
        <p14:creationId xmlns:p14="http://schemas.microsoft.com/office/powerpoint/2010/main" val="25851293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5" name="Rectangle 3"/>
          <p:cNvSpPr>
            <a:spLocks noChangeArrowheads="1"/>
          </p:cNvSpPr>
          <p:nvPr/>
        </p:nvSpPr>
        <p:spPr bwMode="auto">
          <a:xfrm>
            <a:off x="3124200" y="6368044"/>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6" name="Rectangle 4"/>
          <p:cNvSpPr>
            <a:spLocks noGrp="1" noChangeArrowheads="1"/>
          </p:cNvSpPr>
          <p:nvPr>
            <p:ph type="title"/>
          </p:nvPr>
        </p:nvSpPr>
        <p:spPr>
          <a:xfrm>
            <a:off x="425450" y="393107"/>
            <a:ext cx="7772400" cy="983256"/>
          </a:xfrm>
          <a:noFill/>
          <a:ln/>
        </p:spPr>
        <p:txBody>
          <a:bodyPr/>
          <a:lstStyle/>
          <a:p>
            <a:r>
              <a:rPr lang="es-ES_tradnl" altLang="en-US" dirty="0"/>
              <a:t>Key </a:t>
            </a:r>
            <a:r>
              <a:rPr lang="es-ES_tradnl" altLang="en-US" dirty="0" err="1" smtClean="0"/>
              <a:t>Constraints</a:t>
            </a:r>
            <a:r>
              <a:rPr lang="es-ES_tradnl" altLang="en-US" dirty="0" smtClean="0"/>
              <a:t> (</a:t>
            </a:r>
            <a:r>
              <a:rPr lang="es-ES_tradnl" altLang="en-US" dirty="0" err="1" smtClean="0"/>
              <a:t>ternary</a:t>
            </a:r>
            <a:r>
              <a:rPr lang="es-ES_tradnl" altLang="en-US" dirty="0" smtClean="0"/>
              <a:t> </a:t>
            </a:r>
            <a:r>
              <a:rPr lang="es-ES_tradnl" altLang="en-US" dirty="0" err="1"/>
              <a:t>relationships</a:t>
            </a:r>
            <a:r>
              <a:rPr lang="es-ES_tradnl" altLang="en-US" dirty="0"/>
              <a:t>)</a:t>
            </a:r>
          </a:p>
        </p:txBody>
      </p:sp>
      <p:grpSp>
        <p:nvGrpSpPr>
          <p:cNvPr id="4" name="Group 3"/>
          <p:cNvGrpSpPr/>
          <p:nvPr/>
        </p:nvGrpSpPr>
        <p:grpSpPr>
          <a:xfrm>
            <a:off x="3199078" y="1274017"/>
            <a:ext cx="5794375" cy="2798789"/>
            <a:chOff x="3070888" y="889447"/>
            <a:chExt cx="5794375" cy="2798789"/>
          </a:xfrm>
        </p:grpSpPr>
        <p:sp>
          <p:nvSpPr>
            <p:cNvPr id="49229" name="Freeform 77"/>
            <p:cNvSpPr>
              <a:spLocks/>
            </p:cNvSpPr>
            <p:nvPr/>
          </p:nvSpPr>
          <p:spPr bwMode="auto">
            <a:xfrm>
              <a:off x="6633238" y="2219799"/>
              <a:ext cx="720725" cy="519112"/>
            </a:xfrm>
            <a:custGeom>
              <a:avLst/>
              <a:gdLst>
                <a:gd name="T0" fmla="*/ 451 w 454"/>
                <a:gd name="T1" fmla="*/ 148 h 327"/>
                <a:gd name="T2" fmla="*/ 445 w 454"/>
                <a:gd name="T3" fmla="*/ 120 h 327"/>
                <a:gd name="T4" fmla="*/ 431 w 454"/>
                <a:gd name="T5" fmla="*/ 94 h 327"/>
                <a:gd name="T6" fmla="*/ 411 w 454"/>
                <a:gd name="T7" fmla="*/ 68 h 327"/>
                <a:gd name="T8" fmla="*/ 386 w 454"/>
                <a:gd name="T9" fmla="*/ 47 h 327"/>
                <a:gd name="T10" fmla="*/ 356 w 454"/>
                <a:gd name="T11" fmla="*/ 29 h 327"/>
                <a:gd name="T12" fmla="*/ 322 w 454"/>
                <a:gd name="T13" fmla="*/ 15 h 327"/>
                <a:gd name="T14" fmla="*/ 285 w 454"/>
                <a:gd name="T15" fmla="*/ 5 h 327"/>
                <a:gd name="T16" fmla="*/ 246 w 454"/>
                <a:gd name="T17" fmla="*/ 0 h 327"/>
                <a:gd name="T18" fmla="*/ 206 w 454"/>
                <a:gd name="T19" fmla="*/ 0 h 327"/>
                <a:gd name="T20" fmla="*/ 167 w 454"/>
                <a:gd name="T21" fmla="*/ 5 h 327"/>
                <a:gd name="T22" fmla="*/ 130 w 454"/>
                <a:gd name="T23" fmla="*/ 15 h 327"/>
                <a:gd name="T24" fmla="*/ 96 w 454"/>
                <a:gd name="T25" fmla="*/ 29 h 327"/>
                <a:gd name="T26" fmla="*/ 65 w 454"/>
                <a:gd name="T27" fmla="*/ 47 h 327"/>
                <a:gd name="T28" fmla="*/ 40 w 454"/>
                <a:gd name="T29" fmla="*/ 68 h 327"/>
                <a:gd name="T30" fmla="*/ 21 w 454"/>
                <a:gd name="T31" fmla="*/ 94 h 327"/>
                <a:gd name="T32" fmla="*/ 7 w 454"/>
                <a:gd name="T33" fmla="*/ 120 h 327"/>
                <a:gd name="T34" fmla="*/ 1 w 454"/>
                <a:gd name="T35" fmla="*/ 148 h 327"/>
                <a:gd name="T36" fmla="*/ 1 w 454"/>
                <a:gd name="T37" fmla="*/ 177 h 327"/>
                <a:gd name="T38" fmla="*/ 7 w 454"/>
                <a:gd name="T39" fmla="*/ 205 h 327"/>
                <a:gd name="T40" fmla="*/ 21 w 454"/>
                <a:gd name="T41" fmla="*/ 231 h 327"/>
                <a:gd name="T42" fmla="*/ 40 w 454"/>
                <a:gd name="T43" fmla="*/ 255 h 327"/>
                <a:gd name="T44" fmla="*/ 65 w 454"/>
                <a:gd name="T45" fmla="*/ 278 h 327"/>
                <a:gd name="T46" fmla="*/ 96 w 454"/>
                <a:gd name="T47" fmla="*/ 296 h 327"/>
                <a:gd name="T48" fmla="*/ 130 w 454"/>
                <a:gd name="T49" fmla="*/ 310 h 327"/>
                <a:gd name="T50" fmla="*/ 167 w 454"/>
                <a:gd name="T51" fmla="*/ 320 h 327"/>
                <a:gd name="T52" fmla="*/ 206 w 454"/>
                <a:gd name="T53" fmla="*/ 326 h 327"/>
                <a:gd name="T54" fmla="*/ 246 w 454"/>
                <a:gd name="T55" fmla="*/ 326 h 327"/>
                <a:gd name="T56" fmla="*/ 285 w 454"/>
                <a:gd name="T57" fmla="*/ 320 h 327"/>
                <a:gd name="T58" fmla="*/ 322 w 454"/>
                <a:gd name="T59" fmla="*/ 310 h 327"/>
                <a:gd name="T60" fmla="*/ 356 w 454"/>
                <a:gd name="T61" fmla="*/ 296 h 327"/>
                <a:gd name="T62" fmla="*/ 386 w 454"/>
                <a:gd name="T63" fmla="*/ 278 h 327"/>
                <a:gd name="T64" fmla="*/ 411 w 454"/>
                <a:gd name="T65" fmla="*/ 255 h 327"/>
                <a:gd name="T66" fmla="*/ 431 w 454"/>
                <a:gd name="T67" fmla="*/ 231 h 327"/>
                <a:gd name="T68" fmla="*/ 445 w 454"/>
                <a:gd name="T69" fmla="*/ 205 h 327"/>
                <a:gd name="T70" fmla="*/ 451 w 454"/>
                <a:gd name="T71" fmla="*/ 17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327">
                  <a:moveTo>
                    <a:pt x="453" y="163"/>
                  </a:moveTo>
                  <a:lnTo>
                    <a:pt x="451" y="148"/>
                  </a:lnTo>
                  <a:lnTo>
                    <a:pt x="448" y="134"/>
                  </a:lnTo>
                  <a:lnTo>
                    <a:pt x="445" y="120"/>
                  </a:lnTo>
                  <a:lnTo>
                    <a:pt x="439" y="106"/>
                  </a:lnTo>
                  <a:lnTo>
                    <a:pt x="431" y="94"/>
                  </a:lnTo>
                  <a:lnTo>
                    <a:pt x="422" y="80"/>
                  </a:lnTo>
                  <a:lnTo>
                    <a:pt x="411" y="68"/>
                  </a:lnTo>
                  <a:lnTo>
                    <a:pt x="399" y="57"/>
                  </a:lnTo>
                  <a:lnTo>
                    <a:pt x="386" y="47"/>
                  </a:lnTo>
                  <a:lnTo>
                    <a:pt x="372" y="37"/>
                  </a:lnTo>
                  <a:lnTo>
                    <a:pt x="356" y="29"/>
                  </a:lnTo>
                  <a:lnTo>
                    <a:pt x="339" y="21"/>
                  </a:lnTo>
                  <a:lnTo>
                    <a:pt x="322" y="15"/>
                  </a:lnTo>
                  <a:lnTo>
                    <a:pt x="303" y="9"/>
                  </a:lnTo>
                  <a:lnTo>
                    <a:pt x="285" y="5"/>
                  </a:lnTo>
                  <a:lnTo>
                    <a:pt x="265" y="1"/>
                  </a:lnTo>
                  <a:lnTo>
                    <a:pt x="246" y="0"/>
                  </a:lnTo>
                  <a:lnTo>
                    <a:pt x="225" y="0"/>
                  </a:lnTo>
                  <a:lnTo>
                    <a:pt x="206" y="0"/>
                  </a:lnTo>
                  <a:lnTo>
                    <a:pt x="186" y="1"/>
                  </a:lnTo>
                  <a:lnTo>
                    <a:pt x="167" y="5"/>
                  </a:lnTo>
                  <a:lnTo>
                    <a:pt x="148" y="9"/>
                  </a:lnTo>
                  <a:lnTo>
                    <a:pt x="130" y="15"/>
                  </a:lnTo>
                  <a:lnTo>
                    <a:pt x="113" y="21"/>
                  </a:lnTo>
                  <a:lnTo>
                    <a:pt x="96" y="29"/>
                  </a:lnTo>
                  <a:lnTo>
                    <a:pt x="80" y="37"/>
                  </a:lnTo>
                  <a:lnTo>
                    <a:pt x="65" y="47"/>
                  </a:lnTo>
                  <a:lnTo>
                    <a:pt x="53" y="57"/>
                  </a:lnTo>
                  <a:lnTo>
                    <a:pt x="40" y="68"/>
                  </a:lnTo>
                  <a:lnTo>
                    <a:pt x="29" y="80"/>
                  </a:lnTo>
                  <a:lnTo>
                    <a:pt x="21" y="94"/>
                  </a:lnTo>
                  <a:lnTo>
                    <a:pt x="13" y="106"/>
                  </a:lnTo>
                  <a:lnTo>
                    <a:pt x="7" y="120"/>
                  </a:lnTo>
                  <a:lnTo>
                    <a:pt x="3" y="134"/>
                  </a:lnTo>
                  <a:lnTo>
                    <a:pt x="1" y="148"/>
                  </a:lnTo>
                  <a:lnTo>
                    <a:pt x="0" y="163"/>
                  </a:lnTo>
                  <a:lnTo>
                    <a:pt x="1" y="177"/>
                  </a:lnTo>
                  <a:lnTo>
                    <a:pt x="3" y="191"/>
                  </a:lnTo>
                  <a:lnTo>
                    <a:pt x="7" y="205"/>
                  </a:lnTo>
                  <a:lnTo>
                    <a:pt x="13" y="217"/>
                  </a:lnTo>
                  <a:lnTo>
                    <a:pt x="21" y="231"/>
                  </a:lnTo>
                  <a:lnTo>
                    <a:pt x="29" y="244"/>
                  </a:lnTo>
                  <a:lnTo>
                    <a:pt x="40" y="255"/>
                  </a:lnTo>
                  <a:lnTo>
                    <a:pt x="53" y="266"/>
                  </a:lnTo>
                  <a:lnTo>
                    <a:pt x="65" y="278"/>
                  </a:lnTo>
                  <a:lnTo>
                    <a:pt x="80" y="288"/>
                  </a:lnTo>
                  <a:lnTo>
                    <a:pt x="96" y="296"/>
                  </a:lnTo>
                  <a:lnTo>
                    <a:pt x="113" y="303"/>
                  </a:lnTo>
                  <a:lnTo>
                    <a:pt x="130" y="310"/>
                  </a:lnTo>
                  <a:lnTo>
                    <a:pt x="148" y="316"/>
                  </a:lnTo>
                  <a:lnTo>
                    <a:pt x="167" y="320"/>
                  </a:lnTo>
                  <a:lnTo>
                    <a:pt x="186" y="323"/>
                  </a:lnTo>
                  <a:lnTo>
                    <a:pt x="206" y="326"/>
                  </a:lnTo>
                  <a:lnTo>
                    <a:pt x="225" y="326"/>
                  </a:lnTo>
                  <a:lnTo>
                    <a:pt x="246" y="326"/>
                  </a:lnTo>
                  <a:lnTo>
                    <a:pt x="265" y="323"/>
                  </a:lnTo>
                  <a:lnTo>
                    <a:pt x="285" y="320"/>
                  </a:lnTo>
                  <a:lnTo>
                    <a:pt x="303" y="316"/>
                  </a:lnTo>
                  <a:lnTo>
                    <a:pt x="322" y="310"/>
                  </a:lnTo>
                  <a:lnTo>
                    <a:pt x="339" y="303"/>
                  </a:lnTo>
                  <a:lnTo>
                    <a:pt x="356" y="296"/>
                  </a:lnTo>
                  <a:lnTo>
                    <a:pt x="372" y="288"/>
                  </a:lnTo>
                  <a:lnTo>
                    <a:pt x="386" y="278"/>
                  </a:lnTo>
                  <a:lnTo>
                    <a:pt x="399" y="266"/>
                  </a:lnTo>
                  <a:lnTo>
                    <a:pt x="411" y="255"/>
                  </a:lnTo>
                  <a:lnTo>
                    <a:pt x="422" y="244"/>
                  </a:lnTo>
                  <a:lnTo>
                    <a:pt x="431" y="231"/>
                  </a:lnTo>
                  <a:lnTo>
                    <a:pt x="439" y="217"/>
                  </a:lnTo>
                  <a:lnTo>
                    <a:pt x="445" y="205"/>
                  </a:lnTo>
                  <a:lnTo>
                    <a:pt x="448" y="191"/>
                  </a:lnTo>
                  <a:lnTo>
                    <a:pt x="451" y="177"/>
                  </a:lnTo>
                  <a:lnTo>
                    <a:pt x="453" y="16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0" name="Freeform 78"/>
            <p:cNvSpPr>
              <a:spLocks/>
            </p:cNvSpPr>
            <p:nvPr/>
          </p:nvSpPr>
          <p:spPr bwMode="auto">
            <a:xfrm>
              <a:off x="7952450" y="2242024"/>
              <a:ext cx="912813" cy="496887"/>
            </a:xfrm>
            <a:custGeom>
              <a:avLst/>
              <a:gdLst>
                <a:gd name="T0" fmla="*/ 1 w 575"/>
                <a:gd name="T1" fmla="*/ 169 h 313"/>
                <a:gd name="T2" fmla="*/ 9 w 575"/>
                <a:gd name="T3" fmla="*/ 196 h 313"/>
                <a:gd name="T4" fmla="*/ 28 w 575"/>
                <a:gd name="T5" fmla="*/ 221 h 313"/>
                <a:gd name="T6" fmla="*/ 52 w 575"/>
                <a:gd name="T7" fmla="*/ 244 h 313"/>
                <a:gd name="T8" fmla="*/ 84 w 575"/>
                <a:gd name="T9" fmla="*/ 266 h 313"/>
                <a:gd name="T10" fmla="*/ 123 w 575"/>
                <a:gd name="T11" fmla="*/ 283 h 313"/>
                <a:gd name="T12" fmla="*/ 165 w 575"/>
                <a:gd name="T13" fmla="*/ 297 h 313"/>
                <a:gd name="T14" fmla="*/ 213 w 575"/>
                <a:gd name="T15" fmla="*/ 306 h 313"/>
                <a:gd name="T16" fmla="*/ 262 w 575"/>
                <a:gd name="T17" fmla="*/ 312 h 313"/>
                <a:gd name="T18" fmla="*/ 311 w 575"/>
                <a:gd name="T19" fmla="*/ 312 h 313"/>
                <a:gd name="T20" fmla="*/ 361 w 575"/>
                <a:gd name="T21" fmla="*/ 306 h 313"/>
                <a:gd name="T22" fmla="*/ 408 w 575"/>
                <a:gd name="T23" fmla="*/ 297 h 313"/>
                <a:gd name="T24" fmla="*/ 451 w 575"/>
                <a:gd name="T25" fmla="*/ 283 h 313"/>
                <a:gd name="T26" fmla="*/ 490 w 575"/>
                <a:gd name="T27" fmla="*/ 266 h 313"/>
                <a:gd name="T28" fmla="*/ 522 w 575"/>
                <a:gd name="T29" fmla="*/ 244 h 313"/>
                <a:gd name="T30" fmla="*/ 547 w 575"/>
                <a:gd name="T31" fmla="*/ 221 h 313"/>
                <a:gd name="T32" fmla="*/ 564 w 575"/>
                <a:gd name="T33" fmla="*/ 196 h 313"/>
                <a:gd name="T34" fmla="*/ 572 w 575"/>
                <a:gd name="T35" fmla="*/ 169 h 313"/>
                <a:gd name="T36" fmla="*/ 572 w 575"/>
                <a:gd name="T37" fmla="*/ 141 h 313"/>
                <a:gd name="T38" fmla="*/ 564 w 575"/>
                <a:gd name="T39" fmla="*/ 114 h 313"/>
                <a:gd name="T40" fmla="*/ 547 w 575"/>
                <a:gd name="T41" fmla="*/ 90 h 313"/>
                <a:gd name="T42" fmla="*/ 522 w 575"/>
                <a:gd name="T43" fmla="*/ 65 h 313"/>
                <a:gd name="T44" fmla="*/ 490 w 575"/>
                <a:gd name="T45" fmla="*/ 45 h 313"/>
                <a:gd name="T46" fmla="*/ 451 w 575"/>
                <a:gd name="T47" fmla="*/ 26 h 313"/>
                <a:gd name="T48" fmla="*/ 408 w 575"/>
                <a:gd name="T49" fmla="*/ 14 h 313"/>
                <a:gd name="T50" fmla="*/ 361 w 575"/>
                <a:gd name="T51" fmla="*/ 5 h 313"/>
                <a:gd name="T52" fmla="*/ 311 w 575"/>
                <a:gd name="T53" fmla="*/ 0 h 313"/>
                <a:gd name="T54" fmla="*/ 262 w 575"/>
                <a:gd name="T55" fmla="*/ 0 h 313"/>
                <a:gd name="T56" fmla="*/ 212 w 575"/>
                <a:gd name="T57" fmla="*/ 5 h 313"/>
                <a:gd name="T58" fmla="*/ 165 w 575"/>
                <a:gd name="T59" fmla="*/ 14 h 313"/>
                <a:gd name="T60" fmla="*/ 123 w 575"/>
                <a:gd name="T61" fmla="*/ 28 h 313"/>
                <a:gd name="T62" fmla="*/ 84 w 575"/>
                <a:gd name="T63" fmla="*/ 45 h 313"/>
                <a:gd name="T64" fmla="*/ 52 w 575"/>
                <a:gd name="T65" fmla="*/ 65 h 313"/>
                <a:gd name="T66" fmla="*/ 28 w 575"/>
                <a:gd name="T67" fmla="*/ 90 h 313"/>
                <a:gd name="T68" fmla="*/ 9 w 575"/>
                <a:gd name="T69" fmla="*/ 115 h 313"/>
                <a:gd name="T70" fmla="*/ 1 w 575"/>
                <a:gd name="T71" fmla="*/ 14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5" h="313">
                  <a:moveTo>
                    <a:pt x="0" y="156"/>
                  </a:moveTo>
                  <a:lnTo>
                    <a:pt x="1" y="169"/>
                  </a:lnTo>
                  <a:lnTo>
                    <a:pt x="5" y="182"/>
                  </a:lnTo>
                  <a:lnTo>
                    <a:pt x="9" y="196"/>
                  </a:lnTo>
                  <a:lnTo>
                    <a:pt x="17" y="208"/>
                  </a:lnTo>
                  <a:lnTo>
                    <a:pt x="28" y="221"/>
                  </a:lnTo>
                  <a:lnTo>
                    <a:pt x="38" y="234"/>
                  </a:lnTo>
                  <a:lnTo>
                    <a:pt x="52" y="244"/>
                  </a:lnTo>
                  <a:lnTo>
                    <a:pt x="67" y="255"/>
                  </a:lnTo>
                  <a:lnTo>
                    <a:pt x="84" y="266"/>
                  </a:lnTo>
                  <a:lnTo>
                    <a:pt x="103" y="275"/>
                  </a:lnTo>
                  <a:lnTo>
                    <a:pt x="123" y="283"/>
                  </a:lnTo>
                  <a:lnTo>
                    <a:pt x="143" y="290"/>
                  </a:lnTo>
                  <a:lnTo>
                    <a:pt x="165" y="297"/>
                  </a:lnTo>
                  <a:lnTo>
                    <a:pt x="189" y="302"/>
                  </a:lnTo>
                  <a:lnTo>
                    <a:pt x="213" y="306"/>
                  </a:lnTo>
                  <a:lnTo>
                    <a:pt x="237" y="309"/>
                  </a:lnTo>
                  <a:lnTo>
                    <a:pt x="262" y="312"/>
                  </a:lnTo>
                  <a:lnTo>
                    <a:pt x="287" y="312"/>
                  </a:lnTo>
                  <a:lnTo>
                    <a:pt x="311" y="312"/>
                  </a:lnTo>
                  <a:lnTo>
                    <a:pt x="337" y="309"/>
                  </a:lnTo>
                  <a:lnTo>
                    <a:pt x="361" y="306"/>
                  </a:lnTo>
                  <a:lnTo>
                    <a:pt x="385" y="302"/>
                  </a:lnTo>
                  <a:lnTo>
                    <a:pt x="408" y="297"/>
                  </a:lnTo>
                  <a:lnTo>
                    <a:pt x="431" y="290"/>
                  </a:lnTo>
                  <a:lnTo>
                    <a:pt x="451" y="283"/>
                  </a:lnTo>
                  <a:lnTo>
                    <a:pt x="471" y="275"/>
                  </a:lnTo>
                  <a:lnTo>
                    <a:pt x="490" y="266"/>
                  </a:lnTo>
                  <a:lnTo>
                    <a:pt x="506" y="255"/>
                  </a:lnTo>
                  <a:lnTo>
                    <a:pt x="522" y="244"/>
                  </a:lnTo>
                  <a:lnTo>
                    <a:pt x="536" y="234"/>
                  </a:lnTo>
                  <a:lnTo>
                    <a:pt x="547" y="221"/>
                  </a:lnTo>
                  <a:lnTo>
                    <a:pt x="556" y="208"/>
                  </a:lnTo>
                  <a:lnTo>
                    <a:pt x="564" y="196"/>
                  </a:lnTo>
                  <a:lnTo>
                    <a:pt x="569" y="182"/>
                  </a:lnTo>
                  <a:lnTo>
                    <a:pt x="572" y="169"/>
                  </a:lnTo>
                  <a:lnTo>
                    <a:pt x="574" y="156"/>
                  </a:lnTo>
                  <a:lnTo>
                    <a:pt x="572" y="141"/>
                  </a:lnTo>
                  <a:lnTo>
                    <a:pt x="569" y="129"/>
                  </a:lnTo>
                  <a:lnTo>
                    <a:pt x="564" y="114"/>
                  </a:lnTo>
                  <a:lnTo>
                    <a:pt x="556" y="102"/>
                  </a:lnTo>
                  <a:lnTo>
                    <a:pt x="547" y="90"/>
                  </a:lnTo>
                  <a:lnTo>
                    <a:pt x="536" y="76"/>
                  </a:lnTo>
                  <a:lnTo>
                    <a:pt x="522" y="65"/>
                  </a:lnTo>
                  <a:lnTo>
                    <a:pt x="506" y="55"/>
                  </a:lnTo>
                  <a:lnTo>
                    <a:pt x="490" y="45"/>
                  </a:lnTo>
                  <a:lnTo>
                    <a:pt x="471" y="36"/>
                  </a:lnTo>
                  <a:lnTo>
                    <a:pt x="451" y="26"/>
                  </a:lnTo>
                  <a:lnTo>
                    <a:pt x="431" y="20"/>
                  </a:lnTo>
                  <a:lnTo>
                    <a:pt x="408" y="14"/>
                  </a:lnTo>
                  <a:lnTo>
                    <a:pt x="385" y="8"/>
                  </a:lnTo>
                  <a:lnTo>
                    <a:pt x="361" y="5"/>
                  </a:lnTo>
                  <a:lnTo>
                    <a:pt x="337" y="1"/>
                  </a:lnTo>
                  <a:lnTo>
                    <a:pt x="311" y="0"/>
                  </a:lnTo>
                  <a:lnTo>
                    <a:pt x="287" y="0"/>
                  </a:lnTo>
                  <a:lnTo>
                    <a:pt x="262" y="0"/>
                  </a:lnTo>
                  <a:lnTo>
                    <a:pt x="237" y="1"/>
                  </a:lnTo>
                  <a:lnTo>
                    <a:pt x="212" y="5"/>
                  </a:lnTo>
                  <a:lnTo>
                    <a:pt x="189" y="9"/>
                  </a:lnTo>
                  <a:lnTo>
                    <a:pt x="165" y="14"/>
                  </a:lnTo>
                  <a:lnTo>
                    <a:pt x="143" y="20"/>
                  </a:lnTo>
                  <a:lnTo>
                    <a:pt x="123" y="28"/>
                  </a:lnTo>
                  <a:lnTo>
                    <a:pt x="102" y="36"/>
                  </a:lnTo>
                  <a:lnTo>
                    <a:pt x="84" y="45"/>
                  </a:lnTo>
                  <a:lnTo>
                    <a:pt x="67" y="55"/>
                  </a:lnTo>
                  <a:lnTo>
                    <a:pt x="52" y="65"/>
                  </a:lnTo>
                  <a:lnTo>
                    <a:pt x="38" y="78"/>
                  </a:lnTo>
                  <a:lnTo>
                    <a:pt x="28" y="90"/>
                  </a:lnTo>
                  <a:lnTo>
                    <a:pt x="17" y="102"/>
                  </a:lnTo>
                  <a:lnTo>
                    <a:pt x="9" y="115"/>
                  </a:lnTo>
                  <a:lnTo>
                    <a:pt x="5" y="129"/>
                  </a:lnTo>
                  <a:lnTo>
                    <a:pt x="1" y="142"/>
                  </a:lnTo>
                  <a:lnTo>
                    <a:pt x="0" y="15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9231" name="Group 79"/>
            <p:cNvGrpSpPr>
              <a:grpSpLocks/>
            </p:cNvGrpSpPr>
            <p:nvPr/>
          </p:nvGrpSpPr>
          <p:grpSpPr bwMode="auto">
            <a:xfrm>
              <a:off x="7203150" y="1838799"/>
              <a:ext cx="939800" cy="519112"/>
              <a:chOff x="4672" y="468"/>
              <a:chExt cx="592" cy="327"/>
            </a:xfrm>
          </p:grpSpPr>
          <p:sp>
            <p:nvSpPr>
              <p:cNvPr id="49232" name="Freeform 80"/>
              <p:cNvSpPr>
                <a:spLocks/>
              </p:cNvSpPr>
              <p:nvPr/>
            </p:nvSpPr>
            <p:spPr bwMode="auto">
              <a:xfrm>
                <a:off x="4672" y="468"/>
                <a:ext cx="592" cy="327"/>
              </a:xfrm>
              <a:custGeom>
                <a:avLst/>
                <a:gdLst>
                  <a:gd name="T0" fmla="*/ 589 w 592"/>
                  <a:gd name="T1" fmla="*/ 148 h 327"/>
                  <a:gd name="T2" fmla="*/ 581 w 592"/>
                  <a:gd name="T3" fmla="*/ 120 h 327"/>
                  <a:gd name="T4" fmla="*/ 563 w 592"/>
                  <a:gd name="T5" fmla="*/ 94 h 327"/>
                  <a:gd name="T6" fmla="*/ 538 w 592"/>
                  <a:gd name="T7" fmla="*/ 68 h 327"/>
                  <a:gd name="T8" fmla="*/ 505 w 592"/>
                  <a:gd name="T9" fmla="*/ 46 h 327"/>
                  <a:gd name="T10" fmla="*/ 465 w 592"/>
                  <a:gd name="T11" fmla="*/ 29 h 327"/>
                  <a:gd name="T12" fmla="*/ 420 w 592"/>
                  <a:gd name="T13" fmla="*/ 14 h 327"/>
                  <a:gd name="T14" fmla="*/ 372 w 592"/>
                  <a:gd name="T15" fmla="*/ 4 h 327"/>
                  <a:gd name="T16" fmla="*/ 321 w 592"/>
                  <a:gd name="T17" fmla="*/ 0 h 327"/>
                  <a:gd name="T18" fmla="*/ 269 w 592"/>
                  <a:gd name="T19" fmla="*/ 0 h 327"/>
                  <a:gd name="T20" fmla="*/ 218 w 592"/>
                  <a:gd name="T21" fmla="*/ 4 h 327"/>
                  <a:gd name="T22" fmla="*/ 170 w 592"/>
                  <a:gd name="T23" fmla="*/ 14 h 327"/>
                  <a:gd name="T24" fmla="*/ 125 w 592"/>
                  <a:gd name="T25" fmla="*/ 29 h 327"/>
                  <a:gd name="T26" fmla="*/ 85 w 592"/>
                  <a:gd name="T27" fmla="*/ 46 h 327"/>
                  <a:gd name="T28" fmla="*/ 53 w 592"/>
                  <a:gd name="T29" fmla="*/ 68 h 327"/>
                  <a:gd name="T30" fmla="*/ 27 w 592"/>
                  <a:gd name="T31" fmla="*/ 94 h 327"/>
                  <a:gd name="T32" fmla="*/ 9 w 592"/>
                  <a:gd name="T33" fmla="*/ 120 h 327"/>
                  <a:gd name="T34" fmla="*/ 1 w 592"/>
                  <a:gd name="T35" fmla="*/ 148 h 327"/>
                  <a:gd name="T36" fmla="*/ 1 w 592"/>
                  <a:gd name="T37" fmla="*/ 177 h 327"/>
                  <a:gd name="T38" fmla="*/ 9 w 592"/>
                  <a:gd name="T39" fmla="*/ 205 h 327"/>
                  <a:gd name="T40" fmla="*/ 27 w 592"/>
                  <a:gd name="T41" fmla="*/ 231 h 327"/>
                  <a:gd name="T42" fmla="*/ 53 w 592"/>
                  <a:gd name="T43" fmla="*/ 257 h 327"/>
                  <a:gd name="T44" fmla="*/ 85 w 592"/>
                  <a:gd name="T45" fmla="*/ 278 h 327"/>
                  <a:gd name="T46" fmla="*/ 125 w 592"/>
                  <a:gd name="T47" fmla="*/ 296 h 327"/>
                  <a:gd name="T48" fmla="*/ 170 w 592"/>
                  <a:gd name="T49" fmla="*/ 310 h 327"/>
                  <a:gd name="T50" fmla="*/ 218 w 592"/>
                  <a:gd name="T51" fmla="*/ 320 h 327"/>
                  <a:gd name="T52" fmla="*/ 269 w 592"/>
                  <a:gd name="T53" fmla="*/ 326 h 327"/>
                  <a:gd name="T54" fmla="*/ 321 w 592"/>
                  <a:gd name="T55" fmla="*/ 326 h 327"/>
                  <a:gd name="T56" fmla="*/ 372 w 592"/>
                  <a:gd name="T57" fmla="*/ 320 h 327"/>
                  <a:gd name="T58" fmla="*/ 420 w 592"/>
                  <a:gd name="T59" fmla="*/ 310 h 327"/>
                  <a:gd name="T60" fmla="*/ 465 w 592"/>
                  <a:gd name="T61" fmla="*/ 296 h 327"/>
                  <a:gd name="T62" fmla="*/ 505 w 592"/>
                  <a:gd name="T63" fmla="*/ 278 h 327"/>
                  <a:gd name="T64" fmla="*/ 538 w 592"/>
                  <a:gd name="T65" fmla="*/ 257 h 327"/>
                  <a:gd name="T66" fmla="*/ 563 w 592"/>
                  <a:gd name="T67" fmla="*/ 231 h 327"/>
                  <a:gd name="T68" fmla="*/ 581 w 592"/>
                  <a:gd name="T69" fmla="*/ 205 h 327"/>
                  <a:gd name="T70" fmla="*/ 589 w 592"/>
                  <a:gd name="T71" fmla="*/ 17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2" h="327">
                    <a:moveTo>
                      <a:pt x="591" y="163"/>
                    </a:moveTo>
                    <a:lnTo>
                      <a:pt x="589" y="148"/>
                    </a:lnTo>
                    <a:lnTo>
                      <a:pt x="586" y="133"/>
                    </a:lnTo>
                    <a:lnTo>
                      <a:pt x="581" y="120"/>
                    </a:lnTo>
                    <a:lnTo>
                      <a:pt x="573" y="106"/>
                    </a:lnTo>
                    <a:lnTo>
                      <a:pt x="563" y="94"/>
                    </a:lnTo>
                    <a:lnTo>
                      <a:pt x="550" y="81"/>
                    </a:lnTo>
                    <a:lnTo>
                      <a:pt x="538" y="68"/>
                    </a:lnTo>
                    <a:lnTo>
                      <a:pt x="521" y="57"/>
                    </a:lnTo>
                    <a:lnTo>
                      <a:pt x="505" y="46"/>
                    </a:lnTo>
                    <a:lnTo>
                      <a:pt x="485" y="37"/>
                    </a:lnTo>
                    <a:lnTo>
                      <a:pt x="465" y="29"/>
                    </a:lnTo>
                    <a:lnTo>
                      <a:pt x="442" y="21"/>
                    </a:lnTo>
                    <a:lnTo>
                      <a:pt x="420" y="14"/>
                    </a:lnTo>
                    <a:lnTo>
                      <a:pt x="395" y="9"/>
                    </a:lnTo>
                    <a:lnTo>
                      <a:pt x="372" y="4"/>
                    </a:lnTo>
                    <a:lnTo>
                      <a:pt x="347" y="1"/>
                    </a:lnTo>
                    <a:lnTo>
                      <a:pt x="321" y="0"/>
                    </a:lnTo>
                    <a:lnTo>
                      <a:pt x="294" y="0"/>
                    </a:lnTo>
                    <a:lnTo>
                      <a:pt x="269" y="0"/>
                    </a:lnTo>
                    <a:lnTo>
                      <a:pt x="243" y="1"/>
                    </a:lnTo>
                    <a:lnTo>
                      <a:pt x="218" y="4"/>
                    </a:lnTo>
                    <a:lnTo>
                      <a:pt x="195" y="9"/>
                    </a:lnTo>
                    <a:lnTo>
                      <a:pt x="170" y="14"/>
                    </a:lnTo>
                    <a:lnTo>
                      <a:pt x="148" y="21"/>
                    </a:lnTo>
                    <a:lnTo>
                      <a:pt x="125" y="29"/>
                    </a:lnTo>
                    <a:lnTo>
                      <a:pt x="105" y="37"/>
                    </a:lnTo>
                    <a:lnTo>
                      <a:pt x="85" y="46"/>
                    </a:lnTo>
                    <a:lnTo>
                      <a:pt x="69" y="57"/>
                    </a:lnTo>
                    <a:lnTo>
                      <a:pt x="53" y="68"/>
                    </a:lnTo>
                    <a:lnTo>
                      <a:pt x="40" y="81"/>
                    </a:lnTo>
                    <a:lnTo>
                      <a:pt x="27" y="94"/>
                    </a:lnTo>
                    <a:lnTo>
                      <a:pt x="17" y="106"/>
                    </a:lnTo>
                    <a:lnTo>
                      <a:pt x="9" y="120"/>
                    </a:lnTo>
                    <a:lnTo>
                      <a:pt x="4" y="133"/>
                    </a:lnTo>
                    <a:lnTo>
                      <a:pt x="1" y="148"/>
                    </a:lnTo>
                    <a:lnTo>
                      <a:pt x="0" y="163"/>
                    </a:lnTo>
                    <a:lnTo>
                      <a:pt x="1" y="177"/>
                    </a:lnTo>
                    <a:lnTo>
                      <a:pt x="4" y="191"/>
                    </a:lnTo>
                    <a:lnTo>
                      <a:pt x="9" y="205"/>
                    </a:lnTo>
                    <a:lnTo>
                      <a:pt x="17" y="219"/>
                    </a:lnTo>
                    <a:lnTo>
                      <a:pt x="27" y="231"/>
                    </a:lnTo>
                    <a:lnTo>
                      <a:pt x="40" y="244"/>
                    </a:lnTo>
                    <a:lnTo>
                      <a:pt x="53" y="257"/>
                    </a:lnTo>
                    <a:lnTo>
                      <a:pt x="69" y="268"/>
                    </a:lnTo>
                    <a:lnTo>
                      <a:pt x="85" y="278"/>
                    </a:lnTo>
                    <a:lnTo>
                      <a:pt x="105" y="288"/>
                    </a:lnTo>
                    <a:lnTo>
                      <a:pt x="125" y="296"/>
                    </a:lnTo>
                    <a:lnTo>
                      <a:pt x="148" y="304"/>
                    </a:lnTo>
                    <a:lnTo>
                      <a:pt x="170" y="310"/>
                    </a:lnTo>
                    <a:lnTo>
                      <a:pt x="195" y="316"/>
                    </a:lnTo>
                    <a:lnTo>
                      <a:pt x="218" y="320"/>
                    </a:lnTo>
                    <a:lnTo>
                      <a:pt x="243" y="324"/>
                    </a:lnTo>
                    <a:lnTo>
                      <a:pt x="269" y="326"/>
                    </a:lnTo>
                    <a:lnTo>
                      <a:pt x="294" y="326"/>
                    </a:lnTo>
                    <a:lnTo>
                      <a:pt x="321" y="326"/>
                    </a:lnTo>
                    <a:lnTo>
                      <a:pt x="347" y="324"/>
                    </a:lnTo>
                    <a:lnTo>
                      <a:pt x="372" y="320"/>
                    </a:lnTo>
                    <a:lnTo>
                      <a:pt x="395" y="316"/>
                    </a:lnTo>
                    <a:lnTo>
                      <a:pt x="420" y="310"/>
                    </a:lnTo>
                    <a:lnTo>
                      <a:pt x="442" y="304"/>
                    </a:lnTo>
                    <a:lnTo>
                      <a:pt x="465" y="296"/>
                    </a:lnTo>
                    <a:lnTo>
                      <a:pt x="485" y="288"/>
                    </a:lnTo>
                    <a:lnTo>
                      <a:pt x="505" y="278"/>
                    </a:lnTo>
                    <a:lnTo>
                      <a:pt x="521" y="268"/>
                    </a:lnTo>
                    <a:lnTo>
                      <a:pt x="538" y="257"/>
                    </a:lnTo>
                    <a:lnTo>
                      <a:pt x="550" y="244"/>
                    </a:lnTo>
                    <a:lnTo>
                      <a:pt x="563" y="231"/>
                    </a:lnTo>
                    <a:lnTo>
                      <a:pt x="573" y="219"/>
                    </a:lnTo>
                    <a:lnTo>
                      <a:pt x="581" y="205"/>
                    </a:lnTo>
                    <a:lnTo>
                      <a:pt x="586" y="191"/>
                    </a:lnTo>
                    <a:lnTo>
                      <a:pt x="589" y="177"/>
                    </a:lnTo>
                    <a:lnTo>
                      <a:pt x="591" y="16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3" name="Rectangle 81"/>
              <p:cNvSpPr>
                <a:spLocks noChangeArrowheads="1"/>
              </p:cNvSpPr>
              <p:nvPr/>
            </p:nvSpPr>
            <p:spPr bwMode="auto">
              <a:xfrm>
                <a:off x="4696" y="507"/>
                <a:ext cx="5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dname</a:t>
                </a:r>
              </a:p>
            </p:txBody>
          </p:sp>
        </p:grpSp>
        <p:sp>
          <p:nvSpPr>
            <p:cNvPr id="49234" name="Rectangle 82"/>
            <p:cNvSpPr>
              <a:spLocks noChangeArrowheads="1"/>
            </p:cNvSpPr>
            <p:nvPr/>
          </p:nvSpPr>
          <p:spPr bwMode="auto">
            <a:xfrm>
              <a:off x="8008013" y="2297586"/>
              <a:ext cx="8572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budget</a:t>
              </a:r>
            </a:p>
          </p:txBody>
        </p:sp>
        <p:sp>
          <p:nvSpPr>
            <p:cNvPr id="49235" name="Rectangle 83"/>
            <p:cNvSpPr>
              <a:spLocks noChangeArrowheads="1"/>
            </p:cNvSpPr>
            <p:nvPr/>
          </p:nvSpPr>
          <p:spPr bwMode="auto">
            <a:xfrm>
              <a:off x="6731663" y="2297586"/>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u="sng">
                  <a:solidFill>
                    <a:srgbClr val="000000"/>
                  </a:solidFill>
                  <a:latin typeface="Arial" charset="0"/>
                </a:rPr>
                <a:t>did</a:t>
              </a:r>
            </a:p>
          </p:txBody>
        </p:sp>
        <p:grpSp>
          <p:nvGrpSpPr>
            <p:cNvPr id="49236" name="Group 84"/>
            <p:cNvGrpSpPr>
              <a:grpSpLocks/>
            </p:cNvGrpSpPr>
            <p:nvPr/>
          </p:nvGrpSpPr>
          <p:grpSpPr bwMode="auto">
            <a:xfrm>
              <a:off x="5717250" y="889447"/>
              <a:ext cx="722313" cy="519113"/>
              <a:chOff x="3621" y="276"/>
              <a:chExt cx="455" cy="327"/>
            </a:xfrm>
          </p:grpSpPr>
          <p:sp>
            <p:nvSpPr>
              <p:cNvPr id="49237" name="Freeform 85"/>
              <p:cNvSpPr>
                <a:spLocks/>
              </p:cNvSpPr>
              <p:nvPr/>
            </p:nvSpPr>
            <p:spPr bwMode="auto">
              <a:xfrm>
                <a:off x="3622" y="276"/>
                <a:ext cx="454" cy="327"/>
              </a:xfrm>
              <a:custGeom>
                <a:avLst/>
                <a:gdLst>
                  <a:gd name="T0" fmla="*/ 1 w 454"/>
                  <a:gd name="T1" fmla="*/ 177 h 327"/>
                  <a:gd name="T2" fmla="*/ 8 w 454"/>
                  <a:gd name="T3" fmla="*/ 205 h 327"/>
                  <a:gd name="T4" fmla="*/ 21 w 454"/>
                  <a:gd name="T5" fmla="*/ 231 h 327"/>
                  <a:gd name="T6" fmla="*/ 41 w 454"/>
                  <a:gd name="T7" fmla="*/ 257 h 327"/>
                  <a:gd name="T8" fmla="*/ 66 w 454"/>
                  <a:gd name="T9" fmla="*/ 278 h 327"/>
                  <a:gd name="T10" fmla="*/ 96 w 454"/>
                  <a:gd name="T11" fmla="*/ 296 h 327"/>
                  <a:gd name="T12" fmla="*/ 131 w 454"/>
                  <a:gd name="T13" fmla="*/ 311 h 327"/>
                  <a:gd name="T14" fmla="*/ 167 w 454"/>
                  <a:gd name="T15" fmla="*/ 320 h 327"/>
                  <a:gd name="T16" fmla="*/ 206 w 454"/>
                  <a:gd name="T17" fmla="*/ 326 h 327"/>
                  <a:gd name="T18" fmla="*/ 246 w 454"/>
                  <a:gd name="T19" fmla="*/ 326 h 327"/>
                  <a:gd name="T20" fmla="*/ 285 w 454"/>
                  <a:gd name="T21" fmla="*/ 320 h 327"/>
                  <a:gd name="T22" fmla="*/ 322 w 454"/>
                  <a:gd name="T23" fmla="*/ 310 h 327"/>
                  <a:gd name="T24" fmla="*/ 356 w 454"/>
                  <a:gd name="T25" fmla="*/ 296 h 327"/>
                  <a:gd name="T26" fmla="*/ 387 w 454"/>
                  <a:gd name="T27" fmla="*/ 278 h 327"/>
                  <a:gd name="T28" fmla="*/ 412 w 454"/>
                  <a:gd name="T29" fmla="*/ 257 h 327"/>
                  <a:gd name="T30" fmla="*/ 431 w 454"/>
                  <a:gd name="T31" fmla="*/ 231 h 327"/>
                  <a:gd name="T32" fmla="*/ 445 w 454"/>
                  <a:gd name="T33" fmla="*/ 205 h 327"/>
                  <a:gd name="T34" fmla="*/ 453 w 454"/>
                  <a:gd name="T35" fmla="*/ 177 h 327"/>
                  <a:gd name="T36" fmla="*/ 453 w 454"/>
                  <a:gd name="T37" fmla="*/ 148 h 327"/>
                  <a:gd name="T38" fmla="*/ 445 w 454"/>
                  <a:gd name="T39" fmla="*/ 120 h 327"/>
                  <a:gd name="T40" fmla="*/ 431 w 454"/>
                  <a:gd name="T41" fmla="*/ 94 h 327"/>
                  <a:gd name="T42" fmla="*/ 412 w 454"/>
                  <a:gd name="T43" fmla="*/ 68 h 327"/>
                  <a:gd name="T44" fmla="*/ 387 w 454"/>
                  <a:gd name="T45" fmla="*/ 47 h 327"/>
                  <a:gd name="T46" fmla="*/ 356 w 454"/>
                  <a:gd name="T47" fmla="*/ 29 h 327"/>
                  <a:gd name="T48" fmla="*/ 322 w 454"/>
                  <a:gd name="T49" fmla="*/ 15 h 327"/>
                  <a:gd name="T50" fmla="*/ 285 w 454"/>
                  <a:gd name="T51" fmla="*/ 5 h 327"/>
                  <a:gd name="T52" fmla="*/ 246 w 454"/>
                  <a:gd name="T53" fmla="*/ 0 h 327"/>
                  <a:gd name="T54" fmla="*/ 206 w 454"/>
                  <a:gd name="T55" fmla="*/ 0 h 327"/>
                  <a:gd name="T56" fmla="*/ 167 w 454"/>
                  <a:gd name="T57" fmla="*/ 5 h 327"/>
                  <a:gd name="T58" fmla="*/ 131 w 454"/>
                  <a:gd name="T59" fmla="*/ 15 h 327"/>
                  <a:gd name="T60" fmla="*/ 96 w 454"/>
                  <a:gd name="T61" fmla="*/ 29 h 327"/>
                  <a:gd name="T62" fmla="*/ 66 w 454"/>
                  <a:gd name="T63" fmla="*/ 47 h 327"/>
                  <a:gd name="T64" fmla="*/ 41 w 454"/>
                  <a:gd name="T65" fmla="*/ 68 h 327"/>
                  <a:gd name="T66" fmla="*/ 21 w 454"/>
                  <a:gd name="T67" fmla="*/ 94 h 327"/>
                  <a:gd name="T68" fmla="*/ 8 w 454"/>
                  <a:gd name="T69" fmla="*/ 120 h 327"/>
                  <a:gd name="T70" fmla="*/ 1 w 454"/>
                  <a:gd name="T71"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327">
                    <a:moveTo>
                      <a:pt x="0" y="163"/>
                    </a:moveTo>
                    <a:lnTo>
                      <a:pt x="1" y="177"/>
                    </a:lnTo>
                    <a:lnTo>
                      <a:pt x="3" y="192"/>
                    </a:lnTo>
                    <a:lnTo>
                      <a:pt x="8" y="205"/>
                    </a:lnTo>
                    <a:lnTo>
                      <a:pt x="13" y="219"/>
                    </a:lnTo>
                    <a:lnTo>
                      <a:pt x="21" y="231"/>
                    </a:lnTo>
                    <a:lnTo>
                      <a:pt x="30" y="244"/>
                    </a:lnTo>
                    <a:lnTo>
                      <a:pt x="41" y="257"/>
                    </a:lnTo>
                    <a:lnTo>
                      <a:pt x="53" y="268"/>
                    </a:lnTo>
                    <a:lnTo>
                      <a:pt x="66" y="278"/>
                    </a:lnTo>
                    <a:lnTo>
                      <a:pt x="80" y="288"/>
                    </a:lnTo>
                    <a:lnTo>
                      <a:pt x="96" y="296"/>
                    </a:lnTo>
                    <a:lnTo>
                      <a:pt x="113" y="304"/>
                    </a:lnTo>
                    <a:lnTo>
                      <a:pt x="131" y="311"/>
                    </a:lnTo>
                    <a:lnTo>
                      <a:pt x="149" y="316"/>
                    </a:lnTo>
                    <a:lnTo>
                      <a:pt x="167" y="320"/>
                    </a:lnTo>
                    <a:lnTo>
                      <a:pt x="186" y="324"/>
                    </a:lnTo>
                    <a:lnTo>
                      <a:pt x="206" y="326"/>
                    </a:lnTo>
                    <a:lnTo>
                      <a:pt x="227" y="326"/>
                    </a:lnTo>
                    <a:lnTo>
                      <a:pt x="246" y="326"/>
                    </a:lnTo>
                    <a:lnTo>
                      <a:pt x="266" y="323"/>
                    </a:lnTo>
                    <a:lnTo>
                      <a:pt x="285" y="320"/>
                    </a:lnTo>
                    <a:lnTo>
                      <a:pt x="304" y="316"/>
                    </a:lnTo>
                    <a:lnTo>
                      <a:pt x="322" y="310"/>
                    </a:lnTo>
                    <a:lnTo>
                      <a:pt x="340" y="304"/>
                    </a:lnTo>
                    <a:lnTo>
                      <a:pt x="356" y="296"/>
                    </a:lnTo>
                    <a:lnTo>
                      <a:pt x="372" y="288"/>
                    </a:lnTo>
                    <a:lnTo>
                      <a:pt x="387" y="278"/>
                    </a:lnTo>
                    <a:lnTo>
                      <a:pt x="399" y="266"/>
                    </a:lnTo>
                    <a:lnTo>
                      <a:pt x="412" y="257"/>
                    </a:lnTo>
                    <a:lnTo>
                      <a:pt x="423" y="244"/>
                    </a:lnTo>
                    <a:lnTo>
                      <a:pt x="431" y="231"/>
                    </a:lnTo>
                    <a:lnTo>
                      <a:pt x="439" y="219"/>
                    </a:lnTo>
                    <a:lnTo>
                      <a:pt x="445" y="205"/>
                    </a:lnTo>
                    <a:lnTo>
                      <a:pt x="449" y="191"/>
                    </a:lnTo>
                    <a:lnTo>
                      <a:pt x="453" y="177"/>
                    </a:lnTo>
                    <a:lnTo>
                      <a:pt x="453" y="163"/>
                    </a:lnTo>
                    <a:lnTo>
                      <a:pt x="453" y="148"/>
                    </a:lnTo>
                    <a:lnTo>
                      <a:pt x="449" y="134"/>
                    </a:lnTo>
                    <a:lnTo>
                      <a:pt x="445" y="120"/>
                    </a:lnTo>
                    <a:lnTo>
                      <a:pt x="439" y="106"/>
                    </a:lnTo>
                    <a:lnTo>
                      <a:pt x="431" y="94"/>
                    </a:lnTo>
                    <a:lnTo>
                      <a:pt x="422" y="81"/>
                    </a:lnTo>
                    <a:lnTo>
                      <a:pt x="412" y="68"/>
                    </a:lnTo>
                    <a:lnTo>
                      <a:pt x="399" y="57"/>
                    </a:lnTo>
                    <a:lnTo>
                      <a:pt x="387" y="47"/>
                    </a:lnTo>
                    <a:lnTo>
                      <a:pt x="372" y="37"/>
                    </a:lnTo>
                    <a:lnTo>
                      <a:pt x="356" y="29"/>
                    </a:lnTo>
                    <a:lnTo>
                      <a:pt x="339" y="21"/>
                    </a:lnTo>
                    <a:lnTo>
                      <a:pt x="322" y="15"/>
                    </a:lnTo>
                    <a:lnTo>
                      <a:pt x="304" y="9"/>
                    </a:lnTo>
                    <a:lnTo>
                      <a:pt x="285" y="5"/>
                    </a:lnTo>
                    <a:lnTo>
                      <a:pt x="266" y="1"/>
                    </a:lnTo>
                    <a:lnTo>
                      <a:pt x="246" y="0"/>
                    </a:lnTo>
                    <a:lnTo>
                      <a:pt x="225" y="0"/>
                    </a:lnTo>
                    <a:lnTo>
                      <a:pt x="206" y="0"/>
                    </a:lnTo>
                    <a:lnTo>
                      <a:pt x="186" y="1"/>
                    </a:lnTo>
                    <a:lnTo>
                      <a:pt x="167" y="5"/>
                    </a:lnTo>
                    <a:lnTo>
                      <a:pt x="149" y="9"/>
                    </a:lnTo>
                    <a:lnTo>
                      <a:pt x="131" y="15"/>
                    </a:lnTo>
                    <a:lnTo>
                      <a:pt x="113" y="21"/>
                    </a:lnTo>
                    <a:lnTo>
                      <a:pt x="96" y="29"/>
                    </a:lnTo>
                    <a:lnTo>
                      <a:pt x="80" y="37"/>
                    </a:lnTo>
                    <a:lnTo>
                      <a:pt x="66" y="47"/>
                    </a:lnTo>
                    <a:lnTo>
                      <a:pt x="53" y="57"/>
                    </a:lnTo>
                    <a:lnTo>
                      <a:pt x="41" y="68"/>
                    </a:lnTo>
                    <a:lnTo>
                      <a:pt x="30" y="81"/>
                    </a:lnTo>
                    <a:lnTo>
                      <a:pt x="21" y="94"/>
                    </a:lnTo>
                    <a:lnTo>
                      <a:pt x="13" y="106"/>
                    </a:lnTo>
                    <a:lnTo>
                      <a:pt x="8" y="120"/>
                    </a:lnTo>
                    <a:lnTo>
                      <a:pt x="3" y="134"/>
                    </a:lnTo>
                    <a:lnTo>
                      <a:pt x="1" y="148"/>
                    </a:lnTo>
                    <a:lnTo>
                      <a:pt x="0" y="16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38" name="Rectangle 86"/>
              <p:cNvSpPr>
                <a:spLocks noChangeArrowheads="1"/>
              </p:cNvSpPr>
              <p:nvPr/>
            </p:nvSpPr>
            <p:spPr bwMode="auto">
              <a:xfrm>
                <a:off x="3621" y="334"/>
                <a:ext cx="4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name</a:t>
                </a:r>
              </a:p>
            </p:txBody>
          </p:sp>
        </p:grpSp>
        <p:grpSp>
          <p:nvGrpSpPr>
            <p:cNvPr id="49239" name="Group 87"/>
            <p:cNvGrpSpPr>
              <a:grpSpLocks/>
            </p:cNvGrpSpPr>
            <p:nvPr/>
          </p:nvGrpSpPr>
          <p:grpSpPr bwMode="auto">
            <a:xfrm>
              <a:off x="3070888" y="1822924"/>
              <a:ext cx="2039937" cy="900112"/>
              <a:chOff x="2069" y="458"/>
              <a:chExt cx="1285" cy="567"/>
            </a:xfrm>
          </p:grpSpPr>
          <p:sp>
            <p:nvSpPr>
              <p:cNvPr id="49240" name="Freeform 88"/>
              <p:cNvSpPr>
                <a:spLocks/>
              </p:cNvSpPr>
              <p:nvPr/>
            </p:nvSpPr>
            <p:spPr bwMode="auto">
              <a:xfrm>
                <a:off x="2476" y="458"/>
                <a:ext cx="454" cy="327"/>
              </a:xfrm>
              <a:custGeom>
                <a:avLst/>
                <a:gdLst>
                  <a:gd name="T0" fmla="*/ 453 w 454"/>
                  <a:gd name="T1" fmla="*/ 148 h 327"/>
                  <a:gd name="T2" fmla="*/ 445 w 454"/>
                  <a:gd name="T3" fmla="*/ 120 h 327"/>
                  <a:gd name="T4" fmla="*/ 431 w 454"/>
                  <a:gd name="T5" fmla="*/ 94 h 327"/>
                  <a:gd name="T6" fmla="*/ 412 w 454"/>
                  <a:gd name="T7" fmla="*/ 68 h 327"/>
                  <a:gd name="T8" fmla="*/ 387 w 454"/>
                  <a:gd name="T9" fmla="*/ 47 h 327"/>
                  <a:gd name="T10" fmla="*/ 356 w 454"/>
                  <a:gd name="T11" fmla="*/ 29 h 327"/>
                  <a:gd name="T12" fmla="*/ 322 w 454"/>
                  <a:gd name="T13" fmla="*/ 15 h 327"/>
                  <a:gd name="T14" fmla="*/ 285 w 454"/>
                  <a:gd name="T15" fmla="*/ 5 h 327"/>
                  <a:gd name="T16" fmla="*/ 246 w 454"/>
                  <a:gd name="T17" fmla="*/ 0 h 327"/>
                  <a:gd name="T18" fmla="*/ 206 w 454"/>
                  <a:gd name="T19" fmla="*/ 0 h 327"/>
                  <a:gd name="T20" fmla="*/ 167 w 454"/>
                  <a:gd name="T21" fmla="*/ 5 h 327"/>
                  <a:gd name="T22" fmla="*/ 131 w 454"/>
                  <a:gd name="T23" fmla="*/ 15 h 327"/>
                  <a:gd name="T24" fmla="*/ 96 w 454"/>
                  <a:gd name="T25" fmla="*/ 29 h 327"/>
                  <a:gd name="T26" fmla="*/ 66 w 454"/>
                  <a:gd name="T27" fmla="*/ 47 h 327"/>
                  <a:gd name="T28" fmla="*/ 41 w 454"/>
                  <a:gd name="T29" fmla="*/ 68 h 327"/>
                  <a:gd name="T30" fmla="*/ 21 w 454"/>
                  <a:gd name="T31" fmla="*/ 94 h 327"/>
                  <a:gd name="T32" fmla="*/ 8 w 454"/>
                  <a:gd name="T33" fmla="*/ 120 h 327"/>
                  <a:gd name="T34" fmla="*/ 1 w 454"/>
                  <a:gd name="T35" fmla="*/ 148 h 327"/>
                  <a:gd name="T36" fmla="*/ 1 w 454"/>
                  <a:gd name="T37" fmla="*/ 177 h 327"/>
                  <a:gd name="T38" fmla="*/ 8 w 454"/>
                  <a:gd name="T39" fmla="*/ 205 h 327"/>
                  <a:gd name="T40" fmla="*/ 21 w 454"/>
                  <a:gd name="T41" fmla="*/ 231 h 327"/>
                  <a:gd name="T42" fmla="*/ 41 w 454"/>
                  <a:gd name="T43" fmla="*/ 257 h 327"/>
                  <a:gd name="T44" fmla="*/ 66 w 454"/>
                  <a:gd name="T45" fmla="*/ 278 h 327"/>
                  <a:gd name="T46" fmla="*/ 96 w 454"/>
                  <a:gd name="T47" fmla="*/ 296 h 327"/>
                  <a:gd name="T48" fmla="*/ 131 w 454"/>
                  <a:gd name="T49" fmla="*/ 310 h 327"/>
                  <a:gd name="T50" fmla="*/ 167 w 454"/>
                  <a:gd name="T51" fmla="*/ 320 h 327"/>
                  <a:gd name="T52" fmla="*/ 206 w 454"/>
                  <a:gd name="T53" fmla="*/ 326 h 327"/>
                  <a:gd name="T54" fmla="*/ 246 w 454"/>
                  <a:gd name="T55" fmla="*/ 326 h 327"/>
                  <a:gd name="T56" fmla="*/ 285 w 454"/>
                  <a:gd name="T57" fmla="*/ 320 h 327"/>
                  <a:gd name="T58" fmla="*/ 322 w 454"/>
                  <a:gd name="T59" fmla="*/ 310 h 327"/>
                  <a:gd name="T60" fmla="*/ 356 w 454"/>
                  <a:gd name="T61" fmla="*/ 296 h 327"/>
                  <a:gd name="T62" fmla="*/ 387 w 454"/>
                  <a:gd name="T63" fmla="*/ 278 h 327"/>
                  <a:gd name="T64" fmla="*/ 412 w 454"/>
                  <a:gd name="T65" fmla="*/ 257 h 327"/>
                  <a:gd name="T66" fmla="*/ 431 w 454"/>
                  <a:gd name="T67" fmla="*/ 231 h 327"/>
                  <a:gd name="T68" fmla="*/ 445 w 454"/>
                  <a:gd name="T69" fmla="*/ 205 h 327"/>
                  <a:gd name="T70" fmla="*/ 453 w 454"/>
                  <a:gd name="T71" fmla="*/ 17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327">
                    <a:moveTo>
                      <a:pt x="453" y="163"/>
                    </a:moveTo>
                    <a:lnTo>
                      <a:pt x="453" y="148"/>
                    </a:lnTo>
                    <a:lnTo>
                      <a:pt x="449" y="134"/>
                    </a:lnTo>
                    <a:lnTo>
                      <a:pt x="445" y="120"/>
                    </a:lnTo>
                    <a:lnTo>
                      <a:pt x="439" y="106"/>
                    </a:lnTo>
                    <a:lnTo>
                      <a:pt x="431" y="94"/>
                    </a:lnTo>
                    <a:lnTo>
                      <a:pt x="422" y="81"/>
                    </a:lnTo>
                    <a:lnTo>
                      <a:pt x="412" y="68"/>
                    </a:lnTo>
                    <a:lnTo>
                      <a:pt x="399" y="57"/>
                    </a:lnTo>
                    <a:lnTo>
                      <a:pt x="387" y="47"/>
                    </a:lnTo>
                    <a:lnTo>
                      <a:pt x="372" y="37"/>
                    </a:lnTo>
                    <a:lnTo>
                      <a:pt x="356" y="29"/>
                    </a:lnTo>
                    <a:lnTo>
                      <a:pt x="339" y="21"/>
                    </a:lnTo>
                    <a:lnTo>
                      <a:pt x="322" y="15"/>
                    </a:lnTo>
                    <a:lnTo>
                      <a:pt x="304" y="9"/>
                    </a:lnTo>
                    <a:lnTo>
                      <a:pt x="285" y="5"/>
                    </a:lnTo>
                    <a:lnTo>
                      <a:pt x="266" y="2"/>
                    </a:lnTo>
                    <a:lnTo>
                      <a:pt x="246" y="0"/>
                    </a:lnTo>
                    <a:lnTo>
                      <a:pt x="227" y="0"/>
                    </a:lnTo>
                    <a:lnTo>
                      <a:pt x="206" y="0"/>
                    </a:lnTo>
                    <a:lnTo>
                      <a:pt x="187" y="2"/>
                    </a:lnTo>
                    <a:lnTo>
                      <a:pt x="167" y="5"/>
                    </a:lnTo>
                    <a:lnTo>
                      <a:pt x="149" y="9"/>
                    </a:lnTo>
                    <a:lnTo>
                      <a:pt x="131" y="15"/>
                    </a:lnTo>
                    <a:lnTo>
                      <a:pt x="113" y="21"/>
                    </a:lnTo>
                    <a:lnTo>
                      <a:pt x="96" y="29"/>
                    </a:lnTo>
                    <a:lnTo>
                      <a:pt x="81" y="37"/>
                    </a:lnTo>
                    <a:lnTo>
                      <a:pt x="66" y="47"/>
                    </a:lnTo>
                    <a:lnTo>
                      <a:pt x="53" y="57"/>
                    </a:lnTo>
                    <a:lnTo>
                      <a:pt x="41" y="68"/>
                    </a:lnTo>
                    <a:lnTo>
                      <a:pt x="30" y="81"/>
                    </a:lnTo>
                    <a:lnTo>
                      <a:pt x="21" y="94"/>
                    </a:lnTo>
                    <a:lnTo>
                      <a:pt x="13" y="106"/>
                    </a:lnTo>
                    <a:lnTo>
                      <a:pt x="8" y="120"/>
                    </a:lnTo>
                    <a:lnTo>
                      <a:pt x="3" y="134"/>
                    </a:lnTo>
                    <a:lnTo>
                      <a:pt x="1" y="148"/>
                    </a:lnTo>
                    <a:lnTo>
                      <a:pt x="0" y="163"/>
                    </a:lnTo>
                    <a:lnTo>
                      <a:pt x="1" y="177"/>
                    </a:lnTo>
                    <a:lnTo>
                      <a:pt x="3" y="191"/>
                    </a:lnTo>
                    <a:lnTo>
                      <a:pt x="8" y="205"/>
                    </a:lnTo>
                    <a:lnTo>
                      <a:pt x="13" y="219"/>
                    </a:lnTo>
                    <a:lnTo>
                      <a:pt x="21" y="231"/>
                    </a:lnTo>
                    <a:lnTo>
                      <a:pt x="30" y="244"/>
                    </a:lnTo>
                    <a:lnTo>
                      <a:pt x="41" y="257"/>
                    </a:lnTo>
                    <a:lnTo>
                      <a:pt x="53" y="268"/>
                    </a:lnTo>
                    <a:lnTo>
                      <a:pt x="66" y="278"/>
                    </a:lnTo>
                    <a:lnTo>
                      <a:pt x="81" y="288"/>
                    </a:lnTo>
                    <a:lnTo>
                      <a:pt x="96" y="296"/>
                    </a:lnTo>
                    <a:lnTo>
                      <a:pt x="113" y="304"/>
                    </a:lnTo>
                    <a:lnTo>
                      <a:pt x="131" y="310"/>
                    </a:lnTo>
                    <a:lnTo>
                      <a:pt x="149" y="316"/>
                    </a:lnTo>
                    <a:lnTo>
                      <a:pt x="167" y="320"/>
                    </a:lnTo>
                    <a:lnTo>
                      <a:pt x="187" y="324"/>
                    </a:lnTo>
                    <a:lnTo>
                      <a:pt x="206" y="326"/>
                    </a:lnTo>
                    <a:lnTo>
                      <a:pt x="227" y="326"/>
                    </a:lnTo>
                    <a:lnTo>
                      <a:pt x="246" y="326"/>
                    </a:lnTo>
                    <a:lnTo>
                      <a:pt x="266" y="324"/>
                    </a:lnTo>
                    <a:lnTo>
                      <a:pt x="285" y="320"/>
                    </a:lnTo>
                    <a:lnTo>
                      <a:pt x="304" y="316"/>
                    </a:lnTo>
                    <a:lnTo>
                      <a:pt x="322" y="310"/>
                    </a:lnTo>
                    <a:lnTo>
                      <a:pt x="339" y="304"/>
                    </a:lnTo>
                    <a:lnTo>
                      <a:pt x="356" y="296"/>
                    </a:lnTo>
                    <a:lnTo>
                      <a:pt x="372" y="288"/>
                    </a:lnTo>
                    <a:lnTo>
                      <a:pt x="387" y="278"/>
                    </a:lnTo>
                    <a:lnTo>
                      <a:pt x="399" y="268"/>
                    </a:lnTo>
                    <a:lnTo>
                      <a:pt x="412" y="257"/>
                    </a:lnTo>
                    <a:lnTo>
                      <a:pt x="422" y="244"/>
                    </a:lnTo>
                    <a:lnTo>
                      <a:pt x="431" y="231"/>
                    </a:lnTo>
                    <a:lnTo>
                      <a:pt x="439" y="219"/>
                    </a:lnTo>
                    <a:lnTo>
                      <a:pt x="445" y="205"/>
                    </a:lnTo>
                    <a:lnTo>
                      <a:pt x="449" y="191"/>
                    </a:lnTo>
                    <a:lnTo>
                      <a:pt x="453" y="177"/>
                    </a:lnTo>
                    <a:lnTo>
                      <a:pt x="453" y="16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1" name="Freeform 89"/>
              <p:cNvSpPr>
                <a:spLocks/>
              </p:cNvSpPr>
              <p:nvPr/>
            </p:nvSpPr>
            <p:spPr bwMode="auto">
              <a:xfrm>
                <a:off x="2069" y="699"/>
                <a:ext cx="454" cy="326"/>
              </a:xfrm>
              <a:custGeom>
                <a:avLst/>
                <a:gdLst>
                  <a:gd name="T0" fmla="*/ 451 w 454"/>
                  <a:gd name="T1" fmla="*/ 148 h 326"/>
                  <a:gd name="T2" fmla="*/ 445 w 454"/>
                  <a:gd name="T3" fmla="*/ 120 h 326"/>
                  <a:gd name="T4" fmla="*/ 431 w 454"/>
                  <a:gd name="T5" fmla="*/ 93 h 326"/>
                  <a:gd name="T6" fmla="*/ 411 w 454"/>
                  <a:gd name="T7" fmla="*/ 68 h 326"/>
                  <a:gd name="T8" fmla="*/ 386 w 454"/>
                  <a:gd name="T9" fmla="*/ 47 h 326"/>
                  <a:gd name="T10" fmla="*/ 356 w 454"/>
                  <a:gd name="T11" fmla="*/ 29 h 326"/>
                  <a:gd name="T12" fmla="*/ 322 w 454"/>
                  <a:gd name="T13" fmla="*/ 15 h 326"/>
                  <a:gd name="T14" fmla="*/ 285 w 454"/>
                  <a:gd name="T15" fmla="*/ 5 h 326"/>
                  <a:gd name="T16" fmla="*/ 246 w 454"/>
                  <a:gd name="T17" fmla="*/ 0 h 326"/>
                  <a:gd name="T18" fmla="*/ 206 w 454"/>
                  <a:gd name="T19" fmla="*/ 0 h 326"/>
                  <a:gd name="T20" fmla="*/ 167 w 454"/>
                  <a:gd name="T21" fmla="*/ 5 h 326"/>
                  <a:gd name="T22" fmla="*/ 130 w 454"/>
                  <a:gd name="T23" fmla="*/ 15 h 326"/>
                  <a:gd name="T24" fmla="*/ 96 w 454"/>
                  <a:gd name="T25" fmla="*/ 29 h 326"/>
                  <a:gd name="T26" fmla="*/ 66 w 454"/>
                  <a:gd name="T27" fmla="*/ 47 h 326"/>
                  <a:gd name="T28" fmla="*/ 41 w 454"/>
                  <a:gd name="T29" fmla="*/ 68 h 326"/>
                  <a:gd name="T30" fmla="*/ 21 w 454"/>
                  <a:gd name="T31" fmla="*/ 93 h 326"/>
                  <a:gd name="T32" fmla="*/ 7 w 454"/>
                  <a:gd name="T33" fmla="*/ 120 h 326"/>
                  <a:gd name="T34" fmla="*/ 1 w 454"/>
                  <a:gd name="T35" fmla="*/ 148 h 326"/>
                  <a:gd name="T36" fmla="*/ 1 w 454"/>
                  <a:gd name="T37" fmla="*/ 176 h 326"/>
                  <a:gd name="T38" fmla="*/ 7 w 454"/>
                  <a:gd name="T39" fmla="*/ 204 h 326"/>
                  <a:gd name="T40" fmla="*/ 21 w 454"/>
                  <a:gd name="T41" fmla="*/ 231 h 326"/>
                  <a:gd name="T42" fmla="*/ 41 w 454"/>
                  <a:gd name="T43" fmla="*/ 256 h 326"/>
                  <a:gd name="T44" fmla="*/ 66 w 454"/>
                  <a:gd name="T45" fmla="*/ 277 h 326"/>
                  <a:gd name="T46" fmla="*/ 96 w 454"/>
                  <a:gd name="T47" fmla="*/ 295 h 326"/>
                  <a:gd name="T48" fmla="*/ 130 w 454"/>
                  <a:gd name="T49" fmla="*/ 309 h 326"/>
                  <a:gd name="T50" fmla="*/ 167 w 454"/>
                  <a:gd name="T51" fmla="*/ 319 h 326"/>
                  <a:gd name="T52" fmla="*/ 206 w 454"/>
                  <a:gd name="T53" fmla="*/ 325 h 326"/>
                  <a:gd name="T54" fmla="*/ 246 w 454"/>
                  <a:gd name="T55" fmla="*/ 325 h 326"/>
                  <a:gd name="T56" fmla="*/ 285 w 454"/>
                  <a:gd name="T57" fmla="*/ 319 h 326"/>
                  <a:gd name="T58" fmla="*/ 322 w 454"/>
                  <a:gd name="T59" fmla="*/ 309 h 326"/>
                  <a:gd name="T60" fmla="*/ 356 w 454"/>
                  <a:gd name="T61" fmla="*/ 295 h 326"/>
                  <a:gd name="T62" fmla="*/ 386 w 454"/>
                  <a:gd name="T63" fmla="*/ 277 h 326"/>
                  <a:gd name="T64" fmla="*/ 411 w 454"/>
                  <a:gd name="T65" fmla="*/ 256 h 326"/>
                  <a:gd name="T66" fmla="*/ 431 w 454"/>
                  <a:gd name="T67" fmla="*/ 231 h 326"/>
                  <a:gd name="T68" fmla="*/ 445 w 454"/>
                  <a:gd name="T69" fmla="*/ 204 h 326"/>
                  <a:gd name="T70" fmla="*/ 451 w 454"/>
                  <a:gd name="T71" fmla="*/ 1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4" h="326">
                    <a:moveTo>
                      <a:pt x="453" y="162"/>
                    </a:moveTo>
                    <a:lnTo>
                      <a:pt x="451" y="148"/>
                    </a:lnTo>
                    <a:lnTo>
                      <a:pt x="449" y="134"/>
                    </a:lnTo>
                    <a:lnTo>
                      <a:pt x="445" y="120"/>
                    </a:lnTo>
                    <a:lnTo>
                      <a:pt x="439" y="106"/>
                    </a:lnTo>
                    <a:lnTo>
                      <a:pt x="431" y="93"/>
                    </a:lnTo>
                    <a:lnTo>
                      <a:pt x="422" y="81"/>
                    </a:lnTo>
                    <a:lnTo>
                      <a:pt x="411" y="68"/>
                    </a:lnTo>
                    <a:lnTo>
                      <a:pt x="399" y="57"/>
                    </a:lnTo>
                    <a:lnTo>
                      <a:pt x="386" y="47"/>
                    </a:lnTo>
                    <a:lnTo>
                      <a:pt x="372" y="37"/>
                    </a:lnTo>
                    <a:lnTo>
                      <a:pt x="356" y="29"/>
                    </a:lnTo>
                    <a:lnTo>
                      <a:pt x="339" y="21"/>
                    </a:lnTo>
                    <a:lnTo>
                      <a:pt x="322" y="15"/>
                    </a:lnTo>
                    <a:lnTo>
                      <a:pt x="304" y="9"/>
                    </a:lnTo>
                    <a:lnTo>
                      <a:pt x="285" y="5"/>
                    </a:lnTo>
                    <a:lnTo>
                      <a:pt x="265" y="1"/>
                    </a:lnTo>
                    <a:lnTo>
                      <a:pt x="246" y="0"/>
                    </a:lnTo>
                    <a:lnTo>
                      <a:pt x="225" y="0"/>
                    </a:lnTo>
                    <a:lnTo>
                      <a:pt x="206" y="0"/>
                    </a:lnTo>
                    <a:lnTo>
                      <a:pt x="186" y="1"/>
                    </a:lnTo>
                    <a:lnTo>
                      <a:pt x="167" y="5"/>
                    </a:lnTo>
                    <a:lnTo>
                      <a:pt x="148" y="9"/>
                    </a:lnTo>
                    <a:lnTo>
                      <a:pt x="130" y="15"/>
                    </a:lnTo>
                    <a:lnTo>
                      <a:pt x="113" y="21"/>
                    </a:lnTo>
                    <a:lnTo>
                      <a:pt x="96" y="29"/>
                    </a:lnTo>
                    <a:lnTo>
                      <a:pt x="80" y="37"/>
                    </a:lnTo>
                    <a:lnTo>
                      <a:pt x="66" y="47"/>
                    </a:lnTo>
                    <a:lnTo>
                      <a:pt x="53" y="57"/>
                    </a:lnTo>
                    <a:lnTo>
                      <a:pt x="41" y="68"/>
                    </a:lnTo>
                    <a:lnTo>
                      <a:pt x="30" y="81"/>
                    </a:lnTo>
                    <a:lnTo>
                      <a:pt x="21" y="93"/>
                    </a:lnTo>
                    <a:lnTo>
                      <a:pt x="13" y="106"/>
                    </a:lnTo>
                    <a:lnTo>
                      <a:pt x="7" y="120"/>
                    </a:lnTo>
                    <a:lnTo>
                      <a:pt x="3" y="134"/>
                    </a:lnTo>
                    <a:lnTo>
                      <a:pt x="1" y="148"/>
                    </a:lnTo>
                    <a:lnTo>
                      <a:pt x="0" y="162"/>
                    </a:lnTo>
                    <a:lnTo>
                      <a:pt x="1" y="176"/>
                    </a:lnTo>
                    <a:lnTo>
                      <a:pt x="3" y="190"/>
                    </a:lnTo>
                    <a:lnTo>
                      <a:pt x="7" y="204"/>
                    </a:lnTo>
                    <a:lnTo>
                      <a:pt x="13" y="218"/>
                    </a:lnTo>
                    <a:lnTo>
                      <a:pt x="21" y="231"/>
                    </a:lnTo>
                    <a:lnTo>
                      <a:pt x="30" y="243"/>
                    </a:lnTo>
                    <a:lnTo>
                      <a:pt x="41" y="256"/>
                    </a:lnTo>
                    <a:lnTo>
                      <a:pt x="53" y="266"/>
                    </a:lnTo>
                    <a:lnTo>
                      <a:pt x="66" y="277"/>
                    </a:lnTo>
                    <a:lnTo>
                      <a:pt x="80" y="287"/>
                    </a:lnTo>
                    <a:lnTo>
                      <a:pt x="96" y="295"/>
                    </a:lnTo>
                    <a:lnTo>
                      <a:pt x="113" y="303"/>
                    </a:lnTo>
                    <a:lnTo>
                      <a:pt x="130" y="309"/>
                    </a:lnTo>
                    <a:lnTo>
                      <a:pt x="148" y="315"/>
                    </a:lnTo>
                    <a:lnTo>
                      <a:pt x="167" y="319"/>
                    </a:lnTo>
                    <a:lnTo>
                      <a:pt x="186" y="322"/>
                    </a:lnTo>
                    <a:lnTo>
                      <a:pt x="206" y="325"/>
                    </a:lnTo>
                    <a:lnTo>
                      <a:pt x="225" y="325"/>
                    </a:lnTo>
                    <a:lnTo>
                      <a:pt x="246" y="325"/>
                    </a:lnTo>
                    <a:lnTo>
                      <a:pt x="265" y="322"/>
                    </a:lnTo>
                    <a:lnTo>
                      <a:pt x="285" y="319"/>
                    </a:lnTo>
                    <a:lnTo>
                      <a:pt x="304" y="315"/>
                    </a:lnTo>
                    <a:lnTo>
                      <a:pt x="322" y="309"/>
                    </a:lnTo>
                    <a:lnTo>
                      <a:pt x="339" y="303"/>
                    </a:lnTo>
                    <a:lnTo>
                      <a:pt x="356" y="295"/>
                    </a:lnTo>
                    <a:lnTo>
                      <a:pt x="372" y="287"/>
                    </a:lnTo>
                    <a:lnTo>
                      <a:pt x="386" y="277"/>
                    </a:lnTo>
                    <a:lnTo>
                      <a:pt x="399" y="266"/>
                    </a:lnTo>
                    <a:lnTo>
                      <a:pt x="411" y="256"/>
                    </a:lnTo>
                    <a:lnTo>
                      <a:pt x="422" y="243"/>
                    </a:lnTo>
                    <a:lnTo>
                      <a:pt x="431" y="231"/>
                    </a:lnTo>
                    <a:lnTo>
                      <a:pt x="439" y="218"/>
                    </a:lnTo>
                    <a:lnTo>
                      <a:pt x="445" y="204"/>
                    </a:lnTo>
                    <a:lnTo>
                      <a:pt x="449" y="190"/>
                    </a:lnTo>
                    <a:lnTo>
                      <a:pt x="451" y="176"/>
                    </a:lnTo>
                    <a:lnTo>
                      <a:pt x="453" y="16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2" name="Freeform 90"/>
              <p:cNvSpPr>
                <a:spLocks/>
              </p:cNvSpPr>
              <p:nvPr/>
            </p:nvSpPr>
            <p:spPr bwMode="auto">
              <a:xfrm>
                <a:off x="2902" y="699"/>
                <a:ext cx="452" cy="326"/>
              </a:xfrm>
              <a:custGeom>
                <a:avLst/>
                <a:gdLst>
                  <a:gd name="T0" fmla="*/ 0 w 452"/>
                  <a:gd name="T1" fmla="*/ 176 h 326"/>
                  <a:gd name="T2" fmla="*/ 7 w 452"/>
                  <a:gd name="T3" fmla="*/ 204 h 326"/>
                  <a:gd name="T4" fmla="*/ 21 w 452"/>
                  <a:gd name="T5" fmla="*/ 231 h 326"/>
                  <a:gd name="T6" fmla="*/ 40 w 452"/>
                  <a:gd name="T7" fmla="*/ 256 h 326"/>
                  <a:gd name="T8" fmla="*/ 65 w 452"/>
                  <a:gd name="T9" fmla="*/ 278 h 326"/>
                  <a:gd name="T10" fmla="*/ 96 w 452"/>
                  <a:gd name="T11" fmla="*/ 295 h 326"/>
                  <a:gd name="T12" fmla="*/ 130 w 452"/>
                  <a:gd name="T13" fmla="*/ 309 h 326"/>
                  <a:gd name="T14" fmla="*/ 167 w 452"/>
                  <a:gd name="T15" fmla="*/ 319 h 326"/>
                  <a:gd name="T16" fmla="*/ 206 w 452"/>
                  <a:gd name="T17" fmla="*/ 325 h 326"/>
                  <a:gd name="T18" fmla="*/ 245 w 452"/>
                  <a:gd name="T19" fmla="*/ 325 h 326"/>
                  <a:gd name="T20" fmla="*/ 283 w 452"/>
                  <a:gd name="T21" fmla="*/ 319 h 326"/>
                  <a:gd name="T22" fmla="*/ 320 w 452"/>
                  <a:gd name="T23" fmla="*/ 309 h 326"/>
                  <a:gd name="T24" fmla="*/ 354 w 452"/>
                  <a:gd name="T25" fmla="*/ 295 h 326"/>
                  <a:gd name="T26" fmla="*/ 385 w 452"/>
                  <a:gd name="T27" fmla="*/ 277 h 326"/>
                  <a:gd name="T28" fmla="*/ 410 w 452"/>
                  <a:gd name="T29" fmla="*/ 254 h 326"/>
                  <a:gd name="T30" fmla="*/ 429 w 452"/>
                  <a:gd name="T31" fmla="*/ 231 h 326"/>
                  <a:gd name="T32" fmla="*/ 443 w 452"/>
                  <a:gd name="T33" fmla="*/ 204 h 326"/>
                  <a:gd name="T34" fmla="*/ 451 w 452"/>
                  <a:gd name="T35" fmla="*/ 176 h 326"/>
                  <a:gd name="T36" fmla="*/ 451 w 452"/>
                  <a:gd name="T37" fmla="*/ 148 h 326"/>
                  <a:gd name="T38" fmla="*/ 443 w 452"/>
                  <a:gd name="T39" fmla="*/ 120 h 326"/>
                  <a:gd name="T40" fmla="*/ 429 w 452"/>
                  <a:gd name="T41" fmla="*/ 93 h 326"/>
                  <a:gd name="T42" fmla="*/ 410 w 452"/>
                  <a:gd name="T43" fmla="*/ 68 h 326"/>
                  <a:gd name="T44" fmla="*/ 385 w 452"/>
                  <a:gd name="T45" fmla="*/ 47 h 326"/>
                  <a:gd name="T46" fmla="*/ 354 w 452"/>
                  <a:gd name="T47" fmla="*/ 29 h 326"/>
                  <a:gd name="T48" fmla="*/ 320 w 452"/>
                  <a:gd name="T49" fmla="*/ 15 h 326"/>
                  <a:gd name="T50" fmla="*/ 283 w 452"/>
                  <a:gd name="T51" fmla="*/ 5 h 326"/>
                  <a:gd name="T52" fmla="*/ 245 w 452"/>
                  <a:gd name="T53" fmla="*/ 0 h 326"/>
                  <a:gd name="T54" fmla="*/ 206 w 452"/>
                  <a:gd name="T55" fmla="*/ 0 h 326"/>
                  <a:gd name="T56" fmla="*/ 167 w 452"/>
                  <a:gd name="T57" fmla="*/ 5 h 326"/>
                  <a:gd name="T58" fmla="*/ 130 w 452"/>
                  <a:gd name="T59" fmla="*/ 15 h 326"/>
                  <a:gd name="T60" fmla="*/ 96 w 452"/>
                  <a:gd name="T61" fmla="*/ 29 h 326"/>
                  <a:gd name="T62" fmla="*/ 65 w 452"/>
                  <a:gd name="T63" fmla="*/ 47 h 326"/>
                  <a:gd name="T64" fmla="*/ 40 w 452"/>
                  <a:gd name="T65" fmla="*/ 68 h 326"/>
                  <a:gd name="T66" fmla="*/ 21 w 452"/>
                  <a:gd name="T67" fmla="*/ 93 h 326"/>
                  <a:gd name="T68" fmla="*/ 7 w 452"/>
                  <a:gd name="T69" fmla="*/ 120 h 326"/>
                  <a:gd name="T70" fmla="*/ 0 w 452"/>
                  <a:gd name="T71" fmla="*/ 14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2" h="326">
                    <a:moveTo>
                      <a:pt x="0" y="162"/>
                    </a:moveTo>
                    <a:lnTo>
                      <a:pt x="0" y="176"/>
                    </a:lnTo>
                    <a:lnTo>
                      <a:pt x="3" y="190"/>
                    </a:lnTo>
                    <a:lnTo>
                      <a:pt x="7" y="204"/>
                    </a:lnTo>
                    <a:lnTo>
                      <a:pt x="13" y="218"/>
                    </a:lnTo>
                    <a:lnTo>
                      <a:pt x="21" y="231"/>
                    </a:lnTo>
                    <a:lnTo>
                      <a:pt x="29" y="243"/>
                    </a:lnTo>
                    <a:lnTo>
                      <a:pt x="40" y="256"/>
                    </a:lnTo>
                    <a:lnTo>
                      <a:pt x="52" y="267"/>
                    </a:lnTo>
                    <a:lnTo>
                      <a:pt x="65" y="278"/>
                    </a:lnTo>
                    <a:lnTo>
                      <a:pt x="80" y="287"/>
                    </a:lnTo>
                    <a:lnTo>
                      <a:pt x="96" y="295"/>
                    </a:lnTo>
                    <a:lnTo>
                      <a:pt x="112" y="303"/>
                    </a:lnTo>
                    <a:lnTo>
                      <a:pt x="130" y="309"/>
                    </a:lnTo>
                    <a:lnTo>
                      <a:pt x="148" y="315"/>
                    </a:lnTo>
                    <a:lnTo>
                      <a:pt x="167" y="319"/>
                    </a:lnTo>
                    <a:lnTo>
                      <a:pt x="186" y="322"/>
                    </a:lnTo>
                    <a:lnTo>
                      <a:pt x="206" y="325"/>
                    </a:lnTo>
                    <a:lnTo>
                      <a:pt x="225" y="325"/>
                    </a:lnTo>
                    <a:lnTo>
                      <a:pt x="245" y="325"/>
                    </a:lnTo>
                    <a:lnTo>
                      <a:pt x="264" y="322"/>
                    </a:lnTo>
                    <a:lnTo>
                      <a:pt x="283" y="319"/>
                    </a:lnTo>
                    <a:lnTo>
                      <a:pt x="302" y="315"/>
                    </a:lnTo>
                    <a:lnTo>
                      <a:pt x="320" y="309"/>
                    </a:lnTo>
                    <a:lnTo>
                      <a:pt x="338" y="303"/>
                    </a:lnTo>
                    <a:lnTo>
                      <a:pt x="354" y="295"/>
                    </a:lnTo>
                    <a:lnTo>
                      <a:pt x="370" y="287"/>
                    </a:lnTo>
                    <a:lnTo>
                      <a:pt x="385" y="277"/>
                    </a:lnTo>
                    <a:lnTo>
                      <a:pt x="398" y="266"/>
                    </a:lnTo>
                    <a:lnTo>
                      <a:pt x="410" y="254"/>
                    </a:lnTo>
                    <a:lnTo>
                      <a:pt x="421" y="243"/>
                    </a:lnTo>
                    <a:lnTo>
                      <a:pt x="429" y="231"/>
                    </a:lnTo>
                    <a:lnTo>
                      <a:pt x="437" y="217"/>
                    </a:lnTo>
                    <a:lnTo>
                      <a:pt x="443" y="204"/>
                    </a:lnTo>
                    <a:lnTo>
                      <a:pt x="447" y="190"/>
                    </a:lnTo>
                    <a:lnTo>
                      <a:pt x="451" y="176"/>
                    </a:lnTo>
                    <a:lnTo>
                      <a:pt x="451" y="162"/>
                    </a:lnTo>
                    <a:lnTo>
                      <a:pt x="451" y="148"/>
                    </a:lnTo>
                    <a:lnTo>
                      <a:pt x="447" y="134"/>
                    </a:lnTo>
                    <a:lnTo>
                      <a:pt x="443" y="120"/>
                    </a:lnTo>
                    <a:lnTo>
                      <a:pt x="437" y="106"/>
                    </a:lnTo>
                    <a:lnTo>
                      <a:pt x="429" y="93"/>
                    </a:lnTo>
                    <a:lnTo>
                      <a:pt x="421" y="81"/>
                    </a:lnTo>
                    <a:lnTo>
                      <a:pt x="410" y="68"/>
                    </a:lnTo>
                    <a:lnTo>
                      <a:pt x="398" y="57"/>
                    </a:lnTo>
                    <a:lnTo>
                      <a:pt x="385" y="47"/>
                    </a:lnTo>
                    <a:lnTo>
                      <a:pt x="370" y="37"/>
                    </a:lnTo>
                    <a:lnTo>
                      <a:pt x="354" y="29"/>
                    </a:lnTo>
                    <a:lnTo>
                      <a:pt x="338" y="21"/>
                    </a:lnTo>
                    <a:lnTo>
                      <a:pt x="320" y="15"/>
                    </a:lnTo>
                    <a:lnTo>
                      <a:pt x="302" y="9"/>
                    </a:lnTo>
                    <a:lnTo>
                      <a:pt x="283" y="5"/>
                    </a:lnTo>
                    <a:lnTo>
                      <a:pt x="264" y="1"/>
                    </a:lnTo>
                    <a:lnTo>
                      <a:pt x="245" y="0"/>
                    </a:lnTo>
                    <a:lnTo>
                      <a:pt x="225" y="0"/>
                    </a:lnTo>
                    <a:lnTo>
                      <a:pt x="206" y="0"/>
                    </a:lnTo>
                    <a:lnTo>
                      <a:pt x="186" y="1"/>
                    </a:lnTo>
                    <a:lnTo>
                      <a:pt x="167" y="5"/>
                    </a:lnTo>
                    <a:lnTo>
                      <a:pt x="148" y="9"/>
                    </a:lnTo>
                    <a:lnTo>
                      <a:pt x="130" y="15"/>
                    </a:lnTo>
                    <a:lnTo>
                      <a:pt x="112" y="21"/>
                    </a:lnTo>
                    <a:lnTo>
                      <a:pt x="96" y="29"/>
                    </a:lnTo>
                    <a:lnTo>
                      <a:pt x="80" y="37"/>
                    </a:lnTo>
                    <a:lnTo>
                      <a:pt x="65" y="47"/>
                    </a:lnTo>
                    <a:lnTo>
                      <a:pt x="52" y="57"/>
                    </a:lnTo>
                    <a:lnTo>
                      <a:pt x="40" y="68"/>
                    </a:lnTo>
                    <a:lnTo>
                      <a:pt x="29" y="81"/>
                    </a:lnTo>
                    <a:lnTo>
                      <a:pt x="21" y="93"/>
                    </a:lnTo>
                    <a:lnTo>
                      <a:pt x="13" y="106"/>
                    </a:lnTo>
                    <a:lnTo>
                      <a:pt x="7" y="120"/>
                    </a:lnTo>
                    <a:lnTo>
                      <a:pt x="3" y="134"/>
                    </a:lnTo>
                    <a:lnTo>
                      <a:pt x="0" y="148"/>
                    </a:lnTo>
                    <a:lnTo>
                      <a:pt x="0" y="16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43" name="Rectangle 91"/>
              <p:cNvSpPr>
                <a:spLocks noChangeArrowheads="1"/>
              </p:cNvSpPr>
              <p:nvPr/>
            </p:nvSpPr>
            <p:spPr bwMode="auto">
              <a:xfrm>
                <a:off x="2976" y="757"/>
                <a:ext cx="27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lot</a:t>
                </a:r>
              </a:p>
            </p:txBody>
          </p:sp>
          <p:sp>
            <p:nvSpPr>
              <p:cNvPr id="49244" name="Rectangle 92"/>
              <p:cNvSpPr>
                <a:spLocks noChangeArrowheads="1"/>
              </p:cNvSpPr>
              <p:nvPr/>
            </p:nvSpPr>
            <p:spPr bwMode="auto">
              <a:xfrm>
                <a:off x="2470" y="497"/>
                <a:ext cx="4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name</a:t>
                </a:r>
              </a:p>
            </p:txBody>
          </p:sp>
          <p:sp>
            <p:nvSpPr>
              <p:cNvPr id="49245" name="Rectangle 93"/>
              <p:cNvSpPr>
                <a:spLocks noChangeArrowheads="1"/>
              </p:cNvSpPr>
              <p:nvPr/>
            </p:nvSpPr>
            <p:spPr bwMode="auto">
              <a:xfrm>
                <a:off x="2121" y="750"/>
                <a:ext cx="33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u="sng">
                    <a:solidFill>
                      <a:srgbClr val="000000"/>
                    </a:solidFill>
                    <a:latin typeface="Arial" charset="0"/>
                  </a:rPr>
                  <a:t>ssn</a:t>
                </a:r>
              </a:p>
            </p:txBody>
          </p:sp>
        </p:grpSp>
        <p:grpSp>
          <p:nvGrpSpPr>
            <p:cNvPr id="49246" name="Group 94"/>
            <p:cNvGrpSpPr>
              <a:grpSpLocks/>
            </p:cNvGrpSpPr>
            <p:nvPr/>
          </p:nvGrpSpPr>
          <p:grpSpPr bwMode="auto">
            <a:xfrm>
              <a:off x="5272750" y="2767486"/>
              <a:ext cx="1220788" cy="920750"/>
              <a:chOff x="3456" y="1053"/>
              <a:chExt cx="769" cy="580"/>
            </a:xfrm>
          </p:grpSpPr>
          <p:sp>
            <p:nvSpPr>
              <p:cNvPr id="49247" name="Rectangle 95"/>
              <p:cNvSpPr>
                <a:spLocks noChangeArrowheads="1"/>
              </p:cNvSpPr>
              <p:nvPr/>
            </p:nvSpPr>
            <p:spPr bwMode="auto">
              <a:xfrm>
                <a:off x="3522" y="1266"/>
                <a:ext cx="66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works_In</a:t>
                </a:r>
              </a:p>
            </p:txBody>
          </p:sp>
          <p:sp>
            <p:nvSpPr>
              <p:cNvPr id="49248" name="Freeform 96"/>
              <p:cNvSpPr>
                <a:spLocks/>
              </p:cNvSpPr>
              <p:nvPr/>
            </p:nvSpPr>
            <p:spPr bwMode="auto">
              <a:xfrm>
                <a:off x="3456" y="1053"/>
                <a:ext cx="769" cy="580"/>
              </a:xfrm>
              <a:custGeom>
                <a:avLst/>
                <a:gdLst>
                  <a:gd name="T0" fmla="*/ 0 w 769"/>
                  <a:gd name="T1" fmla="*/ 290 h 580"/>
                  <a:gd name="T2" fmla="*/ 378 w 769"/>
                  <a:gd name="T3" fmla="*/ 0 h 580"/>
                  <a:gd name="T4" fmla="*/ 768 w 769"/>
                  <a:gd name="T5" fmla="*/ 300 h 580"/>
                  <a:gd name="T6" fmla="*/ 378 w 769"/>
                  <a:gd name="T7" fmla="*/ 579 h 580"/>
                  <a:gd name="T8" fmla="*/ 0 w 769"/>
                  <a:gd name="T9" fmla="*/ 290 h 580"/>
                </a:gdLst>
                <a:ahLst/>
                <a:cxnLst>
                  <a:cxn ang="0">
                    <a:pos x="T0" y="T1"/>
                  </a:cxn>
                  <a:cxn ang="0">
                    <a:pos x="T2" y="T3"/>
                  </a:cxn>
                  <a:cxn ang="0">
                    <a:pos x="T4" y="T5"/>
                  </a:cxn>
                  <a:cxn ang="0">
                    <a:pos x="T6" y="T7"/>
                  </a:cxn>
                  <a:cxn ang="0">
                    <a:pos x="T8" y="T9"/>
                  </a:cxn>
                </a:cxnLst>
                <a:rect l="0" t="0" r="r" b="b"/>
                <a:pathLst>
                  <a:path w="769" h="580">
                    <a:moveTo>
                      <a:pt x="0" y="290"/>
                    </a:moveTo>
                    <a:lnTo>
                      <a:pt x="378" y="0"/>
                    </a:lnTo>
                    <a:lnTo>
                      <a:pt x="768" y="300"/>
                    </a:lnTo>
                    <a:lnTo>
                      <a:pt x="378" y="579"/>
                    </a:lnTo>
                    <a:lnTo>
                      <a:pt x="0" y="29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249" name="Freeform 97"/>
            <p:cNvSpPr>
              <a:spLocks/>
            </p:cNvSpPr>
            <p:nvPr/>
          </p:nvSpPr>
          <p:spPr bwMode="auto">
            <a:xfrm>
              <a:off x="7050750" y="3057999"/>
              <a:ext cx="1295400" cy="479425"/>
            </a:xfrm>
            <a:custGeom>
              <a:avLst/>
              <a:gdLst>
                <a:gd name="T0" fmla="*/ 815 w 816"/>
                <a:gd name="T1" fmla="*/ 301 h 302"/>
                <a:gd name="T2" fmla="*/ 815 w 816"/>
                <a:gd name="T3" fmla="*/ 0 h 302"/>
                <a:gd name="T4" fmla="*/ 0 w 816"/>
                <a:gd name="T5" fmla="*/ 0 h 302"/>
                <a:gd name="T6" fmla="*/ 0 w 816"/>
                <a:gd name="T7" fmla="*/ 301 h 302"/>
                <a:gd name="T8" fmla="*/ 815 w 816"/>
                <a:gd name="T9" fmla="*/ 301 h 302"/>
              </a:gdLst>
              <a:ahLst/>
              <a:cxnLst>
                <a:cxn ang="0">
                  <a:pos x="T0" y="T1"/>
                </a:cxn>
                <a:cxn ang="0">
                  <a:pos x="T2" y="T3"/>
                </a:cxn>
                <a:cxn ang="0">
                  <a:pos x="T4" y="T5"/>
                </a:cxn>
                <a:cxn ang="0">
                  <a:pos x="T6" y="T7"/>
                </a:cxn>
                <a:cxn ang="0">
                  <a:pos x="T8" y="T9"/>
                </a:cxn>
              </a:cxnLst>
              <a:rect l="0" t="0" r="r" b="b"/>
              <a:pathLst>
                <a:path w="816" h="302">
                  <a:moveTo>
                    <a:pt x="815" y="301"/>
                  </a:moveTo>
                  <a:lnTo>
                    <a:pt x="815" y="0"/>
                  </a:lnTo>
                  <a:lnTo>
                    <a:pt x="0" y="0"/>
                  </a:lnTo>
                  <a:lnTo>
                    <a:pt x="0" y="301"/>
                  </a:lnTo>
                  <a:lnTo>
                    <a:pt x="815" y="30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9250" name="Group 98"/>
            <p:cNvGrpSpPr>
              <a:grpSpLocks/>
            </p:cNvGrpSpPr>
            <p:nvPr/>
          </p:nvGrpSpPr>
          <p:grpSpPr bwMode="auto">
            <a:xfrm>
              <a:off x="3482050" y="3042124"/>
              <a:ext cx="1292225" cy="468312"/>
              <a:chOff x="2328" y="1226"/>
              <a:chExt cx="814" cy="295"/>
            </a:xfrm>
          </p:grpSpPr>
          <p:sp>
            <p:nvSpPr>
              <p:cNvPr id="49251" name="Freeform 99"/>
              <p:cNvSpPr>
                <a:spLocks/>
              </p:cNvSpPr>
              <p:nvPr/>
            </p:nvSpPr>
            <p:spPr bwMode="auto">
              <a:xfrm>
                <a:off x="2328" y="1226"/>
                <a:ext cx="814" cy="295"/>
              </a:xfrm>
              <a:custGeom>
                <a:avLst/>
                <a:gdLst>
                  <a:gd name="T0" fmla="*/ 813 w 814"/>
                  <a:gd name="T1" fmla="*/ 294 h 295"/>
                  <a:gd name="T2" fmla="*/ 813 w 814"/>
                  <a:gd name="T3" fmla="*/ 0 h 295"/>
                  <a:gd name="T4" fmla="*/ 0 w 814"/>
                  <a:gd name="T5" fmla="*/ 0 h 295"/>
                  <a:gd name="T6" fmla="*/ 0 w 814"/>
                  <a:gd name="T7" fmla="*/ 294 h 295"/>
                  <a:gd name="T8" fmla="*/ 813 w 814"/>
                  <a:gd name="T9" fmla="*/ 294 h 295"/>
                </a:gdLst>
                <a:ahLst/>
                <a:cxnLst>
                  <a:cxn ang="0">
                    <a:pos x="T0" y="T1"/>
                  </a:cxn>
                  <a:cxn ang="0">
                    <a:pos x="T2" y="T3"/>
                  </a:cxn>
                  <a:cxn ang="0">
                    <a:pos x="T4" y="T5"/>
                  </a:cxn>
                  <a:cxn ang="0">
                    <a:pos x="T6" y="T7"/>
                  </a:cxn>
                  <a:cxn ang="0">
                    <a:pos x="T8" y="T9"/>
                  </a:cxn>
                </a:cxnLst>
                <a:rect l="0" t="0" r="r" b="b"/>
                <a:pathLst>
                  <a:path w="814" h="295">
                    <a:moveTo>
                      <a:pt x="813" y="294"/>
                    </a:moveTo>
                    <a:lnTo>
                      <a:pt x="813" y="0"/>
                    </a:lnTo>
                    <a:lnTo>
                      <a:pt x="0" y="0"/>
                    </a:lnTo>
                    <a:lnTo>
                      <a:pt x="0" y="294"/>
                    </a:lnTo>
                    <a:lnTo>
                      <a:pt x="813" y="29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52" name="Rectangle 100"/>
              <p:cNvSpPr>
                <a:spLocks noChangeArrowheads="1"/>
              </p:cNvSpPr>
              <p:nvPr/>
            </p:nvSpPr>
            <p:spPr bwMode="auto">
              <a:xfrm>
                <a:off x="2336" y="1266"/>
                <a:ext cx="78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Employees</a:t>
                </a:r>
              </a:p>
            </p:txBody>
          </p:sp>
        </p:grpSp>
        <p:sp>
          <p:nvSpPr>
            <p:cNvPr id="49253" name="Rectangle 101"/>
            <p:cNvSpPr>
              <a:spLocks noChangeArrowheads="1"/>
            </p:cNvSpPr>
            <p:nvPr/>
          </p:nvSpPr>
          <p:spPr bwMode="auto">
            <a:xfrm>
              <a:off x="6963438" y="3121499"/>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Departments</a:t>
              </a:r>
            </a:p>
          </p:txBody>
        </p:sp>
        <p:sp>
          <p:nvSpPr>
            <p:cNvPr id="49255" name="Line 103"/>
            <p:cNvSpPr>
              <a:spLocks noChangeShapeType="1"/>
            </p:cNvSpPr>
            <p:nvPr/>
          </p:nvSpPr>
          <p:spPr bwMode="auto">
            <a:xfrm>
              <a:off x="6498300" y="3229449"/>
              <a:ext cx="520700" cy="0"/>
            </a:xfrm>
            <a:prstGeom prst="line">
              <a:avLst/>
            </a:prstGeom>
            <a:noFill/>
            <a:ln w="12700">
              <a:solidFill>
                <a:schemeClr val="tx2"/>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56" name="Line 104"/>
            <p:cNvSpPr>
              <a:spLocks noChangeShapeType="1"/>
            </p:cNvSpPr>
            <p:nvPr/>
          </p:nvSpPr>
          <p:spPr bwMode="auto">
            <a:xfrm flipH="1">
              <a:off x="4504400" y="2702399"/>
              <a:ext cx="241300" cy="2921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57" name="Line 105"/>
            <p:cNvSpPr>
              <a:spLocks noChangeShapeType="1"/>
            </p:cNvSpPr>
            <p:nvPr/>
          </p:nvSpPr>
          <p:spPr bwMode="auto">
            <a:xfrm>
              <a:off x="4053550" y="2321399"/>
              <a:ext cx="0" cy="6731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58" name="Line 106"/>
            <p:cNvSpPr>
              <a:spLocks noChangeShapeType="1"/>
            </p:cNvSpPr>
            <p:nvPr/>
          </p:nvSpPr>
          <p:spPr bwMode="auto">
            <a:xfrm>
              <a:off x="3526500" y="2702399"/>
              <a:ext cx="139700" cy="2921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59" name="Line 107"/>
            <p:cNvSpPr>
              <a:spLocks noChangeShapeType="1"/>
            </p:cNvSpPr>
            <p:nvPr/>
          </p:nvSpPr>
          <p:spPr bwMode="auto">
            <a:xfrm>
              <a:off x="5882350" y="2092799"/>
              <a:ext cx="0" cy="6731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60" name="Line 108"/>
            <p:cNvSpPr>
              <a:spLocks noChangeShapeType="1"/>
            </p:cNvSpPr>
            <p:nvPr/>
          </p:nvSpPr>
          <p:spPr bwMode="auto">
            <a:xfrm>
              <a:off x="7107900" y="2702399"/>
              <a:ext cx="215900" cy="3683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61" name="Line 109"/>
            <p:cNvSpPr>
              <a:spLocks noChangeShapeType="1"/>
            </p:cNvSpPr>
            <p:nvPr/>
          </p:nvSpPr>
          <p:spPr bwMode="auto">
            <a:xfrm>
              <a:off x="7634950" y="2397599"/>
              <a:ext cx="0" cy="6731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62" name="Line 110"/>
            <p:cNvSpPr>
              <a:spLocks noChangeShapeType="1"/>
            </p:cNvSpPr>
            <p:nvPr/>
          </p:nvSpPr>
          <p:spPr bwMode="auto">
            <a:xfrm flipH="1">
              <a:off x="8009600" y="2702399"/>
              <a:ext cx="165100" cy="3683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9264" name="Group 112"/>
            <p:cNvGrpSpPr>
              <a:grpSpLocks/>
            </p:cNvGrpSpPr>
            <p:nvPr/>
          </p:nvGrpSpPr>
          <p:grpSpPr bwMode="auto">
            <a:xfrm>
              <a:off x="5120350" y="1630836"/>
              <a:ext cx="1292225" cy="468313"/>
              <a:chOff x="2328" y="1226"/>
              <a:chExt cx="814" cy="295"/>
            </a:xfrm>
          </p:grpSpPr>
          <p:sp>
            <p:nvSpPr>
              <p:cNvPr id="49265" name="Freeform 113"/>
              <p:cNvSpPr>
                <a:spLocks/>
              </p:cNvSpPr>
              <p:nvPr/>
            </p:nvSpPr>
            <p:spPr bwMode="auto">
              <a:xfrm>
                <a:off x="2328" y="1226"/>
                <a:ext cx="814" cy="295"/>
              </a:xfrm>
              <a:custGeom>
                <a:avLst/>
                <a:gdLst>
                  <a:gd name="T0" fmla="*/ 813 w 814"/>
                  <a:gd name="T1" fmla="*/ 294 h 295"/>
                  <a:gd name="T2" fmla="*/ 813 w 814"/>
                  <a:gd name="T3" fmla="*/ 0 h 295"/>
                  <a:gd name="T4" fmla="*/ 0 w 814"/>
                  <a:gd name="T5" fmla="*/ 0 h 295"/>
                  <a:gd name="T6" fmla="*/ 0 w 814"/>
                  <a:gd name="T7" fmla="*/ 294 h 295"/>
                  <a:gd name="T8" fmla="*/ 813 w 814"/>
                  <a:gd name="T9" fmla="*/ 294 h 295"/>
                </a:gdLst>
                <a:ahLst/>
                <a:cxnLst>
                  <a:cxn ang="0">
                    <a:pos x="T0" y="T1"/>
                  </a:cxn>
                  <a:cxn ang="0">
                    <a:pos x="T2" y="T3"/>
                  </a:cxn>
                  <a:cxn ang="0">
                    <a:pos x="T4" y="T5"/>
                  </a:cxn>
                  <a:cxn ang="0">
                    <a:pos x="T6" y="T7"/>
                  </a:cxn>
                  <a:cxn ang="0">
                    <a:pos x="T8" y="T9"/>
                  </a:cxn>
                </a:cxnLst>
                <a:rect l="0" t="0" r="r" b="b"/>
                <a:pathLst>
                  <a:path w="814" h="295">
                    <a:moveTo>
                      <a:pt x="813" y="294"/>
                    </a:moveTo>
                    <a:lnTo>
                      <a:pt x="813" y="0"/>
                    </a:lnTo>
                    <a:lnTo>
                      <a:pt x="0" y="0"/>
                    </a:lnTo>
                    <a:lnTo>
                      <a:pt x="0" y="294"/>
                    </a:lnTo>
                    <a:lnTo>
                      <a:pt x="813" y="29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66" name="Rectangle 114"/>
              <p:cNvSpPr>
                <a:spLocks noChangeArrowheads="1"/>
              </p:cNvSpPr>
              <p:nvPr/>
            </p:nvSpPr>
            <p:spPr bwMode="auto">
              <a:xfrm>
                <a:off x="2336" y="1266"/>
                <a:ext cx="68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sz="1600" b="1">
                    <a:solidFill>
                      <a:srgbClr val="000000"/>
                    </a:solidFill>
                    <a:latin typeface="Arial" charset="0"/>
                  </a:rPr>
                  <a:t> Location</a:t>
                </a:r>
              </a:p>
            </p:txBody>
          </p:sp>
        </p:grpSp>
        <p:sp>
          <p:nvSpPr>
            <p:cNvPr id="49267" name="Line 115"/>
            <p:cNvSpPr>
              <a:spLocks noChangeShapeType="1"/>
            </p:cNvSpPr>
            <p:nvPr/>
          </p:nvSpPr>
          <p:spPr bwMode="auto">
            <a:xfrm flipH="1">
              <a:off x="5958550" y="1402236"/>
              <a:ext cx="76200" cy="2286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269" name="Oval 117"/>
          <p:cNvSpPr>
            <a:spLocks noChangeArrowheads="1"/>
          </p:cNvSpPr>
          <p:nvPr/>
        </p:nvSpPr>
        <p:spPr bwMode="auto">
          <a:xfrm>
            <a:off x="5062547" y="4032141"/>
            <a:ext cx="984999" cy="1817733"/>
          </a:xfrm>
          <a:prstGeom prst="ellipse">
            <a:avLst/>
          </a:prstGeom>
          <a:noFill/>
          <a:ln w="12700">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70" name="Oval 118"/>
          <p:cNvSpPr>
            <a:spLocks noChangeArrowheads="1"/>
          </p:cNvSpPr>
          <p:nvPr/>
        </p:nvSpPr>
        <p:spPr bwMode="auto">
          <a:xfrm>
            <a:off x="3523485" y="4936895"/>
            <a:ext cx="984999" cy="1817733"/>
          </a:xfrm>
          <a:prstGeom prst="ellipse">
            <a:avLst/>
          </a:prstGeom>
          <a:noFill/>
          <a:ln w="12700">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71" name="Oval 119"/>
          <p:cNvSpPr>
            <a:spLocks noChangeArrowheads="1"/>
          </p:cNvSpPr>
          <p:nvPr/>
        </p:nvSpPr>
        <p:spPr bwMode="auto">
          <a:xfrm>
            <a:off x="506924" y="4032141"/>
            <a:ext cx="984999" cy="1817733"/>
          </a:xfrm>
          <a:prstGeom prst="ellipse">
            <a:avLst/>
          </a:prstGeom>
          <a:noFill/>
          <a:ln w="12700">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72" name="Oval 120"/>
          <p:cNvSpPr>
            <a:spLocks noChangeArrowheads="1"/>
          </p:cNvSpPr>
          <p:nvPr/>
        </p:nvSpPr>
        <p:spPr bwMode="auto">
          <a:xfrm>
            <a:off x="1984423" y="4266687"/>
            <a:ext cx="984999" cy="1817733"/>
          </a:xfrm>
          <a:prstGeom prst="ellipse">
            <a:avLst/>
          </a:prstGeom>
          <a:noFill/>
          <a:ln w="12700">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73" name="Text Box 121"/>
          <p:cNvSpPr txBox="1">
            <a:spLocks noChangeArrowheads="1"/>
          </p:cNvSpPr>
          <p:nvPr/>
        </p:nvSpPr>
        <p:spPr bwMode="auto">
          <a:xfrm>
            <a:off x="696742" y="4296006"/>
            <a:ext cx="672057" cy="28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800"/>
              <a:t>12-233</a:t>
            </a:r>
          </a:p>
        </p:txBody>
      </p:sp>
      <p:sp>
        <p:nvSpPr>
          <p:cNvPr id="49275" name="Text Box 123"/>
          <p:cNvSpPr txBox="1">
            <a:spLocks noChangeArrowheads="1"/>
          </p:cNvSpPr>
          <p:nvPr/>
        </p:nvSpPr>
        <p:spPr bwMode="auto">
          <a:xfrm>
            <a:off x="691611" y="5098594"/>
            <a:ext cx="672057" cy="28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800"/>
              <a:t>12-243</a:t>
            </a:r>
          </a:p>
        </p:txBody>
      </p:sp>
      <p:sp>
        <p:nvSpPr>
          <p:cNvPr id="49276" name="Text Box 124"/>
          <p:cNvSpPr txBox="1">
            <a:spLocks noChangeArrowheads="1"/>
          </p:cNvSpPr>
          <p:nvPr/>
        </p:nvSpPr>
        <p:spPr bwMode="auto">
          <a:xfrm>
            <a:off x="696742" y="4647825"/>
            <a:ext cx="672057" cy="28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800"/>
              <a:t>12-354</a:t>
            </a:r>
          </a:p>
        </p:txBody>
      </p:sp>
      <p:sp>
        <p:nvSpPr>
          <p:cNvPr id="49277" name="Text Box 125"/>
          <p:cNvSpPr txBox="1">
            <a:spLocks noChangeArrowheads="1"/>
          </p:cNvSpPr>
          <p:nvPr/>
        </p:nvSpPr>
        <p:spPr bwMode="auto">
          <a:xfrm>
            <a:off x="696742" y="5439418"/>
            <a:ext cx="672057" cy="28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800"/>
              <a:t>12-299</a:t>
            </a:r>
          </a:p>
        </p:txBody>
      </p:sp>
      <p:sp>
        <p:nvSpPr>
          <p:cNvPr id="49278" name="Text Box 126"/>
          <p:cNvSpPr txBox="1">
            <a:spLocks noChangeArrowheads="1"/>
          </p:cNvSpPr>
          <p:nvPr/>
        </p:nvSpPr>
        <p:spPr bwMode="auto">
          <a:xfrm>
            <a:off x="2156285" y="4415722"/>
            <a:ext cx="148776" cy="35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p>
        </p:txBody>
      </p:sp>
      <p:sp>
        <p:nvSpPr>
          <p:cNvPr id="49279" name="Text Box 127"/>
          <p:cNvSpPr txBox="1">
            <a:spLocks noChangeArrowheads="1"/>
          </p:cNvSpPr>
          <p:nvPr/>
        </p:nvSpPr>
        <p:spPr bwMode="auto">
          <a:xfrm>
            <a:off x="3708172" y="5380782"/>
            <a:ext cx="589974" cy="28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800"/>
              <a:t>Rome</a:t>
            </a:r>
          </a:p>
        </p:txBody>
      </p:sp>
      <p:sp>
        <p:nvSpPr>
          <p:cNvPr id="49280" name="Text Box 128"/>
          <p:cNvSpPr txBox="1">
            <a:spLocks noChangeArrowheads="1"/>
          </p:cNvSpPr>
          <p:nvPr/>
        </p:nvSpPr>
        <p:spPr bwMode="auto">
          <a:xfrm>
            <a:off x="3769735" y="6201693"/>
            <a:ext cx="518151" cy="28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800"/>
              <a:t>Paris</a:t>
            </a:r>
          </a:p>
        </p:txBody>
      </p:sp>
      <p:sp>
        <p:nvSpPr>
          <p:cNvPr id="49281" name="Text Box 129"/>
          <p:cNvSpPr txBox="1">
            <a:spLocks noChangeArrowheads="1"/>
          </p:cNvSpPr>
          <p:nvPr/>
        </p:nvSpPr>
        <p:spPr bwMode="auto">
          <a:xfrm>
            <a:off x="3708172" y="5791237"/>
            <a:ext cx="723359" cy="28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800"/>
              <a:t>London</a:t>
            </a:r>
          </a:p>
        </p:txBody>
      </p:sp>
      <p:sp>
        <p:nvSpPr>
          <p:cNvPr id="49282" name="Text Box 130"/>
          <p:cNvSpPr txBox="1">
            <a:spLocks noChangeArrowheads="1"/>
          </p:cNvSpPr>
          <p:nvPr/>
        </p:nvSpPr>
        <p:spPr bwMode="auto">
          <a:xfrm>
            <a:off x="5308796" y="4266687"/>
            <a:ext cx="466849" cy="28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800"/>
              <a:t>D10</a:t>
            </a:r>
            <a:endParaRPr lang="es-ES_tradnl" altLang="en-US"/>
          </a:p>
        </p:txBody>
      </p:sp>
      <p:sp>
        <p:nvSpPr>
          <p:cNvPr id="49283" name="Text Box 131"/>
          <p:cNvSpPr txBox="1">
            <a:spLocks noChangeArrowheads="1"/>
          </p:cNvSpPr>
          <p:nvPr/>
        </p:nvSpPr>
        <p:spPr bwMode="auto">
          <a:xfrm>
            <a:off x="5308796" y="5146235"/>
            <a:ext cx="466849" cy="28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800"/>
              <a:t>D13</a:t>
            </a:r>
            <a:endParaRPr lang="es-ES_tradnl" altLang="en-US"/>
          </a:p>
        </p:txBody>
      </p:sp>
      <p:sp>
        <p:nvSpPr>
          <p:cNvPr id="49284" name="Text Box 132"/>
          <p:cNvSpPr txBox="1">
            <a:spLocks noChangeArrowheads="1"/>
          </p:cNvSpPr>
          <p:nvPr/>
        </p:nvSpPr>
        <p:spPr bwMode="auto">
          <a:xfrm>
            <a:off x="5308796" y="4735780"/>
            <a:ext cx="466849" cy="28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sz="1800"/>
              <a:t>D12</a:t>
            </a:r>
            <a:endParaRPr lang="es-ES_tradnl" altLang="en-US"/>
          </a:p>
        </p:txBody>
      </p:sp>
      <p:sp>
        <p:nvSpPr>
          <p:cNvPr id="49285" name="Text Box 133"/>
          <p:cNvSpPr txBox="1">
            <a:spLocks noChangeArrowheads="1"/>
          </p:cNvSpPr>
          <p:nvPr/>
        </p:nvSpPr>
        <p:spPr bwMode="auto">
          <a:xfrm>
            <a:off x="2353798" y="4591631"/>
            <a:ext cx="346289" cy="203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60000"/>
              <a:buFontTx/>
              <a:buChar char="•"/>
            </a:pPr>
            <a:r>
              <a:rPr lang="es-ES_tradnl" altLang="en-US" sz="2400"/>
              <a:t> </a:t>
            </a:r>
          </a:p>
          <a:p>
            <a:pPr>
              <a:buSzPct val="160000"/>
              <a:buFontTx/>
              <a:buChar char="•"/>
            </a:pPr>
            <a:r>
              <a:rPr lang="es-ES_tradnl" altLang="en-US" sz="2400"/>
              <a:t> </a:t>
            </a:r>
          </a:p>
          <a:p>
            <a:pPr>
              <a:buSzPct val="160000"/>
              <a:buFontTx/>
              <a:buChar char="•"/>
            </a:pPr>
            <a:r>
              <a:rPr lang="es-ES_tradnl" altLang="en-US" sz="2400"/>
              <a:t> </a:t>
            </a:r>
          </a:p>
          <a:p>
            <a:pPr>
              <a:buSzPct val="160000"/>
              <a:buFontTx/>
              <a:buChar char="•"/>
            </a:pPr>
            <a:r>
              <a:rPr lang="es-ES_tradnl" altLang="en-US" sz="2400"/>
              <a:t> </a:t>
            </a:r>
          </a:p>
          <a:p>
            <a:pPr>
              <a:buSzPct val="160000"/>
              <a:buFontTx/>
              <a:buChar char="•"/>
            </a:pPr>
            <a:endParaRPr lang="es-ES_tradnl" altLang="en-US" sz="2400"/>
          </a:p>
          <a:p>
            <a:pPr>
              <a:buSzPct val="160000"/>
              <a:buFontTx/>
              <a:buChar char="•"/>
            </a:pPr>
            <a:endParaRPr lang="es-ES_tradnl" altLang="en-US" sz="2400"/>
          </a:p>
          <a:p>
            <a:pPr>
              <a:buSzPct val="160000"/>
              <a:buFontTx/>
              <a:buChar char="•"/>
            </a:pPr>
            <a:endParaRPr lang="es-ES_tradnl" altLang="en-US" sz="2400"/>
          </a:p>
        </p:txBody>
      </p:sp>
      <p:sp>
        <p:nvSpPr>
          <p:cNvPr id="49286" name="Line 134"/>
          <p:cNvSpPr>
            <a:spLocks noChangeShapeType="1"/>
          </p:cNvSpPr>
          <p:nvPr/>
        </p:nvSpPr>
        <p:spPr bwMode="auto">
          <a:xfrm>
            <a:off x="1307236" y="4442597"/>
            <a:ext cx="1169687" cy="29318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88" name="Line 136"/>
          <p:cNvSpPr>
            <a:spLocks noChangeShapeType="1"/>
          </p:cNvSpPr>
          <p:nvPr/>
        </p:nvSpPr>
        <p:spPr bwMode="auto">
          <a:xfrm>
            <a:off x="1368799" y="4794416"/>
            <a:ext cx="1108124" cy="23454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89" name="Line 137"/>
          <p:cNvSpPr>
            <a:spLocks noChangeShapeType="1"/>
          </p:cNvSpPr>
          <p:nvPr/>
        </p:nvSpPr>
        <p:spPr bwMode="auto">
          <a:xfrm>
            <a:off x="1307236" y="5263508"/>
            <a:ext cx="1169687"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90" name="Line 138"/>
          <p:cNvSpPr>
            <a:spLocks noChangeShapeType="1"/>
          </p:cNvSpPr>
          <p:nvPr/>
        </p:nvSpPr>
        <p:spPr bwMode="auto">
          <a:xfrm>
            <a:off x="1307236" y="5556691"/>
            <a:ext cx="1169687"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91" name="Line 139"/>
          <p:cNvSpPr>
            <a:spLocks noChangeShapeType="1"/>
          </p:cNvSpPr>
          <p:nvPr/>
        </p:nvSpPr>
        <p:spPr bwMode="auto">
          <a:xfrm flipV="1">
            <a:off x="2538485" y="4383960"/>
            <a:ext cx="2770311" cy="3518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92" name="Line 140"/>
          <p:cNvSpPr>
            <a:spLocks noChangeShapeType="1"/>
          </p:cNvSpPr>
          <p:nvPr/>
        </p:nvSpPr>
        <p:spPr bwMode="auto">
          <a:xfrm>
            <a:off x="2538485" y="4735780"/>
            <a:ext cx="1169687" cy="7622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93" name="Line 141"/>
          <p:cNvSpPr>
            <a:spLocks noChangeShapeType="1"/>
          </p:cNvSpPr>
          <p:nvPr/>
        </p:nvSpPr>
        <p:spPr bwMode="auto">
          <a:xfrm flipH="1">
            <a:off x="2538485" y="4794416"/>
            <a:ext cx="2708749" cy="23454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94" name="Line 142"/>
          <p:cNvSpPr>
            <a:spLocks noChangeShapeType="1"/>
          </p:cNvSpPr>
          <p:nvPr/>
        </p:nvSpPr>
        <p:spPr bwMode="auto">
          <a:xfrm>
            <a:off x="2600048" y="5028962"/>
            <a:ext cx="1108124" cy="46909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95" name="Line 143"/>
          <p:cNvSpPr>
            <a:spLocks noChangeShapeType="1"/>
          </p:cNvSpPr>
          <p:nvPr/>
        </p:nvSpPr>
        <p:spPr bwMode="auto">
          <a:xfrm flipH="1">
            <a:off x="2538485" y="4853053"/>
            <a:ext cx="2647186" cy="41045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96" name="Line 144"/>
          <p:cNvSpPr>
            <a:spLocks noChangeShapeType="1"/>
          </p:cNvSpPr>
          <p:nvPr/>
        </p:nvSpPr>
        <p:spPr bwMode="auto">
          <a:xfrm>
            <a:off x="2538485" y="5322145"/>
            <a:ext cx="1169687" cy="64500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97" name="Line 145"/>
          <p:cNvSpPr>
            <a:spLocks noChangeShapeType="1"/>
          </p:cNvSpPr>
          <p:nvPr/>
        </p:nvSpPr>
        <p:spPr bwMode="auto">
          <a:xfrm flipV="1">
            <a:off x="2476923" y="5263508"/>
            <a:ext cx="2708749" cy="29318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98" name="Line 146"/>
          <p:cNvSpPr>
            <a:spLocks noChangeShapeType="1"/>
          </p:cNvSpPr>
          <p:nvPr/>
        </p:nvSpPr>
        <p:spPr bwMode="auto">
          <a:xfrm>
            <a:off x="2476923" y="5556691"/>
            <a:ext cx="1169687" cy="41045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300" name="Text Box 148"/>
          <p:cNvSpPr txBox="1">
            <a:spLocks noChangeArrowheads="1"/>
          </p:cNvSpPr>
          <p:nvPr/>
        </p:nvSpPr>
        <p:spPr bwMode="auto">
          <a:xfrm>
            <a:off x="212725" y="1843088"/>
            <a:ext cx="29892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n-US" dirty="0" err="1"/>
              <a:t>Each</a:t>
            </a:r>
            <a:r>
              <a:rPr lang="es-ES_tradnl" altLang="en-US" dirty="0"/>
              <a:t> </a:t>
            </a:r>
            <a:r>
              <a:rPr lang="es-ES_tradnl" altLang="en-US" dirty="0" err="1"/>
              <a:t>employee</a:t>
            </a:r>
            <a:r>
              <a:rPr lang="es-ES_tradnl" altLang="en-US" dirty="0"/>
              <a:t> can </a:t>
            </a:r>
            <a:r>
              <a:rPr lang="es-ES_tradnl" altLang="en-US" dirty="0" err="1"/>
              <a:t>work</a:t>
            </a:r>
            <a:r>
              <a:rPr lang="es-ES_tradnl" altLang="en-US" dirty="0"/>
              <a:t> at</a:t>
            </a:r>
          </a:p>
          <a:p>
            <a:r>
              <a:rPr lang="es-ES_tradnl" altLang="en-US" dirty="0" err="1"/>
              <a:t>most</a:t>
            </a:r>
            <a:r>
              <a:rPr lang="es-ES_tradnl" altLang="en-US" dirty="0"/>
              <a:t> in </a:t>
            </a:r>
            <a:r>
              <a:rPr lang="es-ES_tradnl" altLang="en-US" dirty="0" err="1"/>
              <a:t>one</a:t>
            </a:r>
            <a:r>
              <a:rPr lang="es-ES_tradnl" altLang="en-US" dirty="0"/>
              <a:t> </a:t>
            </a:r>
            <a:r>
              <a:rPr lang="es-ES_tradnl" altLang="en-US" dirty="0" err="1"/>
              <a:t>department</a:t>
            </a:r>
            <a:r>
              <a:rPr lang="es-ES_tradnl" altLang="en-US" dirty="0"/>
              <a:t> at</a:t>
            </a:r>
          </a:p>
          <a:p>
            <a:r>
              <a:rPr lang="es-ES_tradnl" altLang="en-US" dirty="0"/>
              <a:t>a single </a:t>
            </a:r>
            <a:r>
              <a:rPr lang="es-ES_tradnl" altLang="en-US" dirty="0" err="1"/>
              <a:t>location</a:t>
            </a:r>
            <a:endParaRPr lang="es-ES_tradnl" altLang="en-US" dirty="0"/>
          </a:p>
        </p:txBody>
      </p:sp>
      <p:sp>
        <p:nvSpPr>
          <p:cNvPr id="75" name="Line 103"/>
          <p:cNvSpPr>
            <a:spLocks noChangeShapeType="1"/>
          </p:cNvSpPr>
          <p:nvPr/>
        </p:nvSpPr>
        <p:spPr bwMode="auto">
          <a:xfrm>
            <a:off x="4902465" y="3612431"/>
            <a:ext cx="520700" cy="0"/>
          </a:xfrm>
          <a:prstGeom prst="line">
            <a:avLst/>
          </a:prstGeom>
          <a:noFill/>
          <a:ln w="12700">
            <a:solidFill>
              <a:schemeClr val="tx2"/>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160847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30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3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4"/>
          <p:cNvSpPr>
            <a:spLocks noGrp="1"/>
          </p:cNvSpPr>
          <p:nvPr>
            <p:ph type="sldNum" sz="quarter" idx="4294967295"/>
          </p:nvPr>
        </p:nvSpPr>
        <p:spPr>
          <a:xfrm>
            <a:off x="6553200" y="624840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fld id="{20E78EEF-CA82-4B3B-A133-BD183C0D2AE9}" type="slidenum">
              <a:rPr lang="en-US" altLang="en-US" sz="1200">
                <a:latin typeface="Arial" charset="0"/>
              </a:rPr>
              <a:pPr/>
              <a:t>13</a:t>
            </a:fld>
            <a:endParaRPr lang="en-US" altLang="en-US" sz="1200">
              <a:latin typeface="Arial" charset="0"/>
            </a:endParaRPr>
          </a:p>
        </p:txBody>
      </p:sp>
      <p:sp>
        <p:nvSpPr>
          <p:cNvPr id="56322" name="Rectangle 2"/>
          <p:cNvSpPr>
            <a:spLocks noGrp="1" noRot="1" noChangeArrowheads="1"/>
          </p:cNvSpPr>
          <p:nvPr>
            <p:ph type="title"/>
          </p:nvPr>
        </p:nvSpPr>
        <p:spPr/>
        <p:txBody>
          <a:bodyPr/>
          <a:lstStyle/>
          <a:p>
            <a:pPr eaLnBrk="1" hangingPunct="1">
              <a:defRPr/>
            </a:pPr>
            <a:r>
              <a:rPr lang="en-US" smtClean="0"/>
              <a:t>Self Relationship</a:t>
            </a:r>
          </a:p>
        </p:txBody>
      </p:sp>
      <p:sp>
        <p:nvSpPr>
          <p:cNvPr id="56323" name="Rectangle 3"/>
          <p:cNvSpPr>
            <a:spLocks noGrp="1" noChangeArrowheads="1"/>
          </p:cNvSpPr>
          <p:nvPr>
            <p:ph type="body" idx="1"/>
          </p:nvPr>
        </p:nvSpPr>
        <p:spPr/>
        <p:txBody>
          <a:bodyPr/>
          <a:lstStyle/>
          <a:p>
            <a:pPr eaLnBrk="1" hangingPunct="1"/>
            <a:r>
              <a:rPr lang="en-US" altLang="en-US" dirty="0" smtClean="0"/>
              <a:t>Sometimes entities in a entity set may relate to other entities in the same set. Thus self relationship</a:t>
            </a:r>
          </a:p>
          <a:p>
            <a:pPr eaLnBrk="1" hangingPunct="1"/>
            <a:r>
              <a:rPr lang="en-US" altLang="en-US" dirty="0" smtClean="0"/>
              <a:t>Here employees mange some other employees</a:t>
            </a:r>
          </a:p>
          <a:p>
            <a:pPr eaLnBrk="1" hangingPunct="1"/>
            <a:r>
              <a:rPr lang="en-US" altLang="en-US" dirty="0" smtClean="0"/>
              <a:t>The labels “manger” and “worker” are called </a:t>
            </a:r>
            <a:r>
              <a:rPr lang="en-US" altLang="en-US" i="1" dirty="0" smtClean="0"/>
              <a:t>roles </a:t>
            </a:r>
            <a:r>
              <a:rPr lang="en-US" altLang="en-US" dirty="0" smtClean="0"/>
              <a:t>the self relationship</a:t>
            </a:r>
            <a:endParaRPr lang="en-US" altLang="en-US" i="1" dirty="0" smtClean="0"/>
          </a:p>
        </p:txBody>
      </p:sp>
      <p:pic>
        <p:nvPicPr>
          <p:cNvPr id="30727" name="Picture 4"/>
          <p:cNvPicPr>
            <a:picLocks noChangeAspect="1" noChangeArrowheads="1"/>
          </p:cNvPicPr>
          <p:nvPr/>
        </p:nvPicPr>
        <p:blipFill>
          <a:blip r:embed="rId3">
            <a:extLst>
              <a:ext uri="{28A0092B-C50C-407E-A947-70E740481C1C}">
                <a14:useLocalDpi xmlns:a14="http://schemas.microsoft.com/office/drawing/2010/main" val="0"/>
              </a:ext>
            </a:extLst>
          </a:blip>
          <a:srcRect l="1768" t="22791" r="2357" b="23051"/>
          <a:stretch>
            <a:fillRect/>
          </a:stretch>
        </p:blipFill>
        <p:spPr bwMode="auto">
          <a:xfrm>
            <a:off x="1714856" y="4067798"/>
            <a:ext cx="5334000" cy="1876425"/>
          </a:xfrm>
          <a:prstGeom prst="rect">
            <a:avLst/>
          </a:prstGeom>
          <a:noFill/>
          <a:ln w="76200" cmpd="tri">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824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762000" y="304800"/>
            <a:ext cx="7772400" cy="1104900"/>
          </a:xfrm>
          <a:noFill/>
          <a:ln/>
        </p:spPr>
        <p:txBody>
          <a:bodyPr/>
          <a:lstStyle/>
          <a:p>
            <a:r>
              <a:rPr lang="en-US" altLang="en-US" dirty="0" smtClean="0"/>
              <a:t>Participation Constraints</a:t>
            </a:r>
            <a:endParaRPr lang="en-US" altLang="en-US" dirty="0"/>
          </a:p>
        </p:txBody>
      </p:sp>
      <p:sp>
        <p:nvSpPr>
          <p:cNvPr id="14341" name="Rectangle 5"/>
          <p:cNvSpPr>
            <a:spLocks noGrp="1" noChangeArrowheads="1"/>
          </p:cNvSpPr>
          <p:nvPr>
            <p:ph type="body" idx="1"/>
          </p:nvPr>
        </p:nvSpPr>
        <p:spPr>
          <a:xfrm>
            <a:off x="449099" y="1503363"/>
            <a:ext cx="8305800" cy="2133600"/>
          </a:xfrm>
          <a:noFill/>
          <a:ln/>
        </p:spPr>
        <p:txBody>
          <a:bodyPr/>
          <a:lstStyle/>
          <a:p>
            <a:r>
              <a:rPr lang="en-US" altLang="en-US" sz="2400" dirty="0" smtClean="0"/>
              <a:t>Every loan has to have at least one customer</a:t>
            </a:r>
            <a:endParaRPr lang="en-US" altLang="en-US" sz="2400" dirty="0"/>
          </a:p>
          <a:p>
            <a:pPr lvl="1">
              <a:buSzPct val="75000"/>
            </a:pPr>
            <a:r>
              <a:rPr lang="en-US" altLang="en-US" sz="2400" dirty="0"/>
              <a:t>If so, this is a </a:t>
            </a:r>
            <a:r>
              <a:rPr lang="en-US" altLang="en-US" sz="2400" i="1" u="sng" dirty="0">
                <a:solidFill>
                  <a:schemeClr val="accent2"/>
                </a:solidFill>
              </a:rPr>
              <a:t>participation constraint</a:t>
            </a:r>
            <a:r>
              <a:rPr lang="en-US" altLang="en-US" sz="2400" dirty="0"/>
              <a:t>:  the participation of </a:t>
            </a:r>
            <a:r>
              <a:rPr lang="en-US" altLang="en-US" sz="2400" dirty="0" smtClean="0"/>
              <a:t>Loan </a:t>
            </a:r>
            <a:r>
              <a:rPr lang="en-US" altLang="en-US" sz="2400" dirty="0"/>
              <a:t>in </a:t>
            </a:r>
            <a:r>
              <a:rPr lang="en-US" altLang="en-US" sz="2400" dirty="0" smtClean="0"/>
              <a:t>Customer </a:t>
            </a:r>
            <a:r>
              <a:rPr lang="en-US" altLang="en-US" sz="2400" dirty="0"/>
              <a:t>is said to be </a:t>
            </a:r>
            <a:r>
              <a:rPr lang="en-US" altLang="en-US" sz="2400" i="1" dirty="0">
                <a:solidFill>
                  <a:schemeClr val="accent2"/>
                </a:solidFill>
              </a:rPr>
              <a:t>total</a:t>
            </a:r>
            <a:r>
              <a:rPr lang="en-US" altLang="en-US" sz="2400" dirty="0">
                <a:solidFill>
                  <a:schemeClr val="accent2"/>
                </a:solidFill>
              </a:rPr>
              <a:t> (vs. </a:t>
            </a:r>
            <a:r>
              <a:rPr lang="en-US" altLang="en-US" sz="2400" i="1" dirty="0">
                <a:solidFill>
                  <a:schemeClr val="accent2"/>
                </a:solidFill>
              </a:rPr>
              <a:t>partial</a:t>
            </a:r>
            <a:r>
              <a:rPr lang="en-US" altLang="en-US" sz="2400" dirty="0" smtClean="0">
                <a:solidFill>
                  <a:schemeClr val="accent2"/>
                </a:solidFill>
              </a:rPr>
              <a:t>)</a:t>
            </a:r>
            <a:r>
              <a:rPr lang="en-US" altLang="en-US" sz="2400" dirty="0" smtClean="0"/>
              <a:t>.</a:t>
            </a:r>
          </a:p>
          <a:p>
            <a:pPr lvl="1">
              <a:buSzPct val="75000"/>
            </a:pPr>
            <a:r>
              <a:rPr lang="en-US" altLang="en-US" sz="2400" dirty="0" smtClean="0"/>
              <a:t>When </a:t>
            </a:r>
            <a:r>
              <a:rPr lang="en-US" altLang="en-US" sz="2400" dirty="0"/>
              <a:t>we require all entities to participate in the relationship (total participation), we use double lines to specify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199" y="3823130"/>
            <a:ext cx="6450013"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75537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n-US" smtClean="0"/>
              <a:t>Weak Entity Set</a:t>
            </a:r>
          </a:p>
        </p:txBody>
      </p:sp>
      <p:sp>
        <p:nvSpPr>
          <p:cNvPr id="69635" name="Rectangle 3"/>
          <p:cNvSpPr>
            <a:spLocks noGrp="1" noChangeArrowheads="1"/>
          </p:cNvSpPr>
          <p:nvPr>
            <p:ph type="body" idx="1"/>
          </p:nvPr>
        </p:nvSpPr>
        <p:spPr/>
        <p:txBody>
          <a:bodyPr/>
          <a:lstStyle/>
          <a:p>
            <a:pPr eaLnBrk="1" hangingPunct="1">
              <a:defRPr/>
            </a:pPr>
            <a:r>
              <a:rPr lang="en-US" dirty="0" smtClean="0"/>
              <a:t>Some entity sets in real world naturally depend on some other entity set  </a:t>
            </a:r>
          </a:p>
          <a:p>
            <a:pPr lvl="1" eaLnBrk="1" hangingPunct="1">
              <a:defRPr/>
            </a:pPr>
            <a:r>
              <a:rPr lang="en-US" dirty="0" smtClean="0"/>
              <a:t>They can be uniquely identified only if combined with another entity set</a:t>
            </a:r>
          </a:p>
          <a:p>
            <a:pPr eaLnBrk="1" hangingPunct="1">
              <a:defRPr/>
            </a:pPr>
            <a:r>
              <a:rPr lang="en-US" dirty="0" smtClean="0"/>
              <a:t>Example:</a:t>
            </a:r>
          </a:p>
          <a:p>
            <a:pPr lvl="1" eaLnBrk="1" hangingPunct="1">
              <a:defRPr/>
            </a:pPr>
            <a:r>
              <a:rPr lang="en-US" dirty="0" smtClean="0"/>
              <a:t>section1, section2, … become unique only if you put them into a context, e.g.  Cs 480 – section 1</a:t>
            </a:r>
          </a:p>
        </p:txBody>
      </p:sp>
    </p:spTree>
    <p:extLst>
      <p:ext uri="{BB962C8B-B14F-4D97-AF65-F5344CB8AC3E}">
        <p14:creationId xmlns:p14="http://schemas.microsoft.com/office/powerpoint/2010/main" val="322260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en-US" smtClean="0"/>
              <a:t>Weak Entity Set Notations</a:t>
            </a:r>
          </a:p>
        </p:txBody>
      </p:sp>
      <p:pic>
        <p:nvPicPr>
          <p:cNvPr id="4301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900" t="27867" r="1082" b="27628"/>
          <a:stretch>
            <a:fillRect/>
          </a:stretch>
        </p:blipFill>
        <p:spPr>
          <a:xfrm>
            <a:off x="1554163" y="3733800"/>
            <a:ext cx="6035675" cy="2133600"/>
          </a:xfrm>
          <a:noFill/>
          <a:ln w="76200" cmpd="tri">
            <a:solidFill>
              <a:schemeClr val="tx2"/>
            </a:solidFill>
          </a:ln>
          <a:extLst>
            <a:ext uri="{909E8E84-426E-40DD-AFC4-6F175D3DCCD1}">
              <a14:hiddenFill xmlns:a14="http://schemas.microsoft.com/office/drawing/2010/main">
                <a:solidFill>
                  <a:srgbClr val="FFFFFF"/>
                </a:solidFill>
              </a14:hiddenFill>
            </a:ext>
          </a:extLst>
        </p:spPr>
      </p:pic>
      <p:sp>
        <p:nvSpPr>
          <p:cNvPr id="43015" name="Text Box 5"/>
          <p:cNvSpPr txBox="1">
            <a:spLocks noChangeArrowheads="1"/>
          </p:cNvSpPr>
          <p:nvPr/>
        </p:nvSpPr>
        <p:spPr bwMode="auto">
          <a:xfrm>
            <a:off x="1143000" y="1752600"/>
            <a:ext cx="6705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pPr algn="l"/>
            <a:r>
              <a:rPr lang="en-US" altLang="en-US" sz="2400"/>
              <a:t>Double rectangles for weak entity set</a:t>
            </a:r>
          </a:p>
          <a:p>
            <a:pPr algn="l"/>
            <a:r>
              <a:rPr lang="en-US" altLang="en-US" sz="2400"/>
              <a:t>Double diamond for weak entity relationship</a:t>
            </a:r>
          </a:p>
          <a:p>
            <a:pPr algn="l"/>
            <a:r>
              <a:rPr lang="en-US" altLang="en-US" sz="2400"/>
              <a:t>Dashed underscore for </a:t>
            </a:r>
            <a:r>
              <a:rPr lang="en-US" altLang="en-US" sz="2400">
                <a:solidFill>
                  <a:srgbClr val="CC3300"/>
                </a:solidFill>
              </a:rPr>
              <a:t>discriminator</a:t>
            </a:r>
          </a:p>
        </p:txBody>
      </p:sp>
    </p:spTree>
    <p:extLst>
      <p:ext uri="{BB962C8B-B14F-4D97-AF65-F5344CB8AC3E}">
        <p14:creationId xmlns:p14="http://schemas.microsoft.com/office/powerpoint/2010/main" val="2996676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en-US" dirty="0" smtClean="0"/>
              <a:t>Specialization</a:t>
            </a:r>
          </a:p>
        </p:txBody>
      </p:sp>
      <p:sp>
        <p:nvSpPr>
          <p:cNvPr id="72707" name="Rectangle 3"/>
          <p:cNvSpPr>
            <a:spLocks noGrp="1" noChangeArrowheads="1"/>
          </p:cNvSpPr>
          <p:nvPr>
            <p:ph type="body" idx="1"/>
          </p:nvPr>
        </p:nvSpPr>
        <p:spPr/>
        <p:txBody>
          <a:bodyPr/>
          <a:lstStyle/>
          <a:p>
            <a:pPr eaLnBrk="1" hangingPunct="1">
              <a:defRPr/>
            </a:pPr>
            <a:r>
              <a:rPr lang="en-US" smtClean="0"/>
              <a:t>A lower-level entity set inherits all the attributes and relationship participation of the higher-level entity set to which it is linked.</a:t>
            </a:r>
          </a:p>
          <a:p>
            <a:pPr eaLnBrk="1" hangingPunct="1">
              <a:defRPr/>
            </a:pPr>
            <a:r>
              <a:rPr lang="en-US" smtClean="0"/>
              <a:t>A lower-level entity set may have additional attributes and participate in additional relationships</a:t>
            </a:r>
          </a:p>
        </p:txBody>
      </p:sp>
    </p:spTree>
    <p:extLst>
      <p:ext uri="{BB962C8B-B14F-4D97-AF65-F5344CB8AC3E}">
        <p14:creationId xmlns:p14="http://schemas.microsoft.com/office/powerpoint/2010/main" val="412988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4"/>
          <p:cNvPicPr>
            <a:picLocks noChangeAspect="1" noChangeArrowheads="1"/>
          </p:cNvPicPr>
          <p:nvPr/>
        </p:nvPicPr>
        <p:blipFill>
          <a:blip r:embed="rId3">
            <a:extLst>
              <a:ext uri="{28A0092B-C50C-407E-A947-70E740481C1C}">
                <a14:useLocalDpi xmlns:a14="http://schemas.microsoft.com/office/drawing/2010/main" val="0"/>
              </a:ext>
            </a:extLst>
          </a:blip>
          <a:srcRect l="12401" t="1050" r="12599" b="787"/>
          <a:stretch>
            <a:fillRect/>
          </a:stretch>
        </p:blipFill>
        <p:spPr bwMode="auto">
          <a:xfrm>
            <a:off x="2118644" y="1771116"/>
            <a:ext cx="4888907" cy="4798372"/>
          </a:xfrm>
          <a:prstGeom prst="rect">
            <a:avLst/>
          </a:prstGeom>
          <a:noFill/>
          <a:ln w="76200" cmpd="tri">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a:spLocks noGrp="1" noRot="1" noChangeArrowheads="1"/>
          </p:cNvSpPr>
          <p:nvPr>
            <p:ph type="title"/>
          </p:nvPr>
        </p:nvSpPr>
        <p:spPr>
          <a:xfrm>
            <a:off x="628650" y="262576"/>
            <a:ext cx="7886700" cy="1325563"/>
          </a:xfrm>
        </p:spPr>
        <p:txBody>
          <a:bodyPr/>
          <a:lstStyle/>
          <a:p>
            <a:pPr eaLnBrk="1" hangingPunct="1">
              <a:defRPr/>
            </a:pPr>
            <a:r>
              <a:rPr lang="en-US" dirty="0" smtClean="0"/>
              <a:t>Specialization</a:t>
            </a:r>
          </a:p>
        </p:txBody>
      </p:sp>
    </p:spTree>
    <p:extLst>
      <p:ext uri="{BB962C8B-B14F-4D97-AF65-F5344CB8AC3E}">
        <p14:creationId xmlns:p14="http://schemas.microsoft.com/office/powerpoint/2010/main" val="1250757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lstStyle/>
          <a:p>
            <a:r>
              <a:rPr lang="es-ES_tradnl" altLang="en-US"/>
              <a:t>Entity vs. Attribute</a:t>
            </a:r>
          </a:p>
        </p:txBody>
      </p:sp>
      <p:sp>
        <p:nvSpPr>
          <p:cNvPr id="24579" name="Rectangle 3"/>
          <p:cNvSpPr>
            <a:spLocks noGrp="1" noChangeArrowheads="1"/>
          </p:cNvSpPr>
          <p:nvPr>
            <p:ph type="body" idx="1"/>
          </p:nvPr>
        </p:nvSpPr>
        <p:spPr>
          <a:xfrm>
            <a:off x="304800" y="1676400"/>
            <a:ext cx="8610600" cy="4876800"/>
          </a:xfrm>
          <a:noFill/>
          <a:ln/>
        </p:spPr>
        <p:txBody>
          <a:bodyPr/>
          <a:lstStyle/>
          <a:p>
            <a:r>
              <a:rPr lang="en-US" altLang="en-US" dirty="0"/>
              <a:t>Should </a:t>
            </a:r>
            <a:r>
              <a:rPr lang="en-US" altLang="en-US" i="1" dirty="0">
                <a:solidFill>
                  <a:schemeClr val="accent2"/>
                </a:solidFill>
              </a:rPr>
              <a:t>address</a:t>
            </a:r>
            <a:r>
              <a:rPr lang="en-US" altLang="en-US" i="1" dirty="0"/>
              <a:t> </a:t>
            </a:r>
            <a:r>
              <a:rPr lang="en-US" altLang="en-US" dirty="0"/>
              <a:t>be an attribute of Employees or an entity (connected to Employees by a relationship)?</a:t>
            </a:r>
          </a:p>
          <a:p>
            <a:r>
              <a:rPr lang="en-US" altLang="en-US" dirty="0"/>
              <a:t>Depends upon the use we want to make of address information, and the semantics of the data:</a:t>
            </a:r>
          </a:p>
          <a:p>
            <a:pPr lvl="2"/>
            <a:r>
              <a:rPr lang="en-US" altLang="en-US" sz="2400" dirty="0"/>
              <a:t>If we have several addresses per employee, </a:t>
            </a:r>
            <a:r>
              <a:rPr lang="en-US" altLang="en-US" sz="2400" i="1" dirty="0"/>
              <a:t>address</a:t>
            </a:r>
            <a:r>
              <a:rPr lang="en-US" altLang="en-US" sz="2400" dirty="0"/>
              <a:t> must be an entity (since attributes cannot be set-valued). </a:t>
            </a:r>
          </a:p>
          <a:p>
            <a:pPr lvl="2"/>
            <a:r>
              <a:rPr lang="en-US" altLang="en-US" sz="2400" dirty="0"/>
              <a:t>If the structure (city, street, etc.) is important, e.g., we want to retrieve employees in a given city, </a:t>
            </a:r>
            <a:r>
              <a:rPr lang="en-US" altLang="en-US" sz="2400" i="1" dirty="0"/>
              <a:t>address</a:t>
            </a:r>
            <a:r>
              <a:rPr lang="en-US" altLang="en-US" sz="2400" dirty="0"/>
              <a:t> must be modeled as an entity (since attribute values are atomic).</a:t>
            </a:r>
            <a:r>
              <a:rPr lang="es-ES_tradnl" altLang="en-US" sz="2400" dirty="0"/>
              <a:t> </a:t>
            </a:r>
          </a:p>
        </p:txBody>
      </p:sp>
    </p:spTree>
    <p:extLst>
      <p:ext uri="{BB962C8B-B14F-4D97-AF65-F5344CB8AC3E}">
        <p14:creationId xmlns:p14="http://schemas.microsoft.com/office/powerpoint/2010/main" val="109533294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 name="Rectangle 4"/>
          <p:cNvSpPr>
            <a:spLocks noGrp="1" noChangeArrowheads="1"/>
          </p:cNvSpPr>
          <p:nvPr>
            <p:ph type="title"/>
          </p:nvPr>
        </p:nvSpPr>
        <p:spPr>
          <a:xfrm>
            <a:off x="762000" y="342900"/>
            <a:ext cx="7772400" cy="11049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s-ES_tradnl" altLang="en-US"/>
              <a:t>Overview of Database Design</a:t>
            </a:r>
          </a:p>
        </p:txBody>
      </p:sp>
      <p:sp>
        <p:nvSpPr>
          <p:cNvPr id="40965" name="Rectangle 5"/>
          <p:cNvSpPr>
            <a:spLocks noGrp="1" noChangeArrowheads="1"/>
          </p:cNvSpPr>
          <p:nvPr>
            <p:ph type="body" idx="1"/>
          </p:nvPr>
        </p:nvSpPr>
        <p:spPr>
          <a:xfrm>
            <a:off x="598206" y="1671415"/>
            <a:ext cx="8393394" cy="4165363"/>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i="1" u="sng" dirty="0">
                <a:solidFill>
                  <a:schemeClr val="accent2"/>
                </a:solidFill>
              </a:rPr>
              <a:t>Requirements Analysis: </a:t>
            </a:r>
            <a:r>
              <a:rPr lang="en-US" altLang="en-US" sz="2400" dirty="0"/>
              <a:t>Understand what data will be stored in the database, and the operations it will be subject to.</a:t>
            </a:r>
          </a:p>
          <a:p>
            <a:r>
              <a:rPr lang="en-US" altLang="en-US" i="1" u="sng" dirty="0">
                <a:solidFill>
                  <a:schemeClr val="accent2"/>
                </a:solidFill>
              </a:rPr>
              <a:t>Conceptual Design</a:t>
            </a:r>
            <a:r>
              <a:rPr lang="en-US" altLang="en-US" dirty="0"/>
              <a:t>:  </a:t>
            </a:r>
            <a:r>
              <a:rPr lang="en-US" altLang="en-US" i="1" dirty="0"/>
              <a:t>(</a:t>
            </a:r>
            <a:r>
              <a:rPr lang="en-US" altLang="en-US" i="1" dirty="0">
                <a:solidFill>
                  <a:schemeClr val="accent2"/>
                </a:solidFill>
              </a:rPr>
              <a:t>ER Model </a:t>
            </a:r>
            <a:r>
              <a:rPr lang="en-US" altLang="en-US" i="1" dirty="0"/>
              <a:t>is used at this stage.) </a:t>
            </a:r>
            <a:endParaRPr lang="en-US" altLang="en-US" dirty="0"/>
          </a:p>
          <a:p>
            <a:pPr lvl="1"/>
            <a:r>
              <a:rPr lang="en-US" altLang="en-US" dirty="0"/>
              <a:t>What are the </a:t>
            </a:r>
            <a:r>
              <a:rPr lang="en-US" altLang="en-US" i="1" dirty="0">
                <a:solidFill>
                  <a:schemeClr val="accent2"/>
                </a:solidFill>
              </a:rPr>
              <a:t>entities</a:t>
            </a:r>
            <a:r>
              <a:rPr lang="en-US" altLang="en-US" dirty="0"/>
              <a:t> and </a:t>
            </a:r>
            <a:r>
              <a:rPr lang="en-US" altLang="en-US" i="1" dirty="0">
                <a:solidFill>
                  <a:schemeClr val="accent2"/>
                </a:solidFill>
              </a:rPr>
              <a:t>relationships</a:t>
            </a:r>
            <a:r>
              <a:rPr lang="en-US" altLang="en-US" dirty="0"/>
              <a:t> in the enterprise?</a:t>
            </a:r>
          </a:p>
          <a:p>
            <a:pPr lvl="1"/>
            <a:r>
              <a:rPr lang="en-US" altLang="en-US" dirty="0"/>
              <a:t>What information about these entities and relationships should we store in the database?</a:t>
            </a:r>
          </a:p>
          <a:p>
            <a:pPr lvl="1"/>
            <a:r>
              <a:rPr lang="en-US" altLang="en-US" dirty="0"/>
              <a:t>What are the </a:t>
            </a:r>
            <a:r>
              <a:rPr lang="en-US" altLang="en-US" i="1" dirty="0"/>
              <a:t>integrity constraints </a:t>
            </a:r>
            <a:r>
              <a:rPr lang="en-US" altLang="en-US" dirty="0"/>
              <a:t>or </a:t>
            </a:r>
            <a:r>
              <a:rPr lang="en-US" altLang="en-US" i="1" dirty="0"/>
              <a:t>business rules </a:t>
            </a:r>
            <a:r>
              <a:rPr lang="en-US" altLang="en-US" dirty="0"/>
              <a:t>that hold? </a:t>
            </a:r>
          </a:p>
          <a:p>
            <a:pPr lvl="1"/>
            <a:r>
              <a:rPr lang="en-US" altLang="en-US" dirty="0"/>
              <a:t>A database `schema’ in the ER Model can be represented pictorially (</a:t>
            </a:r>
            <a:r>
              <a:rPr lang="en-US" altLang="en-US" i="1" dirty="0"/>
              <a:t>ER diagrams</a:t>
            </a:r>
            <a:r>
              <a:rPr lang="en-US" altLang="en-US" dirty="0"/>
              <a:t>).</a:t>
            </a:r>
          </a:p>
          <a:p>
            <a:pPr lvl="1"/>
            <a:r>
              <a:rPr lang="en-US" altLang="en-US" dirty="0"/>
              <a:t>Can map an ER diagram into a relational schema.</a:t>
            </a:r>
          </a:p>
          <a:p>
            <a:r>
              <a:rPr lang="en-US" altLang="en-US" i="1" u="sng" dirty="0">
                <a:solidFill>
                  <a:schemeClr val="accent2"/>
                </a:solidFill>
              </a:rPr>
              <a:t>Logical Design</a:t>
            </a:r>
            <a:r>
              <a:rPr lang="en-US" altLang="en-US" dirty="0"/>
              <a:t>: </a:t>
            </a:r>
            <a:r>
              <a:rPr lang="en-US" altLang="en-US" sz="2400" dirty="0"/>
              <a:t>Convert the conceptual database design into the data model underlying the DBMS chosen for the application.</a:t>
            </a:r>
            <a:endParaRPr lang="en-US" altLang="en-US" dirty="0"/>
          </a:p>
        </p:txBody>
      </p:sp>
    </p:spTree>
    <p:extLst>
      <p:ext uri="{BB962C8B-B14F-4D97-AF65-F5344CB8AC3E}">
        <p14:creationId xmlns:p14="http://schemas.microsoft.com/office/powerpoint/2010/main" val="28903942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6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6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6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096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096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09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0" name="Rectangle 4"/>
          <p:cNvSpPr>
            <a:spLocks noGrp="1" noChangeArrowheads="1"/>
          </p:cNvSpPr>
          <p:nvPr>
            <p:ph type="title"/>
          </p:nvPr>
        </p:nvSpPr>
        <p:spPr>
          <a:noFill/>
          <a:ln/>
        </p:spPr>
        <p:txBody>
          <a:bodyPr/>
          <a:lstStyle/>
          <a:p>
            <a:r>
              <a:rPr lang="es-ES_tradnl" altLang="en-US"/>
              <a:t>Summary of Conceptual Design</a:t>
            </a:r>
          </a:p>
        </p:txBody>
      </p:sp>
      <p:sp>
        <p:nvSpPr>
          <p:cNvPr id="34821" name="Rectangle 5"/>
          <p:cNvSpPr>
            <a:spLocks noGrp="1" noChangeArrowheads="1"/>
          </p:cNvSpPr>
          <p:nvPr>
            <p:ph type="body" idx="1"/>
          </p:nvPr>
        </p:nvSpPr>
        <p:spPr>
          <a:xfrm>
            <a:off x="628650" y="1524000"/>
            <a:ext cx="7886700" cy="5181600"/>
          </a:xfrm>
          <a:noFill/>
          <a:ln/>
        </p:spPr>
        <p:txBody>
          <a:bodyPr>
            <a:normAutofit lnSpcReduction="10000"/>
          </a:bodyPr>
          <a:lstStyle/>
          <a:p>
            <a:r>
              <a:rPr lang="en-US" altLang="en-US" i="1" dirty="0"/>
              <a:t>Conceptual design </a:t>
            </a:r>
            <a:r>
              <a:rPr lang="en-US" altLang="en-US" dirty="0"/>
              <a:t>follows </a:t>
            </a:r>
            <a:r>
              <a:rPr lang="en-US" altLang="en-US" i="1" dirty="0"/>
              <a:t>requirements analysis</a:t>
            </a:r>
            <a:r>
              <a:rPr lang="en-US" altLang="en-US" dirty="0"/>
              <a:t>, </a:t>
            </a:r>
          </a:p>
          <a:p>
            <a:pPr lvl="1">
              <a:buSzPct val="75000"/>
            </a:pPr>
            <a:r>
              <a:rPr lang="en-US" altLang="en-US" dirty="0"/>
              <a:t>Yields a high-level description of data to be stored </a:t>
            </a:r>
          </a:p>
          <a:p>
            <a:r>
              <a:rPr lang="en-US" altLang="en-US" dirty="0"/>
              <a:t>ER model popular for conceptual design</a:t>
            </a:r>
          </a:p>
          <a:p>
            <a:pPr lvl="1">
              <a:buSzPct val="75000"/>
            </a:pPr>
            <a:r>
              <a:rPr lang="en-US" altLang="en-US" dirty="0"/>
              <a:t>Constructs are expressive, close to the way people think about their applications.</a:t>
            </a:r>
          </a:p>
          <a:p>
            <a:r>
              <a:rPr lang="en-US" altLang="en-US" dirty="0"/>
              <a:t>Basic constructs: </a:t>
            </a:r>
            <a:r>
              <a:rPr lang="en-US" altLang="en-US" i="1" dirty="0"/>
              <a:t>entities</a:t>
            </a:r>
            <a:r>
              <a:rPr lang="en-US" altLang="en-US" dirty="0"/>
              <a:t>, </a:t>
            </a:r>
            <a:r>
              <a:rPr lang="en-US" altLang="en-US" i="1" dirty="0"/>
              <a:t>relationships</a:t>
            </a:r>
            <a:r>
              <a:rPr lang="en-US" altLang="en-US" dirty="0"/>
              <a:t>, and </a:t>
            </a:r>
            <a:r>
              <a:rPr lang="en-US" altLang="en-US" i="1" dirty="0"/>
              <a:t>attributes</a:t>
            </a:r>
            <a:r>
              <a:rPr lang="en-US" altLang="en-US" dirty="0"/>
              <a:t> (of entities and relationships).</a:t>
            </a:r>
          </a:p>
          <a:p>
            <a:r>
              <a:rPr lang="en-US" altLang="en-US" dirty="0"/>
              <a:t>Some additional constructs: </a:t>
            </a:r>
            <a:r>
              <a:rPr lang="en-US" altLang="en-US" i="1" dirty="0"/>
              <a:t>weak entities</a:t>
            </a:r>
            <a:r>
              <a:rPr lang="en-US" altLang="en-US" dirty="0"/>
              <a:t>, </a:t>
            </a:r>
            <a:r>
              <a:rPr lang="en-US" altLang="en-US" i="1" dirty="0"/>
              <a:t>ISA hierarchies</a:t>
            </a:r>
            <a:r>
              <a:rPr lang="en-US" altLang="en-US" dirty="0"/>
              <a:t>, and </a:t>
            </a:r>
            <a:r>
              <a:rPr lang="en-US" altLang="en-US" i="1" dirty="0"/>
              <a:t>aggregation</a:t>
            </a:r>
            <a:r>
              <a:rPr lang="en-US" altLang="en-US" dirty="0"/>
              <a:t>.</a:t>
            </a:r>
          </a:p>
          <a:p>
            <a:r>
              <a:rPr lang="en-US" altLang="en-US" b="1" dirty="0"/>
              <a:t>Note: There are many variations on ER model</a:t>
            </a:r>
            <a:r>
              <a:rPr lang="en-US" altLang="en-US" dirty="0" smtClean="0"/>
              <a:t>.</a:t>
            </a:r>
          </a:p>
          <a:p>
            <a:pPr lvl="1"/>
            <a:r>
              <a:rPr lang="en-US" altLang="en-US" dirty="0"/>
              <a:t>ER design is </a:t>
            </a:r>
            <a:r>
              <a:rPr lang="en-US" altLang="en-US" b="1" i="1" dirty="0"/>
              <a:t>subjective</a:t>
            </a:r>
            <a:r>
              <a:rPr lang="en-US" altLang="en-US" b="1" dirty="0"/>
              <a:t>.</a:t>
            </a:r>
            <a:r>
              <a:rPr lang="en-US" altLang="en-US" dirty="0"/>
              <a:t>  There are often many ways to model a given scenario! Analyzing alternatives can be tricky, especially for a large enterprise. </a:t>
            </a:r>
          </a:p>
          <a:p>
            <a:r>
              <a:rPr lang="en-US" altLang="en-US" dirty="0"/>
              <a:t>Ensuring good database design: resulting relational schema should be analyzed and refined further. </a:t>
            </a:r>
          </a:p>
          <a:p>
            <a:endParaRPr lang="en-US" altLang="en-US" dirty="0"/>
          </a:p>
        </p:txBody>
      </p:sp>
    </p:spTree>
    <p:extLst>
      <p:ext uri="{BB962C8B-B14F-4D97-AF65-F5344CB8AC3E}">
        <p14:creationId xmlns:p14="http://schemas.microsoft.com/office/powerpoint/2010/main" val="225631908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82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82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82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8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Study: ER Modeling</a:t>
            </a:r>
            <a:r>
              <a:rPr lang="en-US" dirty="0"/>
              <a:t/>
            </a:r>
            <a:br>
              <a:rPr lang="en-US" dirty="0"/>
            </a:br>
            <a:endParaRPr lang="es-ES_tradnl" dirty="0"/>
          </a:p>
        </p:txBody>
      </p:sp>
      <p:sp>
        <p:nvSpPr>
          <p:cNvPr id="3" name="Slide Number Placeholder 2"/>
          <p:cNvSpPr>
            <a:spLocks noGrp="1"/>
          </p:cNvSpPr>
          <p:nvPr>
            <p:ph type="sldNum" sz="quarter" idx="12"/>
          </p:nvPr>
        </p:nvSpPr>
        <p:spPr/>
        <p:txBody>
          <a:bodyPr/>
          <a:lstStyle/>
          <a:p>
            <a:pPr>
              <a:defRPr/>
            </a:pPr>
            <a:fld id="{F1A6FC00-01EB-8C4B-8EBA-327D665853CA}" type="slidenum">
              <a:rPr lang="en-GB" smtClean="0"/>
              <a:pPr>
                <a:defRPr/>
              </a:pPr>
              <a:t>21</a:t>
            </a:fld>
            <a:endParaRPr lang="en-GB" dirty="0"/>
          </a:p>
        </p:txBody>
      </p:sp>
      <p:sp>
        <p:nvSpPr>
          <p:cNvPr id="4" name="Rectangle 3"/>
          <p:cNvSpPr txBox="1">
            <a:spLocks noChangeArrowheads="1"/>
          </p:cNvSpPr>
          <p:nvPr/>
        </p:nvSpPr>
        <p:spPr>
          <a:xfrm>
            <a:off x="762000" y="1676400"/>
            <a:ext cx="7772400" cy="48768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2800" dirty="0"/>
              <a:t>All information related to Dane County Airport is to be organized using a DBMS, and you have been hired to design the database. Your first task is to organize the information about all the airplanes stationed and maintained at the airport, and employees of the airport (technicians, traffic controllers</a:t>
            </a:r>
            <a:r>
              <a:rPr lang="en-US" sz="2800" dirty="0" smtClean="0"/>
              <a:t>).</a:t>
            </a:r>
          </a:p>
          <a:p>
            <a:pPr fontAlgn="auto">
              <a:spcAft>
                <a:spcPts val="0"/>
              </a:spcAft>
            </a:pPr>
            <a:r>
              <a:rPr lang="en-US" sz="2800" dirty="0"/>
              <a:t>Available at </a:t>
            </a:r>
            <a:r>
              <a:rPr lang="en-US" sz="2800" dirty="0">
                <a:hlinkClick r:id="rId2"/>
              </a:rPr>
              <a:t>http://www.cpp.edu/~ukjayarathna/f16/cs480/case_studies</a:t>
            </a:r>
            <a:r>
              <a:rPr lang="en-US" sz="2800" dirty="0" smtClean="0">
                <a:hlinkClick r:id="rId2"/>
              </a:rPr>
              <a:t>/</a:t>
            </a:r>
            <a:r>
              <a:rPr lang="en-US" sz="2800" dirty="0" smtClean="0"/>
              <a:t>  </a:t>
            </a:r>
            <a:endParaRPr lang="en-US" altLang="en-US" dirty="0"/>
          </a:p>
        </p:txBody>
      </p:sp>
    </p:spTree>
    <p:extLst>
      <p:ext uri="{BB962C8B-B14F-4D97-AF65-F5344CB8AC3E}">
        <p14:creationId xmlns:p14="http://schemas.microsoft.com/office/powerpoint/2010/main" val="1285362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zh-TW" dirty="0"/>
              <a:t>How to translate ER Model to Relational Model</a:t>
            </a:r>
          </a:p>
        </p:txBody>
      </p:sp>
    </p:spTree>
    <p:extLst>
      <p:ext uri="{BB962C8B-B14F-4D97-AF65-F5344CB8AC3E}">
        <p14:creationId xmlns:p14="http://schemas.microsoft.com/office/powerpoint/2010/main" val="13398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TW" dirty="0"/>
              <a:t>Review - Concepts</a:t>
            </a:r>
          </a:p>
        </p:txBody>
      </p:sp>
      <p:sp>
        <p:nvSpPr>
          <p:cNvPr id="8195" name="Rectangle 3"/>
          <p:cNvSpPr>
            <a:spLocks noGrp="1" noChangeArrowheads="1"/>
          </p:cNvSpPr>
          <p:nvPr>
            <p:ph type="body" idx="1"/>
          </p:nvPr>
        </p:nvSpPr>
        <p:spPr/>
        <p:txBody>
          <a:bodyPr/>
          <a:lstStyle/>
          <a:p>
            <a:pPr algn="ctr">
              <a:buFontTx/>
              <a:buNone/>
            </a:pPr>
            <a:r>
              <a:rPr lang="en-US" altLang="zh-TW" sz="3000" b="1"/>
              <a:t>Relational Model is made up of tables</a:t>
            </a:r>
          </a:p>
          <a:p>
            <a:pPr algn="ctr">
              <a:buFontTx/>
              <a:buNone/>
            </a:pPr>
            <a:endParaRPr lang="en-US" altLang="zh-TW" sz="3000" b="1"/>
          </a:p>
          <a:p>
            <a:r>
              <a:rPr lang="en-US" altLang="zh-TW" sz="2800"/>
              <a:t>A row of table        = a relational instance/tuple</a:t>
            </a:r>
          </a:p>
          <a:p>
            <a:r>
              <a:rPr lang="en-US" altLang="zh-TW" sz="2800"/>
              <a:t>A column of table  = an attribute</a:t>
            </a:r>
          </a:p>
          <a:p>
            <a:r>
              <a:rPr lang="en-US" altLang="zh-TW" sz="2800"/>
              <a:t>A table                   = a schema/relation</a:t>
            </a:r>
          </a:p>
          <a:p>
            <a:r>
              <a:rPr lang="en-US" altLang="zh-TW" sz="2800"/>
              <a:t>Cardinality             = number of rows</a:t>
            </a:r>
          </a:p>
          <a:p>
            <a:r>
              <a:rPr lang="en-US" altLang="zh-TW" sz="2800"/>
              <a:t>Degree                  = number of columns</a:t>
            </a:r>
          </a:p>
          <a:p>
            <a:endParaRPr lang="en-US" altLang="zh-TW" sz="2800"/>
          </a:p>
        </p:txBody>
      </p:sp>
    </p:spTree>
    <p:extLst>
      <p:ext uri="{BB962C8B-B14F-4D97-AF65-F5344CB8AC3E}">
        <p14:creationId xmlns:p14="http://schemas.microsoft.com/office/powerpoint/2010/main" val="1126374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TW" dirty="0"/>
              <a:t>Review - Example</a:t>
            </a:r>
          </a:p>
        </p:txBody>
      </p:sp>
      <p:sp>
        <p:nvSpPr>
          <p:cNvPr id="9266" name="Rectangle 50"/>
          <p:cNvSpPr>
            <a:spLocks noGrp="1" noChangeArrowheads="1"/>
          </p:cNvSpPr>
          <p:nvPr>
            <p:ph idx="1"/>
          </p:nvPr>
        </p:nvSpPr>
        <p:spPr/>
        <p:txBody>
          <a:bodyPr/>
          <a:lstStyle/>
          <a:p>
            <a:endParaRPr lang="en-US" altLang="en-US"/>
          </a:p>
        </p:txBody>
      </p:sp>
      <p:sp>
        <p:nvSpPr>
          <p:cNvPr id="9267" name="Rectangle 51"/>
          <p:cNvSpPr>
            <a:spLocks noChangeArrowheads="1"/>
          </p:cNvSpPr>
          <p:nvPr/>
        </p:nvSpPr>
        <p:spPr bwMode="auto">
          <a:xfrm>
            <a:off x="533400" y="1676400"/>
            <a:ext cx="8077200" cy="3581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a:p>
        </p:txBody>
      </p:sp>
      <p:graphicFrame>
        <p:nvGraphicFramePr>
          <p:cNvPr id="9268" name="Group 52"/>
          <p:cNvGraphicFramePr>
            <a:graphicFrameLocks noGrp="1"/>
          </p:cNvGraphicFramePr>
          <p:nvPr/>
        </p:nvGraphicFramePr>
        <p:xfrm>
          <a:off x="2971800" y="2895600"/>
          <a:ext cx="4572000" cy="1188720"/>
        </p:xfrm>
        <a:graphic>
          <a:graphicData uri="http://schemas.openxmlformats.org/drawingml/2006/table">
            <a:tbl>
              <a:tblPr/>
              <a:tblGrid>
                <a:gridCol w="1143000"/>
                <a:gridCol w="1143000"/>
                <a:gridCol w="1143000"/>
                <a:gridCol w="1143000"/>
              </a:tblGrid>
              <a:tr h="263525">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sng" strike="noStrike" cap="none" normalizeH="0" baseline="0" smtClean="0">
                          <a:ln>
                            <a:noFill/>
                          </a:ln>
                          <a:solidFill>
                            <a:schemeClr val="tx1"/>
                          </a:solidFill>
                          <a:effectLst/>
                          <a:latin typeface="Arial" charset="0"/>
                          <a:ea typeface="新細明體" pitchFamily="18" charset="-120"/>
                        </a:rPr>
                        <a:t>SID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charset="0"/>
                          <a:ea typeface="新細明體" pitchFamily="18" charset="-12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charset="0"/>
                          <a:ea typeface="新細明體" pitchFamily="18" charset="-120"/>
                        </a:rPr>
                        <a:t>Major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charset="0"/>
                          <a:ea typeface="新細明體" pitchFamily="18" charset="-120"/>
                        </a:rPr>
                        <a:t>GPA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charset="0"/>
                          <a:ea typeface="新細明體" pitchFamily="18" charset="-120"/>
                        </a:rPr>
                        <a:t>1234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charset="0"/>
                          <a:ea typeface="新細明體" pitchFamily="18" charset="-120"/>
                        </a:rPr>
                        <a:t>John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charset="0"/>
                          <a:ea typeface="新細明體" pitchFamily="18" charset="-120"/>
                        </a:rPr>
                        <a:t>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charset="0"/>
                          <a:ea typeface="新細明體" pitchFamily="18" charset="-12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3525">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charset="0"/>
                          <a:ea typeface="新細明體" pitchFamily="18" charset="-120"/>
                        </a:rPr>
                        <a:t>5678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charset="0"/>
                          <a:ea typeface="新細明體" pitchFamily="18" charset="-120"/>
                        </a:rPr>
                        <a:t>Mary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charset="0"/>
                          <a:ea typeface="新細明體" pitchFamily="18" charset="-120"/>
                        </a:rPr>
                        <a:t>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charset="0"/>
                          <a:ea typeface="新細明體" pitchFamily="18" charset="-120"/>
                        </a:rPr>
                        <a:t>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90" name="Line 74"/>
          <p:cNvSpPr>
            <a:spLocks noChangeShapeType="1"/>
          </p:cNvSpPr>
          <p:nvPr/>
        </p:nvSpPr>
        <p:spPr bwMode="auto">
          <a:xfrm>
            <a:off x="1524000" y="3124200"/>
            <a:ext cx="1371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9291" name="Text Box 75"/>
          <p:cNvSpPr txBox="1">
            <a:spLocks noChangeArrowheads="1"/>
          </p:cNvSpPr>
          <p:nvPr/>
        </p:nvSpPr>
        <p:spPr bwMode="auto">
          <a:xfrm>
            <a:off x="533400" y="27432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tuple/relational instance</a:t>
            </a:r>
          </a:p>
        </p:txBody>
      </p:sp>
      <p:sp>
        <p:nvSpPr>
          <p:cNvPr id="9292" name="Line 76"/>
          <p:cNvSpPr>
            <a:spLocks noChangeShapeType="1"/>
          </p:cNvSpPr>
          <p:nvPr/>
        </p:nvSpPr>
        <p:spPr bwMode="auto">
          <a:xfrm>
            <a:off x="6934200" y="2286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9293" name="Text Box 77"/>
          <p:cNvSpPr txBox="1">
            <a:spLocks noChangeArrowheads="1"/>
          </p:cNvSpPr>
          <p:nvPr/>
        </p:nvSpPr>
        <p:spPr bwMode="auto">
          <a:xfrm>
            <a:off x="6324600" y="19812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Attribute</a:t>
            </a:r>
          </a:p>
        </p:txBody>
      </p:sp>
      <p:sp>
        <p:nvSpPr>
          <p:cNvPr id="9294" name="Line 78"/>
          <p:cNvSpPr>
            <a:spLocks noChangeShapeType="1"/>
          </p:cNvSpPr>
          <p:nvPr/>
        </p:nvSpPr>
        <p:spPr bwMode="auto">
          <a:xfrm>
            <a:off x="3200400" y="4191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9295" name="Line 79"/>
          <p:cNvSpPr>
            <a:spLocks noChangeShapeType="1"/>
          </p:cNvSpPr>
          <p:nvPr/>
        </p:nvSpPr>
        <p:spPr bwMode="auto">
          <a:xfrm>
            <a:off x="3200400" y="4648200"/>
            <a:ext cx="381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9296" name="Line 80"/>
          <p:cNvSpPr>
            <a:spLocks noChangeShapeType="1"/>
          </p:cNvSpPr>
          <p:nvPr/>
        </p:nvSpPr>
        <p:spPr bwMode="auto">
          <a:xfrm flipV="1">
            <a:off x="7010400" y="4191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9297" name="Text Box 81"/>
          <p:cNvSpPr txBox="1">
            <a:spLocks noChangeArrowheads="1"/>
          </p:cNvSpPr>
          <p:nvPr/>
        </p:nvSpPr>
        <p:spPr bwMode="auto">
          <a:xfrm>
            <a:off x="4572000" y="47244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4 Degree</a:t>
            </a:r>
          </a:p>
        </p:txBody>
      </p:sp>
      <p:sp>
        <p:nvSpPr>
          <p:cNvPr id="9298" name="Line 82"/>
          <p:cNvSpPr>
            <a:spLocks noChangeShapeType="1"/>
          </p:cNvSpPr>
          <p:nvPr/>
        </p:nvSpPr>
        <p:spPr bwMode="auto">
          <a:xfrm>
            <a:off x="7696200" y="3429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9299" name="Line 83"/>
          <p:cNvSpPr>
            <a:spLocks noChangeShapeType="1"/>
          </p:cNvSpPr>
          <p:nvPr/>
        </p:nvSpPr>
        <p:spPr bwMode="auto">
          <a:xfrm>
            <a:off x="7924800" y="3429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9300" name="Line 84"/>
          <p:cNvSpPr>
            <a:spLocks noChangeShapeType="1"/>
          </p:cNvSpPr>
          <p:nvPr/>
        </p:nvSpPr>
        <p:spPr bwMode="auto">
          <a:xfrm flipH="1">
            <a:off x="7696200"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9301" name="Text Box 85"/>
          <p:cNvSpPr txBox="1">
            <a:spLocks noChangeArrowheads="1"/>
          </p:cNvSpPr>
          <p:nvPr/>
        </p:nvSpPr>
        <p:spPr bwMode="auto">
          <a:xfrm>
            <a:off x="7924800" y="2667000"/>
            <a:ext cx="45878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TW"/>
              <a:t>Cardinality = 2</a:t>
            </a:r>
          </a:p>
        </p:txBody>
      </p:sp>
      <p:sp>
        <p:nvSpPr>
          <p:cNvPr id="9302" name="Text Box 86"/>
          <p:cNvSpPr txBox="1">
            <a:spLocks noChangeArrowheads="1"/>
          </p:cNvSpPr>
          <p:nvPr/>
        </p:nvSpPr>
        <p:spPr bwMode="auto">
          <a:xfrm>
            <a:off x="2895600" y="54102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800"/>
              <a:t>A Schema / Relation</a:t>
            </a:r>
          </a:p>
        </p:txBody>
      </p:sp>
    </p:spTree>
    <p:extLst>
      <p:ext uri="{BB962C8B-B14F-4D97-AF65-F5344CB8AC3E}">
        <p14:creationId xmlns:p14="http://schemas.microsoft.com/office/powerpoint/2010/main" val="128311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Objectives of logical design...</a:t>
            </a:r>
          </a:p>
        </p:txBody>
      </p:sp>
      <p:sp>
        <p:nvSpPr>
          <p:cNvPr id="7171" name="Rectangle 3"/>
          <p:cNvSpPr>
            <a:spLocks noGrp="1" noChangeArrowheads="1"/>
          </p:cNvSpPr>
          <p:nvPr>
            <p:ph type="body" idx="1"/>
          </p:nvPr>
        </p:nvSpPr>
        <p:spPr>
          <a:xfrm>
            <a:off x="838200" y="1524000"/>
            <a:ext cx="7772400" cy="4343400"/>
          </a:xfrm>
        </p:spPr>
        <p:txBody>
          <a:bodyPr/>
          <a:lstStyle/>
          <a:p>
            <a:pPr>
              <a:lnSpc>
                <a:spcPct val="90000"/>
              </a:lnSpc>
            </a:pPr>
            <a:r>
              <a:rPr lang="en-US" altLang="en-US" sz="2800" dirty="0"/>
              <a:t>Translate the conceptual design into a logical database design that can be implemented on a chosen DBMS</a:t>
            </a:r>
          </a:p>
          <a:p>
            <a:pPr lvl="1">
              <a:lnSpc>
                <a:spcPct val="90000"/>
              </a:lnSpc>
            </a:pPr>
            <a:r>
              <a:rPr lang="en-US" altLang="en-US" dirty="0"/>
              <a:t>Input: conceptual model (ERD)</a:t>
            </a:r>
          </a:p>
          <a:p>
            <a:pPr lvl="1">
              <a:lnSpc>
                <a:spcPct val="90000"/>
              </a:lnSpc>
            </a:pPr>
            <a:r>
              <a:rPr lang="en-US" altLang="en-US" dirty="0"/>
              <a:t>Output: relational schema, normalized relations</a:t>
            </a:r>
          </a:p>
          <a:p>
            <a:pPr>
              <a:lnSpc>
                <a:spcPct val="90000"/>
              </a:lnSpc>
            </a:pPr>
            <a:r>
              <a:rPr lang="en-US" altLang="en-US" sz="2800" dirty="0"/>
              <a:t>Resulting database must meet user needs for:</a:t>
            </a:r>
          </a:p>
          <a:p>
            <a:pPr lvl="1">
              <a:lnSpc>
                <a:spcPct val="90000"/>
              </a:lnSpc>
            </a:pPr>
            <a:r>
              <a:rPr lang="en-US" altLang="en-US" dirty="0"/>
              <a:t>Data sharing</a:t>
            </a:r>
          </a:p>
          <a:p>
            <a:pPr lvl="1">
              <a:lnSpc>
                <a:spcPct val="90000"/>
              </a:lnSpc>
            </a:pPr>
            <a:r>
              <a:rPr lang="en-US" altLang="en-US" dirty="0"/>
              <a:t>Ease of access</a:t>
            </a:r>
          </a:p>
          <a:p>
            <a:pPr lvl="1">
              <a:lnSpc>
                <a:spcPct val="90000"/>
              </a:lnSpc>
            </a:pPr>
            <a:r>
              <a:rPr lang="en-US" altLang="en-US" dirty="0"/>
              <a:t>Flexibility</a:t>
            </a:r>
          </a:p>
        </p:txBody>
      </p:sp>
    </p:spTree>
    <p:extLst>
      <p:ext uri="{BB962C8B-B14F-4D97-AF65-F5344CB8AC3E}">
        <p14:creationId xmlns:p14="http://schemas.microsoft.com/office/powerpoint/2010/main" val="209886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a:t>Some rules...</a:t>
            </a:r>
          </a:p>
        </p:txBody>
      </p:sp>
      <p:sp>
        <p:nvSpPr>
          <p:cNvPr id="10243" name="Rectangle 1027"/>
          <p:cNvSpPr>
            <a:spLocks noGrp="1" noChangeArrowheads="1"/>
          </p:cNvSpPr>
          <p:nvPr>
            <p:ph type="body" idx="1"/>
          </p:nvPr>
        </p:nvSpPr>
        <p:spPr/>
        <p:txBody>
          <a:bodyPr/>
          <a:lstStyle/>
          <a:p>
            <a:r>
              <a:rPr lang="en-US" altLang="en-US"/>
              <a:t>Every table has a unique name. </a:t>
            </a:r>
          </a:p>
          <a:p>
            <a:r>
              <a:rPr lang="en-US" altLang="en-US"/>
              <a:t>Attributes in tables have unique names.</a:t>
            </a:r>
          </a:p>
          <a:p>
            <a:r>
              <a:rPr lang="en-US" altLang="en-US"/>
              <a:t>Every attribute value is atomic.</a:t>
            </a:r>
          </a:p>
          <a:p>
            <a:pPr lvl="1"/>
            <a:r>
              <a:rPr lang="en-US" altLang="en-US"/>
              <a:t>Multi-valued and composite attributes?</a:t>
            </a:r>
          </a:p>
          <a:p>
            <a:r>
              <a:rPr lang="en-US" altLang="en-US"/>
              <a:t>Every row is unique.</a:t>
            </a:r>
          </a:p>
          <a:p>
            <a:r>
              <a:rPr lang="en-US" altLang="en-US"/>
              <a:t>The order of the columns is irrelevant.</a:t>
            </a:r>
          </a:p>
          <a:p>
            <a:r>
              <a:rPr lang="en-US" altLang="en-US"/>
              <a:t>The order of the rows is irrelevant.</a:t>
            </a:r>
          </a:p>
        </p:txBody>
      </p:sp>
    </p:spTree>
    <p:extLst>
      <p:ext uri="{BB962C8B-B14F-4D97-AF65-F5344CB8AC3E}">
        <p14:creationId xmlns:p14="http://schemas.microsoft.com/office/powerpoint/2010/main" val="3217576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The key...</a:t>
            </a:r>
          </a:p>
        </p:txBody>
      </p:sp>
      <p:sp>
        <p:nvSpPr>
          <p:cNvPr id="9219" name="Rectangle 3"/>
          <p:cNvSpPr>
            <a:spLocks noGrp="1" noChangeArrowheads="1"/>
          </p:cNvSpPr>
          <p:nvPr>
            <p:ph type="body" idx="1"/>
          </p:nvPr>
        </p:nvSpPr>
        <p:spPr>
          <a:xfrm>
            <a:off x="838200" y="1524000"/>
            <a:ext cx="7772400" cy="4343400"/>
          </a:xfrm>
        </p:spPr>
        <p:txBody>
          <a:bodyPr/>
          <a:lstStyle/>
          <a:p>
            <a:pPr>
              <a:lnSpc>
                <a:spcPct val="90000"/>
              </a:lnSpc>
            </a:pPr>
            <a:r>
              <a:rPr lang="en-US" altLang="en-US" sz="2800" dirty="0"/>
              <a:t>Relational modeling uses </a:t>
            </a:r>
            <a:r>
              <a:rPr lang="en-US" altLang="en-US" sz="2800" u="sng" dirty="0"/>
              <a:t>primary keys</a:t>
            </a:r>
            <a:r>
              <a:rPr lang="en-US" altLang="en-US" sz="2800" dirty="0"/>
              <a:t> and </a:t>
            </a:r>
            <a:r>
              <a:rPr lang="en-US" altLang="en-US" sz="2800" u="sng" dirty="0"/>
              <a:t>foreign keys</a:t>
            </a:r>
            <a:r>
              <a:rPr lang="en-US" altLang="en-US" sz="2800" dirty="0"/>
              <a:t> to maintain relationships</a:t>
            </a:r>
          </a:p>
          <a:p>
            <a:pPr>
              <a:lnSpc>
                <a:spcPct val="90000"/>
              </a:lnSpc>
            </a:pPr>
            <a:r>
              <a:rPr lang="en-US" altLang="en-US" sz="2800" u="sng" dirty="0"/>
              <a:t>Primary keys</a:t>
            </a:r>
            <a:r>
              <a:rPr lang="en-US" altLang="en-US" sz="2800" dirty="0"/>
              <a:t> are typically the unique identifier noted on the conceptual model </a:t>
            </a:r>
          </a:p>
          <a:p>
            <a:pPr>
              <a:lnSpc>
                <a:spcPct val="90000"/>
              </a:lnSpc>
            </a:pPr>
            <a:r>
              <a:rPr lang="en-US" altLang="en-US" sz="2800" u="sng" dirty="0"/>
              <a:t>Foreign keys</a:t>
            </a:r>
            <a:r>
              <a:rPr lang="en-US" altLang="en-US" sz="2800" dirty="0"/>
              <a:t> are the primary key of another entity to which an entity has a relationship</a:t>
            </a:r>
          </a:p>
          <a:p>
            <a:pPr>
              <a:lnSpc>
                <a:spcPct val="90000"/>
              </a:lnSpc>
            </a:pPr>
            <a:r>
              <a:rPr lang="en-US" altLang="en-US" sz="2800" dirty="0"/>
              <a:t>Composite keys are primary keys that are made of more than one attribute</a:t>
            </a:r>
          </a:p>
          <a:p>
            <a:pPr lvl="1">
              <a:lnSpc>
                <a:spcPct val="90000"/>
              </a:lnSpc>
            </a:pPr>
            <a:r>
              <a:rPr lang="en-US" altLang="en-US" dirty="0"/>
              <a:t>Weak entities</a:t>
            </a:r>
          </a:p>
          <a:p>
            <a:pPr lvl="1">
              <a:lnSpc>
                <a:spcPct val="90000"/>
              </a:lnSpc>
            </a:pPr>
            <a:r>
              <a:rPr lang="en-US" altLang="en-US" dirty="0"/>
              <a:t>Associative entities</a:t>
            </a:r>
          </a:p>
          <a:p>
            <a:pPr>
              <a:lnSpc>
                <a:spcPct val="90000"/>
              </a:lnSpc>
            </a:pPr>
            <a:endParaRPr lang="en-US" altLang="en-US" sz="2800" dirty="0"/>
          </a:p>
        </p:txBody>
      </p:sp>
    </p:spTree>
    <p:extLst>
      <p:ext uri="{BB962C8B-B14F-4D97-AF65-F5344CB8AC3E}">
        <p14:creationId xmlns:p14="http://schemas.microsoft.com/office/powerpoint/2010/main" val="1029029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Constraints</a:t>
            </a:r>
          </a:p>
        </p:txBody>
      </p:sp>
      <p:sp>
        <p:nvSpPr>
          <p:cNvPr id="11267" name="Rectangle 3"/>
          <p:cNvSpPr>
            <a:spLocks noGrp="1" noChangeArrowheads="1"/>
          </p:cNvSpPr>
          <p:nvPr>
            <p:ph type="body" idx="1"/>
          </p:nvPr>
        </p:nvSpPr>
        <p:spPr>
          <a:xfrm>
            <a:off x="838200" y="1676400"/>
            <a:ext cx="7772400" cy="4191000"/>
          </a:xfrm>
        </p:spPr>
        <p:txBody>
          <a:bodyPr/>
          <a:lstStyle/>
          <a:p>
            <a:pPr>
              <a:lnSpc>
                <a:spcPct val="90000"/>
              </a:lnSpc>
            </a:pPr>
            <a:r>
              <a:rPr lang="en-US" altLang="en-US" sz="2800" dirty="0"/>
              <a:t>Domain constraints</a:t>
            </a:r>
          </a:p>
          <a:p>
            <a:pPr lvl="1">
              <a:lnSpc>
                <a:spcPct val="90000"/>
              </a:lnSpc>
            </a:pPr>
            <a:r>
              <a:rPr lang="en-US" altLang="en-US" dirty="0"/>
              <a:t>Allowable values for an attribute as defined in the </a:t>
            </a:r>
            <a:r>
              <a:rPr lang="en-US" altLang="en-US" dirty="0" smtClean="0"/>
              <a:t>domain</a:t>
            </a:r>
          </a:p>
          <a:p>
            <a:pPr lvl="1">
              <a:lnSpc>
                <a:spcPct val="90000"/>
              </a:lnSpc>
            </a:pPr>
            <a:r>
              <a:rPr lang="en-US" altLang="en-US" dirty="0" smtClean="0"/>
              <a:t>Temperature (F/C), Salary(Dollar, Pound, </a:t>
            </a:r>
            <a:r>
              <a:rPr lang="en-US" altLang="en-US" dirty="0" err="1" smtClean="0"/>
              <a:t>Rs</a:t>
            </a:r>
            <a:r>
              <a:rPr lang="en-US" altLang="en-US" dirty="0" smtClean="0"/>
              <a:t>…)</a:t>
            </a:r>
            <a:endParaRPr lang="en-US" altLang="en-US" dirty="0"/>
          </a:p>
          <a:p>
            <a:pPr>
              <a:lnSpc>
                <a:spcPct val="90000"/>
              </a:lnSpc>
            </a:pPr>
            <a:r>
              <a:rPr lang="en-US" altLang="en-US" sz="2800" dirty="0"/>
              <a:t>Entity integrity constraints</a:t>
            </a:r>
          </a:p>
          <a:p>
            <a:pPr lvl="1">
              <a:lnSpc>
                <a:spcPct val="90000"/>
              </a:lnSpc>
            </a:pPr>
            <a:r>
              <a:rPr lang="en-US" altLang="en-US" dirty="0"/>
              <a:t>No primary key attribute may be null</a:t>
            </a:r>
          </a:p>
          <a:p>
            <a:pPr>
              <a:lnSpc>
                <a:spcPct val="90000"/>
              </a:lnSpc>
            </a:pPr>
            <a:r>
              <a:rPr lang="en-US" altLang="en-US" sz="2800" dirty="0" smtClean="0"/>
              <a:t>Referential integrity constraints</a:t>
            </a:r>
          </a:p>
          <a:p>
            <a:pPr lvl="1"/>
            <a:r>
              <a:rPr lang="en-US" altLang="en-US" dirty="0"/>
              <a:t>Maintains consistency among rows of two entities</a:t>
            </a:r>
          </a:p>
          <a:p>
            <a:pPr lvl="1"/>
            <a:r>
              <a:rPr lang="en-US" altLang="en-US" dirty="0"/>
              <a:t>matching of primary and foreign keys</a:t>
            </a:r>
          </a:p>
          <a:p>
            <a:pPr lvl="1"/>
            <a:r>
              <a:rPr lang="en-US" altLang="en-US" dirty="0"/>
              <a:t>Enforcement options for deleting instances</a:t>
            </a:r>
          </a:p>
          <a:p>
            <a:pPr lvl="2"/>
            <a:r>
              <a:rPr lang="en-US" altLang="en-US" dirty="0"/>
              <a:t>Restrict</a:t>
            </a:r>
          </a:p>
          <a:p>
            <a:pPr lvl="2"/>
            <a:r>
              <a:rPr lang="en-US" altLang="en-US" dirty="0"/>
              <a:t>Cascade</a:t>
            </a:r>
          </a:p>
          <a:p>
            <a:pPr lvl="2"/>
            <a:r>
              <a:rPr lang="en-US" altLang="en-US" dirty="0"/>
              <a:t>Set-to-Null</a:t>
            </a:r>
          </a:p>
          <a:p>
            <a:pPr>
              <a:lnSpc>
                <a:spcPct val="90000"/>
              </a:lnSpc>
            </a:pPr>
            <a:endParaRPr lang="en-US" altLang="en-US" sz="2800" dirty="0"/>
          </a:p>
        </p:txBody>
      </p:sp>
    </p:spTree>
    <p:extLst>
      <p:ext uri="{BB962C8B-B14F-4D97-AF65-F5344CB8AC3E}">
        <p14:creationId xmlns:p14="http://schemas.microsoft.com/office/powerpoint/2010/main" val="3836853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Transforming E-R diagrams into relations</a:t>
            </a:r>
          </a:p>
        </p:txBody>
      </p:sp>
      <p:sp>
        <p:nvSpPr>
          <p:cNvPr id="16387" name="Rectangle 3"/>
          <p:cNvSpPr>
            <a:spLocks noGrp="1" noChangeArrowheads="1"/>
          </p:cNvSpPr>
          <p:nvPr>
            <p:ph type="body" idx="1"/>
          </p:nvPr>
        </p:nvSpPr>
        <p:spPr/>
        <p:txBody>
          <a:bodyPr/>
          <a:lstStyle/>
          <a:p>
            <a:pPr>
              <a:buFont typeface="Monotype Sorts" pitchFamily="2" charset="2"/>
              <a:buNone/>
            </a:pPr>
            <a:r>
              <a:rPr lang="en-US" altLang="en-US" dirty="0"/>
              <a:t>Mapping regular entities to relations </a:t>
            </a:r>
          </a:p>
          <a:p>
            <a:pPr lvl="1"/>
            <a:r>
              <a:rPr lang="en-US" altLang="en-US" sz="2400" dirty="0"/>
              <a:t>Composite attributes: use only their simple, component attributes</a:t>
            </a:r>
          </a:p>
          <a:p>
            <a:pPr lvl="1"/>
            <a:r>
              <a:rPr lang="en-US" altLang="en-US" sz="2400" dirty="0"/>
              <a:t>Multi-valued attributes: become a separate relation with a foreign key taken from the superior entity</a:t>
            </a:r>
          </a:p>
        </p:txBody>
      </p:sp>
    </p:spTree>
    <p:extLst>
      <p:ext uri="{BB962C8B-B14F-4D97-AF65-F5344CB8AC3E}">
        <p14:creationId xmlns:p14="http://schemas.microsoft.com/office/powerpoint/2010/main" val="2889155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2" name="Rectangle 4"/>
          <p:cNvSpPr>
            <a:spLocks noGrp="1" noChangeArrowheads="1"/>
          </p:cNvSpPr>
          <p:nvPr>
            <p:ph type="title"/>
          </p:nvPr>
        </p:nvSpPr>
        <p:spPr>
          <a:xfrm>
            <a:off x="762000" y="342900"/>
            <a:ext cx="7772400" cy="11049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s-ES_tradnl" altLang="en-US"/>
              <a:t>Overview of Database Design (cont.)</a:t>
            </a:r>
          </a:p>
        </p:txBody>
      </p:sp>
      <p:sp>
        <p:nvSpPr>
          <p:cNvPr id="43013" name="Rectangle 5"/>
          <p:cNvSpPr>
            <a:spLocks noGrp="1" noChangeArrowheads="1"/>
          </p:cNvSpPr>
          <p:nvPr>
            <p:ph type="body" idx="1"/>
          </p:nvPr>
        </p:nvSpPr>
        <p:spPr>
          <a:xfrm>
            <a:off x="539809" y="1905000"/>
            <a:ext cx="8229600" cy="325666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i="1" u="sng" dirty="0">
                <a:solidFill>
                  <a:schemeClr val="accent2"/>
                </a:solidFill>
              </a:rPr>
              <a:t>Schema Refinement</a:t>
            </a:r>
            <a:r>
              <a:rPr lang="en-US" altLang="en-US" dirty="0">
                <a:solidFill>
                  <a:schemeClr val="accent2"/>
                </a:solidFill>
              </a:rPr>
              <a:t>:  </a:t>
            </a:r>
            <a:r>
              <a:rPr lang="en-US" altLang="en-US" i="1" dirty="0">
                <a:solidFill>
                  <a:schemeClr val="accent2"/>
                </a:solidFill>
              </a:rPr>
              <a:t>(Normalization)  </a:t>
            </a:r>
            <a:r>
              <a:rPr lang="en-US" altLang="en-US" sz="2400" dirty="0"/>
              <a:t>Check relational schema for redundancies and  anomalies.</a:t>
            </a:r>
          </a:p>
          <a:p>
            <a:r>
              <a:rPr lang="en-US" altLang="en-US" i="1" u="sng" dirty="0">
                <a:solidFill>
                  <a:schemeClr val="accent2"/>
                </a:solidFill>
              </a:rPr>
              <a:t>Physical Database Design and Tuning</a:t>
            </a:r>
            <a:r>
              <a:rPr lang="en-US" altLang="en-US" dirty="0">
                <a:solidFill>
                  <a:schemeClr val="accent2"/>
                </a:solidFill>
              </a:rPr>
              <a:t>:  </a:t>
            </a:r>
            <a:r>
              <a:rPr lang="en-US" altLang="en-US" sz="2400" dirty="0"/>
              <a:t>Consider typical workloads and further refinement of the database design (</a:t>
            </a:r>
            <a:r>
              <a:rPr lang="en-US" altLang="en-US" sz="2400" dirty="0" err="1"/>
              <a:t>v.g</a:t>
            </a:r>
            <a:r>
              <a:rPr lang="en-US" altLang="en-US" sz="2400" dirty="0"/>
              <a:t>. build indices).</a:t>
            </a:r>
          </a:p>
          <a:p>
            <a:r>
              <a:rPr lang="en-US" altLang="en-US" i="1" u="sng" dirty="0">
                <a:solidFill>
                  <a:schemeClr val="accent2"/>
                </a:solidFill>
              </a:rPr>
              <a:t>Application and Security Design</a:t>
            </a:r>
            <a:r>
              <a:rPr lang="en-US" altLang="en-US" dirty="0">
                <a:solidFill>
                  <a:schemeClr val="accent2"/>
                </a:solidFill>
              </a:rPr>
              <a:t>: </a:t>
            </a:r>
            <a:r>
              <a:rPr lang="en-US" altLang="en-US" sz="2400" dirty="0"/>
              <a:t>Consider aspects of the application beyond data. Methodologies like UML often used for addressing the complete software development cycle.</a:t>
            </a:r>
          </a:p>
        </p:txBody>
      </p:sp>
    </p:spTree>
    <p:extLst>
      <p:ext uri="{BB962C8B-B14F-4D97-AF65-F5344CB8AC3E}">
        <p14:creationId xmlns:p14="http://schemas.microsoft.com/office/powerpoint/2010/main" val="3878320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D:\McFadden Slides\slide files 6\06_09a.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90738"/>
            <a:ext cx="7620000" cy="4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 Box 4"/>
          <p:cNvSpPr txBox="1">
            <a:spLocks noChangeArrowheads="1"/>
          </p:cNvSpPr>
          <p:nvPr/>
        </p:nvSpPr>
        <p:spPr bwMode="auto">
          <a:xfrm>
            <a:off x="533400" y="776288"/>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b="1">
                <a:solidFill>
                  <a:srgbClr val="990033"/>
                </a:solidFill>
                <a:effectLst>
                  <a:outerShdw blurRad="38100" dist="38100" dir="2700000" algn="tl">
                    <a:srgbClr val="000000"/>
                  </a:outerShdw>
                </a:effectLst>
              </a:rPr>
              <a:t>Mapping a composite attribute</a:t>
            </a:r>
          </a:p>
        </p:txBody>
      </p:sp>
    </p:spTree>
    <p:extLst>
      <p:ext uri="{BB962C8B-B14F-4D97-AF65-F5344CB8AC3E}">
        <p14:creationId xmlns:p14="http://schemas.microsoft.com/office/powerpoint/2010/main" val="294541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D:\McFadden Slides\slide files 6\06_09b.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09825"/>
            <a:ext cx="723900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Rectangle 4"/>
          <p:cNvSpPr>
            <a:spLocks noGrp="1" noChangeArrowheads="1"/>
          </p:cNvSpPr>
          <p:nvPr>
            <p:ph type="title"/>
          </p:nvPr>
        </p:nvSpPr>
        <p:spPr/>
        <p:txBody>
          <a:bodyPr/>
          <a:lstStyle/>
          <a:p>
            <a:r>
              <a:rPr lang="en-US" altLang="en-US"/>
              <a:t>Looks like this using relational schema notation</a:t>
            </a:r>
          </a:p>
        </p:txBody>
      </p:sp>
    </p:spTree>
    <p:extLst>
      <p:ext uri="{BB962C8B-B14F-4D97-AF65-F5344CB8AC3E}">
        <p14:creationId xmlns:p14="http://schemas.microsoft.com/office/powerpoint/2010/main" val="1138385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56796" dir="1593903" algn="ctr" rotWithShape="0">
                    <a:srgbClr val="969696"/>
                  </a:outerShdw>
                </a:effectLst>
              </a14:hiddenEffects>
            </a:ext>
          </a:extLst>
        </p:spPr>
        <p:txBody>
          <a:bodyPr lIns="90488" tIns="44450" rIns="90488" bIns="44450" anchor="ctr"/>
          <a:lstStyle/>
          <a:p>
            <a:r>
              <a:rPr lang="en-US" altLang="en-US"/>
              <a:t>Transforming E-R diagrams into relations</a:t>
            </a:r>
          </a:p>
        </p:txBody>
      </p:sp>
      <p:sp>
        <p:nvSpPr>
          <p:cNvPr id="19459" name="Rectangle 3"/>
          <p:cNvSpPr>
            <a:spLocks noGrp="1" noChangeArrowheads="1"/>
          </p:cNvSpPr>
          <p:nvPr>
            <p:ph type="body" idx="1"/>
          </p:nvPr>
        </p:nvSpPr>
        <p:spPr>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69696"/>
                  </a:outerShdw>
                </a:effectLst>
              </a14:hiddenEffects>
            </a:ext>
          </a:extLst>
        </p:spPr>
        <p:txBody>
          <a:bodyPr lIns="90488" tIns="44450" rIns="90488" bIns="44450"/>
          <a:lstStyle/>
          <a:p>
            <a:pPr>
              <a:buFont typeface="Monotype Sorts" pitchFamily="2" charset="2"/>
              <a:buNone/>
            </a:pPr>
            <a:r>
              <a:rPr lang="en-US" altLang="en-US" sz="2800" dirty="0"/>
              <a:t>Mapping weak entities</a:t>
            </a:r>
          </a:p>
          <a:p>
            <a:pPr lvl="1"/>
            <a:r>
              <a:rPr lang="en-US" altLang="en-US" sz="2400" dirty="0"/>
              <a:t>Becomes a separate relation with a foreign key taken from the superior entity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3128964"/>
            <a:ext cx="5286375" cy="296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0376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D:\McFadden Slides\slide files 6\06_11b.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2013"/>
            <a:ext cx="7239000" cy="387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4"/>
          <p:cNvSpPr>
            <a:spLocks noGrp="1" noChangeArrowheads="1"/>
          </p:cNvSpPr>
          <p:nvPr>
            <p:ph type="title"/>
          </p:nvPr>
        </p:nvSpPr>
        <p:spPr/>
        <p:txBody>
          <a:bodyPr/>
          <a:lstStyle/>
          <a:p>
            <a:r>
              <a:rPr lang="en-US" altLang="en-US"/>
              <a:t>Looks like this using relational schema notation</a:t>
            </a:r>
          </a:p>
        </p:txBody>
      </p:sp>
    </p:spTree>
    <p:extLst>
      <p:ext uri="{BB962C8B-B14F-4D97-AF65-F5344CB8AC3E}">
        <p14:creationId xmlns:p14="http://schemas.microsoft.com/office/powerpoint/2010/main" val="88320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56796" dir="1593903" algn="ctr" rotWithShape="0">
                    <a:srgbClr val="969696"/>
                  </a:outerShdw>
                </a:effectLst>
              </a14:hiddenEffects>
            </a:ext>
          </a:extLst>
        </p:spPr>
        <p:txBody>
          <a:bodyPr lIns="90488" tIns="44450" rIns="90488" bIns="44450" anchor="ctr"/>
          <a:lstStyle/>
          <a:p>
            <a:r>
              <a:rPr lang="en-US" altLang="en-US"/>
              <a:t>Transforming E-R diagrams into relations</a:t>
            </a:r>
          </a:p>
        </p:txBody>
      </p:sp>
      <p:sp>
        <p:nvSpPr>
          <p:cNvPr id="22531" name="Rectangle 3"/>
          <p:cNvSpPr>
            <a:spLocks noGrp="1" noChangeArrowheads="1"/>
          </p:cNvSpPr>
          <p:nvPr>
            <p:ph type="body" idx="1"/>
          </p:nvPr>
        </p:nvSpPr>
        <p:spPr>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69696"/>
                  </a:outerShdw>
                </a:effectLst>
              </a14:hiddenEffects>
            </a:ext>
          </a:extLst>
        </p:spPr>
        <p:txBody>
          <a:bodyPr lIns="90488" tIns="44450" rIns="90488" bIns="44450"/>
          <a:lstStyle/>
          <a:p>
            <a:pPr>
              <a:buFont typeface="Monotype Sorts" pitchFamily="2" charset="2"/>
              <a:buNone/>
            </a:pPr>
            <a:r>
              <a:rPr lang="en-US" altLang="en-US" sz="2400" b="1" dirty="0"/>
              <a:t>Mapping binary relationships</a:t>
            </a:r>
          </a:p>
          <a:p>
            <a:pPr lvl="1"/>
            <a:r>
              <a:rPr lang="en-US" altLang="en-US" sz="2400" dirty="0"/>
              <a:t>One-to-many </a:t>
            </a:r>
            <a:endParaRPr lang="en-US" altLang="en-US" sz="2400" dirty="0" smtClean="0"/>
          </a:p>
          <a:p>
            <a:pPr lvl="2"/>
            <a:r>
              <a:rPr lang="en-US" altLang="en-US" sz="2100" dirty="0" smtClean="0"/>
              <a:t>primary </a:t>
            </a:r>
            <a:r>
              <a:rPr lang="en-US" altLang="en-US" sz="2100" dirty="0"/>
              <a:t>key on the one side becomes a foreign key on the many side</a:t>
            </a:r>
          </a:p>
          <a:p>
            <a:pPr lvl="1"/>
            <a:r>
              <a:rPr lang="en-US" altLang="en-US" sz="2400" dirty="0"/>
              <a:t>Many-to-many </a:t>
            </a:r>
            <a:endParaRPr lang="en-US" altLang="en-US" sz="2400" dirty="0" smtClean="0"/>
          </a:p>
          <a:p>
            <a:pPr lvl="2"/>
            <a:r>
              <a:rPr lang="en-US" altLang="en-US" sz="2100" dirty="0" smtClean="0"/>
              <a:t>create </a:t>
            </a:r>
            <a:r>
              <a:rPr lang="en-US" altLang="en-US" sz="2100" dirty="0"/>
              <a:t>a new relation (associative entity) with the primary keys of the two entities as its primary key</a:t>
            </a:r>
          </a:p>
          <a:p>
            <a:pPr lvl="1"/>
            <a:r>
              <a:rPr lang="en-US" altLang="en-US" sz="2400" dirty="0" smtClean="0"/>
              <a:t>One-to-one </a:t>
            </a:r>
          </a:p>
          <a:p>
            <a:pPr lvl="2"/>
            <a:r>
              <a:rPr lang="en-US" altLang="en-US" sz="2100" dirty="0" smtClean="0"/>
              <a:t>primary </a:t>
            </a:r>
            <a:r>
              <a:rPr lang="en-US" altLang="en-US" sz="2100" dirty="0"/>
              <a:t>key on the mandatory side becomes a foreign key on the optional side</a:t>
            </a:r>
          </a:p>
        </p:txBody>
      </p:sp>
    </p:spTree>
    <p:extLst>
      <p:ext uri="{BB962C8B-B14F-4D97-AF65-F5344CB8AC3E}">
        <p14:creationId xmlns:p14="http://schemas.microsoft.com/office/powerpoint/2010/main" val="192255734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McFadden Slides\slide files 6\06_12a.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976438"/>
            <a:ext cx="6858000" cy="382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Rectangle 5"/>
          <p:cNvSpPr>
            <a:spLocks noGrp="1" noChangeArrowheads="1"/>
          </p:cNvSpPr>
          <p:nvPr>
            <p:ph type="title"/>
          </p:nvPr>
        </p:nvSpPr>
        <p:spPr/>
        <p:txBody>
          <a:bodyPr/>
          <a:lstStyle/>
          <a:p>
            <a:r>
              <a:rPr lang="en-US" altLang="en-US"/>
              <a:t>Example of mapping a 1:M relationship</a:t>
            </a:r>
          </a:p>
        </p:txBody>
      </p:sp>
    </p:spTree>
    <p:extLst>
      <p:ext uri="{BB962C8B-B14F-4D97-AF65-F5344CB8AC3E}">
        <p14:creationId xmlns:p14="http://schemas.microsoft.com/office/powerpoint/2010/main" val="119956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D:\McFadden Slides\slide files 6\06_12b.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892300"/>
            <a:ext cx="70866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p:cNvSpPr>
            <a:spLocks noGrp="1" noChangeArrowheads="1"/>
          </p:cNvSpPr>
          <p:nvPr>
            <p:ph type="title"/>
          </p:nvPr>
        </p:nvSpPr>
        <p:spPr/>
        <p:txBody>
          <a:bodyPr/>
          <a:lstStyle/>
          <a:p>
            <a:r>
              <a:rPr lang="en-US" altLang="en-US"/>
              <a:t>Looks like this using relational schema notation</a:t>
            </a:r>
          </a:p>
        </p:txBody>
      </p:sp>
    </p:spTree>
    <p:extLst>
      <p:ext uri="{BB962C8B-B14F-4D97-AF65-F5344CB8AC3E}">
        <p14:creationId xmlns:p14="http://schemas.microsoft.com/office/powerpoint/2010/main" val="1564438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D:\McFadden Slides\slide files 6\06_13a.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671" y="2099533"/>
            <a:ext cx="6858000" cy="32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Rectangle 5"/>
          <p:cNvSpPr>
            <a:spLocks noGrp="1" noChangeArrowheads="1"/>
          </p:cNvSpPr>
          <p:nvPr>
            <p:ph type="title"/>
          </p:nvPr>
        </p:nvSpPr>
        <p:spPr/>
        <p:txBody>
          <a:bodyPr/>
          <a:lstStyle/>
          <a:p>
            <a:r>
              <a:rPr lang="en-US" altLang="en-US"/>
              <a:t>Example of mapping an M:M relationship</a:t>
            </a:r>
          </a:p>
        </p:txBody>
      </p:sp>
    </p:spTree>
    <p:extLst>
      <p:ext uri="{BB962C8B-B14F-4D97-AF65-F5344CB8AC3E}">
        <p14:creationId xmlns:p14="http://schemas.microsoft.com/office/powerpoint/2010/main" val="215676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990600"/>
            <a:ext cx="184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600"/>
          </a:p>
        </p:txBody>
      </p:sp>
      <p:pic>
        <p:nvPicPr>
          <p:cNvPr id="31748" name="Picture 4" descr="D:\McFadden Slides\slide files 6\06_13b.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803400"/>
            <a:ext cx="6781800" cy="416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Rectangle 5"/>
          <p:cNvSpPr>
            <a:spLocks noGrp="1" noChangeArrowheads="1"/>
          </p:cNvSpPr>
          <p:nvPr>
            <p:ph type="title"/>
          </p:nvPr>
        </p:nvSpPr>
        <p:spPr/>
        <p:txBody>
          <a:bodyPr/>
          <a:lstStyle/>
          <a:p>
            <a:r>
              <a:rPr lang="en-US" altLang="en-US" dirty="0"/>
              <a:t>Looks like this using relational schema notation</a:t>
            </a:r>
          </a:p>
        </p:txBody>
      </p:sp>
    </p:spTree>
    <p:extLst>
      <p:ext uri="{BB962C8B-B14F-4D97-AF65-F5344CB8AC3E}">
        <p14:creationId xmlns:p14="http://schemas.microsoft.com/office/powerpoint/2010/main" val="4042752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D:\McFadden Slides\slide files 6\06_14a.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555" y="1923602"/>
            <a:ext cx="6324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5"/>
          <p:cNvSpPr>
            <a:spLocks noGrp="1" noChangeArrowheads="1"/>
          </p:cNvSpPr>
          <p:nvPr>
            <p:ph type="title"/>
          </p:nvPr>
        </p:nvSpPr>
        <p:spPr/>
        <p:txBody>
          <a:bodyPr/>
          <a:lstStyle/>
          <a:p>
            <a:r>
              <a:rPr lang="en-US" altLang="en-US"/>
              <a:t>Mapping a binary 1:1 relationship</a:t>
            </a:r>
          </a:p>
        </p:txBody>
      </p:sp>
    </p:spTree>
    <p:extLst>
      <p:ext uri="{BB962C8B-B14F-4D97-AF65-F5344CB8AC3E}">
        <p14:creationId xmlns:p14="http://schemas.microsoft.com/office/powerpoint/2010/main" val="134899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Rectangle 4"/>
          <p:cNvSpPr>
            <a:spLocks noGrp="1" noChangeArrowheads="1"/>
          </p:cNvSpPr>
          <p:nvPr>
            <p:ph type="title"/>
          </p:nvPr>
        </p:nvSpPr>
        <p:spPr>
          <a:noFill/>
          <a:ln/>
        </p:spPr>
        <p:txBody>
          <a:bodyPr/>
          <a:lstStyle/>
          <a:p>
            <a:r>
              <a:rPr lang="es-ES_tradnl" altLang="en-US" dirty="0"/>
              <a:t>ER </a:t>
            </a:r>
            <a:r>
              <a:rPr lang="es-ES_tradnl" altLang="en-US" dirty="0" err="1"/>
              <a:t>Model</a:t>
            </a:r>
            <a:r>
              <a:rPr lang="es-ES_tradnl" altLang="en-US" dirty="0"/>
              <a:t> </a:t>
            </a:r>
            <a:r>
              <a:rPr lang="es-ES_tradnl" altLang="en-US" dirty="0" err="1" smtClean="0"/>
              <a:t>Basics</a:t>
            </a:r>
            <a:r>
              <a:rPr lang="es-ES_tradnl" altLang="en-US" dirty="0" smtClean="0"/>
              <a:t> - </a:t>
            </a:r>
            <a:r>
              <a:rPr lang="es-ES_tradnl" altLang="en-US" dirty="0" err="1" smtClean="0"/>
              <a:t>Notations</a:t>
            </a:r>
            <a:endParaRPr lang="es-ES_tradnl" altLang="en-US" dirty="0"/>
          </a:p>
        </p:txBody>
      </p:sp>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l="22081" t="1402" r="22781" b="53848"/>
          <a:stretch>
            <a:fillRect/>
          </a:stretch>
        </p:blipFill>
        <p:spPr>
          <a:xfrm>
            <a:off x="1524000" y="1905000"/>
            <a:ext cx="6035675" cy="3657600"/>
          </a:xfrm>
          <a:prstGeom prst="rect">
            <a:avLst/>
          </a:prstGeom>
          <a:noFill/>
          <a:ln w="76200" cmpd="tri">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686993"/>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D:\McFadden Slides\slide files 6\06_14b.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60563"/>
            <a:ext cx="7315200"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Rectangle 4"/>
          <p:cNvSpPr>
            <a:spLocks noGrp="1" noChangeArrowheads="1"/>
          </p:cNvSpPr>
          <p:nvPr>
            <p:ph type="title"/>
          </p:nvPr>
        </p:nvSpPr>
        <p:spPr>
          <a:xfrm>
            <a:off x="655607" y="304741"/>
            <a:ext cx="8075403" cy="1325563"/>
          </a:xfrm>
        </p:spPr>
        <p:txBody>
          <a:bodyPr/>
          <a:lstStyle/>
          <a:p>
            <a:r>
              <a:rPr lang="en-US" altLang="en-US" dirty="0"/>
              <a:t>Looks like this using relational schema notation</a:t>
            </a:r>
          </a:p>
        </p:txBody>
      </p:sp>
    </p:spTree>
    <p:extLst>
      <p:ext uri="{BB962C8B-B14F-4D97-AF65-F5344CB8AC3E}">
        <p14:creationId xmlns:p14="http://schemas.microsoft.com/office/powerpoint/2010/main" val="3548979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Transforming E-R diagrams into relations</a:t>
            </a:r>
          </a:p>
        </p:txBody>
      </p:sp>
      <p:sp>
        <p:nvSpPr>
          <p:cNvPr id="43011" name="Rectangle 3"/>
          <p:cNvSpPr>
            <a:spLocks noGrp="1" noChangeArrowheads="1"/>
          </p:cNvSpPr>
          <p:nvPr>
            <p:ph type="body" idx="1"/>
          </p:nvPr>
        </p:nvSpPr>
        <p:spPr/>
        <p:txBody>
          <a:bodyPr/>
          <a:lstStyle/>
          <a:p>
            <a:pPr>
              <a:buFont typeface="Monotype Sorts" pitchFamily="2" charset="2"/>
              <a:buNone/>
            </a:pPr>
            <a:r>
              <a:rPr lang="en-US" altLang="en-US" sz="2800" dirty="0"/>
              <a:t>Mapping ternary (and n-</a:t>
            </a:r>
            <a:r>
              <a:rPr lang="en-US" altLang="en-US" sz="2800" dirty="0" err="1"/>
              <a:t>ary</a:t>
            </a:r>
            <a:r>
              <a:rPr lang="en-US" altLang="en-US" sz="2800" dirty="0"/>
              <a:t>) relationships</a:t>
            </a:r>
          </a:p>
          <a:p>
            <a:pPr lvl="1"/>
            <a:r>
              <a:rPr lang="en-US" altLang="en-US" sz="2400" dirty="0"/>
              <a:t>One relation for each entity and one for the associative entity</a:t>
            </a:r>
          </a:p>
          <a:p>
            <a:endParaRPr lang="en-US"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241" y="2738639"/>
            <a:ext cx="5555412" cy="358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648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D:\McFadden Slides\slide files 6\06_19b.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49463"/>
            <a:ext cx="74676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Rectangle 4"/>
          <p:cNvSpPr>
            <a:spLocks noGrp="1" noChangeArrowheads="1"/>
          </p:cNvSpPr>
          <p:nvPr>
            <p:ph type="title"/>
          </p:nvPr>
        </p:nvSpPr>
        <p:spPr/>
        <p:txBody>
          <a:bodyPr/>
          <a:lstStyle/>
          <a:p>
            <a:r>
              <a:rPr lang="en-US" altLang="en-US"/>
              <a:t>Looks like this using relational schema notation</a:t>
            </a:r>
          </a:p>
        </p:txBody>
      </p:sp>
    </p:spTree>
    <p:extLst>
      <p:ext uri="{BB962C8B-B14F-4D97-AF65-F5344CB8AC3E}">
        <p14:creationId xmlns:p14="http://schemas.microsoft.com/office/powerpoint/2010/main" val="2404926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Transforming E-R diagrams into relations</a:t>
            </a:r>
          </a:p>
        </p:txBody>
      </p:sp>
      <p:sp>
        <p:nvSpPr>
          <p:cNvPr id="55299" name="Rectangle 3"/>
          <p:cNvSpPr>
            <a:spLocks noGrp="1" noChangeArrowheads="1"/>
          </p:cNvSpPr>
          <p:nvPr>
            <p:ph type="body" idx="1"/>
          </p:nvPr>
        </p:nvSpPr>
        <p:spPr/>
        <p:txBody>
          <a:bodyPr/>
          <a:lstStyle/>
          <a:p>
            <a:pPr>
              <a:buFont typeface="Monotype Sorts" pitchFamily="2" charset="2"/>
              <a:buNone/>
            </a:pPr>
            <a:r>
              <a:rPr lang="en-US" altLang="en-US" sz="2800" dirty="0"/>
              <a:t>Mapping </a:t>
            </a:r>
            <a:r>
              <a:rPr lang="en-US" altLang="en-US" sz="2800" dirty="0" err="1"/>
              <a:t>Supertype</a:t>
            </a:r>
            <a:r>
              <a:rPr lang="en-US" altLang="en-US" sz="2800" dirty="0"/>
              <a:t>/subtype relationships</a:t>
            </a:r>
          </a:p>
          <a:p>
            <a:pPr lvl="1"/>
            <a:r>
              <a:rPr lang="en-US" altLang="en-US" sz="2400" dirty="0"/>
              <a:t>Create a separate relation for the </a:t>
            </a:r>
            <a:r>
              <a:rPr lang="en-US" altLang="en-US" sz="2400" dirty="0" err="1"/>
              <a:t>supertype</a:t>
            </a:r>
            <a:r>
              <a:rPr lang="en-US" altLang="en-US" sz="2400" dirty="0"/>
              <a:t> and each of the subtypes</a:t>
            </a:r>
          </a:p>
          <a:p>
            <a:pPr lvl="1"/>
            <a:r>
              <a:rPr lang="en-US" altLang="en-US" sz="2400" dirty="0"/>
              <a:t>Assign common attributes to </a:t>
            </a:r>
            <a:r>
              <a:rPr lang="en-US" altLang="en-US" sz="2400" dirty="0" err="1"/>
              <a:t>supertype</a:t>
            </a:r>
            <a:endParaRPr lang="en-US" altLang="en-US" sz="2400" dirty="0"/>
          </a:p>
          <a:p>
            <a:pPr lvl="1"/>
            <a:r>
              <a:rPr lang="en-US" altLang="en-US" sz="2400" dirty="0"/>
              <a:t>Assign primary key and unique attributes to each subtype</a:t>
            </a:r>
          </a:p>
          <a:p>
            <a:pPr lvl="1"/>
            <a:r>
              <a:rPr lang="en-US" altLang="en-US" sz="2400" dirty="0"/>
              <a:t>Assign an attribute of the </a:t>
            </a:r>
            <a:r>
              <a:rPr lang="en-US" altLang="en-US" sz="2400" dirty="0" err="1"/>
              <a:t>supertype</a:t>
            </a:r>
            <a:r>
              <a:rPr lang="en-US" altLang="en-US" sz="2400" dirty="0"/>
              <a:t> to act as subtype discriminator</a:t>
            </a:r>
          </a:p>
          <a:p>
            <a:endParaRPr lang="en-US" altLang="en-US" dirty="0"/>
          </a:p>
        </p:txBody>
      </p:sp>
    </p:spTree>
    <p:extLst>
      <p:ext uri="{BB962C8B-B14F-4D97-AF65-F5344CB8AC3E}">
        <p14:creationId xmlns:p14="http://schemas.microsoft.com/office/powerpoint/2010/main" val="262995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D:\McFadden Slides\slide files 6\06_20.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8988"/>
            <a:ext cx="7467600" cy="449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Rectangle 4"/>
          <p:cNvSpPr>
            <a:spLocks noGrp="1" noChangeArrowheads="1"/>
          </p:cNvSpPr>
          <p:nvPr>
            <p:ph type="title"/>
          </p:nvPr>
        </p:nvSpPr>
        <p:spPr/>
        <p:txBody>
          <a:bodyPr/>
          <a:lstStyle/>
          <a:p>
            <a:r>
              <a:rPr lang="en-US" altLang="en-US"/>
              <a:t>Mapping Supertype/subtype relationships</a:t>
            </a:r>
          </a:p>
        </p:txBody>
      </p:sp>
    </p:spTree>
    <p:extLst>
      <p:ext uri="{BB962C8B-B14F-4D97-AF65-F5344CB8AC3E}">
        <p14:creationId xmlns:p14="http://schemas.microsoft.com/office/powerpoint/2010/main" val="1133758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12725" y="15875"/>
            <a:ext cx="184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600"/>
          </a:p>
        </p:txBody>
      </p:sp>
      <p:pic>
        <p:nvPicPr>
          <p:cNvPr id="47108" name="Picture 4" descr="D:\McFadden Slides\slide files 6\06_21.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00225"/>
            <a:ext cx="7543800" cy="45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Rectangle 5"/>
          <p:cNvSpPr>
            <a:spLocks noGrp="1" noChangeArrowheads="1"/>
          </p:cNvSpPr>
          <p:nvPr>
            <p:ph type="title"/>
          </p:nvPr>
        </p:nvSpPr>
        <p:spPr/>
        <p:txBody>
          <a:bodyPr/>
          <a:lstStyle/>
          <a:p>
            <a:r>
              <a:rPr lang="en-US" altLang="en-US"/>
              <a:t>Would look like this...</a:t>
            </a:r>
          </a:p>
        </p:txBody>
      </p:sp>
    </p:spTree>
    <p:extLst>
      <p:ext uri="{BB962C8B-B14F-4D97-AF65-F5344CB8AC3E}">
        <p14:creationId xmlns:p14="http://schemas.microsoft.com/office/powerpoint/2010/main" val="404310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Study: ER Modeling</a:t>
            </a:r>
            <a:r>
              <a:rPr lang="en-US" dirty="0"/>
              <a:t/>
            </a:r>
            <a:br>
              <a:rPr lang="en-US" dirty="0"/>
            </a:br>
            <a:endParaRPr lang="es-ES_tradnl" dirty="0"/>
          </a:p>
        </p:txBody>
      </p:sp>
      <p:sp>
        <p:nvSpPr>
          <p:cNvPr id="3" name="Slide Number Placeholder 2"/>
          <p:cNvSpPr>
            <a:spLocks noGrp="1"/>
          </p:cNvSpPr>
          <p:nvPr>
            <p:ph type="sldNum" sz="quarter" idx="12"/>
          </p:nvPr>
        </p:nvSpPr>
        <p:spPr/>
        <p:txBody>
          <a:bodyPr/>
          <a:lstStyle/>
          <a:p>
            <a:pPr>
              <a:defRPr/>
            </a:pPr>
            <a:fld id="{F1A6FC00-01EB-8C4B-8EBA-327D665853CA}" type="slidenum">
              <a:rPr lang="en-GB" smtClean="0"/>
              <a:pPr>
                <a:defRPr/>
              </a:pPr>
              <a:t>46</a:t>
            </a:fld>
            <a:endParaRPr lang="en-GB" dirty="0"/>
          </a:p>
        </p:txBody>
      </p:sp>
      <p:sp>
        <p:nvSpPr>
          <p:cNvPr id="4" name="Rectangle 3"/>
          <p:cNvSpPr txBox="1">
            <a:spLocks noChangeArrowheads="1"/>
          </p:cNvSpPr>
          <p:nvPr/>
        </p:nvSpPr>
        <p:spPr>
          <a:xfrm>
            <a:off x="762000" y="1676400"/>
            <a:ext cx="7772400" cy="48768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2800" dirty="0"/>
              <a:t>All information related to Dane County Airport is to be organized using a DBMS, and you have been hired to design the database. Your first task is to organize the information about all the airplanes stationed and maintained at the airport, and employees of the airport (technicians, traffic controllers</a:t>
            </a:r>
            <a:r>
              <a:rPr lang="en-US" sz="2800" dirty="0" smtClean="0"/>
              <a:t>).</a:t>
            </a:r>
          </a:p>
          <a:p>
            <a:pPr fontAlgn="auto">
              <a:spcAft>
                <a:spcPts val="0"/>
              </a:spcAft>
            </a:pPr>
            <a:r>
              <a:rPr lang="en-US" sz="2800" dirty="0"/>
              <a:t>Available at </a:t>
            </a:r>
            <a:r>
              <a:rPr lang="en-US" sz="2800" dirty="0">
                <a:hlinkClick r:id="rId2"/>
              </a:rPr>
              <a:t>http://www.cpp.edu/~ukjayarathna/f16/cs480/case_studies</a:t>
            </a:r>
            <a:r>
              <a:rPr lang="en-US" sz="2800" dirty="0" smtClean="0">
                <a:hlinkClick r:id="rId2"/>
              </a:rPr>
              <a:t>/</a:t>
            </a:r>
            <a:r>
              <a:rPr lang="en-US" sz="2800" dirty="0" smtClean="0"/>
              <a:t>  </a:t>
            </a:r>
            <a:endParaRPr lang="en-US" altLang="en-US" dirty="0"/>
          </a:p>
        </p:txBody>
      </p:sp>
    </p:spTree>
    <p:extLst>
      <p:ext uri="{BB962C8B-B14F-4D97-AF65-F5344CB8AC3E}">
        <p14:creationId xmlns:p14="http://schemas.microsoft.com/office/powerpoint/2010/main" val="1216034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a:t>Data </a:t>
            </a:r>
            <a:r>
              <a:rPr lang="en-US" altLang="en-US" dirty="0" smtClean="0"/>
              <a:t>normalization </a:t>
            </a:r>
            <a:endParaRPr lang="en-US" altLang="en-US" dirty="0"/>
          </a:p>
        </p:txBody>
      </p:sp>
      <p:sp>
        <p:nvSpPr>
          <p:cNvPr id="56323" name="Rectangle 3"/>
          <p:cNvSpPr>
            <a:spLocks noGrp="1" noChangeArrowheads="1"/>
          </p:cNvSpPr>
          <p:nvPr>
            <p:ph type="body" idx="1"/>
          </p:nvPr>
        </p:nvSpPr>
        <p:spPr>
          <a:xfrm>
            <a:off x="762000" y="1676400"/>
            <a:ext cx="7772400" cy="4876800"/>
          </a:xfrm>
        </p:spPr>
        <p:txBody>
          <a:bodyPr/>
          <a:lstStyle/>
          <a:p>
            <a:r>
              <a:rPr lang="en-US" altLang="en-US" sz="2800" dirty="0"/>
              <a:t>Normalization is a formal process for deciding which attributes should be grouped together in a relation</a:t>
            </a:r>
          </a:p>
          <a:p>
            <a:pPr lvl="1"/>
            <a:r>
              <a:rPr lang="en-US" altLang="en-US" dirty="0"/>
              <a:t>Objective: to validate and improve a logical design so that it satisfies certain constraints that avoid unnecessary duplication of data</a:t>
            </a:r>
          </a:p>
          <a:p>
            <a:pPr lvl="1"/>
            <a:r>
              <a:rPr lang="en-US" altLang="en-US" dirty="0"/>
              <a:t>Definition: the process of decomposing relations with anomalies to produce smaller, well-structured relations</a:t>
            </a:r>
          </a:p>
        </p:txBody>
      </p:sp>
    </p:spTree>
    <p:extLst>
      <p:ext uri="{BB962C8B-B14F-4D97-AF65-F5344CB8AC3E}">
        <p14:creationId xmlns:p14="http://schemas.microsoft.com/office/powerpoint/2010/main" val="416966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McFadden Slides\slide files 6\06_22.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997" y="1531187"/>
            <a:ext cx="4714335" cy="521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628650" y="517585"/>
            <a:ext cx="7886700" cy="77637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pPr>
            <a:r>
              <a:rPr lang="en-US" altLang="en-US" smtClean="0"/>
              <a:t>Data normalization</a:t>
            </a:r>
            <a:endParaRPr lang="en-US" altLang="en-US" dirty="0"/>
          </a:p>
        </p:txBody>
      </p:sp>
    </p:spTree>
    <p:extLst>
      <p:ext uri="{BB962C8B-B14F-4D97-AF65-F5344CB8AC3E}">
        <p14:creationId xmlns:p14="http://schemas.microsoft.com/office/powerpoint/2010/main" val="2346851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Functional dependencies and keys</a:t>
            </a:r>
          </a:p>
        </p:txBody>
      </p:sp>
      <p:sp>
        <p:nvSpPr>
          <p:cNvPr id="57347" name="Rectangle 3"/>
          <p:cNvSpPr>
            <a:spLocks noGrp="1" noChangeArrowheads="1"/>
          </p:cNvSpPr>
          <p:nvPr>
            <p:ph type="body" idx="1"/>
          </p:nvPr>
        </p:nvSpPr>
        <p:spPr/>
        <p:txBody>
          <a:bodyPr/>
          <a:lstStyle/>
          <a:p>
            <a:pPr>
              <a:lnSpc>
                <a:spcPct val="90000"/>
              </a:lnSpc>
            </a:pPr>
            <a:r>
              <a:rPr lang="en-US" altLang="en-US" sz="2800"/>
              <a:t>Functional dependency: the value of one attribute (the </a:t>
            </a:r>
            <a:r>
              <a:rPr lang="en-US" altLang="en-US" sz="2800" i="1"/>
              <a:t>determinant</a:t>
            </a:r>
            <a:r>
              <a:rPr lang="en-US" altLang="en-US" sz="2800"/>
              <a:t>) determines the value of another attribute</a:t>
            </a:r>
          </a:p>
          <a:p>
            <a:pPr lvl="1">
              <a:lnSpc>
                <a:spcPct val="90000"/>
              </a:lnSpc>
            </a:pPr>
            <a:r>
              <a:rPr lang="en-US" altLang="en-US"/>
              <a:t>A -&gt; B, for every valid instance of A, that value of A uniquely determines the value of B</a:t>
            </a:r>
          </a:p>
          <a:p>
            <a:pPr>
              <a:lnSpc>
                <a:spcPct val="90000"/>
              </a:lnSpc>
            </a:pPr>
            <a:r>
              <a:rPr lang="en-US" altLang="en-US" sz="2800"/>
              <a:t>Candidate key: an attribute or combination of attributes that uniquely identifies an instance</a:t>
            </a:r>
          </a:p>
          <a:p>
            <a:pPr lvl="1">
              <a:lnSpc>
                <a:spcPct val="90000"/>
              </a:lnSpc>
            </a:pPr>
            <a:r>
              <a:rPr lang="en-US" altLang="en-US"/>
              <a:t>Uniqueness: each non-key field is functionally dependent on every candidate key</a:t>
            </a:r>
          </a:p>
          <a:p>
            <a:pPr lvl="1">
              <a:lnSpc>
                <a:spcPct val="90000"/>
              </a:lnSpc>
            </a:pPr>
            <a:r>
              <a:rPr lang="en-US" altLang="en-US"/>
              <a:t>Non-redundancy</a:t>
            </a:r>
          </a:p>
        </p:txBody>
      </p:sp>
    </p:spTree>
    <p:extLst>
      <p:ext uri="{BB962C8B-B14F-4D97-AF65-F5344CB8AC3E}">
        <p14:creationId xmlns:p14="http://schemas.microsoft.com/office/powerpoint/2010/main" val="4123720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Rectangle 4"/>
          <p:cNvSpPr>
            <a:spLocks noGrp="1" noChangeArrowheads="1"/>
          </p:cNvSpPr>
          <p:nvPr>
            <p:ph type="title"/>
          </p:nvPr>
        </p:nvSpPr>
        <p:spPr>
          <a:noFill/>
          <a:ln/>
        </p:spPr>
        <p:txBody>
          <a:bodyPr/>
          <a:lstStyle/>
          <a:p>
            <a:r>
              <a:rPr lang="es-ES_tradnl" altLang="en-US" dirty="0"/>
              <a:t>ER </a:t>
            </a:r>
            <a:r>
              <a:rPr lang="es-ES_tradnl" altLang="en-US" dirty="0" err="1"/>
              <a:t>Model</a:t>
            </a:r>
            <a:r>
              <a:rPr lang="es-ES_tradnl" altLang="en-US" dirty="0"/>
              <a:t> </a:t>
            </a:r>
            <a:r>
              <a:rPr lang="es-ES_tradnl" altLang="en-US" dirty="0" err="1" smtClean="0"/>
              <a:t>Basics</a:t>
            </a:r>
            <a:r>
              <a:rPr lang="es-ES_tradnl" altLang="en-US" dirty="0" smtClean="0"/>
              <a:t> - </a:t>
            </a:r>
            <a:r>
              <a:rPr lang="es-ES_tradnl" altLang="en-US" dirty="0" err="1" smtClean="0"/>
              <a:t>Notations</a:t>
            </a:r>
            <a:endParaRPr lang="es-ES_tradnl" alt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22081" t="46487" r="22781" b="6075"/>
          <a:stretch>
            <a:fillRect/>
          </a:stretch>
        </p:blipFill>
        <p:spPr>
          <a:xfrm>
            <a:off x="1554162" y="1779662"/>
            <a:ext cx="6035675" cy="4038600"/>
          </a:xfrm>
          <a:prstGeom prst="rect">
            <a:avLst/>
          </a:prstGeom>
          <a:noFill/>
          <a:ln w="76200" cmpd="tri">
            <a:solidFill>
              <a:srgbClr val="CC33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195863"/>
      </p:ext>
    </p:extLst>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First normal form</a:t>
            </a:r>
          </a:p>
        </p:txBody>
      </p:sp>
      <p:sp>
        <p:nvSpPr>
          <p:cNvPr id="59395" name="Rectangle 3"/>
          <p:cNvSpPr>
            <a:spLocks noGrp="1" noChangeArrowheads="1"/>
          </p:cNvSpPr>
          <p:nvPr>
            <p:ph type="body" idx="1"/>
          </p:nvPr>
        </p:nvSpPr>
        <p:spPr/>
        <p:txBody>
          <a:bodyPr/>
          <a:lstStyle/>
          <a:p>
            <a:r>
              <a:rPr lang="en-US" altLang="en-US"/>
              <a:t>No multi-valued attributes.</a:t>
            </a:r>
          </a:p>
          <a:p>
            <a:r>
              <a:rPr lang="en-US" altLang="en-US"/>
              <a:t>Every attribute value is atomic.</a:t>
            </a:r>
          </a:p>
        </p:txBody>
      </p:sp>
    </p:spTree>
    <p:extLst>
      <p:ext uri="{BB962C8B-B14F-4D97-AF65-F5344CB8AC3E}">
        <p14:creationId xmlns:p14="http://schemas.microsoft.com/office/powerpoint/2010/main" val="1306589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Second normal form</a:t>
            </a:r>
          </a:p>
        </p:txBody>
      </p:sp>
      <p:sp>
        <p:nvSpPr>
          <p:cNvPr id="60419" name="Rectangle 3"/>
          <p:cNvSpPr>
            <a:spLocks noGrp="1" noChangeArrowheads="1"/>
          </p:cNvSpPr>
          <p:nvPr>
            <p:ph type="body" idx="1"/>
          </p:nvPr>
        </p:nvSpPr>
        <p:spPr>
          <a:xfrm>
            <a:off x="1295400" y="2057400"/>
            <a:ext cx="7162800" cy="4114800"/>
          </a:xfrm>
        </p:spPr>
        <p:txBody>
          <a:bodyPr/>
          <a:lstStyle/>
          <a:p>
            <a:r>
              <a:rPr lang="en-US" altLang="en-US" sz="3000"/>
              <a:t>1NF and every non-key attribute is fully functionally dependent on the primary key.</a:t>
            </a:r>
          </a:p>
          <a:p>
            <a:r>
              <a:rPr lang="en-US" altLang="en-US" sz="3000"/>
              <a:t>Every non-key attribute must be defined by the entire key, not by only part of the key.</a:t>
            </a:r>
          </a:p>
          <a:p>
            <a:r>
              <a:rPr lang="en-US" altLang="en-US" sz="3000"/>
              <a:t>No partial functional dependencies.</a:t>
            </a:r>
          </a:p>
        </p:txBody>
      </p:sp>
    </p:spTree>
    <p:extLst>
      <p:ext uri="{BB962C8B-B14F-4D97-AF65-F5344CB8AC3E}">
        <p14:creationId xmlns:p14="http://schemas.microsoft.com/office/powerpoint/2010/main" val="4261160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Third normal form</a:t>
            </a:r>
          </a:p>
        </p:txBody>
      </p:sp>
      <p:sp>
        <p:nvSpPr>
          <p:cNvPr id="61443" name="Rectangle 3"/>
          <p:cNvSpPr>
            <a:spLocks noGrp="1" noChangeArrowheads="1"/>
          </p:cNvSpPr>
          <p:nvPr>
            <p:ph type="body" idx="1"/>
          </p:nvPr>
        </p:nvSpPr>
        <p:spPr/>
        <p:txBody>
          <a:bodyPr/>
          <a:lstStyle/>
          <a:p>
            <a:r>
              <a:rPr lang="en-US" altLang="en-US"/>
              <a:t>2NF and no transitive dependencies (functional dependency between non-key attributes.)</a:t>
            </a:r>
          </a:p>
        </p:txBody>
      </p:sp>
    </p:spTree>
    <p:extLst>
      <p:ext uri="{BB962C8B-B14F-4D97-AF65-F5344CB8AC3E}">
        <p14:creationId xmlns:p14="http://schemas.microsoft.com/office/powerpoint/2010/main" val="356192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McFadden Slides\slide files 6\06_24a.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76550"/>
            <a:ext cx="7467600" cy="349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9" name="Rectangle 5"/>
          <p:cNvSpPr>
            <a:spLocks noGrp="1" noChangeArrowheads="1"/>
          </p:cNvSpPr>
          <p:nvPr>
            <p:ph type="title"/>
          </p:nvPr>
        </p:nvSpPr>
        <p:spPr/>
        <p:txBody>
          <a:bodyPr/>
          <a:lstStyle/>
          <a:p>
            <a:r>
              <a:rPr lang="en-US" altLang="en-US"/>
              <a:t>Relation with transitive dependency</a:t>
            </a:r>
          </a:p>
        </p:txBody>
      </p:sp>
    </p:spTree>
    <p:extLst>
      <p:ext uri="{BB962C8B-B14F-4D97-AF65-F5344CB8AC3E}">
        <p14:creationId xmlns:p14="http://schemas.microsoft.com/office/powerpoint/2010/main" val="1147431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447800" y="6334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latin typeface="Arial" charset="0"/>
            </a:endParaRPr>
          </a:p>
        </p:txBody>
      </p:sp>
      <p:pic>
        <p:nvPicPr>
          <p:cNvPr id="63491" name="Picture 3" descr="D:\McFadden Slides\slide files 6\06_24b.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986088"/>
            <a:ext cx="7162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Rectangle 4"/>
          <p:cNvSpPr>
            <a:spLocks noGrp="1" noChangeArrowheads="1"/>
          </p:cNvSpPr>
          <p:nvPr>
            <p:ph type="title"/>
          </p:nvPr>
        </p:nvSpPr>
        <p:spPr/>
        <p:txBody>
          <a:bodyPr/>
          <a:lstStyle/>
          <a:p>
            <a:r>
              <a:rPr lang="en-US" altLang="en-US"/>
              <a:t>Transitive dependency in SALES relation</a:t>
            </a:r>
          </a:p>
        </p:txBody>
      </p:sp>
    </p:spTree>
    <p:extLst>
      <p:ext uri="{BB962C8B-B14F-4D97-AF65-F5344CB8AC3E}">
        <p14:creationId xmlns:p14="http://schemas.microsoft.com/office/powerpoint/2010/main" val="918969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D:\McFadden Slides\slide files 6\06_25a.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06675"/>
            <a:ext cx="7391400" cy="382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7" name="Rectangle 5"/>
          <p:cNvSpPr>
            <a:spLocks noGrp="1" noChangeArrowheads="1"/>
          </p:cNvSpPr>
          <p:nvPr>
            <p:ph type="title"/>
          </p:nvPr>
        </p:nvSpPr>
        <p:spPr/>
        <p:txBody>
          <a:bodyPr/>
          <a:lstStyle/>
          <a:p>
            <a:r>
              <a:rPr lang="en-US" altLang="en-US"/>
              <a:t>Removing a transitive dependency</a:t>
            </a:r>
          </a:p>
        </p:txBody>
      </p:sp>
    </p:spTree>
    <p:extLst>
      <p:ext uri="{BB962C8B-B14F-4D97-AF65-F5344CB8AC3E}">
        <p14:creationId xmlns:p14="http://schemas.microsoft.com/office/powerpoint/2010/main" val="108405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D:\McFadden Slides\slide files 6\06_25b.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00325"/>
            <a:ext cx="701040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0" name="Rectangle 4"/>
          <p:cNvSpPr>
            <a:spLocks noGrp="1" noChangeArrowheads="1"/>
          </p:cNvSpPr>
          <p:nvPr>
            <p:ph type="title"/>
          </p:nvPr>
        </p:nvSpPr>
        <p:spPr/>
        <p:txBody>
          <a:bodyPr/>
          <a:lstStyle/>
          <a:p>
            <a:r>
              <a:rPr lang="en-US" altLang="en-US"/>
              <a:t>Relations in 3NF</a:t>
            </a:r>
          </a:p>
        </p:txBody>
      </p:sp>
    </p:spTree>
    <p:extLst>
      <p:ext uri="{BB962C8B-B14F-4D97-AF65-F5344CB8AC3E}">
        <p14:creationId xmlns:p14="http://schemas.microsoft.com/office/powerpoint/2010/main" val="234026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Rectangle 4"/>
          <p:cNvSpPr>
            <a:spLocks noGrp="1" noChangeArrowheads="1"/>
          </p:cNvSpPr>
          <p:nvPr>
            <p:ph type="title"/>
          </p:nvPr>
        </p:nvSpPr>
        <p:spPr>
          <a:noFill/>
          <a:ln/>
        </p:spPr>
        <p:txBody>
          <a:bodyPr/>
          <a:lstStyle/>
          <a:p>
            <a:r>
              <a:rPr lang="es-ES_tradnl" altLang="en-US"/>
              <a:t>ER Model Basics</a:t>
            </a:r>
          </a:p>
        </p:txBody>
      </p:sp>
      <p:sp>
        <p:nvSpPr>
          <p:cNvPr id="8197" name="Rectangle 5"/>
          <p:cNvSpPr>
            <a:spLocks noGrp="1" noChangeArrowheads="1"/>
          </p:cNvSpPr>
          <p:nvPr>
            <p:ph type="body" idx="1"/>
          </p:nvPr>
        </p:nvSpPr>
        <p:spPr>
          <a:noFill/>
          <a:ln/>
        </p:spPr>
        <p:txBody>
          <a:bodyPr/>
          <a:lstStyle/>
          <a:p>
            <a:pPr>
              <a:lnSpc>
                <a:spcPct val="90000"/>
              </a:lnSpc>
            </a:pPr>
            <a:r>
              <a:rPr lang="en-US" altLang="en-US" i="1" u="sng" dirty="0">
                <a:solidFill>
                  <a:schemeClr val="accent2"/>
                </a:solidFill>
              </a:rPr>
              <a:t>Entity</a:t>
            </a:r>
            <a:r>
              <a:rPr lang="en-US" altLang="en-US" i="1" dirty="0">
                <a:solidFill>
                  <a:schemeClr val="accent2"/>
                </a:solidFill>
              </a:rPr>
              <a:t>:  </a:t>
            </a:r>
            <a:r>
              <a:rPr lang="en-US" altLang="en-US" dirty="0"/>
              <a:t>Real-world object distinguishable from other objects. An entity is described  using a set of</a:t>
            </a:r>
            <a:r>
              <a:rPr lang="en-US" altLang="en-US" sz="3200" dirty="0"/>
              <a:t> </a:t>
            </a:r>
            <a:r>
              <a:rPr lang="en-US" altLang="en-US" sz="2800" i="1" u="sng" dirty="0">
                <a:solidFill>
                  <a:schemeClr val="accent2"/>
                </a:solidFill>
              </a:rPr>
              <a:t>attributes</a:t>
            </a:r>
            <a:r>
              <a:rPr lang="en-US" altLang="en-US" sz="2800" dirty="0">
                <a:solidFill>
                  <a:schemeClr val="accent2"/>
                </a:solidFill>
              </a:rPr>
              <a:t>. </a:t>
            </a:r>
            <a:endParaRPr lang="en-US" altLang="en-US" sz="2000" dirty="0"/>
          </a:p>
          <a:p>
            <a:pPr>
              <a:lnSpc>
                <a:spcPct val="90000"/>
              </a:lnSpc>
            </a:pPr>
            <a:r>
              <a:rPr lang="en-US" altLang="en-US" i="1" u="sng" dirty="0">
                <a:solidFill>
                  <a:schemeClr val="accent2"/>
                </a:solidFill>
              </a:rPr>
              <a:t>Entity Set</a:t>
            </a:r>
            <a:r>
              <a:rPr lang="en-US" altLang="en-US" dirty="0">
                <a:solidFill>
                  <a:schemeClr val="accent2"/>
                </a:solidFill>
              </a:rPr>
              <a:t>:  </a:t>
            </a:r>
            <a:r>
              <a:rPr lang="en-US" altLang="en-US" dirty="0"/>
              <a:t>A collection of  entities of the same kind.  E.g., all employees.  </a:t>
            </a:r>
          </a:p>
          <a:p>
            <a:pPr lvl="1">
              <a:lnSpc>
                <a:spcPct val="90000"/>
              </a:lnSpc>
              <a:buSzPct val="75000"/>
            </a:pPr>
            <a:r>
              <a:rPr lang="en-US" altLang="en-US" dirty="0"/>
              <a:t>All entities in an entity set have the same set of attributes. </a:t>
            </a:r>
          </a:p>
          <a:p>
            <a:pPr lvl="1">
              <a:lnSpc>
                <a:spcPct val="90000"/>
              </a:lnSpc>
              <a:buSzPct val="75000"/>
            </a:pPr>
            <a:r>
              <a:rPr lang="en-US" altLang="en-US" dirty="0"/>
              <a:t>Each entity set has a </a:t>
            </a:r>
            <a:r>
              <a:rPr lang="en-US" altLang="en-US" i="1" dirty="0">
                <a:solidFill>
                  <a:schemeClr val="accent2"/>
                </a:solidFill>
              </a:rPr>
              <a:t>key(a set of attributes  uniquely identifying an entity)</a:t>
            </a:r>
            <a:r>
              <a:rPr lang="en-US" altLang="en-US" dirty="0"/>
              <a:t>.</a:t>
            </a:r>
          </a:p>
          <a:p>
            <a:pPr lvl="1">
              <a:lnSpc>
                <a:spcPct val="90000"/>
              </a:lnSpc>
              <a:buSzPct val="75000"/>
            </a:pPr>
            <a:r>
              <a:rPr lang="en-US" altLang="en-US" dirty="0"/>
              <a:t>Each attribute has a </a:t>
            </a:r>
            <a:r>
              <a:rPr lang="en-US" altLang="en-US" i="1" dirty="0">
                <a:solidFill>
                  <a:schemeClr val="accent2"/>
                </a:solidFill>
              </a:rPr>
              <a:t>domain</a:t>
            </a:r>
            <a:r>
              <a:rPr lang="en-US" altLang="en-US" dirty="0">
                <a:solidFill>
                  <a:schemeClr val="accent2"/>
                </a:solidFill>
              </a:rPr>
              <a:t>.</a:t>
            </a:r>
          </a:p>
        </p:txBody>
      </p:sp>
      <p:grpSp>
        <p:nvGrpSpPr>
          <p:cNvPr id="8210" name="Group 18"/>
          <p:cNvGrpSpPr>
            <a:grpSpLocks/>
          </p:cNvGrpSpPr>
          <p:nvPr/>
        </p:nvGrpSpPr>
        <p:grpSpPr bwMode="auto">
          <a:xfrm>
            <a:off x="3649663" y="4378949"/>
            <a:ext cx="4406900" cy="1663700"/>
            <a:chOff x="2836" y="196"/>
            <a:chExt cx="2776" cy="1048"/>
          </a:xfrm>
        </p:grpSpPr>
        <p:grpSp>
          <p:nvGrpSpPr>
            <p:cNvPr id="8200" name="Group 8"/>
            <p:cNvGrpSpPr>
              <a:grpSpLocks/>
            </p:cNvGrpSpPr>
            <p:nvPr/>
          </p:nvGrpSpPr>
          <p:grpSpPr bwMode="auto">
            <a:xfrm>
              <a:off x="3700" y="916"/>
              <a:ext cx="1144" cy="328"/>
              <a:chOff x="3700" y="916"/>
              <a:chExt cx="1144" cy="328"/>
            </a:xfrm>
          </p:grpSpPr>
          <p:sp>
            <p:nvSpPr>
              <p:cNvPr id="8198" name="Rectangle 6"/>
              <p:cNvSpPr>
                <a:spLocks noChangeArrowheads="1"/>
              </p:cNvSpPr>
              <p:nvPr/>
            </p:nvSpPr>
            <p:spPr bwMode="auto">
              <a:xfrm>
                <a:off x="3700" y="916"/>
                <a:ext cx="1144" cy="328"/>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Rectangle 7"/>
              <p:cNvSpPr>
                <a:spLocks noChangeArrowheads="1"/>
              </p:cNvSpPr>
              <p:nvPr/>
            </p:nvSpPr>
            <p:spPr bwMode="auto">
              <a:xfrm>
                <a:off x="3779" y="929"/>
                <a:ext cx="95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b="1">
                    <a:solidFill>
                      <a:schemeClr val="tx2"/>
                    </a:solidFill>
                    <a:latin typeface="Arial" charset="0"/>
                  </a:rPr>
                  <a:t>Employees</a:t>
                </a:r>
              </a:p>
            </p:txBody>
          </p:sp>
        </p:grpSp>
        <p:sp>
          <p:nvSpPr>
            <p:cNvPr id="8201" name="Oval 9"/>
            <p:cNvSpPr>
              <a:spLocks noChangeArrowheads="1"/>
            </p:cNvSpPr>
            <p:nvPr/>
          </p:nvSpPr>
          <p:spPr bwMode="auto">
            <a:xfrm>
              <a:off x="2836" y="340"/>
              <a:ext cx="712" cy="328"/>
            </a:xfrm>
            <a:prstGeom prst="ellipse">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Rectangle 10"/>
            <p:cNvSpPr>
              <a:spLocks noChangeArrowheads="1"/>
            </p:cNvSpPr>
            <p:nvPr/>
          </p:nvSpPr>
          <p:spPr bwMode="auto">
            <a:xfrm>
              <a:off x="3010" y="400"/>
              <a:ext cx="39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b="1" u="sng">
                  <a:solidFill>
                    <a:schemeClr val="tx2"/>
                  </a:solidFill>
                  <a:latin typeface="Arial" charset="0"/>
                </a:rPr>
                <a:t>ssn</a:t>
              </a:r>
            </a:p>
          </p:txBody>
        </p:sp>
        <p:sp>
          <p:nvSpPr>
            <p:cNvPr id="8203" name="Oval 11"/>
            <p:cNvSpPr>
              <a:spLocks noChangeArrowheads="1"/>
            </p:cNvSpPr>
            <p:nvPr/>
          </p:nvSpPr>
          <p:spPr bwMode="auto">
            <a:xfrm>
              <a:off x="3892" y="196"/>
              <a:ext cx="712" cy="328"/>
            </a:xfrm>
            <a:prstGeom prst="ellipse">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Oval 12"/>
            <p:cNvSpPr>
              <a:spLocks noChangeArrowheads="1"/>
            </p:cNvSpPr>
            <p:nvPr/>
          </p:nvSpPr>
          <p:spPr bwMode="auto">
            <a:xfrm>
              <a:off x="4900" y="340"/>
              <a:ext cx="712" cy="328"/>
            </a:xfrm>
            <a:prstGeom prst="ellipse">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Rectangle 13"/>
            <p:cNvSpPr>
              <a:spLocks noChangeArrowheads="1"/>
            </p:cNvSpPr>
            <p:nvPr/>
          </p:nvSpPr>
          <p:spPr bwMode="auto">
            <a:xfrm>
              <a:off x="3923" y="257"/>
              <a:ext cx="5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b="1">
                  <a:solidFill>
                    <a:schemeClr val="tx2"/>
                  </a:solidFill>
                  <a:latin typeface="Arial" charset="0"/>
                </a:rPr>
                <a:t>name</a:t>
              </a:r>
            </a:p>
          </p:txBody>
        </p:sp>
        <p:sp>
          <p:nvSpPr>
            <p:cNvPr id="8206" name="Rectangle 14"/>
            <p:cNvSpPr>
              <a:spLocks noChangeArrowheads="1"/>
            </p:cNvSpPr>
            <p:nvPr/>
          </p:nvSpPr>
          <p:spPr bwMode="auto">
            <a:xfrm>
              <a:off x="5075" y="402"/>
              <a:ext cx="30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s-ES_tradnl" altLang="en-US" b="1">
                  <a:solidFill>
                    <a:schemeClr val="tx2"/>
                  </a:solidFill>
                  <a:latin typeface="Arial" charset="0"/>
                </a:rPr>
                <a:t>lot</a:t>
              </a:r>
            </a:p>
          </p:txBody>
        </p:sp>
        <p:sp>
          <p:nvSpPr>
            <p:cNvPr id="8207" name="Line 15"/>
            <p:cNvSpPr>
              <a:spLocks noChangeShapeType="1"/>
            </p:cNvSpPr>
            <p:nvPr/>
          </p:nvSpPr>
          <p:spPr bwMode="auto">
            <a:xfrm>
              <a:off x="3220" y="676"/>
              <a:ext cx="472" cy="23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 name="Line 16"/>
            <p:cNvSpPr>
              <a:spLocks noChangeShapeType="1"/>
            </p:cNvSpPr>
            <p:nvPr/>
          </p:nvSpPr>
          <p:spPr bwMode="auto">
            <a:xfrm>
              <a:off x="4272" y="532"/>
              <a:ext cx="0" cy="37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Line 17"/>
            <p:cNvSpPr>
              <a:spLocks noChangeShapeType="1"/>
            </p:cNvSpPr>
            <p:nvPr/>
          </p:nvSpPr>
          <p:spPr bwMode="auto">
            <a:xfrm flipV="1">
              <a:off x="4852" y="668"/>
              <a:ext cx="376" cy="24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4708008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en-US" smtClean="0"/>
              <a:t>Keys</a:t>
            </a:r>
          </a:p>
        </p:txBody>
      </p:sp>
      <p:sp>
        <p:nvSpPr>
          <p:cNvPr id="66563" name="Rectangle 3"/>
          <p:cNvSpPr>
            <a:spLocks noGrp="1" noChangeArrowheads="1"/>
          </p:cNvSpPr>
          <p:nvPr>
            <p:ph type="body" idx="1"/>
          </p:nvPr>
        </p:nvSpPr>
        <p:spPr/>
        <p:txBody>
          <a:bodyPr/>
          <a:lstStyle/>
          <a:p>
            <a:pPr>
              <a:defRPr/>
            </a:pPr>
            <a:r>
              <a:rPr lang="en-US" dirty="0"/>
              <a:t>A </a:t>
            </a:r>
            <a:r>
              <a:rPr lang="en-US" i="1" dirty="0">
                <a:solidFill>
                  <a:schemeClr val="tx2"/>
                </a:solidFill>
              </a:rPr>
              <a:t>super key</a:t>
            </a:r>
            <a:r>
              <a:rPr lang="en-US" dirty="0"/>
              <a:t> of an entity set is a set of one or more attributes whose values uniquely determine each entity.</a:t>
            </a:r>
          </a:p>
          <a:p>
            <a:pPr>
              <a:defRPr/>
            </a:pPr>
            <a:r>
              <a:rPr lang="en-US" dirty="0"/>
              <a:t>A </a:t>
            </a:r>
            <a:r>
              <a:rPr lang="en-US" i="1" dirty="0">
                <a:solidFill>
                  <a:schemeClr val="tx2"/>
                </a:solidFill>
              </a:rPr>
              <a:t>candidate key</a:t>
            </a:r>
            <a:r>
              <a:rPr lang="en-US" dirty="0"/>
              <a:t> of an entity set is a minimal super key</a:t>
            </a:r>
          </a:p>
          <a:p>
            <a:pPr eaLnBrk="1" hangingPunct="1">
              <a:defRPr/>
            </a:pPr>
            <a:r>
              <a:rPr lang="en-US" dirty="0" smtClean="0"/>
              <a:t>Although several candidate keys may exist, one of the candidate keys are selected to be the </a:t>
            </a:r>
            <a:r>
              <a:rPr lang="en-US" i="1" dirty="0" smtClean="0">
                <a:solidFill>
                  <a:schemeClr val="tx2"/>
                </a:solidFill>
              </a:rPr>
              <a:t>primary key</a:t>
            </a:r>
            <a:r>
              <a:rPr lang="en-US" dirty="0" smtClean="0"/>
              <a:t>.</a:t>
            </a:r>
          </a:p>
          <a:p>
            <a:pPr>
              <a:defRPr/>
            </a:pPr>
            <a:r>
              <a:rPr lang="en-US" b="1" dirty="0" smtClean="0"/>
              <a:t>Note: </a:t>
            </a:r>
            <a:r>
              <a:rPr lang="en-US" i="1" dirty="0" smtClean="0">
                <a:solidFill>
                  <a:schemeClr val="tx2"/>
                </a:solidFill>
              </a:rPr>
              <a:t>foreign </a:t>
            </a:r>
            <a:r>
              <a:rPr lang="en-US" i="1" dirty="0">
                <a:solidFill>
                  <a:schemeClr val="tx2"/>
                </a:solidFill>
              </a:rPr>
              <a:t>key</a:t>
            </a:r>
            <a:r>
              <a:rPr lang="en-US" dirty="0"/>
              <a:t> </a:t>
            </a:r>
            <a:r>
              <a:rPr lang="en-US" dirty="0" smtClean="0"/>
              <a:t>term </a:t>
            </a:r>
            <a:r>
              <a:rPr lang="en-US" dirty="0"/>
              <a:t>used in relational databases (but not in the </a:t>
            </a:r>
            <a:r>
              <a:rPr lang="en-US" b="1" dirty="0"/>
              <a:t>E-R</a:t>
            </a:r>
            <a:r>
              <a:rPr lang="en-US" dirty="0"/>
              <a:t> model) for an attribute that is the primary </a:t>
            </a:r>
            <a:r>
              <a:rPr lang="en-US" b="1" dirty="0"/>
              <a:t>key</a:t>
            </a:r>
            <a:r>
              <a:rPr lang="en-US" dirty="0"/>
              <a:t> of another table and is used to establish a relationship with that table where it appears as an </a:t>
            </a:r>
            <a:r>
              <a:rPr lang="en-US" dirty="0" smtClean="0"/>
              <a:t>attribute also. </a:t>
            </a:r>
            <a:endParaRPr lang="en-US" dirty="0"/>
          </a:p>
          <a:p>
            <a:pPr eaLnBrk="1" hangingPunct="1">
              <a:defRPr/>
            </a:pPr>
            <a:endParaRPr lang="en-US" dirty="0" smtClean="0"/>
          </a:p>
        </p:txBody>
      </p:sp>
    </p:spTree>
    <p:extLst>
      <p:ext uri="{BB962C8B-B14F-4D97-AF65-F5344CB8AC3E}">
        <p14:creationId xmlns:p14="http://schemas.microsoft.com/office/powerpoint/2010/main" val="853147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r>
              <a:rPr lang="en-US" smtClean="0"/>
              <a:t>Key Examples</a:t>
            </a:r>
          </a:p>
        </p:txBody>
      </p:sp>
      <p:sp>
        <p:nvSpPr>
          <p:cNvPr id="92163" name="Rectangle 3"/>
          <p:cNvSpPr>
            <a:spLocks noGrp="1" noChangeArrowheads="1"/>
          </p:cNvSpPr>
          <p:nvPr>
            <p:ph type="body" idx="1"/>
          </p:nvPr>
        </p:nvSpPr>
        <p:spPr/>
        <p:txBody>
          <a:bodyPr/>
          <a:lstStyle/>
          <a:p>
            <a:pPr eaLnBrk="1" hangingPunct="1"/>
            <a:r>
              <a:rPr lang="en-US" altLang="en-US" dirty="0" smtClean="0"/>
              <a:t>Suggest super keys for the following entity?</a:t>
            </a:r>
          </a:p>
          <a:p>
            <a:pPr eaLnBrk="1" hangingPunct="1"/>
            <a:r>
              <a:rPr lang="en-US" altLang="en-US" dirty="0" smtClean="0"/>
              <a:t>What are the candidate keys?</a:t>
            </a:r>
          </a:p>
          <a:p>
            <a:pPr eaLnBrk="1" hangingPunct="1"/>
            <a:r>
              <a:rPr lang="en-US" altLang="en-US" dirty="0" smtClean="0"/>
              <a:t>Primary key?</a:t>
            </a:r>
          </a:p>
          <a:p>
            <a:pPr eaLnBrk="1" hangingPunct="1"/>
            <a:endParaRPr lang="en-US" altLang="en-US" dirty="0" smtClean="0"/>
          </a:p>
        </p:txBody>
      </p:sp>
      <p:sp>
        <p:nvSpPr>
          <p:cNvPr id="35847" name="Rectangle 4"/>
          <p:cNvSpPr>
            <a:spLocks noChangeArrowheads="1"/>
          </p:cNvSpPr>
          <p:nvPr/>
        </p:nvSpPr>
        <p:spPr bwMode="auto">
          <a:xfrm>
            <a:off x="2895600" y="3810000"/>
            <a:ext cx="2057400" cy="7620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endParaRPr lang="en-US" altLang="en-US"/>
          </a:p>
        </p:txBody>
      </p:sp>
      <p:sp>
        <p:nvSpPr>
          <p:cNvPr id="35848" name="Text Box 5"/>
          <p:cNvSpPr txBox="1">
            <a:spLocks noChangeArrowheads="1"/>
          </p:cNvSpPr>
          <p:nvPr/>
        </p:nvSpPr>
        <p:spPr bwMode="auto">
          <a:xfrm>
            <a:off x="3048000" y="38862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r>
              <a:rPr lang="en-US" altLang="en-US"/>
              <a:t>author</a:t>
            </a:r>
          </a:p>
        </p:txBody>
      </p:sp>
      <p:sp>
        <p:nvSpPr>
          <p:cNvPr id="35849" name="Text Box 6"/>
          <p:cNvSpPr txBox="1">
            <a:spLocks noChangeArrowheads="1"/>
          </p:cNvSpPr>
          <p:nvPr/>
        </p:nvSpPr>
        <p:spPr bwMode="auto">
          <a:xfrm>
            <a:off x="914400" y="45720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r>
              <a:rPr lang="en-US" altLang="en-US"/>
              <a:t>name</a:t>
            </a:r>
          </a:p>
        </p:txBody>
      </p:sp>
      <p:sp>
        <p:nvSpPr>
          <p:cNvPr id="35850" name="Text Box 7"/>
          <p:cNvSpPr txBox="1">
            <a:spLocks noChangeArrowheads="1"/>
          </p:cNvSpPr>
          <p:nvPr/>
        </p:nvSpPr>
        <p:spPr bwMode="auto">
          <a:xfrm>
            <a:off x="3075780" y="541020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r>
              <a:rPr lang="en-US" altLang="en-US" dirty="0"/>
              <a:t>birthday</a:t>
            </a:r>
          </a:p>
        </p:txBody>
      </p:sp>
      <p:sp>
        <p:nvSpPr>
          <p:cNvPr id="35851" name="Text Box 8"/>
          <p:cNvSpPr txBox="1">
            <a:spLocks noChangeArrowheads="1"/>
          </p:cNvSpPr>
          <p:nvPr/>
        </p:nvSpPr>
        <p:spPr bwMode="auto">
          <a:xfrm>
            <a:off x="6227760" y="4521438"/>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r>
              <a:rPr lang="en-US" altLang="en-US" dirty="0"/>
              <a:t>death</a:t>
            </a:r>
          </a:p>
        </p:txBody>
      </p:sp>
      <p:sp>
        <p:nvSpPr>
          <p:cNvPr id="35852" name="Text Box 10"/>
          <p:cNvSpPr txBox="1">
            <a:spLocks noChangeArrowheads="1"/>
          </p:cNvSpPr>
          <p:nvPr/>
        </p:nvSpPr>
        <p:spPr bwMode="auto">
          <a:xfrm>
            <a:off x="5574716" y="54864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r>
              <a:rPr lang="en-US" altLang="en-US" dirty="0"/>
              <a:t>description</a:t>
            </a:r>
          </a:p>
        </p:txBody>
      </p:sp>
      <p:sp>
        <p:nvSpPr>
          <p:cNvPr id="35853" name="Oval 11"/>
          <p:cNvSpPr>
            <a:spLocks noChangeArrowheads="1"/>
          </p:cNvSpPr>
          <p:nvPr/>
        </p:nvSpPr>
        <p:spPr bwMode="auto">
          <a:xfrm>
            <a:off x="838200" y="4572000"/>
            <a:ext cx="1447800" cy="6096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endParaRPr lang="en-US" altLang="en-US"/>
          </a:p>
        </p:txBody>
      </p:sp>
      <p:sp>
        <p:nvSpPr>
          <p:cNvPr id="35854" name="Oval 12"/>
          <p:cNvSpPr>
            <a:spLocks noChangeArrowheads="1"/>
          </p:cNvSpPr>
          <p:nvPr/>
        </p:nvSpPr>
        <p:spPr bwMode="auto">
          <a:xfrm>
            <a:off x="2895600" y="5410200"/>
            <a:ext cx="1752600" cy="6096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endParaRPr lang="en-US" altLang="en-US"/>
          </a:p>
        </p:txBody>
      </p:sp>
      <p:sp>
        <p:nvSpPr>
          <p:cNvPr id="35855" name="Oval 13"/>
          <p:cNvSpPr>
            <a:spLocks noChangeArrowheads="1"/>
          </p:cNvSpPr>
          <p:nvPr/>
        </p:nvSpPr>
        <p:spPr bwMode="auto">
          <a:xfrm>
            <a:off x="6096000" y="4572000"/>
            <a:ext cx="1371600" cy="4572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endParaRPr lang="en-US" altLang="en-US"/>
          </a:p>
        </p:txBody>
      </p:sp>
      <p:sp>
        <p:nvSpPr>
          <p:cNvPr id="35856" name="Oval 14"/>
          <p:cNvSpPr>
            <a:spLocks noChangeArrowheads="1"/>
          </p:cNvSpPr>
          <p:nvPr/>
        </p:nvSpPr>
        <p:spPr bwMode="auto">
          <a:xfrm>
            <a:off x="5486400" y="5486400"/>
            <a:ext cx="2057400" cy="5334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algn="ctr" eaLnBrk="0" fontAlgn="base" hangingPunct="0">
              <a:spcBef>
                <a:spcPct val="50000"/>
              </a:spcBef>
              <a:spcAft>
                <a:spcPct val="0"/>
              </a:spcAft>
              <a:defRPr sz="2800">
                <a:solidFill>
                  <a:schemeClr val="tx1"/>
                </a:solidFill>
                <a:latin typeface="Tahoma" pitchFamily="34" charset="0"/>
              </a:defRPr>
            </a:lvl6pPr>
            <a:lvl7pPr marL="2971800" indent="-228600" algn="ctr" eaLnBrk="0" fontAlgn="base" hangingPunct="0">
              <a:spcBef>
                <a:spcPct val="50000"/>
              </a:spcBef>
              <a:spcAft>
                <a:spcPct val="0"/>
              </a:spcAft>
              <a:defRPr sz="2800">
                <a:solidFill>
                  <a:schemeClr val="tx1"/>
                </a:solidFill>
                <a:latin typeface="Tahoma" pitchFamily="34" charset="0"/>
              </a:defRPr>
            </a:lvl7pPr>
            <a:lvl8pPr marL="3429000" indent="-228600" algn="ctr" eaLnBrk="0" fontAlgn="base" hangingPunct="0">
              <a:spcBef>
                <a:spcPct val="50000"/>
              </a:spcBef>
              <a:spcAft>
                <a:spcPct val="0"/>
              </a:spcAft>
              <a:defRPr sz="2800">
                <a:solidFill>
                  <a:schemeClr val="tx1"/>
                </a:solidFill>
                <a:latin typeface="Tahoma" pitchFamily="34" charset="0"/>
              </a:defRPr>
            </a:lvl8pPr>
            <a:lvl9pPr marL="3886200" indent="-228600" algn="ctr" eaLnBrk="0" fontAlgn="base" hangingPunct="0">
              <a:spcBef>
                <a:spcPct val="50000"/>
              </a:spcBef>
              <a:spcAft>
                <a:spcPct val="0"/>
              </a:spcAft>
              <a:defRPr sz="2800">
                <a:solidFill>
                  <a:schemeClr val="tx1"/>
                </a:solidFill>
                <a:latin typeface="Tahoma" pitchFamily="34" charset="0"/>
              </a:defRPr>
            </a:lvl9pPr>
          </a:lstStyle>
          <a:p>
            <a:endParaRPr lang="en-US" altLang="en-US"/>
          </a:p>
        </p:txBody>
      </p:sp>
      <p:sp>
        <p:nvSpPr>
          <p:cNvPr id="35857" name="Line 15"/>
          <p:cNvSpPr>
            <a:spLocks noChangeShapeType="1"/>
          </p:cNvSpPr>
          <p:nvPr/>
        </p:nvSpPr>
        <p:spPr bwMode="auto">
          <a:xfrm flipH="1">
            <a:off x="2133600" y="4267200"/>
            <a:ext cx="7620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8" name="Line 16"/>
          <p:cNvSpPr>
            <a:spLocks noChangeShapeType="1"/>
          </p:cNvSpPr>
          <p:nvPr/>
        </p:nvSpPr>
        <p:spPr bwMode="auto">
          <a:xfrm flipH="1">
            <a:off x="3886200" y="4572000"/>
            <a:ext cx="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9" name="Line 17"/>
          <p:cNvSpPr>
            <a:spLocks noChangeShapeType="1"/>
          </p:cNvSpPr>
          <p:nvPr/>
        </p:nvSpPr>
        <p:spPr bwMode="auto">
          <a:xfrm>
            <a:off x="4648200" y="4572000"/>
            <a:ext cx="13716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0" name="Line 18"/>
          <p:cNvSpPr>
            <a:spLocks noChangeShapeType="1"/>
          </p:cNvSpPr>
          <p:nvPr/>
        </p:nvSpPr>
        <p:spPr bwMode="auto">
          <a:xfrm>
            <a:off x="4953000" y="4191000"/>
            <a:ext cx="121920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440269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smtClean="0"/>
              <a:t>Attributes</a:t>
            </a:r>
          </a:p>
        </p:txBody>
      </p:sp>
      <p:sp>
        <p:nvSpPr>
          <p:cNvPr id="54275" name="Rectangle 3"/>
          <p:cNvSpPr>
            <a:spLocks noGrp="1" noChangeArrowheads="1"/>
          </p:cNvSpPr>
          <p:nvPr>
            <p:ph type="body" idx="1"/>
          </p:nvPr>
        </p:nvSpPr>
        <p:spPr>
          <a:xfrm>
            <a:off x="628650" y="1569252"/>
            <a:ext cx="7886700" cy="4351338"/>
          </a:xfrm>
        </p:spPr>
        <p:txBody>
          <a:bodyPr/>
          <a:lstStyle/>
          <a:p>
            <a:pPr eaLnBrk="1" hangingPunct="1"/>
            <a:r>
              <a:rPr lang="en-US" altLang="zh-CN" dirty="0" smtClean="0">
                <a:ea typeface="SimSun" pitchFamily="2" charset="-122"/>
              </a:rPr>
              <a:t>Both entity sets and relationships can have attributes</a:t>
            </a:r>
          </a:p>
          <a:p>
            <a:pPr eaLnBrk="1" hangingPunct="1"/>
            <a:r>
              <a:rPr lang="en-US" altLang="zh-CN" dirty="0" smtClean="0">
                <a:ea typeface="SimSun" pitchFamily="2" charset="-122"/>
              </a:rPr>
              <a:t>Attributes may be</a:t>
            </a:r>
          </a:p>
          <a:p>
            <a:pPr lvl="1" eaLnBrk="1" hangingPunct="1"/>
            <a:r>
              <a:rPr lang="en-US" altLang="zh-CN" dirty="0" smtClean="0">
                <a:ea typeface="SimSun" pitchFamily="2" charset="-122"/>
              </a:rPr>
              <a:t>Composite </a:t>
            </a:r>
            <a:endParaRPr lang="en-US" altLang="zh-CN" b="1" dirty="0" smtClean="0">
              <a:ea typeface="SimSun" pitchFamily="2" charset="-122"/>
            </a:endParaRPr>
          </a:p>
          <a:p>
            <a:pPr lvl="1" eaLnBrk="1" hangingPunct="1"/>
            <a:r>
              <a:rPr lang="en-US" altLang="zh-CN" dirty="0" smtClean="0">
                <a:ea typeface="SimSun" pitchFamily="2" charset="-122"/>
              </a:rPr>
              <a:t>Multi-valued (double ellipse)</a:t>
            </a:r>
          </a:p>
          <a:p>
            <a:pPr lvl="1" eaLnBrk="1" hangingPunct="1"/>
            <a:r>
              <a:rPr lang="en-US" altLang="zh-CN" dirty="0" smtClean="0">
                <a:ea typeface="SimSun" pitchFamily="2" charset="-122"/>
              </a:rPr>
              <a:t>Derive (dashed ellipse)</a:t>
            </a:r>
          </a:p>
          <a:p>
            <a:pPr eaLnBrk="1" hangingPunct="1"/>
            <a:endParaRPr lang="en-US" alt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425" y="3351107"/>
            <a:ext cx="619442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25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3634</TotalTime>
  <Words>1952</Words>
  <Application>Microsoft Office PowerPoint</Application>
  <PresentationFormat>On-screen Show (4:3)</PresentationFormat>
  <Paragraphs>300</Paragraphs>
  <Slides>56</Slides>
  <Notes>20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Lecture 5 Supplement – ER Model &amp; Mapping to Relational Model</vt:lpstr>
      <vt:lpstr>Overview of Database Design</vt:lpstr>
      <vt:lpstr>Overview of Database Design (cont.)</vt:lpstr>
      <vt:lpstr>ER Model Basics - Notations</vt:lpstr>
      <vt:lpstr>ER Model Basics - Notations</vt:lpstr>
      <vt:lpstr>ER Model Basics</vt:lpstr>
      <vt:lpstr>Keys</vt:lpstr>
      <vt:lpstr>Key Examples</vt:lpstr>
      <vt:lpstr>Attributes</vt:lpstr>
      <vt:lpstr>ER Model Basics (Contd.)</vt:lpstr>
      <vt:lpstr>Key Constraints (a.k.a. Cardinality)</vt:lpstr>
      <vt:lpstr>Key Constraints (ternary relationships)</vt:lpstr>
      <vt:lpstr>Self Relationship</vt:lpstr>
      <vt:lpstr>Participation Constraints</vt:lpstr>
      <vt:lpstr>Weak Entity Set</vt:lpstr>
      <vt:lpstr>Weak Entity Set Notations</vt:lpstr>
      <vt:lpstr>Specialization</vt:lpstr>
      <vt:lpstr>Specialization</vt:lpstr>
      <vt:lpstr>Entity vs. Attribute</vt:lpstr>
      <vt:lpstr>Summary of Conceptual Design</vt:lpstr>
      <vt:lpstr>Case Study: ER Modeling </vt:lpstr>
      <vt:lpstr>How to translate ER Model to Relational Model</vt:lpstr>
      <vt:lpstr>Review - Concepts</vt:lpstr>
      <vt:lpstr>Review - Example</vt:lpstr>
      <vt:lpstr>Objectives of logical design...</vt:lpstr>
      <vt:lpstr>Some rules...</vt:lpstr>
      <vt:lpstr>The key...</vt:lpstr>
      <vt:lpstr>Constraints</vt:lpstr>
      <vt:lpstr>Transforming E-R diagrams into relations</vt:lpstr>
      <vt:lpstr>PowerPoint Presentation</vt:lpstr>
      <vt:lpstr>Looks like this using relational schema notation</vt:lpstr>
      <vt:lpstr>Transforming E-R diagrams into relations</vt:lpstr>
      <vt:lpstr>Looks like this using relational schema notation</vt:lpstr>
      <vt:lpstr>Transforming E-R diagrams into relations</vt:lpstr>
      <vt:lpstr>Example of mapping a 1:M relationship</vt:lpstr>
      <vt:lpstr>Looks like this using relational schema notation</vt:lpstr>
      <vt:lpstr>Example of mapping an M:M relationship</vt:lpstr>
      <vt:lpstr>Looks like this using relational schema notation</vt:lpstr>
      <vt:lpstr>Mapping a binary 1:1 relationship</vt:lpstr>
      <vt:lpstr>Looks like this using relational schema notation</vt:lpstr>
      <vt:lpstr>Transforming E-R diagrams into relations</vt:lpstr>
      <vt:lpstr>Looks like this using relational schema notation</vt:lpstr>
      <vt:lpstr>Transforming E-R diagrams into relations</vt:lpstr>
      <vt:lpstr>Mapping Supertype/subtype relationships</vt:lpstr>
      <vt:lpstr>Would look like this...</vt:lpstr>
      <vt:lpstr>Case Study: ER Modeling </vt:lpstr>
      <vt:lpstr>Data normalization </vt:lpstr>
      <vt:lpstr>PowerPoint Presentation</vt:lpstr>
      <vt:lpstr>Functional dependencies and keys</vt:lpstr>
      <vt:lpstr>First normal form</vt:lpstr>
      <vt:lpstr>Second normal form</vt:lpstr>
      <vt:lpstr>Third normal form</vt:lpstr>
      <vt:lpstr>Relation with transitive dependency</vt:lpstr>
      <vt:lpstr>Transitive dependency in SALES relation</vt:lpstr>
      <vt:lpstr>Removing a transitive dependency</vt:lpstr>
      <vt:lpstr>Relations in 3NF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Sampath Jayarathna</cp:lastModifiedBy>
  <cp:revision>91</cp:revision>
  <dcterms:created xsi:type="dcterms:W3CDTF">2009-12-29T10:39:27Z</dcterms:created>
  <dcterms:modified xsi:type="dcterms:W3CDTF">2016-10-19T22:29:19Z</dcterms:modified>
</cp:coreProperties>
</file>