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2" r:id="rId3"/>
    <p:sldId id="373" r:id="rId4"/>
    <p:sldId id="451" r:id="rId5"/>
    <p:sldId id="452" r:id="rId6"/>
    <p:sldId id="419" r:id="rId7"/>
    <p:sldId id="420" r:id="rId8"/>
    <p:sldId id="421" r:id="rId9"/>
    <p:sldId id="422" r:id="rId10"/>
    <p:sldId id="423" r:id="rId11"/>
    <p:sldId id="424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6" r:id="rId22"/>
    <p:sldId id="437" r:id="rId23"/>
    <p:sldId id="453" r:id="rId24"/>
    <p:sldId id="438" r:id="rId25"/>
    <p:sldId id="441" r:id="rId26"/>
    <p:sldId id="44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xmlns="" id="{B79DCA00-3267-4A49-A893-1443578DF1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xmlns="" id="{D3A97BD1-C42D-415C-BFFC-0E7D0A0A1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xmlns="" id="{497FC02C-28C9-4252-B2B3-43A9A3A144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3D57AF-D830-422B-886E-391ED2B9E472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0749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xmlns="" id="{E058DAAE-0720-421C-9ECE-2902298FF8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xmlns="" id="{B1643530-485B-49AE-A8DA-CCF5677A7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xmlns="" id="{17E654E4-B892-480C-95E6-C469B2523D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7A3BFB-C49A-4FC9-8E1E-7B4E4FF78CC0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37780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xmlns="" id="{90CDF431-E8A7-4295-AA2B-F04F507906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xmlns="" id="{FAD61BD6-B246-4072-BE74-F6E4CF412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xmlns="" id="{51181F26-7091-4253-B22C-B0EA06D5E4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78F074-8999-49DA-9B02-7E45849C85AF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43087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xmlns="" id="{DE614708-B995-4FBF-ADC1-D6F935E528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xmlns="" id="{6B670753-78D3-41E7-A9EF-6BA6518DD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xmlns="" id="{9165F344-C294-48FC-B5B0-70AD0D23BA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552A19-8884-4FE5-8635-BE34682D0BAC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601310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xmlns="" id="{69438102-6C19-480C-8530-1479A15EEF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xmlns="" id="{727752D8-F820-4810-84CC-8A146B5D9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xmlns="" id="{949CFD00-E2DB-4BF4-AA8C-0F1F74635A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2638AD-2630-47EC-A0D3-A582D45F2BAD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250431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xmlns="" id="{0ABAD4D0-B764-449B-8815-E49614538F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xmlns="" id="{1728C17E-A82C-4C21-8589-5E2C5AEFE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xmlns="" id="{C8971C95-3535-4C22-AE2F-EDDE2EA83E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44B9E6-1026-4595-886E-052DDCD53421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64907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xmlns="" id="{0ABAD4D0-B764-449B-8815-E49614538F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xmlns="" id="{1728C17E-A82C-4C21-8589-5E2C5AEFE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xmlns="" id="{C8971C95-3535-4C22-AE2F-EDDE2EA83E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44B9E6-1026-4595-886E-052DDCD53421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64907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xmlns="" id="{18DF6670-E508-4DD3-989D-59A798C7F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xmlns="" id="{4429BBFF-01AD-4A14-AE7A-FADF2A791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xmlns="" id="{A0AB76F8-D7A2-48B5-95F5-BCE865F3F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E03974-E8A9-43D0-9D50-7B467BCB600E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14424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xmlns="" id="{5402D527-AE8B-4407-8DA6-EAEA67DA93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xmlns="" id="{364911E9-EE74-4C02-A3CF-F10C8F852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xmlns="" id="{B70B2F60-385E-44BB-9C2D-E76292904A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F189BD-C60F-4801-A270-BE458155D7CF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20972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>
            <a:extLst>
              <a:ext uri="{FF2B5EF4-FFF2-40B4-BE49-F238E27FC236}">
                <a16:creationId xmlns:a16="http://schemas.microsoft.com/office/drawing/2014/main" xmlns="" id="{F7B5D5C5-F343-4339-A97D-A8618A242D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>
            <a:extLst>
              <a:ext uri="{FF2B5EF4-FFF2-40B4-BE49-F238E27FC236}">
                <a16:creationId xmlns:a16="http://schemas.microsoft.com/office/drawing/2014/main" xmlns="" id="{951DC89E-7EE4-452D-B20A-EE76431C4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xmlns="" id="{8EE7B970-7533-475D-AB61-E688AD60D7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77137A-1CEF-456A-871C-29089A217612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5893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xmlns="" id="{C3CF43AB-DAA6-4E19-92FD-F09AAACD59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xmlns="" id="{5DE5F196-5C50-46B2-A5D1-31BCD3E06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xmlns="" id="{4FB1191B-096C-4BFC-B0CE-1A29AAAD05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E287E0-D76C-4926-A5BB-0C8C13E4A516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3931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xmlns="" id="{CD01C7FD-D2BA-48B1-AB4F-DC258BD1BB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xmlns="" id="{CA32CF44-F57B-47E9-8B99-37DD0340C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xmlns="" id="{C9E98D29-B11E-4947-8F0F-68B24FE111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31703A-FE1B-4B37-B444-7BBF945F0628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56808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xmlns="" id="{A6445739-1DD6-4970-B2CE-DCC7E749C8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xmlns="" id="{63A75F50-780E-4287-80C0-63BA26D22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xmlns="" id="{E4156449-14AB-4C15-9220-95DA222B58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AB5F5E-EE1B-471A-AAEF-F7BDEF564F5B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34719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xmlns="" id="{0FB504AD-5E00-47A9-974D-E260801377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xmlns="" id="{50CDFD5B-E6A9-42D7-B8EB-FA530D27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xmlns="" id="{8155D255-FE39-43CE-9561-95B00A65DF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A83F45-7200-463D-A481-8B41F9511EAE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73269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xmlns="" id="{327DD2B1-55C9-4655-B871-347C8EB399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xmlns="" id="{91BD1E4F-1068-4CA3-A0DD-6FFCFB997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xmlns="" id="{6C9BD34B-3D2A-4C01-BEC7-FEB5C7AA5B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28A6EB-3E7C-48DD-83F2-CD41BBB2A5D5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41027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xmlns="" id="{E57B1104-D689-4522-AC4A-4F905F1680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xmlns="" id="{252FF077-C7EF-46CD-84A8-FF48ED6AB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xmlns="" id="{BB002913-C839-4F25-AD2E-BB641D2608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77A6B1-AC34-45E9-8549-3BF737964FD7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40003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xmlns="" id="{905AC47E-0E34-45BC-8957-162AD4B389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xmlns="" id="{8A381944-276C-406E-87E9-2C0A1921D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xmlns="" id="{01CD8169-7F7E-43BF-ADAD-B18C6924E4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370597-80D1-427B-9097-B207E084A335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377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xmlns="" id="{8A0051EB-E9CE-4DB8-ADF2-CA9E9C6CF0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xmlns="" id="{3EE33929-18C6-4815-94F9-692957983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xmlns="" id="{C19F4CDA-7B52-4611-BFDD-CB5166E2F7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239797-5CCB-47E3-AB36-AF27D3A64570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09197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1b- Introduction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140</a:t>
            </a:r>
          </a:p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>
            <a:extLst>
              <a:ext uri="{FF2B5EF4-FFF2-40B4-BE49-F238E27FC236}">
                <a16:creationId xmlns:a16="http://schemas.microsoft.com/office/drawing/2014/main" xmlns="" id="{09956B86-63B6-469F-8B5B-C47FD707F1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  <a:br>
              <a:rPr lang="en-US" altLang="en-US"/>
            </a:br>
            <a:r>
              <a:rPr lang="en-US" altLang="en-US" sz="2800"/>
              <a:t>Sample Program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xmlns="" id="{245868A6-4058-470F-88CD-BFB4E76D27B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6575" y="1485900"/>
            <a:ext cx="829468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 in the sample program are:</a:t>
            </a: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 are lower case (Java is a case sensitive language).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 cannot be used as a programmer-defined identifier.</a:t>
            </a: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xmlns="" id="{4613DD25-1CD1-4812-AAE0-BD02511BF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79650"/>
            <a:ext cx="2203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Clr>
                <a:schemeClr val="hlink"/>
              </a:buClr>
              <a:buSzPct val="110000"/>
              <a:buFontTx/>
              <a:buChar char="•"/>
            </a:pPr>
            <a:r>
              <a:rPr lang="en-US" altLang="en-US" sz="2400" dirty="0">
                <a:latin typeface="Courier New" panose="02070309020205020404" pitchFamily="49" charset="0"/>
              </a:rPr>
              <a:t>public</a:t>
            </a:r>
          </a:p>
          <a:p>
            <a:pPr lvl="1" eaLnBrk="1" hangingPunct="1">
              <a:buClr>
                <a:schemeClr val="hlink"/>
              </a:buClr>
              <a:buSzPct val="110000"/>
              <a:buFontTx/>
              <a:buChar char="•"/>
            </a:pPr>
            <a:r>
              <a:rPr lang="en-US" altLang="en-US" sz="2400" dirty="0">
                <a:latin typeface="Courier New" panose="02070309020205020404" pitchFamily="49" charset="0"/>
              </a:rPr>
              <a:t>class</a:t>
            </a:r>
          </a:p>
        </p:txBody>
      </p:sp>
      <p:sp>
        <p:nvSpPr>
          <p:cNvPr id="59398" name="Text Box 5">
            <a:extLst>
              <a:ext uri="{FF2B5EF4-FFF2-40B4-BE49-F238E27FC236}">
                <a16:creationId xmlns:a16="http://schemas.microsoft.com/office/drawing/2014/main" xmlns="" id="{1DBCEAE8-28FF-4C94-BF66-1DB1767A9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438" y="2305050"/>
            <a:ext cx="1936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Clr>
                <a:schemeClr val="hlink"/>
              </a:buClr>
              <a:buSzPct val="110000"/>
              <a:buFontTx/>
              <a:buChar char="•"/>
            </a:pPr>
            <a:r>
              <a:rPr lang="en-US" altLang="en-US" sz="2400">
                <a:latin typeface="Courier New" panose="02070309020205020404" pitchFamily="49" charset="0"/>
              </a:rPr>
              <a:t>static</a:t>
            </a:r>
          </a:p>
          <a:p>
            <a:pPr lvl="1" eaLnBrk="1" hangingPunct="1">
              <a:buClr>
                <a:schemeClr val="hlink"/>
              </a:buClr>
              <a:buSzPct val="110000"/>
              <a:buFontTx/>
              <a:buChar char="•"/>
            </a:pPr>
            <a:r>
              <a:rPr lang="en-US" altLang="en-US" sz="2400">
                <a:latin typeface="Courier New" panose="02070309020205020404" pitchFamily="49" charset="0"/>
              </a:rPr>
              <a:t>void</a:t>
            </a:r>
          </a:p>
        </p:txBody>
      </p:sp>
    </p:spTree>
    <p:extLst>
      <p:ext uri="{BB962C8B-B14F-4D97-AF65-F5344CB8AC3E}">
        <p14:creationId xmlns:p14="http://schemas.microsoft.com/office/powerpoint/2010/main" val="163132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C842C1EE-8E0A-461F-953D-E660B52C7A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  <a:endParaRPr lang="en-US" altLang="en-US" sz="3200"/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F591508A-9C34-4B0A-AE0D-1C32DABC7C2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85900"/>
            <a:ext cx="8294688" cy="50196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Semi-colons are used to end Java statements; however, not all lines of a Java program end a statement.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learning Java is to learn where to properly use the punctuation.</a:t>
            </a:r>
          </a:p>
          <a:p>
            <a:endParaRPr lang="en-US" altLang="en-US" sz="2400" dirty="0"/>
          </a:p>
          <a:p>
            <a:r>
              <a:rPr lang="en-US" altLang="en-US" sz="2400" dirty="0"/>
              <a:t>A statement is a complete Java instruction that causes the computer to perform an action.</a:t>
            </a:r>
          </a:p>
          <a:p>
            <a:pPr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8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>
            <a:extLst>
              <a:ext uri="{FF2B5EF4-FFF2-40B4-BE49-F238E27FC236}">
                <a16:creationId xmlns:a16="http://schemas.microsoft.com/office/drawing/2014/main" xmlns="" id="{A35D8EBE-B3F2-4BEB-9485-C48C92C97E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  <a:br>
              <a:rPr lang="en-US" altLang="en-US"/>
            </a:br>
            <a:r>
              <a:rPr lang="en-US" altLang="en-US" sz="2800"/>
              <a:t>Variables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xmlns="" id="{8D457347-B15B-4FE7-A578-E7499733B2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4038" y="1485900"/>
            <a:ext cx="8294687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in a Java program is stored in memory.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names represent a location in memory.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in Java are sometimes called fields.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are created by the programmer who assigns it a programmer-defined identifier.</a:t>
            </a: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hours = 40;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example, the variable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created as an integer (more on this later) and assigned the value of 40.</a:t>
            </a:r>
          </a:p>
        </p:txBody>
      </p:sp>
    </p:spTree>
    <p:extLst>
      <p:ext uri="{BB962C8B-B14F-4D97-AF65-F5344CB8AC3E}">
        <p14:creationId xmlns:p14="http://schemas.microsoft.com/office/powerpoint/2010/main" val="6174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>
            <a:extLst>
              <a:ext uri="{FF2B5EF4-FFF2-40B4-BE49-F238E27FC236}">
                <a16:creationId xmlns:a16="http://schemas.microsoft.com/office/drawing/2014/main" xmlns="" id="{EC67E266-8742-46BF-A01E-D7C62DAF17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  <a:br>
              <a:rPr lang="en-US" altLang="en-US"/>
            </a:br>
            <a:r>
              <a:rPr lang="en-US" altLang="en-US" sz="2800"/>
              <a:t>Variables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xmlns="" id="{E333276E-19A2-49A2-A76A-23EC691E28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09588" y="1466850"/>
            <a:ext cx="8294687" cy="1179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are simply a name given to represent a place in memory.</a:t>
            </a:r>
          </a:p>
        </p:txBody>
      </p:sp>
      <p:grpSp>
        <p:nvGrpSpPr>
          <p:cNvPr id="67589" name="Group 29">
            <a:extLst>
              <a:ext uri="{FF2B5EF4-FFF2-40B4-BE49-F238E27FC236}">
                <a16:creationId xmlns:a16="http://schemas.microsoft.com/office/drawing/2014/main" xmlns="" id="{B9359804-6CBA-4FD6-93E6-AB98EFF7BC3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743200"/>
            <a:ext cx="2971800" cy="3124200"/>
            <a:chOff x="1584" y="1584"/>
            <a:chExt cx="1872" cy="1968"/>
          </a:xfrm>
        </p:grpSpPr>
        <p:sp>
          <p:nvSpPr>
            <p:cNvPr id="67590" name="Rectangle 30">
              <a:extLst>
                <a:ext uri="{FF2B5EF4-FFF2-40B4-BE49-F238E27FC236}">
                  <a16:creationId xmlns:a16="http://schemas.microsoft.com/office/drawing/2014/main" xmlns="" id="{D2DFBE07-6ED9-414B-9590-C2CFD0CB2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63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1" name="Rectangle 31">
              <a:extLst>
                <a:ext uri="{FF2B5EF4-FFF2-40B4-BE49-F238E27FC236}">
                  <a16:creationId xmlns:a16="http://schemas.microsoft.com/office/drawing/2014/main" xmlns="" id="{5FA6DDD7-6770-4EF2-A80C-F5421D749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87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2" name="Rectangle 32">
              <a:extLst>
                <a:ext uri="{FF2B5EF4-FFF2-40B4-BE49-F238E27FC236}">
                  <a16:creationId xmlns:a16="http://schemas.microsoft.com/office/drawing/2014/main" xmlns="" id="{8C4ECE43-A5D8-4378-BFD3-52AD94D99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3" name="Rectangle 33">
              <a:extLst>
                <a:ext uri="{FF2B5EF4-FFF2-40B4-BE49-F238E27FC236}">
                  <a16:creationId xmlns:a16="http://schemas.microsoft.com/office/drawing/2014/main" xmlns="" id="{0D64BBA7-B1AE-46FF-801E-C707121D3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5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4" name="Rectangle 34">
              <a:extLst>
                <a:ext uri="{FF2B5EF4-FFF2-40B4-BE49-F238E27FC236}">
                  <a16:creationId xmlns:a16="http://schemas.microsoft.com/office/drawing/2014/main" xmlns="" id="{000C7CC5-C83B-46D2-BC87-3F12AC969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59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5" name="Rectangle 35">
              <a:extLst>
                <a:ext uri="{FF2B5EF4-FFF2-40B4-BE49-F238E27FC236}">
                  <a16:creationId xmlns:a16="http://schemas.microsoft.com/office/drawing/2014/main" xmlns="" id="{B54BE885-AE96-4323-8CE4-D933B8754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83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6" name="Rectangle 36">
              <a:extLst>
                <a:ext uri="{FF2B5EF4-FFF2-40B4-BE49-F238E27FC236}">
                  <a16:creationId xmlns:a16="http://schemas.microsoft.com/office/drawing/2014/main" xmlns="" id="{CFDC3F97-5D8D-4379-9005-ED26DACF3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07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7" name="Rectangle 37">
              <a:extLst>
                <a:ext uri="{FF2B5EF4-FFF2-40B4-BE49-F238E27FC236}">
                  <a16:creationId xmlns:a16="http://schemas.microsoft.com/office/drawing/2014/main" xmlns="" id="{22B1B815-2AA1-46FD-BF3A-40AF501B1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31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7598" name="Text Box 38">
              <a:extLst>
                <a:ext uri="{FF2B5EF4-FFF2-40B4-BE49-F238E27FC236}">
                  <a16:creationId xmlns:a16="http://schemas.microsoft.com/office/drawing/2014/main" xmlns="" id="{F95800CB-CBDD-40C8-917D-1FCEF4B82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58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0x000</a:t>
              </a:r>
            </a:p>
          </p:txBody>
        </p:sp>
        <p:sp>
          <p:nvSpPr>
            <p:cNvPr id="67599" name="Text Box 39">
              <a:extLst>
                <a:ext uri="{FF2B5EF4-FFF2-40B4-BE49-F238E27FC236}">
                  <a16:creationId xmlns:a16="http://schemas.microsoft.com/office/drawing/2014/main" xmlns="" id="{419CFCED-087E-476E-8842-2FBBCA6F6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82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0x001</a:t>
              </a:r>
            </a:p>
          </p:txBody>
        </p:sp>
        <p:sp>
          <p:nvSpPr>
            <p:cNvPr id="67600" name="Text Box 40">
              <a:extLst>
                <a:ext uri="{FF2B5EF4-FFF2-40B4-BE49-F238E27FC236}">
                  <a16:creationId xmlns:a16="http://schemas.microsoft.com/office/drawing/2014/main" xmlns="" id="{46B101F1-261D-4D99-A3D2-7147CBEE1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06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0x002</a:t>
              </a:r>
            </a:p>
          </p:txBody>
        </p:sp>
        <p:sp>
          <p:nvSpPr>
            <p:cNvPr id="67601" name="Text Box 41">
              <a:extLst>
                <a:ext uri="{FF2B5EF4-FFF2-40B4-BE49-F238E27FC236}">
                  <a16:creationId xmlns:a16="http://schemas.microsoft.com/office/drawing/2014/main" xmlns="" id="{5DDEF411-CBB1-45E2-86EC-AC4409C2E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30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0x003</a:t>
              </a:r>
            </a:p>
          </p:txBody>
        </p:sp>
        <p:sp>
          <p:nvSpPr>
            <p:cNvPr id="67602" name="Text Box 42">
              <a:extLst>
                <a:ext uri="{FF2B5EF4-FFF2-40B4-BE49-F238E27FC236}">
                  <a16:creationId xmlns:a16="http://schemas.microsoft.com/office/drawing/2014/main" xmlns="" id="{99C990CC-6986-4A48-9778-BCD548B8A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54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0x004</a:t>
              </a:r>
            </a:p>
          </p:txBody>
        </p:sp>
        <p:sp>
          <p:nvSpPr>
            <p:cNvPr id="67603" name="Text Box 43">
              <a:extLst>
                <a:ext uri="{FF2B5EF4-FFF2-40B4-BE49-F238E27FC236}">
                  <a16:creationId xmlns:a16="http://schemas.microsoft.com/office/drawing/2014/main" xmlns="" id="{D3728C92-225E-45BD-916B-4BA474D99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78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0x005</a:t>
              </a:r>
            </a:p>
          </p:txBody>
        </p:sp>
        <p:sp>
          <p:nvSpPr>
            <p:cNvPr id="67604" name="Text Box 44">
              <a:extLst>
                <a:ext uri="{FF2B5EF4-FFF2-40B4-BE49-F238E27FC236}">
                  <a16:creationId xmlns:a16="http://schemas.microsoft.com/office/drawing/2014/main" xmlns="" id="{6D4CB744-C6B7-4F73-B9C5-46F1806724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02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0x006</a:t>
              </a:r>
            </a:p>
          </p:txBody>
        </p:sp>
        <p:sp>
          <p:nvSpPr>
            <p:cNvPr id="67605" name="Text Box 45">
              <a:extLst>
                <a:ext uri="{FF2B5EF4-FFF2-40B4-BE49-F238E27FC236}">
                  <a16:creationId xmlns:a16="http://schemas.microsoft.com/office/drawing/2014/main" xmlns="" id="{A0489E95-ADB8-4535-87F1-CBDBF67FA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26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34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>
            <a:extLst>
              <a:ext uri="{FF2B5EF4-FFF2-40B4-BE49-F238E27FC236}">
                <a16:creationId xmlns:a16="http://schemas.microsoft.com/office/drawing/2014/main" xmlns="" id="{A7166303-C56B-4DAA-898F-62140B2C25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  <a:br>
              <a:rPr lang="en-US" altLang="en-US"/>
            </a:br>
            <a:r>
              <a:rPr lang="en-US" altLang="en-US" sz="2800"/>
              <a:t>Variables</a:t>
            </a:r>
          </a:p>
        </p:txBody>
      </p:sp>
      <p:grpSp>
        <p:nvGrpSpPr>
          <p:cNvPr id="68612" name="Group 4">
            <a:extLst>
              <a:ext uri="{FF2B5EF4-FFF2-40B4-BE49-F238E27FC236}">
                <a16:creationId xmlns:a16="http://schemas.microsoft.com/office/drawing/2014/main" xmlns="" id="{2A3C4220-0A65-47D2-927E-2A0C2887C19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514600"/>
            <a:ext cx="2971800" cy="3124200"/>
            <a:chOff x="1584" y="1584"/>
            <a:chExt cx="1872" cy="1968"/>
          </a:xfrm>
        </p:grpSpPr>
        <p:sp>
          <p:nvSpPr>
            <p:cNvPr id="68620" name="Rectangle 5">
              <a:extLst>
                <a:ext uri="{FF2B5EF4-FFF2-40B4-BE49-F238E27FC236}">
                  <a16:creationId xmlns:a16="http://schemas.microsoft.com/office/drawing/2014/main" xmlns="" id="{95623973-E4A2-4CD4-8BC4-AE74DE7DC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63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1" name="Rectangle 6">
              <a:extLst>
                <a:ext uri="{FF2B5EF4-FFF2-40B4-BE49-F238E27FC236}">
                  <a16:creationId xmlns:a16="http://schemas.microsoft.com/office/drawing/2014/main" xmlns="" id="{3AE50FE7-EA08-476B-B9E1-E39EC39B7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87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2" name="Rectangle 7">
              <a:extLst>
                <a:ext uri="{FF2B5EF4-FFF2-40B4-BE49-F238E27FC236}">
                  <a16:creationId xmlns:a16="http://schemas.microsoft.com/office/drawing/2014/main" xmlns="" id="{F5B8AE78-BDDC-439B-9137-03686FD50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3" name="Rectangle 8">
              <a:extLst>
                <a:ext uri="{FF2B5EF4-FFF2-40B4-BE49-F238E27FC236}">
                  <a16:creationId xmlns:a16="http://schemas.microsoft.com/office/drawing/2014/main" xmlns="" id="{B96A37A2-11C6-4A77-BC7B-99C2A1437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5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4" name="Rectangle 9">
              <a:extLst>
                <a:ext uri="{FF2B5EF4-FFF2-40B4-BE49-F238E27FC236}">
                  <a16:creationId xmlns:a16="http://schemas.microsoft.com/office/drawing/2014/main" xmlns="" id="{A469F140-2C3B-4AC4-91B8-A0F5DAED8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59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5" name="Rectangle 10">
              <a:extLst>
                <a:ext uri="{FF2B5EF4-FFF2-40B4-BE49-F238E27FC236}">
                  <a16:creationId xmlns:a16="http://schemas.microsoft.com/office/drawing/2014/main" xmlns="" id="{D66BE511-9B04-4C22-8E2A-D6220D606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83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6" name="Rectangle 11">
              <a:extLst>
                <a:ext uri="{FF2B5EF4-FFF2-40B4-BE49-F238E27FC236}">
                  <a16:creationId xmlns:a16="http://schemas.microsoft.com/office/drawing/2014/main" xmlns="" id="{BBABF0FC-1F75-4C93-8D3D-E56F7A52B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07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7" name="Rectangle 12">
              <a:extLst>
                <a:ext uri="{FF2B5EF4-FFF2-40B4-BE49-F238E27FC236}">
                  <a16:creationId xmlns:a16="http://schemas.microsoft.com/office/drawing/2014/main" xmlns="" id="{168C5D9D-84DB-4F78-A3C1-489E78C9E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31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8628" name="Text Box 13">
              <a:extLst>
                <a:ext uri="{FF2B5EF4-FFF2-40B4-BE49-F238E27FC236}">
                  <a16:creationId xmlns:a16="http://schemas.microsoft.com/office/drawing/2014/main" xmlns="" id="{B2A258D5-6137-48E4-ABAE-A17D8A0A9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58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0x000</a:t>
              </a:r>
            </a:p>
          </p:txBody>
        </p:sp>
        <p:sp>
          <p:nvSpPr>
            <p:cNvPr id="68629" name="Text Box 14">
              <a:extLst>
                <a:ext uri="{FF2B5EF4-FFF2-40B4-BE49-F238E27FC236}">
                  <a16:creationId xmlns:a16="http://schemas.microsoft.com/office/drawing/2014/main" xmlns="" id="{B91DD805-5056-4602-AA1D-54B69EF4E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82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0x001</a:t>
              </a:r>
            </a:p>
          </p:txBody>
        </p:sp>
        <p:sp>
          <p:nvSpPr>
            <p:cNvPr id="68630" name="Text Box 15">
              <a:extLst>
                <a:ext uri="{FF2B5EF4-FFF2-40B4-BE49-F238E27FC236}">
                  <a16:creationId xmlns:a16="http://schemas.microsoft.com/office/drawing/2014/main" xmlns="" id="{91535835-464D-4706-A7DA-CD7817F3B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06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0x002</a:t>
              </a:r>
            </a:p>
          </p:txBody>
        </p:sp>
        <p:sp>
          <p:nvSpPr>
            <p:cNvPr id="68631" name="Text Box 16">
              <a:extLst>
                <a:ext uri="{FF2B5EF4-FFF2-40B4-BE49-F238E27FC236}">
                  <a16:creationId xmlns:a16="http://schemas.microsoft.com/office/drawing/2014/main" xmlns="" id="{4A457941-2A18-4B16-AC93-F9AAD06F6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30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0x003</a:t>
              </a:r>
            </a:p>
          </p:txBody>
        </p:sp>
        <p:sp>
          <p:nvSpPr>
            <p:cNvPr id="68632" name="Text Box 17">
              <a:extLst>
                <a:ext uri="{FF2B5EF4-FFF2-40B4-BE49-F238E27FC236}">
                  <a16:creationId xmlns:a16="http://schemas.microsoft.com/office/drawing/2014/main" xmlns="" id="{40BB0BF7-B83E-4EDC-BD88-3D2487241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54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0x004</a:t>
              </a:r>
            </a:p>
          </p:txBody>
        </p:sp>
        <p:sp>
          <p:nvSpPr>
            <p:cNvPr id="68633" name="Text Box 18">
              <a:extLst>
                <a:ext uri="{FF2B5EF4-FFF2-40B4-BE49-F238E27FC236}">
                  <a16:creationId xmlns:a16="http://schemas.microsoft.com/office/drawing/2014/main" xmlns="" id="{AD1C3D3E-D34D-48D1-B4C7-452D48C50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78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0x005</a:t>
              </a:r>
            </a:p>
          </p:txBody>
        </p:sp>
        <p:sp>
          <p:nvSpPr>
            <p:cNvPr id="68634" name="Text Box 19">
              <a:extLst>
                <a:ext uri="{FF2B5EF4-FFF2-40B4-BE49-F238E27FC236}">
                  <a16:creationId xmlns:a16="http://schemas.microsoft.com/office/drawing/2014/main" xmlns="" id="{37B8DE34-806D-4D17-A3ED-F313D2BFB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02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0x006</a:t>
              </a:r>
            </a:p>
          </p:txBody>
        </p:sp>
        <p:sp>
          <p:nvSpPr>
            <p:cNvPr id="68635" name="Text Box 20">
              <a:extLst>
                <a:ext uri="{FF2B5EF4-FFF2-40B4-BE49-F238E27FC236}">
                  <a16:creationId xmlns:a16="http://schemas.microsoft.com/office/drawing/2014/main" xmlns="" id="{EDC9D9CE-1187-407B-86CA-12A46FC78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26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0x007</a:t>
              </a:r>
            </a:p>
          </p:txBody>
        </p:sp>
      </p:grpSp>
      <p:sp>
        <p:nvSpPr>
          <p:cNvPr id="86037" name="Text Box 21">
            <a:extLst>
              <a:ext uri="{FF2B5EF4-FFF2-40B4-BE49-F238E27FC236}">
                <a16:creationId xmlns:a16="http://schemas.microsoft.com/office/drawing/2014/main" xmlns="" id="{CA5E6FC0-E6FE-4062-8A48-8809B81D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2860675"/>
            <a:ext cx="22161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The Java Virtual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Machine (JVM)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actually decides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where the value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will be placed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in memory.</a:t>
            </a:r>
          </a:p>
        </p:txBody>
      </p:sp>
      <p:grpSp>
        <p:nvGrpSpPr>
          <p:cNvPr id="68614" name="Group 22">
            <a:extLst>
              <a:ext uri="{FF2B5EF4-FFF2-40B4-BE49-F238E27FC236}">
                <a16:creationId xmlns:a16="http://schemas.microsoft.com/office/drawing/2014/main" xmlns="" id="{5F4A5503-9E0C-448F-84B5-CF611870EF8F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905000"/>
            <a:ext cx="4940300" cy="3521075"/>
            <a:chOff x="2640" y="1231"/>
            <a:chExt cx="3112" cy="2218"/>
          </a:xfrm>
        </p:grpSpPr>
        <p:sp>
          <p:nvSpPr>
            <p:cNvPr id="68615" name="Text Box 23">
              <a:extLst>
                <a:ext uri="{FF2B5EF4-FFF2-40B4-BE49-F238E27FC236}">
                  <a16:creationId xmlns:a16="http://schemas.microsoft.com/office/drawing/2014/main" xmlns="" id="{58463F25-4F4A-46FE-86BA-86CFA4244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352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72</a:t>
              </a:r>
            </a:p>
          </p:txBody>
        </p:sp>
        <p:sp>
          <p:nvSpPr>
            <p:cNvPr id="68616" name="Text Box 24">
              <a:extLst>
                <a:ext uri="{FF2B5EF4-FFF2-40B4-BE49-F238E27FC236}">
                  <a16:creationId xmlns:a16="http://schemas.microsoft.com/office/drawing/2014/main" xmlns="" id="{5B214CED-C624-4C35-A8C6-687CD99E90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231"/>
              <a:ext cx="1960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/>
                <a:t>Assume that the this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/>
                <a:t>variable declaration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/>
                <a:t>has been made.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Courier New" panose="02070309020205020404" pitchFamily="49" charset="0"/>
                </a:rPr>
                <a:t>int length = 72;</a:t>
              </a:r>
            </a:p>
          </p:txBody>
        </p:sp>
        <p:sp>
          <p:nvSpPr>
            <p:cNvPr id="68617" name="Text Box 25">
              <a:extLst>
                <a:ext uri="{FF2B5EF4-FFF2-40B4-BE49-F238E27FC236}">
                  <a16:creationId xmlns:a16="http://schemas.microsoft.com/office/drawing/2014/main" xmlns="" id="{747ED75D-BC72-495C-B015-789750322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23"/>
              <a:ext cx="1449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/>
                <a:t>The variable length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/>
                <a:t>is a symbolic name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/>
                <a:t>for the memory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/>
                <a:t>location 0x003.</a:t>
              </a:r>
            </a:p>
          </p:txBody>
        </p:sp>
        <p:sp>
          <p:nvSpPr>
            <p:cNvPr id="68618" name="Line 26">
              <a:extLst>
                <a:ext uri="{FF2B5EF4-FFF2-40B4-BE49-F238E27FC236}">
                  <a16:creationId xmlns:a16="http://schemas.microsoft.com/office/drawing/2014/main" xmlns="" id="{8D739EFC-DBA6-4B75-BBEC-EAC697CA11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6" y="2496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9" name="Line 27">
              <a:extLst>
                <a:ext uri="{FF2B5EF4-FFF2-40B4-BE49-F238E27FC236}">
                  <a16:creationId xmlns:a16="http://schemas.microsoft.com/office/drawing/2014/main" xmlns="" id="{01964BE1-45C9-4AE1-9733-CACDFCA6F1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21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504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>
            <a:extLst>
              <a:ext uri="{FF2B5EF4-FFF2-40B4-BE49-F238E27FC236}">
                <a16:creationId xmlns:a16="http://schemas.microsoft.com/office/drawing/2014/main" xmlns="" id="{E7C41A18-6A98-4108-9EF0-B333AA2926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The Compiler and the Java Virtual Machine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xmlns="" id="{DDF3D3C3-DA00-4C88-92B7-DE3BB541035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0863" y="13335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programmer writes Java programming statements for a program.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statements are known as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code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editor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edit and save a Java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code file.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code files have a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.java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 extension.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compiler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program that translates source code into an executable form.</a:t>
            </a:r>
          </a:p>
        </p:txBody>
      </p:sp>
    </p:spTree>
    <p:extLst>
      <p:ext uri="{BB962C8B-B14F-4D97-AF65-F5344CB8AC3E}">
        <p14:creationId xmlns:p14="http://schemas.microsoft.com/office/powerpoint/2010/main" val="245995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>
            <a:extLst>
              <a:ext uri="{FF2B5EF4-FFF2-40B4-BE49-F238E27FC236}">
                <a16:creationId xmlns:a16="http://schemas.microsoft.com/office/drawing/2014/main" xmlns="" id="{226AB7FA-6F33-4642-BE81-A14CD509D7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The Compiler and the Java Virtual Machine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xmlns="" id="{20CFFE9B-3703-4EA7-B1C4-22420E230F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4038" y="1485900"/>
            <a:ext cx="8294687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compiler is run using a source code file as input.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 errors that may be in the program will be discovered during compilation.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 errors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mistakes that the programmer has made that violate the rules of the programming language.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compiler creates another file that holds the translated instructions.</a:t>
            </a:r>
          </a:p>
        </p:txBody>
      </p:sp>
    </p:spTree>
    <p:extLst>
      <p:ext uri="{BB962C8B-B14F-4D97-AF65-F5344CB8AC3E}">
        <p14:creationId xmlns:p14="http://schemas.microsoft.com/office/powerpoint/2010/main" val="260432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xmlns="" id="{4EBD2615-9C6D-4180-908D-5B263C607E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The Compiler and the Java Virtual Machine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xmlns="" id="{5685580F-956E-4608-B2A9-A61E9B942E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09700"/>
            <a:ext cx="8153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compilers translate source code into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executable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files containing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code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Java compiler translates a Java source file into a file that contains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 code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 code instructions are the machine language of the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Virtual Machine (JVM)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cannot be directly executed directly by the CPU.</a:t>
            </a:r>
          </a:p>
        </p:txBody>
      </p:sp>
    </p:spTree>
    <p:extLst>
      <p:ext uri="{BB962C8B-B14F-4D97-AF65-F5344CB8AC3E}">
        <p14:creationId xmlns:p14="http://schemas.microsoft.com/office/powerpoint/2010/main" val="428701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>
            <a:extLst>
              <a:ext uri="{FF2B5EF4-FFF2-40B4-BE49-F238E27FC236}">
                <a16:creationId xmlns:a16="http://schemas.microsoft.com/office/drawing/2014/main" xmlns="" id="{B6B5A0C1-F289-4FA0-9188-F73F72B556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The Compiler and the Java Virtual Machine</a:t>
            </a: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xmlns="" id="{908B4097-C072-4C23-9FF6-A7FC5B02D2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65163" y="1485900"/>
            <a:ext cx="8294687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 code files end with the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.class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 extension.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JVM is a program that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emulates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micro-processor.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JVM executes instructions as they are read.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JVM is often called an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interpreter.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is often referred to as an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interpreted language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48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>
            <a:extLst>
              <a:ext uri="{FF2B5EF4-FFF2-40B4-BE49-F238E27FC236}">
                <a16:creationId xmlns:a16="http://schemas.microsoft.com/office/drawing/2014/main" xmlns="" id="{6B489911-5801-4635-9E9D-26624E740A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 Development Process</a:t>
            </a:r>
          </a:p>
        </p:txBody>
      </p:sp>
      <p:sp>
        <p:nvSpPr>
          <p:cNvPr id="77828" name="Oval 3">
            <a:extLst>
              <a:ext uri="{FF2B5EF4-FFF2-40B4-BE49-F238E27FC236}">
                <a16:creationId xmlns:a16="http://schemas.microsoft.com/office/drawing/2014/main" xmlns="" id="{5C58F746-DABA-4CE6-A89A-83AB9C6C5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Text editor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CECA971C-E979-4AA9-8744-892FB879AFD0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447800"/>
            <a:ext cx="5257800" cy="1295400"/>
            <a:chOff x="1776" y="912"/>
            <a:chExt cx="3312" cy="816"/>
          </a:xfrm>
        </p:grpSpPr>
        <p:sp>
          <p:nvSpPr>
            <p:cNvPr id="77850" name="Rectangle 5">
              <a:extLst>
                <a:ext uri="{FF2B5EF4-FFF2-40B4-BE49-F238E27FC236}">
                  <a16:creationId xmlns:a16="http://schemas.microsoft.com/office/drawing/2014/main" xmlns="" id="{63FCD239-868D-4D23-A41C-D765AC2F6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912"/>
              <a:ext cx="1056" cy="8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Source code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</a:t>
              </a:r>
              <a:r>
                <a:rPr lang="en-US" altLang="en-US" sz="2400">
                  <a:latin typeface="Courier New" panose="02070309020205020404" pitchFamily="49" charset="0"/>
                </a:rPr>
                <a:t>.java</a:t>
              </a:r>
              <a:r>
                <a:rPr lang="en-US" altLang="en-US" sz="2400"/>
                <a:t>)</a:t>
              </a:r>
            </a:p>
          </p:txBody>
        </p:sp>
        <p:grpSp>
          <p:nvGrpSpPr>
            <p:cNvPr id="77851" name="Group 6">
              <a:extLst>
                <a:ext uri="{FF2B5EF4-FFF2-40B4-BE49-F238E27FC236}">
                  <a16:creationId xmlns:a16="http://schemas.microsoft.com/office/drawing/2014/main" xmlns="" id="{8CE432E3-41A8-4E86-B3CC-DE343B7D9D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960"/>
              <a:ext cx="2208" cy="336"/>
              <a:chOff x="1776" y="960"/>
              <a:chExt cx="2208" cy="336"/>
            </a:xfrm>
          </p:grpSpPr>
          <p:sp>
            <p:nvSpPr>
              <p:cNvPr id="77852" name="Line 7">
                <a:extLst>
                  <a:ext uri="{FF2B5EF4-FFF2-40B4-BE49-F238E27FC236}">
                    <a16:creationId xmlns:a16="http://schemas.microsoft.com/office/drawing/2014/main" xmlns="" id="{FE063004-9CFA-4038-9293-02DEE80D78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22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53" name="Text Box 8">
                <a:extLst>
                  <a:ext uri="{FF2B5EF4-FFF2-40B4-BE49-F238E27FC236}">
                    <a16:creationId xmlns:a16="http://schemas.microsoft.com/office/drawing/2014/main" xmlns="" id="{9F0D71A1-C9FC-4FB8-A612-7C9473967A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960"/>
                <a:ext cx="18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Saves Java statements</a:t>
                </a:r>
              </a:p>
            </p:txBody>
          </p:sp>
        </p:grp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xmlns="" id="{D802E55F-699C-436C-831C-3B50A5B5234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86000"/>
            <a:ext cx="6096000" cy="1981200"/>
            <a:chOff x="192" y="1440"/>
            <a:chExt cx="3840" cy="1248"/>
          </a:xfrm>
        </p:grpSpPr>
        <p:sp>
          <p:nvSpPr>
            <p:cNvPr id="77846" name="Oval 10">
              <a:extLst>
                <a:ext uri="{FF2B5EF4-FFF2-40B4-BE49-F238E27FC236}">
                  <a16:creationId xmlns:a16="http://schemas.microsoft.com/office/drawing/2014/main" xmlns="" id="{133AC6B6-DBF8-4F69-A64F-89972D1B5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68"/>
              <a:ext cx="1536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Java compiler</a:t>
              </a:r>
            </a:p>
          </p:txBody>
        </p:sp>
        <p:grpSp>
          <p:nvGrpSpPr>
            <p:cNvPr id="77847" name="Group 11">
              <a:extLst>
                <a:ext uri="{FF2B5EF4-FFF2-40B4-BE49-F238E27FC236}">
                  <a16:creationId xmlns:a16="http://schemas.microsoft.com/office/drawing/2014/main" xmlns="" id="{FE2DBE3F-2B16-43A3-8668-36E5A29ABF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440"/>
              <a:ext cx="2400" cy="672"/>
              <a:chOff x="1632" y="1440"/>
              <a:chExt cx="2400" cy="672"/>
            </a:xfrm>
          </p:grpSpPr>
          <p:sp>
            <p:nvSpPr>
              <p:cNvPr id="77848" name="Line 12">
                <a:extLst>
                  <a:ext uri="{FF2B5EF4-FFF2-40B4-BE49-F238E27FC236}">
                    <a16:creationId xmlns:a16="http://schemas.microsoft.com/office/drawing/2014/main" xmlns="" id="{DB70AC92-03AC-4CD3-85BD-665E5AA41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32" y="1440"/>
                <a:ext cx="240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49" name="Text Box 13">
                <a:extLst>
                  <a:ext uri="{FF2B5EF4-FFF2-40B4-BE49-F238E27FC236}">
                    <a16:creationId xmlns:a16="http://schemas.microsoft.com/office/drawing/2014/main" xmlns="" id="{2AFCDD08-F98B-4CA5-8243-FA8FFB19B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841335">
                <a:off x="2016" y="1536"/>
                <a:ext cx="87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Is read by</a:t>
                </a:r>
              </a:p>
            </p:txBody>
          </p:sp>
        </p:grpSp>
      </p:grpSp>
      <p:grpSp>
        <p:nvGrpSpPr>
          <p:cNvPr id="6" name="Group 14">
            <a:extLst>
              <a:ext uri="{FF2B5EF4-FFF2-40B4-BE49-F238E27FC236}">
                <a16:creationId xmlns:a16="http://schemas.microsoft.com/office/drawing/2014/main" xmlns="" id="{BD9829D1-DFDD-4E09-AF4B-F7CD8CFB58B5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971800"/>
            <a:ext cx="5334000" cy="1295400"/>
            <a:chOff x="1728" y="1872"/>
            <a:chExt cx="3360" cy="816"/>
          </a:xfrm>
        </p:grpSpPr>
        <p:sp>
          <p:nvSpPr>
            <p:cNvPr id="77842" name="Rectangle 15">
              <a:extLst>
                <a:ext uri="{FF2B5EF4-FFF2-40B4-BE49-F238E27FC236}">
                  <a16:creationId xmlns:a16="http://schemas.microsoft.com/office/drawing/2014/main" xmlns="" id="{0A4D9B25-C956-42CA-91D3-DAFF77FA5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872"/>
              <a:ext cx="105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Byte code</a:t>
              </a:r>
              <a:br>
                <a:rPr lang="en-US" altLang="en-US" sz="2400"/>
              </a:br>
              <a:r>
                <a:rPr lang="en-US" altLang="en-US" sz="2400"/>
                <a:t>(</a:t>
              </a:r>
              <a:r>
                <a:rPr lang="en-US" altLang="en-US" sz="2400">
                  <a:latin typeface="Courier New" panose="02070309020205020404" pitchFamily="49" charset="0"/>
                </a:rPr>
                <a:t>.class</a:t>
              </a:r>
              <a:r>
                <a:rPr lang="en-US" altLang="en-US" sz="2400"/>
                <a:t>)</a:t>
              </a:r>
            </a:p>
          </p:txBody>
        </p:sp>
        <p:grpSp>
          <p:nvGrpSpPr>
            <p:cNvPr id="77843" name="Group 16">
              <a:extLst>
                <a:ext uri="{FF2B5EF4-FFF2-40B4-BE49-F238E27FC236}">
                  <a16:creationId xmlns:a16="http://schemas.microsoft.com/office/drawing/2014/main" xmlns="" id="{D9905F91-C454-45AD-9C66-029BDC6F1E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994"/>
              <a:ext cx="2304" cy="310"/>
              <a:chOff x="1728" y="1994"/>
              <a:chExt cx="2304" cy="310"/>
            </a:xfrm>
          </p:grpSpPr>
          <p:sp>
            <p:nvSpPr>
              <p:cNvPr id="77844" name="Line 17">
                <a:extLst>
                  <a:ext uri="{FF2B5EF4-FFF2-40B4-BE49-F238E27FC236}">
                    <a16:creationId xmlns:a16="http://schemas.microsoft.com/office/drawing/2014/main" xmlns="" id="{C551EA01-1C5E-4BB3-B8BE-DA8FDF7624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304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45" name="Text Box 18">
                <a:extLst>
                  <a:ext uri="{FF2B5EF4-FFF2-40B4-BE49-F238E27FC236}">
                    <a16:creationId xmlns:a16="http://schemas.microsoft.com/office/drawing/2014/main" xmlns="" id="{491F2945-8564-4A56-B474-62A640FAF9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4" y="1994"/>
                <a:ext cx="8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Produces</a:t>
                </a:r>
              </a:p>
            </p:txBody>
          </p:sp>
        </p:grpSp>
      </p:grpSp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67F6538B-F2C8-4397-9DDA-A704F25C857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038600"/>
            <a:ext cx="6096000" cy="1981200"/>
            <a:chOff x="192" y="2544"/>
            <a:chExt cx="3840" cy="1248"/>
          </a:xfrm>
        </p:grpSpPr>
        <p:sp>
          <p:nvSpPr>
            <p:cNvPr id="77838" name="Oval 20">
              <a:extLst>
                <a:ext uri="{FF2B5EF4-FFF2-40B4-BE49-F238E27FC236}">
                  <a16:creationId xmlns:a16="http://schemas.microsoft.com/office/drawing/2014/main" xmlns="" id="{FC69609F-A4E6-4A19-AF9F-055C71721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072"/>
              <a:ext cx="1536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Java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Virtual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Machine</a:t>
              </a:r>
            </a:p>
          </p:txBody>
        </p:sp>
        <p:grpSp>
          <p:nvGrpSpPr>
            <p:cNvPr id="77839" name="Group 21">
              <a:extLst>
                <a:ext uri="{FF2B5EF4-FFF2-40B4-BE49-F238E27FC236}">
                  <a16:creationId xmlns:a16="http://schemas.microsoft.com/office/drawing/2014/main" xmlns="" id="{789171AB-D71C-497B-A60D-968D1C223D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2544"/>
              <a:ext cx="2352" cy="720"/>
              <a:chOff x="1680" y="2544"/>
              <a:chExt cx="2352" cy="720"/>
            </a:xfrm>
          </p:grpSpPr>
          <p:sp>
            <p:nvSpPr>
              <p:cNvPr id="77840" name="Line 22">
                <a:extLst>
                  <a:ext uri="{FF2B5EF4-FFF2-40B4-BE49-F238E27FC236}">
                    <a16:creationId xmlns:a16="http://schemas.microsoft.com/office/drawing/2014/main" xmlns="" id="{8099A96D-CAC7-49B9-8D68-E40BFCE6E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80" y="2544"/>
                <a:ext cx="2352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41" name="Text Box 23">
                <a:extLst>
                  <a:ext uri="{FF2B5EF4-FFF2-40B4-BE49-F238E27FC236}">
                    <a16:creationId xmlns:a16="http://schemas.microsoft.com/office/drawing/2014/main" xmlns="" id="{EC255546-AAC4-4CD0-8802-C668E88D8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986517">
                <a:off x="1862" y="2618"/>
                <a:ext cx="137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Is interpreted by</a:t>
                </a:r>
              </a:p>
            </p:txBody>
          </p:sp>
        </p:grpSp>
      </p:grpSp>
      <p:grpSp>
        <p:nvGrpSpPr>
          <p:cNvPr id="10" name="Group 24">
            <a:extLst>
              <a:ext uri="{FF2B5EF4-FFF2-40B4-BE49-F238E27FC236}">
                <a16:creationId xmlns:a16="http://schemas.microsoft.com/office/drawing/2014/main" xmlns="" id="{0FBEE0AD-F4BC-4CCC-8D6A-5809E5448D65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724400"/>
            <a:ext cx="5334000" cy="1295400"/>
            <a:chOff x="1728" y="2976"/>
            <a:chExt cx="3360" cy="816"/>
          </a:xfrm>
        </p:grpSpPr>
        <p:sp>
          <p:nvSpPr>
            <p:cNvPr id="77834" name="Rectangle 25">
              <a:extLst>
                <a:ext uri="{FF2B5EF4-FFF2-40B4-BE49-F238E27FC236}">
                  <a16:creationId xmlns:a16="http://schemas.microsoft.com/office/drawing/2014/main" xmlns="" id="{D9710515-7344-4F36-823D-C350A339A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976"/>
              <a:ext cx="105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Program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Execution</a:t>
              </a:r>
            </a:p>
          </p:txBody>
        </p:sp>
        <p:grpSp>
          <p:nvGrpSpPr>
            <p:cNvPr id="77835" name="Group 26">
              <a:extLst>
                <a:ext uri="{FF2B5EF4-FFF2-40B4-BE49-F238E27FC236}">
                  <a16:creationId xmlns:a16="http://schemas.microsoft.com/office/drawing/2014/main" xmlns="" id="{FC65E7CB-DDC6-456B-A18F-9DFEDBB1B6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20"/>
              <a:ext cx="2304" cy="336"/>
              <a:chOff x="1728" y="3120"/>
              <a:chExt cx="2304" cy="336"/>
            </a:xfrm>
          </p:grpSpPr>
          <p:sp>
            <p:nvSpPr>
              <p:cNvPr id="77836" name="Line 27">
                <a:extLst>
                  <a:ext uri="{FF2B5EF4-FFF2-40B4-BE49-F238E27FC236}">
                    <a16:creationId xmlns:a16="http://schemas.microsoft.com/office/drawing/2014/main" xmlns="" id="{17D8FD5B-D4AC-42FA-A662-4E5649E62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3456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37" name="Text Box 28">
                <a:extLst>
                  <a:ext uri="{FF2B5EF4-FFF2-40B4-BE49-F238E27FC236}">
                    <a16:creationId xmlns:a16="http://schemas.microsoft.com/office/drawing/2014/main" xmlns="" id="{5B3F7EF9-F71F-4534-AF9F-99E7B82314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3120"/>
                <a:ext cx="87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Results in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954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BCC123BC-839C-4FA8-B3C0-A53CF68B0BD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786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So what is programming?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176" y="1504109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ＭＳ Ｐゴシック" pitchFamily="34" charset="-128"/>
              </a:rPr>
              <a:t>Conventional definitions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Telling a </a:t>
            </a:r>
            <a:r>
              <a:rPr lang="en-US" sz="2000" b="1" dirty="0">
                <a:ea typeface="ＭＳ Ｐゴシック" pitchFamily="34" charset="-128"/>
              </a:rPr>
              <a:t>very</a:t>
            </a:r>
            <a:r>
              <a:rPr lang="en-US" sz="2000" dirty="0">
                <a:ea typeface="ＭＳ Ｐゴシック" pitchFamily="34" charset="-128"/>
              </a:rPr>
              <a:t> fast moron </a:t>
            </a:r>
            <a:r>
              <a:rPr lang="en-US" sz="2000" b="1" i="1" dirty="0">
                <a:ea typeface="ＭＳ Ｐゴシック" pitchFamily="34" charset="-128"/>
              </a:rPr>
              <a:t>exactly</a:t>
            </a:r>
            <a:r>
              <a:rPr lang="en-US" sz="2000" dirty="0">
                <a:ea typeface="ＭＳ Ｐゴシック" pitchFamily="34" charset="-128"/>
              </a:rPr>
              <a:t> what to 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A plan for solving a problem on a computer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Specifying the order of a program execution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But modern programs often involve millions of lines of code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And manipulation of data is central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ＭＳ Ｐゴシック" pitchFamily="34" charset="-128"/>
              </a:rPr>
              <a:t>The </a:t>
            </a:r>
            <a:r>
              <a:rPr lang="en-US" sz="2400" dirty="0">
                <a:ea typeface="ＭＳ Ｐゴシック" pitchFamily="34" charset="-128"/>
              </a:rPr>
              <a:t>definition we’</a:t>
            </a:r>
            <a:r>
              <a:rPr lang="en-US" altLang="ja-JP" sz="2400" dirty="0">
                <a:ea typeface="ＭＳ Ｐゴシック" pitchFamily="34" charset="-128"/>
              </a:rPr>
              <a:t>ll 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Specifying the structure and behavior of a program, and testing that the program performs its task correctly and with acceptable performance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Never forget to check that </a:t>
            </a:r>
            <a:r>
              <a:rPr lang="ja-JP" altLang="en-US" sz="1800" dirty="0">
                <a:ea typeface="ＭＳ Ｐゴシック" pitchFamily="34" charset="-128"/>
              </a:rPr>
              <a:t>“</a:t>
            </a:r>
            <a:r>
              <a:rPr lang="en-US" altLang="ja-JP" sz="1800" dirty="0">
                <a:ea typeface="ＭＳ Ｐゴシック" pitchFamily="34" charset="-128"/>
              </a:rPr>
              <a:t>it</a:t>
            </a:r>
            <a:r>
              <a:rPr lang="ja-JP" altLang="en-US" sz="1800" dirty="0">
                <a:ea typeface="ＭＳ Ｐゴシック" pitchFamily="34" charset="-128"/>
              </a:rPr>
              <a:t>”</a:t>
            </a:r>
            <a:r>
              <a:rPr lang="en-US" altLang="ja-JP" sz="1800" dirty="0">
                <a:ea typeface="ＭＳ Ｐゴシック" pitchFamily="34" charset="-128"/>
              </a:rPr>
              <a:t> 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ＭＳ Ｐゴシック" pitchFamily="34" charset="-128"/>
              </a:rPr>
              <a:t>Software == one or more programs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4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>
            <a:extLst>
              <a:ext uri="{FF2B5EF4-FFF2-40B4-BE49-F238E27FC236}">
                <a16:creationId xmlns:a16="http://schemas.microsoft.com/office/drawing/2014/main" xmlns="" id="{6DCAA3E3-1110-4B82-B488-EFDE0B1C12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Portability</a:t>
            </a: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xmlns="" id="{89892748-DD68-46D3-B225-9ACC5D4C73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294688" cy="33178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Portable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 program may be written on one type of computer and then run on a wide variety of computers, with little or no modification. 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byte code runs on the JVM and not on any particular CPU; therefore, compiled Java programs are highly portable.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JVMs exist on many platforms:</a:t>
            </a:r>
          </a:p>
        </p:txBody>
      </p:sp>
      <p:sp>
        <p:nvSpPr>
          <p:cNvPr id="78853" name="Text Box 4">
            <a:extLst>
              <a:ext uri="{FF2B5EF4-FFF2-40B4-BE49-F238E27FC236}">
                <a16:creationId xmlns:a16="http://schemas.microsoft.com/office/drawing/2014/main" xmlns="" id="{108BF8A0-2B4A-492B-BB0A-E9A369AEF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057650"/>
            <a:ext cx="90963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10000"/>
            </a:pPr>
            <a:r>
              <a:rPr lang="en-US" altLang="en-US" sz="2400" dirty="0"/>
              <a:t>Unix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10000"/>
            </a:pPr>
            <a:r>
              <a:rPr lang="en-US" altLang="en-US" sz="2400" dirty="0"/>
              <a:t>BSD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10000"/>
            </a:pPr>
            <a:r>
              <a:rPr lang="en-US" altLang="en-US" sz="2400" dirty="0"/>
              <a:t>Etc.</a:t>
            </a:r>
            <a:endParaRPr lang="en-US" altLang="en-US" sz="2800" dirty="0"/>
          </a:p>
        </p:txBody>
      </p:sp>
      <p:sp>
        <p:nvSpPr>
          <p:cNvPr id="78854" name="Text Box 5">
            <a:extLst>
              <a:ext uri="{FF2B5EF4-FFF2-40B4-BE49-F238E27FC236}">
                <a16:creationId xmlns:a16="http://schemas.microsoft.com/office/drawing/2014/main" xmlns="" id="{52BF3D24-D3BA-4A07-82F1-7CC956481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57650"/>
            <a:ext cx="1752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10000"/>
            </a:pPr>
            <a:r>
              <a:rPr lang="en-US" altLang="en-US" sz="2400" dirty="0"/>
              <a:t>Windows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10000"/>
            </a:pPr>
            <a:r>
              <a:rPr lang="en-US" altLang="en-US" sz="2400" dirty="0"/>
              <a:t>Mac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10000"/>
            </a:pPr>
            <a:r>
              <a:rPr lang="en-US" altLang="en-US" sz="2400" dirty="0"/>
              <a:t>Linux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3182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>
            <a:extLst>
              <a:ext uri="{FF2B5EF4-FFF2-40B4-BE49-F238E27FC236}">
                <a16:creationId xmlns:a16="http://schemas.microsoft.com/office/drawing/2014/main" xmlns="" id="{37B75226-D4EE-425E-94AD-99D67051CA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Portability</a:t>
            </a:r>
          </a:p>
        </p:txBody>
      </p:sp>
      <p:sp>
        <p:nvSpPr>
          <p:cNvPr id="98314" name="Oval 10">
            <a:extLst>
              <a:ext uri="{FF2B5EF4-FFF2-40B4-BE49-F238E27FC236}">
                <a16:creationId xmlns:a16="http://schemas.microsoft.com/office/drawing/2014/main" xmlns="" id="{E5E83617-24E4-44A8-B2CE-B5C76F85B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386715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Java Virtual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Machine for Windows</a:t>
            </a:r>
          </a:p>
        </p:txBody>
      </p:sp>
      <p:sp>
        <p:nvSpPr>
          <p:cNvPr id="82949" name="Rectangle 15">
            <a:extLst>
              <a:ext uri="{FF2B5EF4-FFF2-40B4-BE49-F238E27FC236}">
                <a16:creationId xmlns:a16="http://schemas.microsoft.com/office/drawing/2014/main" xmlns="" id="{4D6CF1F5-B980-4413-87A5-F3AB8D3D8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1962150"/>
            <a:ext cx="1676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Byte code</a:t>
            </a:r>
            <a:br>
              <a:rPr lang="en-US" altLang="en-US" sz="2400"/>
            </a:br>
            <a:r>
              <a:rPr lang="en-US" altLang="en-US" sz="2400"/>
              <a:t>(.class)</a:t>
            </a:r>
          </a:p>
        </p:txBody>
      </p:sp>
      <p:sp>
        <p:nvSpPr>
          <p:cNvPr id="98333" name="Oval 29">
            <a:extLst>
              <a:ext uri="{FF2B5EF4-FFF2-40B4-BE49-F238E27FC236}">
                <a16:creationId xmlns:a16="http://schemas.microsoft.com/office/drawing/2014/main" xmlns="" id="{71E2CB1B-0420-42DC-8DA4-73E023A89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554355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Java Virtual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Machine for Linux</a:t>
            </a:r>
          </a:p>
        </p:txBody>
      </p:sp>
      <p:sp>
        <p:nvSpPr>
          <p:cNvPr id="98334" name="Oval 30">
            <a:extLst>
              <a:ext uri="{FF2B5EF4-FFF2-40B4-BE49-F238E27FC236}">
                <a16:creationId xmlns:a16="http://schemas.microsoft.com/office/drawing/2014/main" xmlns="" id="{971AEAFD-867E-4FE4-9AD4-7A904E6D8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554355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Java Virtual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Machine for Mac</a:t>
            </a:r>
          </a:p>
        </p:txBody>
      </p:sp>
      <p:sp>
        <p:nvSpPr>
          <p:cNvPr id="98335" name="Oval 31">
            <a:extLst>
              <a:ext uri="{FF2B5EF4-FFF2-40B4-BE49-F238E27FC236}">
                <a16:creationId xmlns:a16="http://schemas.microsoft.com/office/drawing/2014/main" xmlns="" id="{EF66711E-4FB0-48F0-BA18-E942F64D0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386715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Java Virtual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Machine for Unix</a:t>
            </a:r>
          </a:p>
        </p:txBody>
      </p:sp>
      <p:sp>
        <p:nvSpPr>
          <p:cNvPr id="82953" name="Line 32">
            <a:extLst>
              <a:ext uri="{FF2B5EF4-FFF2-40B4-BE49-F238E27FC236}">
                <a16:creationId xmlns:a16="http://schemas.microsoft.com/office/drawing/2014/main" xmlns="" id="{D64E3CFE-A630-4263-899F-633EFEF4C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8025" y="325755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54" name="Line 33">
            <a:extLst>
              <a:ext uri="{FF2B5EF4-FFF2-40B4-BE49-F238E27FC236}">
                <a16:creationId xmlns:a16="http://schemas.microsoft.com/office/drawing/2014/main" xmlns="" id="{85ADE44F-DA03-4AC0-9DE0-B2C9C043B1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7625" y="3257550"/>
            <a:ext cx="990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55" name="Line 34">
            <a:extLst>
              <a:ext uri="{FF2B5EF4-FFF2-40B4-BE49-F238E27FC236}">
                <a16:creationId xmlns:a16="http://schemas.microsoft.com/office/drawing/2014/main" xmlns="" id="{3C7FA090-2F22-4C78-8B68-72F75A597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5425" y="3257550"/>
            <a:ext cx="1371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56" name="Line 35">
            <a:extLst>
              <a:ext uri="{FF2B5EF4-FFF2-40B4-BE49-F238E27FC236}">
                <a16:creationId xmlns:a16="http://schemas.microsoft.com/office/drawing/2014/main" xmlns="" id="{5266F791-4AED-4C4E-B278-942D09034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5025" y="325755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ECFFC5F4-82F6-480D-AF58-1FD02CDDEB41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485900"/>
            <a:ext cx="3619500" cy="2381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dirty="0"/>
              <a:t>With most programming languages, portability is achieved by compiling a program for each CPU it will run on.</a:t>
            </a:r>
          </a:p>
          <a:p>
            <a:pPr fontAlgn="auto">
              <a:spcAft>
                <a:spcPts val="0"/>
              </a:spcAft>
            </a:pPr>
            <a:r>
              <a:rPr lang="en-US" altLang="en-US" dirty="0"/>
              <a:t>Java provides an JVM for each platform so that programmers do not have to recompile for different platforms.</a:t>
            </a:r>
          </a:p>
          <a:p>
            <a:pPr fontAlgn="auto">
              <a:spcAft>
                <a:spcPts val="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5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nimBg="1" autoUpdateAnimBg="0"/>
      <p:bldP spid="98333" grpId="0" animBg="1" autoUpdateAnimBg="0"/>
      <p:bldP spid="98334" grpId="0" animBg="1" autoUpdateAnimBg="0"/>
      <p:bldP spid="9833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>
            <a:extLst>
              <a:ext uri="{FF2B5EF4-FFF2-40B4-BE49-F238E27FC236}">
                <a16:creationId xmlns:a16="http://schemas.microsoft.com/office/drawing/2014/main" xmlns="" id="{210CE692-EE65-4DF3-AB82-1C3D1AEC70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Java Versions</a:t>
            </a:r>
          </a:p>
        </p:txBody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xmlns="" id="{40A87295-A2A1-4A5E-9369-110C5493344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60388" y="14097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software you use to write Java programs is called the Java Development Kit, or JDK.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different editions of the JDK: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SE - Java2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Edition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EE - Java2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Edition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ME - Java2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Edition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for download at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http://java.oracle.com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>
            <a:extLst>
              <a:ext uri="{FF2B5EF4-FFF2-40B4-BE49-F238E27FC236}">
                <a16:creationId xmlns:a16="http://schemas.microsoft.com/office/drawing/2014/main" xmlns="" id="{210CE692-EE65-4DF3-AB82-1C3D1AEC70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JVM vs. JRE vs. JDK</a:t>
            </a:r>
            <a:endParaRPr lang="en-US" altLang="en-US" dirty="0"/>
          </a:p>
        </p:txBody>
      </p:sp>
      <p:pic>
        <p:nvPicPr>
          <p:cNvPr id="1027" name="Picture 3" descr="C:\Users\ukjayarath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1681541"/>
            <a:ext cx="6320901" cy="465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>
            <a:extLst>
              <a:ext uri="{FF2B5EF4-FFF2-40B4-BE49-F238E27FC236}">
                <a16:creationId xmlns:a16="http://schemas.microsoft.com/office/drawing/2014/main" xmlns="" id="{4ADDB17A-7C11-4B30-BBE3-0DA5754722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Compiling and executing </a:t>
            </a:r>
            <a:r>
              <a:rPr lang="en-US" altLang="en-US" dirty="0"/>
              <a:t>a Java Program</a:t>
            </a:r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xmlns="" id="{2FBCC317-BD18-4E1D-B6DA-9BBACA368CF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85900"/>
            <a:ext cx="829468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Java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compiler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line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utility.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command to compile a program is:</a:t>
            </a:r>
          </a:p>
          <a:p>
            <a:pPr lvl="2" eaLnBrk="1" hangingPunct="1">
              <a:buFontTx/>
              <a:buNone/>
            </a:pPr>
            <a:r>
              <a:rPr lang="en-US" alt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javac</a:t>
            </a: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filename.java</a:t>
            </a:r>
          </a:p>
          <a:p>
            <a:pPr eaLnBrk="1" hangingPunct="1"/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Java compiler.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.java file extension must be used.</a:t>
            </a:r>
          </a:p>
          <a:p>
            <a:pPr lvl="1" indent="1588" eaLnBrk="1" hangingPunct="1">
              <a:buFontTx/>
              <a:buNone/>
            </a:pP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 compile a java source code file named Payroll.java you would use the </a:t>
            </a:r>
            <a:r>
              <a:rPr lang="en-US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command:  </a:t>
            </a:r>
            <a:r>
              <a:rPr lang="en-US" alt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javac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Payroll.java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command to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program is:</a:t>
            </a:r>
          </a:p>
          <a:p>
            <a:pPr lvl="2">
              <a:buNone/>
            </a:pPr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filename</a:t>
            </a:r>
            <a:endParaRPr lang="en-US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Java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interpreter.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running the bytecode (.class file), so no need to have .java extension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>
            <a:extLst>
              <a:ext uri="{FF2B5EF4-FFF2-40B4-BE49-F238E27FC236}">
                <a16:creationId xmlns:a16="http://schemas.microsoft.com/office/drawing/2014/main" xmlns="" id="{989EDDA3-B1F9-44E7-8CD3-495568A6A3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Software Engineering</a:t>
            </a:r>
          </a:p>
        </p:txBody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xmlns="" id="{B2521EA6-9EB7-4D20-B909-B1F64E47CAE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85900"/>
            <a:ext cx="829468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Encompasses the whole process of crafting computer software.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engineers perform several tasks in the development of complex software projects.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debugging,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modifying,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maintaining.</a:t>
            </a:r>
          </a:p>
        </p:txBody>
      </p:sp>
    </p:spTree>
    <p:extLst>
      <p:ext uri="{BB962C8B-B14F-4D97-AF65-F5344CB8AC3E}">
        <p14:creationId xmlns:p14="http://schemas.microsoft.com/office/powerpoint/2010/main" val="287732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>
            <a:extLst>
              <a:ext uri="{FF2B5EF4-FFF2-40B4-BE49-F238E27FC236}">
                <a16:creationId xmlns:a16="http://schemas.microsoft.com/office/drawing/2014/main" xmlns="" id="{56ABCE00-47CB-4BA4-BE57-E295B5C0E4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Software Engineering</a:t>
            </a:r>
          </a:p>
        </p:txBody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xmlns="" id="{C0E566DE-62A7-4E11-B52A-6EAD760BFF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85900"/>
            <a:ext cx="829468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engineers also use special software designed for testing programs.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commercial software applications are large and complex.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a team of programmers, not a single individual, develops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requirements are thoroughly analyzed and divided into subtasks that are handled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teams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within a team.</a:t>
            </a:r>
          </a:p>
        </p:txBody>
      </p:sp>
    </p:spTree>
    <p:extLst>
      <p:ext uri="{BB962C8B-B14F-4D97-AF65-F5344CB8AC3E}">
        <p14:creationId xmlns:p14="http://schemas.microsoft.com/office/powerpoint/2010/main" val="163496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AC85EA2-1FEA-4E08-8A9F-77429011E7F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898" y="34989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Programming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98" y="1600200"/>
            <a:ext cx="8686800" cy="4987212"/>
          </a:xfrm>
        </p:spPr>
        <p:txBody>
          <a:bodyPr/>
          <a:lstStyle/>
          <a:p>
            <a:pPr marL="233363" indent="-233363" eaLnBrk="1" hangingPunct="1">
              <a:lnSpc>
                <a:spcPct val="90000"/>
              </a:lnSpc>
              <a:defRPr/>
            </a:pPr>
            <a:r>
              <a:rPr lang="en-US" sz="2800" dirty="0">
                <a:ea typeface="ＭＳ Ｐゴシック" pitchFamily="34" charset="-128"/>
              </a:rPr>
              <a:t>Programming is fundamentally simple</a:t>
            </a:r>
          </a:p>
          <a:p>
            <a:pPr marL="576263" lvl="3" indent="-233363">
              <a:defRPr/>
            </a:pPr>
            <a:r>
              <a:rPr lang="en-US" sz="1950" dirty="0">
                <a:ea typeface="ＭＳ Ｐゴシック" pitchFamily="34" charset="-128"/>
              </a:rPr>
              <a:t>Just state what the machine is to do</a:t>
            </a:r>
          </a:p>
          <a:p>
            <a:pPr marL="233363" indent="-233363" eaLnBrk="1" hangingPunct="1">
              <a:lnSpc>
                <a:spcPct val="90000"/>
              </a:lnSpc>
              <a:defRPr/>
            </a:pPr>
            <a:r>
              <a:rPr lang="en-US" sz="2800" dirty="0">
                <a:ea typeface="ＭＳ Ｐゴシック" pitchFamily="34" charset="-128"/>
              </a:rPr>
              <a:t>So why is programming hard?</a:t>
            </a:r>
          </a:p>
          <a:p>
            <a:pPr marL="233363" lvl="1" indent="-233363" eaLnBrk="1" hangingPunct="1">
              <a:lnSpc>
                <a:spcPct val="90000"/>
              </a:lnSpc>
              <a:defRPr/>
            </a:pPr>
            <a:r>
              <a:rPr lang="en-US" sz="2400" dirty="0">
                <a:ea typeface="ＭＳ Ｐゴシック" pitchFamily="34" charset="-128"/>
              </a:rPr>
              <a:t>We want </a:t>
            </a:r>
            <a:r>
              <a:rPr lang="ja-JP" altLang="en-US" sz="2400" dirty="0">
                <a:ea typeface="ＭＳ Ｐゴシック" pitchFamily="34" charset="-128"/>
              </a:rPr>
              <a:t>“</a:t>
            </a:r>
            <a:r>
              <a:rPr lang="en-US" altLang="ja-JP" sz="2400" dirty="0">
                <a:ea typeface="ＭＳ Ｐゴシック" pitchFamily="34" charset="-128"/>
              </a:rPr>
              <a:t>the machine</a:t>
            </a:r>
            <a:r>
              <a:rPr lang="ja-JP" altLang="en-US" sz="2400" dirty="0">
                <a:ea typeface="ＭＳ Ｐゴシック" pitchFamily="34" charset="-128"/>
              </a:rPr>
              <a:t>”</a:t>
            </a:r>
            <a:r>
              <a:rPr lang="en-US" altLang="ja-JP" sz="2400" dirty="0">
                <a:ea typeface="ＭＳ Ｐゴシック" pitchFamily="34" charset="-128"/>
              </a:rPr>
              <a:t> to do complex things</a:t>
            </a:r>
          </a:p>
          <a:p>
            <a:pPr marL="576263" lvl="4" indent="-233363">
              <a:defRPr/>
            </a:pPr>
            <a:r>
              <a:rPr lang="en-US" sz="1850" dirty="0">
                <a:ea typeface="ＭＳ Ｐゴシック" pitchFamily="34" charset="-128"/>
              </a:rPr>
              <a:t>And computers are nitpicking, unforgiving, dumb beasts</a:t>
            </a:r>
          </a:p>
          <a:p>
            <a:pPr marL="233363" lvl="1" indent="-233363" eaLnBrk="1" hangingPunct="1">
              <a:lnSpc>
                <a:spcPct val="90000"/>
              </a:lnSpc>
              <a:defRPr/>
            </a:pPr>
            <a:r>
              <a:rPr lang="en-US" sz="2400" dirty="0">
                <a:ea typeface="ＭＳ Ｐゴシック" pitchFamily="34" charset="-128"/>
              </a:rPr>
              <a:t>The world is more complex than we</a:t>
            </a:r>
            <a:r>
              <a:rPr lang="en-US" altLang="ja-JP" sz="2400" dirty="0">
                <a:ea typeface="ＭＳ Ｐゴシック" pitchFamily="34" charset="-128"/>
              </a:rPr>
              <a:t>’d like to believe</a:t>
            </a:r>
          </a:p>
          <a:p>
            <a:pPr marL="576263" lvl="4" indent="-233363">
              <a:defRPr/>
            </a:pPr>
            <a:r>
              <a:rPr lang="en-US" sz="1850" dirty="0">
                <a:ea typeface="ＭＳ Ｐゴシック" pitchFamily="34" charset="-128"/>
              </a:rPr>
              <a:t>So we don</a:t>
            </a:r>
            <a:r>
              <a:rPr lang="ja-JP" altLang="en-US" sz="1850" dirty="0">
                <a:ea typeface="ＭＳ Ｐゴシック" pitchFamily="34" charset="-128"/>
              </a:rPr>
              <a:t>’</a:t>
            </a:r>
            <a:r>
              <a:rPr lang="en-US" altLang="ja-JP" sz="1850" dirty="0">
                <a:ea typeface="ＭＳ Ｐゴシック" pitchFamily="34" charset="-128"/>
              </a:rPr>
              <a:t>t always know the implications of what we want</a:t>
            </a:r>
          </a:p>
          <a:p>
            <a:pPr marL="233363" lvl="1" indent="-233363" eaLnBrk="1" hangingPunct="1">
              <a:lnSpc>
                <a:spcPct val="90000"/>
              </a:lnSpc>
              <a:defRPr/>
            </a:pPr>
            <a:r>
              <a:rPr lang="ja-JP" altLang="en-US" sz="2400" dirty="0">
                <a:ea typeface="ＭＳ Ｐゴシック" pitchFamily="34" charset="-128"/>
              </a:rPr>
              <a:t>“</a:t>
            </a:r>
            <a:r>
              <a:rPr lang="en-US" altLang="ja-JP" sz="2400" dirty="0">
                <a:ea typeface="ＭＳ Ｐゴシック" pitchFamily="34" charset="-128"/>
              </a:rPr>
              <a:t>Programming is understanding</a:t>
            </a:r>
            <a:r>
              <a:rPr lang="ja-JP" altLang="en-US" sz="2400" dirty="0">
                <a:ea typeface="ＭＳ Ｐゴシック" pitchFamily="34" charset="-128"/>
              </a:rPr>
              <a:t>”</a:t>
            </a:r>
            <a:endParaRPr lang="en-US" altLang="ja-JP" sz="2400" dirty="0">
              <a:ea typeface="ＭＳ Ｐゴシック" pitchFamily="34" charset="-128"/>
            </a:endParaRPr>
          </a:p>
          <a:p>
            <a:pPr marL="576263" lvl="3" indent="-233363">
              <a:defRPr/>
            </a:pPr>
            <a:r>
              <a:rPr lang="en-US" sz="1850" dirty="0">
                <a:ea typeface="ＭＳ Ｐゴシック" pitchFamily="34" charset="-128"/>
              </a:rPr>
              <a:t>When you can program a task, you understand it</a:t>
            </a:r>
          </a:p>
          <a:p>
            <a:pPr marL="576263" lvl="3" indent="-233363">
              <a:defRPr/>
            </a:pPr>
            <a:r>
              <a:rPr lang="en-US" sz="1850" dirty="0">
                <a:ea typeface="ＭＳ Ｐゴシック" pitchFamily="34" charset="-128"/>
              </a:rPr>
              <a:t>When you program, you spend significant time trying to understand the task you want to automate</a:t>
            </a:r>
          </a:p>
          <a:p>
            <a:pPr marL="233363" lvl="1" indent="-233363" eaLnBrk="1" hangingPunct="1">
              <a:lnSpc>
                <a:spcPct val="90000"/>
              </a:lnSpc>
              <a:defRPr/>
            </a:pPr>
            <a:r>
              <a:rPr lang="en-US" sz="2400" dirty="0">
                <a:ea typeface="ＭＳ Ｐゴシック" pitchFamily="34" charset="-128"/>
              </a:rPr>
              <a:t>Programming is part practical, part theory</a:t>
            </a:r>
          </a:p>
          <a:p>
            <a:pPr marL="576263" lvl="3" indent="-233363">
              <a:defRPr/>
            </a:pPr>
            <a:r>
              <a:rPr lang="en-US" sz="1850" dirty="0">
                <a:ea typeface="ＭＳ Ｐゴシック" pitchFamily="34" charset="-128"/>
              </a:rPr>
              <a:t>If you are just practical, you produce non-scalable unmaintainable hacks</a:t>
            </a:r>
          </a:p>
          <a:p>
            <a:pPr marL="576263" lvl="3" indent="-233363">
              <a:defRPr/>
            </a:pPr>
            <a:r>
              <a:rPr lang="en-US" sz="1850" dirty="0">
                <a:ea typeface="ＭＳ Ｐゴシック" pitchFamily="34" charset="-128"/>
              </a:rPr>
              <a:t>If you are just theoretical, you produce toys</a:t>
            </a:r>
          </a:p>
        </p:txBody>
      </p:sp>
    </p:spTree>
    <p:extLst>
      <p:ext uri="{BB962C8B-B14F-4D97-AF65-F5344CB8AC3E}">
        <p14:creationId xmlns:p14="http://schemas.microsoft.com/office/powerpoint/2010/main" val="4102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Language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Machine language instructions are binary numbers, such as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          1011010000000101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Rather than writing programs in machine language, programmers use </a:t>
            </a:r>
            <a:r>
              <a:rPr lang="en-US" altLang="en-US" sz="2800" i="1" dirty="0"/>
              <a:t>programming languages</a:t>
            </a:r>
            <a:r>
              <a:rPr lang="en-US" altLang="en-US" sz="2800" dirty="0" smtClean="0"/>
              <a:t>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Why?</a:t>
            </a:r>
            <a:endParaRPr lang="en-US" altLang="en-US" sz="28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55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Programs and Programming Languages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5375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languages: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Low-level: used for communication with computer hardware directly.  Often written in binary machine code (0’s/1’s) directly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Machine Code, Assembly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High-level: closer to human language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200"/>
            <a:ext cx="30099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3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>
            <a:extLst>
              <a:ext uri="{FF2B5EF4-FFF2-40B4-BE49-F238E27FC236}">
                <a16:creationId xmlns:a16="http://schemas.microsoft.com/office/drawing/2014/main" xmlns="" id="{70EFD4BF-BBA2-4A67-A361-6445FDD6270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xmlns="" id="{FA6920BF-4B0E-46C8-BB6B-18EC9B9858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85900"/>
            <a:ext cx="829468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distant past, programmers wrote programs in machine language.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Programmers developed higher level programming languages to make things easier.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of these was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assembler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Assembler made things easier but was also processor dependent.</a:t>
            </a:r>
          </a:p>
        </p:txBody>
      </p:sp>
    </p:spTree>
    <p:extLst>
      <p:ext uri="{BB962C8B-B14F-4D97-AF65-F5344CB8AC3E}">
        <p14:creationId xmlns:p14="http://schemas.microsoft.com/office/powerpoint/2010/main" val="6044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xmlns="" id="{0228CA53-3261-4422-8C62-67596A4806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xmlns="" id="{2B92A493-5EBB-4E32-B838-F0694C6761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85900"/>
            <a:ext cx="829468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High level programming languages followed that were not processor dependent.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Some common programming languages:</a:t>
            </a:r>
          </a:p>
        </p:txBody>
      </p:sp>
      <p:sp>
        <p:nvSpPr>
          <p:cNvPr id="53253" name="TextBox 7">
            <a:extLst>
              <a:ext uri="{FF2B5EF4-FFF2-40B4-BE49-F238E27FC236}">
                <a16:creationId xmlns:a16="http://schemas.microsoft.com/office/drawing/2014/main" xmlns="" id="{AA10790F-FE53-4C5C-BAD3-9CA33740C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099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Java</a:t>
            </a:r>
          </a:p>
        </p:txBody>
      </p:sp>
      <p:sp>
        <p:nvSpPr>
          <p:cNvPr id="53254" name="TextBox 9">
            <a:extLst>
              <a:ext uri="{FF2B5EF4-FFF2-40B4-BE49-F238E27FC236}">
                <a16:creationId xmlns:a16="http://schemas.microsoft.com/office/drawing/2014/main" xmlns="" id="{5673C0B7-5814-4E66-AA4E-7EA6980B6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195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BASIC</a:t>
            </a:r>
          </a:p>
        </p:txBody>
      </p:sp>
      <p:sp>
        <p:nvSpPr>
          <p:cNvPr id="53255" name="TextBox 10">
            <a:extLst>
              <a:ext uri="{FF2B5EF4-FFF2-40B4-BE49-F238E27FC236}">
                <a16:creationId xmlns:a16="http://schemas.microsoft.com/office/drawing/2014/main" xmlns="" id="{6EC4DAD3-3A3E-4C60-A300-C1FE1E008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195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C++</a:t>
            </a:r>
          </a:p>
        </p:txBody>
      </p:sp>
      <p:sp>
        <p:nvSpPr>
          <p:cNvPr id="53256" name="TextBox 11">
            <a:extLst>
              <a:ext uri="{FF2B5EF4-FFF2-40B4-BE49-F238E27FC236}">
                <a16:creationId xmlns:a16="http://schemas.microsoft.com/office/drawing/2014/main" xmlns="" id="{81C80A9F-494D-43E2-A964-C6838F424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3099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53257" name="TextBox 12">
            <a:extLst>
              <a:ext uri="{FF2B5EF4-FFF2-40B4-BE49-F238E27FC236}">
                <a16:creationId xmlns:a16="http://schemas.microsoft.com/office/drawing/2014/main" xmlns="" id="{D3D675D7-461E-4259-AB7E-0382F763A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22713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Python</a:t>
            </a:r>
          </a:p>
        </p:txBody>
      </p:sp>
      <p:sp>
        <p:nvSpPr>
          <p:cNvPr id="53258" name="TextBox 13">
            <a:extLst>
              <a:ext uri="{FF2B5EF4-FFF2-40B4-BE49-F238E27FC236}">
                <a16:creationId xmlns:a16="http://schemas.microsoft.com/office/drawing/2014/main" xmlns="" id="{9EA210B6-EE77-4F52-BC37-98A3D158C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291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COBOL</a:t>
            </a:r>
          </a:p>
        </p:txBody>
      </p:sp>
      <p:sp>
        <p:nvSpPr>
          <p:cNvPr id="53259" name="TextBox 14">
            <a:extLst>
              <a:ext uri="{FF2B5EF4-FFF2-40B4-BE49-F238E27FC236}">
                <a16:creationId xmlns:a16="http://schemas.microsoft.com/office/drawing/2014/main" xmlns="" id="{AF23ABD0-37FF-4CF9-AB17-8FB523A5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143500"/>
            <a:ext cx="18288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JavaScript</a:t>
            </a:r>
          </a:p>
        </p:txBody>
      </p:sp>
      <p:sp>
        <p:nvSpPr>
          <p:cNvPr id="53260" name="TextBox 15">
            <a:extLst>
              <a:ext uri="{FF2B5EF4-FFF2-40B4-BE49-F238E27FC236}">
                <a16:creationId xmlns:a16="http://schemas.microsoft.com/office/drawing/2014/main" xmlns="" id="{8A35FD08-0E3C-4B76-9C30-9B3C5F3F5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524375"/>
            <a:ext cx="18288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Ruby</a:t>
            </a:r>
          </a:p>
        </p:txBody>
      </p:sp>
      <p:sp>
        <p:nvSpPr>
          <p:cNvPr id="53261" name="TextBox 16">
            <a:extLst>
              <a:ext uri="{FF2B5EF4-FFF2-40B4-BE49-F238E27FC236}">
                <a16:creationId xmlns:a16="http://schemas.microsoft.com/office/drawing/2014/main" xmlns="" id="{D14B4A4A-2AF5-48EE-858E-5D90F93C8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588" y="5143500"/>
            <a:ext cx="18288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PHP</a:t>
            </a:r>
          </a:p>
        </p:txBody>
      </p:sp>
      <p:sp>
        <p:nvSpPr>
          <p:cNvPr id="53262" name="TextBox 17">
            <a:extLst>
              <a:ext uri="{FF2B5EF4-FFF2-40B4-BE49-F238E27FC236}">
                <a16:creationId xmlns:a16="http://schemas.microsoft.com/office/drawing/2014/main" xmlns="" id="{0F9845E7-BFDB-4ED6-87CB-8057239A3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588" y="45291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C#</a:t>
            </a:r>
          </a:p>
        </p:txBody>
      </p:sp>
      <p:sp>
        <p:nvSpPr>
          <p:cNvPr id="53263" name="TextBox 18">
            <a:extLst>
              <a:ext uri="{FF2B5EF4-FFF2-40B4-BE49-F238E27FC236}">
                <a16:creationId xmlns:a16="http://schemas.microsoft.com/office/drawing/2014/main" xmlns="" id="{40AFDC63-DAF7-4028-8842-68A6C6465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3099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Visual Basic</a:t>
            </a:r>
          </a:p>
        </p:txBody>
      </p:sp>
      <p:sp>
        <p:nvSpPr>
          <p:cNvPr id="53264" name="TextBox 19">
            <a:extLst>
              <a:ext uri="{FF2B5EF4-FFF2-40B4-BE49-F238E27FC236}">
                <a16:creationId xmlns:a16="http://schemas.microsoft.com/office/drawing/2014/main" xmlns="" id="{59720DB1-FFA9-4D64-8645-843359C24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38738"/>
            <a:ext cx="18288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Pascal</a:t>
            </a:r>
          </a:p>
        </p:txBody>
      </p:sp>
    </p:spTree>
    <p:extLst>
      <p:ext uri="{BB962C8B-B14F-4D97-AF65-F5344CB8AC3E}">
        <p14:creationId xmlns:p14="http://schemas.microsoft.com/office/powerpoint/2010/main" val="12815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>
            <a:extLst>
              <a:ext uri="{FF2B5EF4-FFF2-40B4-BE49-F238E27FC236}">
                <a16:creationId xmlns:a16="http://schemas.microsoft.com/office/drawing/2014/main" xmlns="" id="{4B497746-F4F2-42D3-A438-F63BBAD1F6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  <a:br>
              <a:rPr lang="en-US" altLang="en-US"/>
            </a:br>
            <a:r>
              <a:rPr lang="en-US" altLang="en-US" sz="2800"/>
              <a:t>Common Language Elements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xmlns="" id="{45ECCDAD-FE79-4B18-B453-DB4251CB20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485900"/>
            <a:ext cx="8294687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concepts that are common to virtually all programming languages.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concepts:</a:t>
            </a: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</a:t>
            </a: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Punctuation</a:t>
            </a: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Programmer-defined identifiers</a:t>
            </a: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 syntactic rules.</a:t>
            </a:r>
          </a:p>
        </p:txBody>
      </p:sp>
    </p:spTree>
    <p:extLst>
      <p:ext uri="{BB962C8B-B14F-4D97-AF65-F5344CB8AC3E}">
        <p14:creationId xmlns:p14="http://schemas.microsoft.com/office/powerpoint/2010/main" val="150410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>
            <a:extLst>
              <a:ext uri="{FF2B5EF4-FFF2-40B4-BE49-F238E27FC236}">
                <a16:creationId xmlns:a16="http://schemas.microsoft.com/office/drawing/2014/main" xmlns="" id="{86ADC84A-FB50-4902-8107-0DE676FC9D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/>
              <a:t>Programming Languages</a:t>
            </a:r>
            <a:br>
              <a:rPr lang="en-US" altLang="en-US"/>
            </a:br>
            <a:r>
              <a:rPr lang="en-US" altLang="en-US" sz="2800"/>
              <a:t>Sample Program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xmlns="" id="{74B49F8C-0430-484B-A84D-CBD39C4ED0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01838"/>
            <a:ext cx="8213725" cy="35401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public class HelloWorld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public static void main(String[]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args</a:t>
            </a:r>
            <a:r>
              <a:rPr lang="en-US" altLang="en-US" sz="2400" b="1" dirty="0">
                <a:latin typeface="Courier New" panose="02070309020205020404" pitchFamily="49" charset="0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{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			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b="1" dirty="0">
                <a:latin typeface="Courier New" panose="02070309020205020404" pitchFamily="49" charset="0"/>
              </a:rPr>
              <a:t>Hello World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);</a:t>
            </a:r>
            <a:endParaRPr lang="en-US" altLang="en-US" sz="2400" b="1" dirty="0">
              <a:latin typeface="Courier New" panose="02070309020205020404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}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05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3977</TotalTime>
  <Words>1254</Words>
  <Application>Microsoft Office PowerPoint</Application>
  <PresentationFormat>On-screen Show (4:3)</PresentationFormat>
  <Paragraphs>252</Paragraphs>
  <Slides>26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Lecture 1b- Introduction </vt:lpstr>
      <vt:lpstr>So what is programming?</vt:lpstr>
      <vt:lpstr>Programming</vt:lpstr>
      <vt:lpstr>Machine Language</vt:lpstr>
      <vt:lpstr>Programs and Programming Languages</vt:lpstr>
      <vt:lpstr>Programming Languages</vt:lpstr>
      <vt:lpstr>Programming Languages</vt:lpstr>
      <vt:lpstr>Programming Languages Common Language Elements</vt:lpstr>
      <vt:lpstr>Programming Languages Sample Program</vt:lpstr>
      <vt:lpstr>Programming Languages Sample Program</vt:lpstr>
      <vt:lpstr>Programming Languages</vt:lpstr>
      <vt:lpstr>Programming Languages Variables</vt:lpstr>
      <vt:lpstr>Programming Languages Variables</vt:lpstr>
      <vt:lpstr>Programming Languages Variables</vt:lpstr>
      <vt:lpstr>The Compiler and the Java Virtual Machine</vt:lpstr>
      <vt:lpstr>The Compiler and the Java Virtual Machine</vt:lpstr>
      <vt:lpstr>The Compiler and the Java Virtual Machine</vt:lpstr>
      <vt:lpstr>The Compiler and the Java Virtual Machine</vt:lpstr>
      <vt:lpstr>Program Development Process</vt:lpstr>
      <vt:lpstr>Portability</vt:lpstr>
      <vt:lpstr>Portability</vt:lpstr>
      <vt:lpstr>Java Versions</vt:lpstr>
      <vt:lpstr>JVM vs. JRE vs. JDK</vt:lpstr>
      <vt:lpstr>Compiling and executing a Java Program</vt:lpstr>
      <vt:lpstr>Software Engineering</vt:lpstr>
      <vt:lpstr>Software Engineering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 </dc:title>
  <cp:lastModifiedBy>Sampath Jayarathna</cp:lastModifiedBy>
  <cp:revision>75</cp:revision>
  <dcterms:created xsi:type="dcterms:W3CDTF">2009-12-29T10:39:27Z</dcterms:created>
  <dcterms:modified xsi:type="dcterms:W3CDTF">2017-09-27T23:25:36Z</dcterms:modified>
</cp:coreProperties>
</file>