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4" r:id="rId16"/>
    <p:sldId id="276" r:id="rId17"/>
    <p:sldId id="292" r:id="rId18"/>
    <p:sldId id="277" r:id="rId19"/>
    <p:sldId id="278" r:id="rId20"/>
    <p:sldId id="281" r:id="rId21"/>
    <p:sldId id="283" r:id="rId22"/>
    <p:sldId id="284" r:id="rId23"/>
    <p:sldId id="285" r:id="rId24"/>
    <p:sldId id="286" r:id="rId25"/>
    <p:sldId id="293" r:id="rId26"/>
    <p:sldId id="287" r:id="rId27"/>
    <p:sldId id="289" r:id="rId28"/>
    <p:sldId id="288" r:id="rId29"/>
    <p:sldId id="282" r:id="rId30"/>
    <p:sldId id="290" r:id="rId31"/>
    <p:sldId id="291" r:id="rId32"/>
    <p:sldId id="294" r:id="rId33"/>
    <p:sldId id="29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553C7FAA-46D7-432D-BC88-E82B423EB0E1}"/>
    <pc:docChg chg="addSld delSld modSld sldOrd">
      <pc:chgData name="Sampath Jayarathna" userId="aa7a8714-7736-4927-8c16-9ff815108838" providerId="ADAL" clId="{553C7FAA-46D7-432D-BC88-E82B423EB0E1}" dt="2017-10-06T16:04:43.001" v="3"/>
      <pc:docMkLst>
        <pc:docMk/>
      </pc:docMkLst>
      <pc:sldChg chg="del">
        <pc:chgData name="Sampath Jayarathna" userId="aa7a8714-7736-4927-8c16-9ff815108838" providerId="ADAL" clId="{553C7FAA-46D7-432D-BC88-E82B423EB0E1}" dt="2017-10-06T16:04:16.403" v="1" actId="2696"/>
        <pc:sldMkLst>
          <pc:docMk/>
          <pc:sldMk cId="3367885728" sldId="279"/>
        </pc:sldMkLst>
      </pc:sldChg>
      <pc:sldChg chg="del">
        <pc:chgData name="Sampath Jayarathna" userId="aa7a8714-7736-4927-8c16-9ff815108838" providerId="ADAL" clId="{553C7FAA-46D7-432D-BC88-E82B423EB0E1}" dt="2017-10-06T16:04:16.399" v="0" actId="2696"/>
        <pc:sldMkLst>
          <pc:docMk/>
          <pc:sldMk cId="1504602954" sldId="280"/>
        </pc:sldMkLst>
      </pc:sldChg>
      <pc:sldChg chg="ord">
        <pc:chgData name="Sampath Jayarathna" userId="aa7a8714-7736-4927-8c16-9ff815108838" providerId="ADAL" clId="{553C7FAA-46D7-432D-BC88-E82B423EB0E1}" dt="2017-10-06T16:04:43.001" v="3"/>
        <pc:sldMkLst>
          <pc:docMk/>
          <pc:sldMk cId="447577148" sldId="289"/>
        </pc:sldMkLst>
      </pc:sldChg>
      <pc:sldChg chg="add">
        <pc:chgData name="Sampath Jayarathna" userId="aa7a8714-7736-4927-8c16-9ff815108838" providerId="ADAL" clId="{553C7FAA-46D7-432D-BC88-E82B423EB0E1}" dt="2017-10-06T16:04:30.563" v="2"/>
        <pc:sldMkLst>
          <pc:docMk/>
          <pc:sldMk cId="1465119785" sldId="294"/>
        </pc:sldMkLst>
      </pc:sldChg>
      <pc:sldChg chg="add">
        <pc:chgData name="Sampath Jayarathna" userId="aa7a8714-7736-4927-8c16-9ff815108838" providerId="ADAL" clId="{553C7FAA-46D7-432D-BC88-E82B423EB0E1}" dt="2017-10-06T16:04:30.563" v="2"/>
        <pc:sldMkLst>
          <pc:docMk/>
          <pc:sldMk cId="751334387" sldId="2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B01A222-4853-4E8E-9DBB-AD47370655E2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4B943E5-8D19-44FB-9D46-3095858CC30B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C0D1AA3-A626-4A6F-9F6B-2F3B22C19127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A3E44F0-E322-4F7E-8AC5-212863B4397F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429C9BA-56E9-4091-B321-9073C6150C0C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952C081-1CAE-40A5-836C-E14C5FE2859F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CEA0E3A-FA27-4A5A-B5A3-B7B7E298E232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2C30B8E-0DE7-4183-AE2D-6CE117C1F1BB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3FFBC73-2A52-4CB4-B090-C0F746C195C0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78CF7D9-D45F-45B7-9637-51F3E259A073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0746F05-DFF1-4AA7-979E-D5051A6C571B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6D6FF19-C442-40D8-A123-B337205DED87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ADBD3CE-854A-4623-94F2-00AA20B07DBE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AC4C59C-AB10-4C58-91EF-B1EF1CB43092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94E75C3-DCB7-48F2-9104-495F12298A2D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BDEE387-BD1F-44C2-BE7A-2F45C853C406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FC2A771-C0DF-4748-ABB3-6F3709642A7E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0084BAA-6859-436F-B339-CED4CC7A9275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075912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EF2C8EC-20FB-4EBD-97D0-799B79BD0383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2044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67DEBB1-E5B3-437E-802C-93F5ACB7881E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E02B6F4F-CAC4-4506-8F26-4F75C985FB84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6960CF6-AE1C-43DE-8605-D10A629478F5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8DDF759-829E-4AAB-AD66-4410C419CEEC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D71060E-8421-44B3-93EA-157035D12C08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127D1C2-0B1D-4A50-9125-0942A26756BE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codeconv/html/CodeConventions.doc8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87401" y="2877271"/>
            <a:ext cx="7408332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2a- Java Fundamentals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140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Computer Science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Comments are ignored by the Java compiler so they need no semi-colons.</a:t>
            </a:r>
          </a:p>
          <a:p>
            <a:pPr eaLnBrk="1" hangingPunct="1"/>
            <a:r>
              <a:rPr lang="en-US" altLang="en-US" sz="2800"/>
              <a:t>Other Java code elements that do not need semi colons include:</a:t>
            </a:r>
          </a:p>
          <a:p>
            <a:pPr lvl="1" eaLnBrk="1" hangingPunct="1"/>
            <a:r>
              <a:rPr lang="en-US" altLang="en-US" sz="2400"/>
              <a:t>class headers</a:t>
            </a:r>
          </a:p>
          <a:p>
            <a:pPr lvl="2" eaLnBrk="1" hangingPunct="1"/>
            <a:r>
              <a:rPr lang="en-US" altLang="en-US" sz="2000"/>
              <a:t>Terminated by the code within its curly braces.</a:t>
            </a:r>
          </a:p>
          <a:p>
            <a:pPr lvl="1" eaLnBrk="1" hangingPunct="1"/>
            <a:r>
              <a:rPr lang="en-US" altLang="en-US" sz="2400"/>
              <a:t>method headers</a:t>
            </a:r>
          </a:p>
          <a:p>
            <a:pPr lvl="2" eaLnBrk="1" hangingPunct="1"/>
            <a:r>
              <a:rPr lang="en-US" altLang="en-US" sz="2000"/>
              <a:t>Terminated by the code within its curly braces.</a:t>
            </a:r>
          </a:p>
          <a:p>
            <a:pPr lvl="1" eaLnBrk="1" hangingPunct="1"/>
            <a:r>
              <a:rPr lang="en-US" altLang="en-US" sz="2400"/>
              <a:t>curly braces</a:t>
            </a:r>
          </a:p>
          <a:p>
            <a:pPr lvl="2" eaLnBrk="1" hangingPunct="1"/>
            <a:r>
              <a:rPr lang="en-US" altLang="en-US" sz="2000"/>
              <a:t>Part of framework code that needs no semi-colon termination.</a:t>
            </a:r>
          </a:p>
        </p:txBody>
      </p:sp>
    </p:spTree>
    <p:extLst>
      <p:ext uri="{BB962C8B-B14F-4D97-AF65-F5344CB8AC3E}">
        <p14:creationId xmlns:p14="http://schemas.microsoft.com/office/powerpoint/2010/main" val="299295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Short Review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Java is a case-sensitive language. </a:t>
            </a:r>
          </a:p>
          <a:p>
            <a:pPr eaLnBrk="1" hangingPunct="1"/>
            <a:r>
              <a:rPr lang="en-US" altLang="en-US" dirty="0"/>
              <a:t>All Java programs must be stored in a file with a .java file extension.</a:t>
            </a:r>
          </a:p>
          <a:p>
            <a:pPr eaLnBrk="1" hangingPunct="1"/>
            <a:r>
              <a:rPr lang="en-US" altLang="en-US" dirty="0"/>
              <a:t>Comments are ignored by the compiler.</a:t>
            </a:r>
          </a:p>
          <a:p>
            <a:pPr eaLnBrk="1" hangingPunct="1"/>
            <a:r>
              <a:rPr lang="en-US" altLang="en-US" dirty="0"/>
              <a:t>If a .java file has a public class, the class must have the same name as the file.</a:t>
            </a:r>
          </a:p>
          <a:p>
            <a:r>
              <a:rPr lang="en-US" altLang="en-US" dirty="0"/>
              <a:t>Java applications must have a </a:t>
            </a:r>
            <a:r>
              <a:rPr lang="en-US" altLang="en-US" dirty="0">
                <a:latin typeface="Courier New" pitchFamily="49" charset="0"/>
              </a:rPr>
              <a:t>main</a:t>
            </a:r>
            <a:r>
              <a:rPr lang="en-US" altLang="en-US" dirty="0"/>
              <a:t> method.</a:t>
            </a:r>
          </a:p>
          <a:p>
            <a:r>
              <a:rPr lang="en-US" altLang="en-US" dirty="0"/>
              <a:t>For every left brace, or opening brace, there must be a corresponding right brace, or closing brace.</a:t>
            </a:r>
          </a:p>
          <a:p>
            <a:r>
              <a:rPr lang="en-US" altLang="en-US" dirty="0"/>
              <a:t>Statements are terminated with semicolons.</a:t>
            </a:r>
          </a:p>
          <a:p>
            <a:pPr lvl="1"/>
            <a:r>
              <a:rPr lang="en-US" altLang="en-US" dirty="0"/>
              <a:t>Comments, class headers, method headers, and  braces are not considered Java statements.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441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Special Characters</a:t>
            </a:r>
          </a:p>
        </p:txBody>
      </p:sp>
      <p:graphicFrame>
        <p:nvGraphicFramePr>
          <p:cNvPr id="151608" name="Group 56"/>
          <p:cNvGraphicFramePr>
            <a:graphicFrameLocks noGrp="1"/>
          </p:cNvGraphicFramePr>
          <p:nvPr/>
        </p:nvGraphicFramePr>
        <p:xfrm>
          <a:off x="685800" y="1601788"/>
          <a:ext cx="8001000" cy="4494213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//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double slash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Marks the beginning of a single line comment.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 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open and close parenthesis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Used in a method header to mark the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parameter list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{ }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open and close curly braces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Encloses a group of statements, such as the contents of a class or a method.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“ 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quotation marks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Encloses a string of characters, such as a message that is to be printed on the screen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;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semi-colon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Marks the end of a complete programming statement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40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 altLang="en-US"/>
              <a:t>Many of the programs that you will write will run in a console window.</a:t>
            </a:r>
          </a:p>
          <a:p>
            <a:pPr eaLnBrk="1" hangingPunct="1"/>
            <a:endParaRPr lang="en-US" altLang="en-US"/>
          </a:p>
        </p:txBody>
      </p:sp>
      <p:pic>
        <p:nvPicPr>
          <p:cNvPr id="307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48768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95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console window that starts a Java application is typically known as the </a:t>
            </a:r>
            <a:r>
              <a:rPr lang="en-US" altLang="en-US" i="1" dirty="0"/>
              <a:t>standard output</a:t>
            </a:r>
            <a:r>
              <a:rPr lang="en-US" altLang="en-US" dirty="0"/>
              <a:t> device.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/>
              <a:t>standard input</a:t>
            </a:r>
            <a:r>
              <a:rPr lang="en-US" altLang="en-US" dirty="0"/>
              <a:t> device is typically the keyboard.</a:t>
            </a:r>
          </a:p>
          <a:p>
            <a:pPr eaLnBrk="1" hangingPunct="1"/>
            <a:r>
              <a:rPr lang="en-US" altLang="en-US" dirty="0"/>
              <a:t>Java sends information to the standard output device by using a Java class stored in the standard Java library.</a:t>
            </a:r>
          </a:p>
          <a:p>
            <a:r>
              <a:rPr lang="en-US" altLang="en-US" dirty="0"/>
              <a:t>Java classes in the standard Java library are accessed using the Java Applications Programming Interface (API).</a:t>
            </a:r>
          </a:p>
          <a:p>
            <a:r>
              <a:rPr lang="en-US" altLang="en-US" dirty="0"/>
              <a:t>The standard Java library is commonly referred to as the </a:t>
            </a:r>
            <a:r>
              <a:rPr lang="en-US" altLang="en-US" i="1" dirty="0"/>
              <a:t>Java API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05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058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The previous example uses the line:</a:t>
            </a:r>
          </a:p>
          <a:p>
            <a:pPr lvl="1" eaLnBrk="1" hangingPunct="1">
              <a:buFontTx/>
              <a:buNone/>
            </a:pP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("Programming is great fun!");</a:t>
            </a:r>
            <a:endParaRPr lang="en-US" altLang="en-US" dirty="0"/>
          </a:p>
          <a:p>
            <a:pPr eaLnBrk="1" hangingPunct="1"/>
            <a:r>
              <a:rPr lang="en-US" altLang="en-US" dirty="0"/>
              <a:t>This line uses the </a:t>
            </a:r>
            <a:r>
              <a:rPr lang="en-US" altLang="en-US" dirty="0">
                <a:latin typeface="Courier New" pitchFamily="49" charset="0"/>
              </a:rPr>
              <a:t>System</a:t>
            </a:r>
            <a:r>
              <a:rPr lang="en-US" altLang="en-US" dirty="0"/>
              <a:t> class from the standard Java library.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urier New" pitchFamily="49" charset="0"/>
              </a:rPr>
              <a:t>System</a:t>
            </a:r>
            <a:r>
              <a:rPr lang="en-US" altLang="en-US" dirty="0"/>
              <a:t> class contains methods and objects that perform system level tasks. </a:t>
            </a:r>
          </a:p>
          <a:p>
            <a:pPr eaLnBrk="1" hangingPunct="1"/>
            <a:r>
              <a:rPr lang="en-US" altLang="en-US" dirty="0"/>
              <a:t>The </a:t>
            </a:r>
            <a:r>
              <a:rPr lang="en-US" altLang="en-US" dirty="0">
                <a:latin typeface="Courier New" pitchFamily="49" charset="0"/>
              </a:rPr>
              <a:t>out</a:t>
            </a:r>
            <a:r>
              <a:rPr lang="en-US" altLang="en-US" dirty="0"/>
              <a:t> object, a member of the </a:t>
            </a:r>
            <a:r>
              <a:rPr lang="en-US" altLang="en-US" dirty="0">
                <a:latin typeface="Courier New" pitchFamily="49" charset="0"/>
              </a:rPr>
              <a:t>System</a:t>
            </a:r>
            <a:r>
              <a:rPr lang="en-US" altLang="en-US" dirty="0"/>
              <a:t> class, contains the methods </a:t>
            </a:r>
            <a:r>
              <a:rPr lang="en-US" altLang="en-US" dirty="0">
                <a:latin typeface="Courier New" pitchFamily="49" charset="0"/>
              </a:rPr>
              <a:t>print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itchFamily="49" charset="0"/>
              </a:rPr>
              <a:t>println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The </a:t>
            </a:r>
            <a:r>
              <a:rPr lang="en-US" altLang="en-US" dirty="0">
                <a:latin typeface="Courier New" pitchFamily="49" charset="0"/>
              </a:rPr>
              <a:t>print</a:t>
            </a:r>
            <a:r>
              <a:rPr lang="en-US" altLang="en-US" dirty="0"/>
              <a:t> and </a:t>
            </a:r>
            <a:r>
              <a:rPr lang="en-US" altLang="en-US" dirty="0" err="1">
                <a:latin typeface="Courier New" pitchFamily="49" charset="0"/>
              </a:rPr>
              <a:t>println</a:t>
            </a:r>
            <a:r>
              <a:rPr lang="en-US" altLang="en-US" dirty="0"/>
              <a:t> methods actually perform the task of sending characters to the output device.</a:t>
            </a:r>
          </a:p>
          <a:p>
            <a:r>
              <a:rPr lang="en-US" altLang="en-US" dirty="0"/>
              <a:t>The line:</a:t>
            </a:r>
          </a:p>
          <a:p>
            <a:pPr lvl="1">
              <a:buNone/>
            </a:pPr>
            <a:r>
              <a:rPr lang="en-US" altLang="en-US" dirty="0" err="1">
                <a:latin typeface="Courier New" pitchFamily="49" charset="0"/>
              </a:rPr>
              <a:t>System.out.println</a:t>
            </a:r>
            <a:r>
              <a:rPr lang="en-US" altLang="en-US" dirty="0">
                <a:latin typeface="Courier New" pitchFamily="49" charset="0"/>
              </a:rPr>
              <a:t>("Programming is great fun!");</a:t>
            </a:r>
            <a:endParaRPr lang="en-US" altLang="en-US" dirty="0"/>
          </a:p>
          <a:p>
            <a:pPr lvl="1">
              <a:buNone/>
            </a:pPr>
            <a:r>
              <a:rPr lang="en-US" altLang="en-US" sz="3200" dirty="0"/>
              <a:t>is pronounced: System dot out dot </a:t>
            </a:r>
            <a:r>
              <a:rPr lang="en-US" altLang="en-US" sz="3200" dirty="0" err="1"/>
              <a:t>println</a:t>
            </a:r>
            <a:r>
              <a:rPr lang="en-US" altLang="en-US" sz="3200" dirty="0"/>
              <a:t> …</a:t>
            </a:r>
          </a:p>
          <a:p>
            <a:r>
              <a:rPr lang="en-US" altLang="en-US" dirty="0"/>
              <a:t>The value inside the parenthesis will be sent to the output device (in this case, a string).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73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 New" pitchFamily="49" charset="0"/>
              </a:rPr>
              <a:t>println</a:t>
            </a:r>
            <a:r>
              <a:rPr lang="en-US" altLang="en-US"/>
              <a:t> method places a newline character at the end of whatever is being printed out.</a:t>
            </a:r>
          </a:p>
          <a:p>
            <a:pPr eaLnBrk="1" hangingPunct="1"/>
            <a:r>
              <a:rPr lang="en-US" altLang="en-US"/>
              <a:t>The following lines:</a:t>
            </a:r>
          </a:p>
          <a:p>
            <a:pPr lvl="2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System.out.println("This is being printed out");</a:t>
            </a:r>
            <a:endParaRPr lang="en-US" altLang="en-US"/>
          </a:p>
          <a:p>
            <a:pPr lvl="2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System.out.println("on two separate lines.");</a:t>
            </a:r>
            <a:endParaRPr lang="en-US" altLang="en-US"/>
          </a:p>
          <a:p>
            <a:pPr marL="457200" lvl="1" indent="0" eaLnBrk="1" hangingPunct="1">
              <a:buFontTx/>
              <a:buNone/>
            </a:pPr>
            <a:r>
              <a:rPr lang="en-US" altLang="en-US"/>
              <a:t>Would be printed out on separate lines since the first statement sends a newline command to the screen.</a:t>
            </a:r>
          </a:p>
        </p:txBody>
      </p:sp>
    </p:spTree>
    <p:extLst>
      <p:ext uri="{BB962C8B-B14F-4D97-AF65-F5344CB8AC3E}">
        <p14:creationId xmlns:p14="http://schemas.microsoft.com/office/powerpoint/2010/main" val="350554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1 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Create a java program to display the following console message.</a:t>
            </a:r>
          </a:p>
          <a:p>
            <a:pPr eaLnBrk="1" hangingPunct="1"/>
            <a:r>
              <a:rPr lang="en-US" altLang="en-US" dirty="0"/>
              <a:t>Your class name is </a:t>
            </a:r>
            <a:r>
              <a:rPr lang="en-US" altLang="en-US" dirty="0" err="1"/>
              <a:t>ActivityOne</a:t>
            </a:r>
            <a:r>
              <a:rPr lang="en-US" altLang="en-US" dirty="0"/>
              <a:t>, and the java file name is ActivityOne.java</a:t>
            </a:r>
          </a:p>
          <a:p>
            <a:pPr eaLnBrk="1" hangingPunct="1"/>
            <a:r>
              <a:rPr lang="en-US" altLang="en-US" dirty="0"/>
              <a:t>Your program should display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Hello World!</a:t>
            </a:r>
          </a:p>
          <a:p>
            <a:pPr marL="0" indent="0" eaLnBrk="1" hangingPunct="1">
              <a:buNone/>
            </a:pPr>
            <a:r>
              <a:rPr lang="en-US" altLang="en-US" dirty="0"/>
              <a:t>	My name is </a:t>
            </a:r>
            <a:r>
              <a:rPr lang="en-US" altLang="en-US" dirty="0" err="1"/>
              <a:t>YourName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I’m from </a:t>
            </a:r>
            <a:r>
              <a:rPr lang="en-US" altLang="en-US" dirty="0" err="1"/>
              <a:t>YourCity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I’m </a:t>
            </a:r>
            <a:r>
              <a:rPr lang="en-US" altLang="en-US" dirty="0" err="1"/>
              <a:t>YourAge</a:t>
            </a:r>
            <a:r>
              <a:rPr lang="en-US" altLang="en-US" dirty="0"/>
              <a:t> years old!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Submit your ActivityOne.java file to Piazza Activity One thread. Add your partners name and your name to your reply.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686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itchFamily="49" charset="0"/>
              </a:rPr>
              <a:t>print</a:t>
            </a:r>
            <a:r>
              <a:rPr lang="en-US" altLang="en-US" sz="2800"/>
              <a:t> statement works very similarly to the </a:t>
            </a:r>
            <a:r>
              <a:rPr lang="en-US" altLang="en-US" sz="2800">
                <a:latin typeface="Courier New" pitchFamily="49" charset="0"/>
              </a:rPr>
              <a:t>println</a:t>
            </a:r>
            <a:r>
              <a:rPr lang="en-US" altLang="en-US" sz="2800"/>
              <a:t> statement.</a:t>
            </a:r>
          </a:p>
          <a:p>
            <a:pPr eaLnBrk="1" hangingPunct="1"/>
            <a:r>
              <a:rPr lang="en-US" altLang="en-US" sz="2800"/>
              <a:t>However, the </a:t>
            </a:r>
            <a:r>
              <a:rPr lang="en-US" altLang="en-US" sz="2800">
                <a:latin typeface="Courier New" pitchFamily="49" charset="0"/>
              </a:rPr>
              <a:t>print</a:t>
            </a:r>
            <a:r>
              <a:rPr lang="en-US" altLang="en-US" sz="2800"/>
              <a:t> statement does not put a newline character at the end of the output.</a:t>
            </a:r>
          </a:p>
          <a:p>
            <a:pPr eaLnBrk="1" hangingPunct="1"/>
            <a:r>
              <a:rPr lang="en-US" altLang="en-US" sz="2800"/>
              <a:t>The lines: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itchFamily="49" charset="0"/>
              </a:rPr>
              <a:t>System.out.print(</a:t>
            </a:r>
            <a:r>
              <a:rPr lang="en-US" altLang="en-US" sz="1400">
                <a:latin typeface="Courier New" pitchFamily="49" charset="0"/>
              </a:rPr>
              <a:t>"</a:t>
            </a:r>
            <a:r>
              <a:rPr lang="en-US" altLang="en-US" sz="1600">
                <a:latin typeface="Courier New" pitchFamily="49" charset="0"/>
              </a:rPr>
              <a:t>These lines will be");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itchFamily="49" charset="0"/>
              </a:rPr>
              <a:t>System.out.print(</a:t>
            </a:r>
            <a:r>
              <a:rPr lang="en-US" altLang="en-US" sz="1400">
                <a:latin typeface="Courier New" pitchFamily="49" charset="0"/>
              </a:rPr>
              <a:t>"</a:t>
            </a:r>
            <a:r>
              <a:rPr lang="en-US" altLang="en-US" sz="1600">
                <a:latin typeface="Courier New" pitchFamily="49" charset="0"/>
              </a:rPr>
              <a:t>printed on");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Courier New" pitchFamily="49" charset="0"/>
              </a:rPr>
              <a:t>System.out.println("the same line.");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Will output: </a:t>
            </a:r>
            <a:br>
              <a:rPr lang="en-US" altLang="en-US" sz="2400"/>
            </a:br>
            <a:r>
              <a:rPr lang="en-US" altLang="en-US" sz="1800">
                <a:latin typeface="Courier New" pitchFamily="49" charset="0"/>
              </a:rPr>
              <a:t>These lines will beprinted onthe same line.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Notice the odd spacing?  Why are some words run together?</a:t>
            </a:r>
          </a:p>
        </p:txBody>
      </p:sp>
    </p:spTree>
    <p:extLst>
      <p:ext uri="{BB962C8B-B14F-4D97-AF65-F5344CB8AC3E}">
        <p14:creationId xmlns:p14="http://schemas.microsoft.com/office/powerpoint/2010/main" val="3288836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Console Output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458200" cy="4724400"/>
          </a:xfrm>
        </p:spPr>
        <p:txBody>
          <a:bodyPr/>
          <a:lstStyle/>
          <a:p>
            <a:pPr eaLnBrk="1" hangingPunct="1"/>
            <a:r>
              <a:rPr lang="en-US" altLang="en-US" sz="2800"/>
              <a:t>For all of the previous examples, we have been printing out strings of characters.</a:t>
            </a:r>
          </a:p>
          <a:p>
            <a:pPr eaLnBrk="1" hangingPunct="1"/>
            <a:r>
              <a:rPr lang="en-US" altLang="en-US" sz="2800"/>
              <a:t>Later, we will see that much more can be printed.</a:t>
            </a:r>
          </a:p>
          <a:p>
            <a:pPr eaLnBrk="1" hangingPunct="1"/>
            <a:r>
              <a:rPr lang="en-US" altLang="en-US" sz="2800"/>
              <a:t>There are some special characters that can be put into the output.</a:t>
            </a:r>
            <a:br>
              <a:rPr lang="en-US" altLang="en-US" sz="2800"/>
            </a:br>
            <a:r>
              <a:rPr lang="en-US" altLang="en-US" sz="1600">
                <a:latin typeface="Courier New" pitchFamily="49" charset="0"/>
              </a:rPr>
              <a:t>System.out.print("This line will have a newline at the end.\n");</a:t>
            </a:r>
          </a:p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latin typeface="Courier New" pitchFamily="49" charset="0"/>
              </a:rPr>
              <a:t>\n</a:t>
            </a:r>
            <a:r>
              <a:rPr lang="en-US" altLang="en-US" sz="2800"/>
              <a:t> in the string is an escape sequence that represents the newline character.</a:t>
            </a:r>
          </a:p>
          <a:p>
            <a:pPr eaLnBrk="1" hangingPunct="1"/>
            <a:r>
              <a:rPr lang="en-US" altLang="en-US" sz="2800"/>
              <a:t>Escape sequences allow the programmer to print characters that otherwise would be unprintable.</a:t>
            </a:r>
          </a:p>
        </p:txBody>
      </p:sp>
    </p:spTree>
    <p:extLst>
      <p:ext uri="{BB962C8B-B14F-4D97-AF65-F5344CB8AC3E}">
        <p14:creationId xmlns:p14="http://schemas.microsoft.com/office/powerpoint/2010/main" val="385865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Parts of a Java Program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153400" cy="4724400"/>
          </a:xfrm>
        </p:spPr>
        <p:txBody>
          <a:bodyPr/>
          <a:lstStyle/>
          <a:p>
            <a:pPr marL="609600" indent="-609600" eaLnBrk="1" hangingPunct="1"/>
            <a:r>
              <a:rPr lang="en-US" altLang="en-US" dirty="0"/>
              <a:t>A Java source code file contains one or more Java classes.</a:t>
            </a:r>
          </a:p>
          <a:p>
            <a:pPr marL="609600" indent="-609600" eaLnBrk="1" hangingPunct="1"/>
            <a:r>
              <a:rPr lang="en-US" altLang="en-US" dirty="0"/>
              <a:t>If more than one class is in a source code file, only one of them may be public.</a:t>
            </a:r>
          </a:p>
          <a:p>
            <a:pPr marL="609600" indent="-609600" eaLnBrk="1" hangingPunct="1"/>
            <a:r>
              <a:rPr lang="en-US" altLang="en-US" dirty="0"/>
              <a:t>The public class and the filename of the source code file must match.</a:t>
            </a:r>
          </a:p>
          <a:p>
            <a:pPr marL="1371600" lvl="2" indent="-457200" eaLnBrk="1" hangingPunct="1">
              <a:buFontTx/>
              <a:buNone/>
            </a:pPr>
            <a:r>
              <a:rPr lang="en-US" altLang="en-US" sz="2000" dirty="0"/>
              <a:t>ex: A class named </a:t>
            </a:r>
            <a:r>
              <a:rPr lang="en-US" altLang="en-US" sz="2000" i="1" dirty="0"/>
              <a:t>Simple</a:t>
            </a:r>
            <a:r>
              <a:rPr lang="en-US" altLang="en-US" sz="2000" dirty="0"/>
              <a:t> must be in a file named </a:t>
            </a:r>
            <a:r>
              <a:rPr lang="en-US" altLang="en-US" sz="2000" i="1" dirty="0"/>
              <a:t>Simple.java</a:t>
            </a:r>
          </a:p>
          <a:p>
            <a:pPr marL="609600" indent="-609600" eaLnBrk="1" hangingPunct="1"/>
            <a:r>
              <a:rPr lang="en-US" altLang="en-US" dirty="0"/>
              <a:t>Each Java class can be separated into parts.</a:t>
            </a:r>
          </a:p>
        </p:txBody>
      </p:sp>
    </p:spTree>
    <p:extLst>
      <p:ext uri="{BB962C8B-B14F-4D97-AF65-F5344CB8AC3E}">
        <p14:creationId xmlns:p14="http://schemas.microsoft.com/office/powerpoint/2010/main" val="224062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 and Literals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cs typeface="Times New Roman" pitchFamily="18" charset="0"/>
              </a:rPr>
              <a:t>A variable is a named storage location in the computer’s memory.</a:t>
            </a:r>
          </a:p>
          <a:p>
            <a:pPr eaLnBrk="1" hangingPunct="1"/>
            <a:r>
              <a:rPr lang="en-US" altLang="en-US" dirty="0">
                <a:cs typeface="Times New Roman" pitchFamily="18" charset="0"/>
              </a:rPr>
              <a:t>A literal is a value that is written into the code of a program.</a:t>
            </a:r>
          </a:p>
          <a:p>
            <a:pPr eaLnBrk="1" hangingPunct="1"/>
            <a:r>
              <a:rPr lang="en-US" altLang="en-US" dirty="0">
                <a:cs typeface="Times New Roman" pitchFamily="18" charset="0"/>
              </a:rPr>
              <a:t>Programmers determine the number and type of  variables a program will need.</a:t>
            </a:r>
          </a:p>
        </p:txBody>
      </p:sp>
    </p:spTree>
    <p:extLst>
      <p:ext uri="{BB962C8B-B14F-4D97-AF65-F5344CB8AC3E}">
        <p14:creationId xmlns:p14="http://schemas.microsoft.com/office/powerpoint/2010/main" val="903190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+ Operator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The + operator can be used in two ways.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as a concatenation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/>
              <a:t>as an addition operator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If either side of the + operator is a string, the result will be a string.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("Hello " + "World");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("The value is: " + 5);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("The value is: " + value);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itchFamily="49" charset="0"/>
              </a:rPr>
              <a:t>	</a:t>
            </a:r>
            <a:r>
              <a:rPr lang="en-US" altLang="en-US" sz="2000" dirty="0" err="1">
                <a:latin typeface="Courier New" pitchFamily="49" charset="0"/>
              </a:rPr>
              <a:t>System.out.println</a:t>
            </a:r>
            <a:r>
              <a:rPr lang="en-US" altLang="en-US" sz="2000" dirty="0">
                <a:latin typeface="Courier New" pitchFamily="49" charset="0"/>
              </a:rPr>
              <a:t>("The value is: " + ‘/n’ + 5);</a:t>
            </a:r>
          </a:p>
        </p:txBody>
      </p:sp>
    </p:spTree>
    <p:extLst>
      <p:ext uri="{BB962C8B-B14F-4D97-AF65-F5344CB8AC3E}">
        <p14:creationId xmlns:p14="http://schemas.microsoft.com/office/powerpoint/2010/main" val="8590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Concatenation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commands that have string literals must be treated with care.</a:t>
            </a:r>
          </a:p>
          <a:p>
            <a:pPr eaLnBrk="1" hangingPunct="1"/>
            <a:r>
              <a:rPr lang="en-US" altLang="en-US"/>
              <a:t>A string literal value cannot span lines in a Java source code file.</a:t>
            </a:r>
          </a:p>
          <a:p>
            <a:pPr lvl="1" eaLnBrk="1" hangingPunct="1">
              <a:buFontTx/>
              <a:buNone/>
            </a:pPr>
            <a:r>
              <a:rPr lang="en-US" altLang="en-US" sz="1800">
                <a:latin typeface="Courier New" pitchFamily="49" charset="0"/>
              </a:rPr>
              <a:t>	System.out.println("This line is too long and now it has spanned more than one line, which will cause a syntax error to be generated by the compiler. ");</a:t>
            </a:r>
          </a:p>
        </p:txBody>
      </p:sp>
    </p:spTree>
    <p:extLst>
      <p:ext uri="{BB962C8B-B14F-4D97-AF65-F5344CB8AC3E}">
        <p14:creationId xmlns:p14="http://schemas.microsoft.com/office/powerpoint/2010/main" val="98324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Concatenation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String concatenation operator can be used to fix this problem.</a:t>
            </a:r>
          </a:p>
          <a:p>
            <a:pPr lvl="2" eaLnBrk="1" hangingPunct="1">
              <a:buFontTx/>
              <a:buNone/>
            </a:pPr>
            <a:r>
              <a:rPr lang="en-US" altLang="en-US" sz="1600">
                <a:latin typeface="Courier New" pitchFamily="49" charset="0"/>
              </a:rPr>
              <a:t>System.out.println("These lines are " +</a:t>
            </a:r>
          </a:p>
          <a:p>
            <a:pPr lvl="2" eaLnBrk="1" hangingPunct="1">
              <a:buFontTx/>
              <a:buNone/>
            </a:pPr>
            <a:r>
              <a:rPr lang="en-US" altLang="en-US" sz="1600">
                <a:latin typeface="Courier New" pitchFamily="49" charset="0"/>
              </a:rPr>
              <a:t>                   "are now ok and will not " +</a:t>
            </a:r>
          </a:p>
          <a:p>
            <a:pPr lvl="2" eaLnBrk="1" hangingPunct="1">
              <a:buFontTx/>
              <a:buNone/>
            </a:pPr>
            <a:r>
              <a:rPr lang="en-US" altLang="en-US" sz="1600">
                <a:latin typeface="Courier New" pitchFamily="49" charset="0"/>
              </a:rPr>
              <a:t>                   "cause the error as before.");</a:t>
            </a:r>
          </a:p>
          <a:p>
            <a:pPr eaLnBrk="1" hangingPunct="1"/>
            <a:r>
              <a:rPr lang="en-US" altLang="en-US"/>
              <a:t>String concatenation can join various data types.</a:t>
            </a:r>
          </a:p>
          <a:p>
            <a:pPr lvl="2" eaLnBrk="1" hangingPunct="1">
              <a:buFontTx/>
              <a:buNone/>
            </a:pPr>
            <a:r>
              <a:rPr lang="en-US" altLang="en-US" sz="1600">
                <a:latin typeface="Courier New" pitchFamily="49" charset="0"/>
              </a:rPr>
              <a:t>System.out.println("We can join a string to " +</a:t>
            </a:r>
          </a:p>
          <a:p>
            <a:pPr lvl="2" eaLnBrk="1" hangingPunct="1">
              <a:buFontTx/>
              <a:buNone/>
            </a:pPr>
            <a:r>
              <a:rPr lang="en-US" altLang="en-US" sz="1600">
                <a:latin typeface="Courier New" pitchFamily="49" charset="0"/>
              </a:rPr>
              <a:t>                   "a number like this: " + 5);</a:t>
            </a:r>
          </a:p>
        </p:txBody>
      </p:sp>
    </p:spTree>
    <p:extLst>
      <p:ext uri="{BB962C8B-B14F-4D97-AF65-F5344CB8AC3E}">
        <p14:creationId xmlns:p14="http://schemas.microsoft.com/office/powerpoint/2010/main" val="141044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String Concatenation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The Concatenation operator can be used to format complex String objects.</a:t>
            </a:r>
          </a:p>
          <a:p>
            <a:pPr lvl="2" eaLnBrk="1" hangingPunct="1">
              <a:buFontTx/>
              <a:buNone/>
            </a:pPr>
            <a:r>
              <a:rPr lang="en-US" altLang="en-US" sz="1800" dirty="0" err="1">
                <a:latin typeface="Courier New" pitchFamily="49" charset="0"/>
              </a:rPr>
              <a:t>System.out.println</a:t>
            </a:r>
            <a:r>
              <a:rPr lang="en-US" altLang="en-US" sz="1800" dirty="0">
                <a:latin typeface="Courier New" pitchFamily="49" charset="0"/>
              </a:rPr>
              <a:t>("The following will be printed " +</a:t>
            </a:r>
          </a:p>
          <a:p>
            <a:pPr lvl="2" eaLnBrk="1" hangingPunct="1"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                   "in a tabbed format: " +</a:t>
            </a:r>
          </a:p>
          <a:p>
            <a:pPr lvl="2" eaLnBrk="1" hangingPunct="1"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                   \n\</a:t>
            </a:r>
            <a:r>
              <a:rPr lang="en-US" altLang="en-US" sz="1800" dirty="0" err="1">
                <a:latin typeface="Courier New" pitchFamily="49" charset="0"/>
              </a:rPr>
              <a:t>tFirst</a:t>
            </a:r>
            <a:r>
              <a:rPr lang="en-US" altLang="en-US" sz="1800" dirty="0">
                <a:latin typeface="Courier New" pitchFamily="49" charset="0"/>
              </a:rPr>
              <a:t> = " + 5 * 6 + ", " +</a:t>
            </a:r>
          </a:p>
          <a:p>
            <a:pPr lvl="2" eaLnBrk="1" hangingPunct="1"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                   "\n\</a:t>
            </a:r>
            <a:r>
              <a:rPr lang="en-US" altLang="en-US" sz="1800" dirty="0" err="1">
                <a:latin typeface="Courier New" pitchFamily="49" charset="0"/>
              </a:rPr>
              <a:t>tSecond</a:t>
            </a:r>
            <a:r>
              <a:rPr lang="en-US" altLang="en-US" sz="1800" dirty="0">
                <a:latin typeface="Courier New" pitchFamily="49" charset="0"/>
              </a:rPr>
              <a:t> = " (6 + 4) + "," +</a:t>
            </a:r>
          </a:p>
          <a:p>
            <a:pPr lvl="2" eaLnBrk="1" hangingPunct="1"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                   "\n\</a:t>
            </a:r>
            <a:r>
              <a:rPr lang="en-US" altLang="en-US" sz="1800" dirty="0" err="1">
                <a:latin typeface="Courier New" pitchFamily="49" charset="0"/>
              </a:rPr>
              <a:t>tThird</a:t>
            </a:r>
            <a:r>
              <a:rPr lang="en-US" altLang="en-US" sz="1800" dirty="0">
                <a:latin typeface="Courier New" pitchFamily="49" charset="0"/>
              </a:rPr>
              <a:t> = " + 16.7 + "."); </a:t>
            </a:r>
          </a:p>
          <a:p>
            <a:pPr eaLnBrk="1" hangingPunct="1"/>
            <a:r>
              <a:rPr lang="en-US" altLang="en-US" dirty="0"/>
              <a:t>Notice that if an addition operation is also needed, it must be put in parenthesis.</a:t>
            </a:r>
          </a:p>
        </p:txBody>
      </p:sp>
    </p:spTree>
    <p:extLst>
      <p:ext uri="{BB962C8B-B14F-4D97-AF65-F5344CB8AC3E}">
        <p14:creationId xmlns:p14="http://schemas.microsoft.com/office/powerpoint/2010/main" val="2928574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2 (will be included in quiz grade)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Create a java program to display the following console message.</a:t>
            </a:r>
          </a:p>
          <a:p>
            <a:pPr eaLnBrk="1" hangingPunct="1"/>
            <a:r>
              <a:rPr lang="en-US" altLang="en-US" dirty="0"/>
              <a:t>Your class name is </a:t>
            </a:r>
            <a:r>
              <a:rPr lang="en-US" altLang="en-US" dirty="0" err="1"/>
              <a:t>ActivityTwo</a:t>
            </a:r>
            <a:r>
              <a:rPr lang="en-US" altLang="en-US" dirty="0"/>
              <a:t>, and the java file name is ActivityTwo.java</a:t>
            </a:r>
          </a:p>
          <a:p>
            <a:pPr eaLnBrk="1" hangingPunct="1"/>
            <a:r>
              <a:rPr lang="en-US" altLang="en-US" dirty="0"/>
              <a:t>Your program should display the following calculation and the result of it after the “:” </a:t>
            </a:r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	Result of “((4+(9*4))/10)-1” is : 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Don’t calculate the value above and printed. Your program code should display the value after calculation. </a:t>
            </a:r>
          </a:p>
          <a:p>
            <a:r>
              <a:rPr lang="en-US" altLang="en-US" dirty="0"/>
              <a:t>Submit your ActivityTwo.java file to Piazza </a:t>
            </a:r>
            <a:r>
              <a:rPr lang="en-US" altLang="en-US"/>
              <a:t>Activity Two </a:t>
            </a:r>
            <a:r>
              <a:rPr lang="en-US" altLang="en-US" dirty="0"/>
              <a:t>thread. Add your partners name and your name to your reply.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50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Identifiers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Identifiers are programmer-defined names for:</a:t>
            </a:r>
          </a:p>
          <a:p>
            <a:pPr lvl="1" eaLnBrk="1" hangingPunct="1"/>
            <a:r>
              <a:rPr lang="en-US" altLang="en-US"/>
              <a:t>classes</a:t>
            </a:r>
          </a:p>
          <a:p>
            <a:pPr lvl="1" eaLnBrk="1" hangingPunct="1"/>
            <a:r>
              <a:rPr lang="en-US" altLang="en-US"/>
              <a:t>variables</a:t>
            </a:r>
          </a:p>
          <a:p>
            <a:pPr lvl="1" eaLnBrk="1" hangingPunct="1"/>
            <a:r>
              <a:rPr lang="en-US" altLang="en-US"/>
              <a:t>methods</a:t>
            </a:r>
          </a:p>
          <a:p>
            <a:pPr eaLnBrk="1" hangingPunct="1"/>
            <a:r>
              <a:rPr lang="en-US" altLang="en-US"/>
              <a:t>Identifiers may not be any of the Java reserved keywords.</a:t>
            </a:r>
          </a:p>
        </p:txBody>
      </p:sp>
    </p:spTree>
    <p:extLst>
      <p:ext uri="{BB962C8B-B14F-4D97-AF65-F5344CB8AC3E}">
        <p14:creationId xmlns:p14="http://schemas.microsoft.com/office/powerpoint/2010/main" val="3090672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7"/>
          <p:cNvSpPr>
            <a:spLocks noChangeArrowheads="1"/>
          </p:cNvSpPr>
          <p:nvPr/>
        </p:nvSpPr>
        <p:spPr bwMode="auto">
          <a:xfrm>
            <a:off x="838200" y="1295400"/>
            <a:ext cx="73152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Reserved Keywords</a:t>
            </a:r>
          </a:p>
        </p:txBody>
      </p:sp>
      <p:sp>
        <p:nvSpPr>
          <p:cNvPr id="66565" name="Text Box 3"/>
          <p:cNvSpPr txBox="1">
            <a:spLocks noChangeArrowheads="1"/>
          </p:cNvSpPr>
          <p:nvPr/>
        </p:nvSpPr>
        <p:spPr bwMode="auto">
          <a:xfrm>
            <a:off x="1143000" y="1395413"/>
            <a:ext cx="1239838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abstract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assert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boolean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break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byte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case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catch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char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class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const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continue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default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do</a:t>
            </a:r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2667000" y="1395413"/>
            <a:ext cx="1612900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double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enum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extends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false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for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final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finally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float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goto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if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implements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import</a:t>
            </a:r>
          </a:p>
        </p:txBody>
      </p:sp>
      <p:sp>
        <p:nvSpPr>
          <p:cNvPr id="66567" name="Text Box 5"/>
          <p:cNvSpPr txBox="1">
            <a:spLocks noChangeArrowheads="1"/>
          </p:cNvSpPr>
          <p:nvPr/>
        </p:nvSpPr>
        <p:spPr bwMode="auto">
          <a:xfrm>
            <a:off x="4495800" y="1395413"/>
            <a:ext cx="1457325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instanceof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int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interface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long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native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new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null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package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private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protected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public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return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short</a:t>
            </a:r>
          </a:p>
        </p:txBody>
      </p:sp>
      <p:sp>
        <p:nvSpPr>
          <p:cNvPr id="66568" name="Text Box 6"/>
          <p:cNvSpPr txBox="1">
            <a:spLocks noChangeArrowheads="1"/>
          </p:cNvSpPr>
          <p:nvPr/>
        </p:nvSpPr>
        <p:spPr bwMode="auto">
          <a:xfrm>
            <a:off x="6173788" y="1395413"/>
            <a:ext cx="1830387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static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strictfp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super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switch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synchronized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this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throw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throws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transient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true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try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void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volatile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Arial" pitchFamily="34" charset="0"/>
              </a:rPr>
              <a:t>while</a:t>
            </a:r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447577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Identifiers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Identifiers must follow certain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An identifier may only contain: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letters a–z or A–Z,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the digits 0–9,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underscores (_), 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the dollar sign ($)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first character may not be a digit.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Identifiers are case sensitive.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>
                <a:latin typeface="Arial" pitchFamily="34" charset="0"/>
              </a:rPr>
              <a:t>i</a:t>
            </a:r>
            <a:r>
              <a:rPr lang="en-US" altLang="en-US">
                <a:latin typeface="Courier New" pitchFamily="49" charset="0"/>
              </a:rPr>
              <a:t>temsOrdered</a:t>
            </a:r>
            <a:r>
              <a:rPr lang="en-US" altLang="en-US">
                <a:latin typeface="Arial" pitchFamily="34" charset="0"/>
              </a:rPr>
              <a:t> </a:t>
            </a:r>
            <a:r>
              <a:rPr lang="en-US" altLang="en-US"/>
              <a:t>is not the same as </a:t>
            </a:r>
            <a:r>
              <a:rPr lang="en-US" altLang="en-US">
                <a:latin typeface="Courier New" pitchFamily="49" charset="0"/>
              </a:rPr>
              <a:t>itemsordered</a:t>
            </a:r>
            <a:r>
              <a:rPr lang="en-US" altLang="en-US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Identifiers cannot include spaces.</a:t>
            </a:r>
          </a:p>
        </p:txBody>
      </p:sp>
    </p:spTree>
    <p:extLst>
      <p:ext uri="{BB962C8B-B14F-4D97-AF65-F5344CB8AC3E}">
        <p14:creationId xmlns:p14="http://schemas.microsoft.com/office/powerpoint/2010/main" val="3057873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Variables and Literals</a:t>
            </a:r>
          </a:p>
        </p:txBody>
      </p:sp>
      <p:sp>
        <p:nvSpPr>
          <p:cNvPr id="53252" name="Text Box 23"/>
          <p:cNvSpPr txBox="1">
            <a:spLocks noChangeArrowheads="1"/>
          </p:cNvSpPr>
          <p:nvPr/>
        </p:nvSpPr>
        <p:spPr bwMode="auto">
          <a:xfrm>
            <a:off x="1741488" y="1398588"/>
            <a:ext cx="2514600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This line is called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a </a:t>
            </a:r>
            <a:r>
              <a:rPr lang="en-US" altLang="en-US" sz="2000" i="1"/>
              <a:t>variable declaration</a:t>
            </a:r>
            <a:r>
              <a:rPr lang="en-US" altLang="en-US" sz="2000"/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   </a:t>
            </a: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int value;</a:t>
            </a:r>
          </a:p>
        </p:txBody>
      </p:sp>
      <p:sp>
        <p:nvSpPr>
          <p:cNvPr id="163867" name="Text Box 27"/>
          <p:cNvSpPr txBox="1">
            <a:spLocks noChangeArrowheads="1"/>
          </p:cNvSpPr>
          <p:nvPr/>
        </p:nvSpPr>
        <p:spPr bwMode="auto">
          <a:xfrm>
            <a:off x="4484688" y="1422400"/>
            <a:ext cx="3141662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The following line is known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as an assignment  statement.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</a:rPr>
              <a:t>     </a:t>
            </a: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value = 5;</a:t>
            </a: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228600" y="5029200"/>
            <a:ext cx="43307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System.out.print("The value is ");</a:t>
            </a:r>
            <a:endParaRPr lang="en-US" altLang="en-US" sz="160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1600">
                <a:latin typeface="Courier New" pitchFamily="49" charset="0"/>
                <a:cs typeface="Courier New" pitchFamily="49" charset="0"/>
              </a:rPr>
              <a:t>System.out.println(value);</a:t>
            </a:r>
            <a:endParaRPr lang="en-US" altLang="en-US" sz="1800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514600" y="4395788"/>
            <a:ext cx="5999163" cy="633412"/>
            <a:chOff x="1584" y="2769"/>
            <a:chExt cx="3779" cy="399"/>
          </a:xfrm>
        </p:grpSpPr>
        <p:cxnSp>
          <p:nvCxnSpPr>
            <p:cNvPr id="53272" name="AutoShape 32"/>
            <p:cNvCxnSpPr>
              <a:cxnSpLocks noChangeShapeType="1"/>
              <a:stCxn id="53273" idx="1"/>
            </p:cNvCxnSpPr>
            <p:nvPr/>
          </p:nvCxnSpPr>
          <p:spPr bwMode="auto">
            <a:xfrm rot="10800000" flipV="1">
              <a:off x="2064" y="2903"/>
              <a:ext cx="288" cy="172"/>
            </a:xfrm>
            <a:prstGeom prst="bentConnector3">
              <a:avLst>
                <a:gd name="adj1" fmla="val 10104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273" name="Text Box 33"/>
            <p:cNvSpPr txBox="1">
              <a:spLocks noChangeArrowheads="1"/>
            </p:cNvSpPr>
            <p:nvPr/>
          </p:nvSpPr>
          <p:spPr bwMode="auto">
            <a:xfrm>
              <a:off x="2352" y="2769"/>
              <a:ext cx="3011" cy="25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/>
                <a:t>This is a string </a:t>
              </a:r>
              <a:r>
                <a:rPr lang="en-US" altLang="en-US" sz="2000" i="1"/>
                <a:t>literal</a:t>
              </a:r>
              <a:r>
                <a:rPr lang="en-US" altLang="en-US" sz="2000"/>
                <a:t>. It will be printed </a:t>
              </a:r>
              <a:r>
                <a:rPr lang="en-US" altLang="en-US" sz="2000">
                  <a:solidFill>
                    <a:schemeClr val="accent2"/>
                  </a:solidFill>
                </a:rPr>
                <a:t>as is</a:t>
              </a:r>
              <a:r>
                <a:rPr lang="en-US" altLang="en-US" sz="2000"/>
                <a:t>.</a:t>
              </a:r>
            </a:p>
          </p:txBody>
        </p:sp>
        <p:sp>
          <p:nvSpPr>
            <p:cNvPr id="53274" name="AutoShape 34"/>
            <p:cNvSpPr>
              <a:spLocks/>
            </p:cNvSpPr>
            <p:nvPr/>
          </p:nvSpPr>
          <p:spPr bwMode="auto">
            <a:xfrm rot="5400000">
              <a:off x="2016" y="2640"/>
              <a:ext cx="96" cy="960"/>
            </a:xfrm>
            <a:prstGeom prst="leftBrace">
              <a:avLst>
                <a:gd name="adj1" fmla="val 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667000" y="5157788"/>
            <a:ext cx="4822825" cy="1016000"/>
            <a:chOff x="1680" y="3249"/>
            <a:chExt cx="3038" cy="640"/>
          </a:xfrm>
        </p:grpSpPr>
        <p:sp>
          <p:nvSpPr>
            <p:cNvPr id="53269" name="AutoShape 35"/>
            <p:cNvSpPr>
              <a:spLocks/>
            </p:cNvSpPr>
            <p:nvPr/>
          </p:nvSpPr>
          <p:spPr bwMode="auto">
            <a:xfrm rot="16200000" flipV="1">
              <a:off x="1776" y="3456"/>
              <a:ext cx="144" cy="336"/>
            </a:xfrm>
            <a:prstGeom prst="leftBrace">
              <a:avLst>
                <a:gd name="adj1" fmla="val 19444"/>
                <a:gd name="adj2" fmla="val 4821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3270" name="Text Box 36"/>
            <p:cNvSpPr txBox="1">
              <a:spLocks noChangeArrowheads="1"/>
            </p:cNvSpPr>
            <p:nvPr/>
          </p:nvSpPr>
          <p:spPr bwMode="auto">
            <a:xfrm>
              <a:off x="3072" y="3249"/>
              <a:ext cx="1646" cy="64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/>
                <a:t>The integer 5 will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/>
                <a:t>be printed out here.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2"/>
                  </a:solidFill>
                </a:rPr>
                <a:t>Notice no quote marks?</a:t>
              </a:r>
            </a:p>
          </p:txBody>
        </p:sp>
        <p:cxnSp>
          <p:nvCxnSpPr>
            <p:cNvPr id="53271" name="AutoShape 37"/>
            <p:cNvCxnSpPr>
              <a:cxnSpLocks noChangeShapeType="1"/>
              <a:stCxn id="53270" idx="1"/>
              <a:endCxn id="53269" idx="1"/>
            </p:cNvCxnSpPr>
            <p:nvPr/>
          </p:nvCxnSpPr>
          <p:spPr bwMode="auto">
            <a:xfrm rot="10800000" flipV="1">
              <a:off x="1847" y="3556"/>
              <a:ext cx="1225" cy="140"/>
            </a:xfrm>
            <a:prstGeom prst="bentConnector4">
              <a:avLst>
                <a:gd name="adj1" fmla="val 43102"/>
                <a:gd name="adj2" fmla="val 20285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3257" name="Group 28"/>
          <p:cNvGrpSpPr>
            <a:grpSpLocks/>
          </p:cNvGrpSpPr>
          <p:nvPr/>
        </p:nvGrpSpPr>
        <p:grpSpPr bwMode="auto">
          <a:xfrm>
            <a:off x="2438400" y="2538413"/>
            <a:ext cx="2971800" cy="1600200"/>
            <a:chOff x="1584" y="1584"/>
            <a:chExt cx="1872" cy="1008"/>
          </a:xfrm>
        </p:grpSpPr>
        <p:sp>
          <p:nvSpPr>
            <p:cNvPr id="53260" name="Rectangle 4"/>
            <p:cNvSpPr>
              <a:spLocks noChangeArrowheads="1"/>
            </p:cNvSpPr>
            <p:nvPr/>
          </p:nvSpPr>
          <p:spPr bwMode="auto">
            <a:xfrm>
              <a:off x="2208" y="163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3261" name="Rectangle 5"/>
            <p:cNvSpPr>
              <a:spLocks noChangeArrowheads="1"/>
            </p:cNvSpPr>
            <p:nvPr/>
          </p:nvSpPr>
          <p:spPr bwMode="auto">
            <a:xfrm>
              <a:off x="2208" y="187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3262" name="Rectangle 6"/>
            <p:cNvSpPr>
              <a:spLocks noChangeArrowheads="1"/>
            </p:cNvSpPr>
            <p:nvPr/>
          </p:nvSpPr>
          <p:spPr bwMode="auto">
            <a:xfrm>
              <a:off x="2208" y="211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3263" name="Rectangle 7"/>
            <p:cNvSpPr>
              <a:spLocks noChangeArrowheads="1"/>
            </p:cNvSpPr>
            <p:nvPr/>
          </p:nvSpPr>
          <p:spPr bwMode="auto">
            <a:xfrm>
              <a:off x="2208" y="2352"/>
              <a:ext cx="1248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3264" name="Text Box 12"/>
            <p:cNvSpPr txBox="1">
              <a:spLocks noChangeArrowheads="1"/>
            </p:cNvSpPr>
            <p:nvPr/>
          </p:nvSpPr>
          <p:spPr bwMode="auto">
            <a:xfrm>
              <a:off x="1584" y="158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0x000</a:t>
              </a:r>
            </a:p>
          </p:txBody>
        </p:sp>
        <p:sp>
          <p:nvSpPr>
            <p:cNvPr id="53265" name="Text Box 13"/>
            <p:cNvSpPr txBox="1">
              <a:spLocks noChangeArrowheads="1"/>
            </p:cNvSpPr>
            <p:nvPr/>
          </p:nvSpPr>
          <p:spPr bwMode="auto">
            <a:xfrm>
              <a:off x="1584" y="182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0x001</a:t>
              </a:r>
            </a:p>
          </p:txBody>
        </p:sp>
        <p:sp>
          <p:nvSpPr>
            <p:cNvPr id="53266" name="Text Box 14"/>
            <p:cNvSpPr txBox="1">
              <a:spLocks noChangeArrowheads="1"/>
            </p:cNvSpPr>
            <p:nvPr/>
          </p:nvSpPr>
          <p:spPr bwMode="auto">
            <a:xfrm>
              <a:off x="1584" y="206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0x002</a:t>
              </a:r>
            </a:p>
          </p:txBody>
        </p:sp>
        <p:sp>
          <p:nvSpPr>
            <p:cNvPr id="53267" name="Text Box 15"/>
            <p:cNvSpPr txBox="1">
              <a:spLocks noChangeArrowheads="1"/>
            </p:cNvSpPr>
            <p:nvPr/>
          </p:nvSpPr>
          <p:spPr bwMode="auto">
            <a:xfrm>
              <a:off x="1584" y="2304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/>
                <a:t>0x003</a:t>
              </a:r>
            </a:p>
          </p:txBody>
        </p:sp>
        <p:sp>
          <p:nvSpPr>
            <p:cNvPr id="53268" name="Text Box 22"/>
            <p:cNvSpPr txBox="1">
              <a:spLocks noChangeArrowheads="1"/>
            </p:cNvSpPr>
            <p:nvPr/>
          </p:nvSpPr>
          <p:spPr bwMode="auto">
            <a:xfrm>
              <a:off x="2736" y="187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5</a:t>
              </a:r>
            </a:p>
          </p:txBody>
        </p:sp>
      </p:grpSp>
      <p:sp>
        <p:nvSpPr>
          <p:cNvPr id="53258" name="Text Box 38"/>
          <p:cNvSpPr txBox="1">
            <a:spLocks noChangeArrowheads="1"/>
          </p:cNvSpPr>
          <p:nvPr/>
        </p:nvSpPr>
        <p:spPr bwMode="auto">
          <a:xfrm>
            <a:off x="6553200" y="2667000"/>
            <a:ext cx="1392238" cy="1016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The value 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is stored in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memory.</a:t>
            </a:r>
          </a:p>
        </p:txBody>
      </p:sp>
      <p:sp>
        <p:nvSpPr>
          <p:cNvPr id="53259" name="AutoShape 50"/>
          <p:cNvSpPr>
            <a:spLocks noChangeArrowheads="1"/>
          </p:cNvSpPr>
          <p:nvPr/>
        </p:nvSpPr>
        <p:spPr bwMode="auto">
          <a:xfrm>
            <a:off x="5334000" y="3048000"/>
            <a:ext cx="1143000" cy="228600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1835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7" grpId="0" animBg="1" autoUpdateAnimBg="0"/>
      <p:bldP spid="1638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Parts of a Java Program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458200" cy="4572000"/>
          </a:xfrm>
        </p:spPr>
        <p:txBody>
          <a:bodyPr/>
          <a:lstStyle/>
          <a:p>
            <a:pPr eaLnBrk="1" hangingPunct="1"/>
            <a:r>
              <a:rPr lang="en-US" altLang="en-US" dirty="0"/>
              <a:t>We are going to create a simple java program called Simple.java </a:t>
            </a:r>
            <a:endParaRPr lang="en-US" altLang="en-US" dirty="0">
              <a:solidFill>
                <a:srgbClr val="9A4C25"/>
              </a:solidFill>
            </a:endParaRPr>
          </a:p>
          <a:p>
            <a:pPr eaLnBrk="1" hangingPunct="1"/>
            <a:r>
              <a:rPr lang="en-US" altLang="en-US" dirty="0"/>
              <a:t>To compile the example: </a:t>
            </a:r>
          </a:p>
          <a:p>
            <a:pPr lvl="1" eaLnBrk="1" hangingPunct="1"/>
            <a:r>
              <a:rPr lang="en-US" altLang="en-US" b="1" dirty="0" err="1">
                <a:latin typeface="Courier New" pitchFamily="49" charset="0"/>
              </a:rPr>
              <a:t>javac</a:t>
            </a:r>
            <a:r>
              <a:rPr lang="en-US" altLang="en-US" b="1" dirty="0">
                <a:latin typeface="Courier New" pitchFamily="49" charset="0"/>
              </a:rPr>
              <a:t> Simple.java</a:t>
            </a:r>
          </a:p>
          <a:p>
            <a:pPr lvl="2" eaLnBrk="1" hangingPunct="1"/>
            <a:r>
              <a:rPr lang="en-US" altLang="en-US" dirty="0"/>
              <a:t>Notice the </a:t>
            </a:r>
            <a:r>
              <a:rPr lang="en-US" altLang="en-US" dirty="0">
                <a:latin typeface="Courier New" pitchFamily="49" charset="0"/>
              </a:rPr>
              <a:t>.java</a:t>
            </a:r>
            <a:r>
              <a:rPr lang="en-US" altLang="en-US" dirty="0"/>
              <a:t> file extension is needed.</a:t>
            </a:r>
          </a:p>
          <a:p>
            <a:pPr lvl="2" eaLnBrk="1" hangingPunct="1"/>
            <a:r>
              <a:rPr lang="en-US" altLang="en-US" dirty="0"/>
              <a:t>This will result in a file named </a:t>
            </a:r>
            <a:r>
              <a:rPr lang="en-US" altLang="en-US" i="1" dirty="0" err="1"/>
              <a:t>Simple.class</a:t>
            </a:r>
            <a:r>
              <a:rPr lang="en-US" altLang="en-US" dirty="0"/>
              <a:t> being created.</a:t>
            </a:r>
          </a:p>
          <a:p>
            <a:pPr eaLnBrk="1" hangingPunct="1"/>
            <a:r>
              <a:rPr lang="en-US" altLang="en-US" dirty="0"/>
              <a:t>To run the example:</a:t>
            </a:r>
          </a:p>
          <a:p>
            <a:pPr lvl="1" eaLnBrk="1" hangingPunct="1"/>
            <a:r>
              <a:rPr lang="en-US" altLang="en-US" b="1" dirty="0">
                <a:latin typeface="Courier New" pitchFamily="49" charset="0"/>
              </a:rPr>
              <a:t>java Simple</a:t>
            </a:r>
            <a:endParaRPr lang="en-US" altLang="en-US" dirty="0">
              <a:latin typeface="Courier New" pitchFamily="49" charset="0"/>
            </a:endParaRPr>
          </a:p>
          <a:p>
            <a:pPr lvl="2" eaLnBrk="1" hangingPunct="1"/>
            <a:r>
              <a:rPr lang="en-US" altLang="en-US" dirty="0"/>
              <a:t>Notice there is no file extension here.</a:t>
            </a:r>
          </a:p>
          <a:p>
            <a:pPr lvl="2" eaLnBrk="1" hangingPunct="1"/>
            <a:r>
              <a:rPr lang="en-US" altLang="en-US" dirty="0"/>
              <a:t>The </a:t>
            </a:r>
            <a:r>
              <a:rPr lang="en-US" altLang="en-US" i="1" dirty="0"/>
              <a:t>java</a:t>
            </a:r>
            <a:r>
              <a:rPr lang="en-US" altLang="en-US" dirty="0"/>
              <a:t> command assumes the extension is </a:t>
            </a:r>
            <a:r>
              <a:rPr lang="en-US" altLang="en-US" dirty="0">
                <a:latin typeface="Courier New" pitchFamily="49" charset="0"/>
              </a:rPr>
              <a:t>.class</a:t>
            </a:r>
            <a:r>
              <a:rPr lang="en-US" altLang="en-US" dirty="0"/>
              <a:t>.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2090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Names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names should be descriptive.</a:t>
            </a:r>
          </a:p>
          <a:p>
            <a:pPr eaLnBrk="1" hangingPunct="1"/>
            <a:r>
              <a:rPr lang="en-US" altLang="en-US"/>
              <a:t>Descriptive names allow the code to be more readable; therefore, the code is more maintainable.</a:t>
            </a:r>
          </a:p>
          <a:p>
            <a:pPr eaLnBrk="1" hangingPunct="1"/>
            <a:r>
              <a:rPr lang="en-US" altLang="en-US"/>
              <a:t>Which of the following is more descriptive?</a:t>
            </a:r>
          </a:p>
          <a:p>
            <a:pPr lvl="3" eaLnBrk="1" hangingPunct="1">
              <a:buFontTx/>
              <a:buNone/>
            </a:pPr>
            <a:r>
              <a:rPr lang="en-US" altLang="en-US">
                <a:latin typeface="Courier New" pitchFamily="49" charset="0"/>
              </a:rPr>
              <a:t>double </a:t>
            </a:r>
            <a:r>
              <a:rPr lang="en-US" altLang="en-US">
                <a:solidFill>
                  <a:srgbClr val="FF3300"/>
                </a:solidFill>
                <a:latin typeface="Courier New" pitchFamily="49" charset="0"/>
              </a:rPr>
              <a:t>tr</a:t>
            </a:r>
            <a:r>
              <a:rPr lang="en-US" altLang="en-US">
                <a:latin typeface="Courier New" pitchFamily="49" charset="0"/>
              </a:rPr>
              <a:t> = 0.0725;</a:t>
            </a:r>
          </a:p>
          <a:p>
            <a:pPr lvl="3" eaLnBrk="1" hangingPunct="1">
              <a:buFontTx/>
              <a:buNone/>
            </a:pPr>
            <a:r>
              <a:rPr lang="en-US" altLang="en-US">
                <a:latin typeface="Courier New" pitchFamily="49" charset="0"/>
              </a:rPr>
              <a:t>double </a:t>
            </a:r>
            <a:r>
              <a:rPr lang="en-US" altLang="en-US">
                <a:solidFill>
                  <a:srgbClr val="FF3300"/>
                </a:solidFill>
                <a:latin typeface="Courier New" pitchFamily="49" charset="0"/>
              </a:rPr>
              <a:t>salesTaxRate</a:t>
            </a:r>
            <a:r>
              <a:rPr lang="en-US" altLang="en-US">
                <a:latin typeface="Courier New" pitchFamily="49" charset="0"/>
              </a:rPr>
              <a:t> = 0.0725;</a:t>
            </a:r>
          </a:p>
          <a:p>
            <a:pPr eaLnBrk="1" hangingPunct="1"/>
            <a:r>
              <a:rPr lang="en-US" altLang="en-US"/>
              <a:t>Java programs should be </a:t>
            </a:r>
            <a:r>
              <a:rPr lang="en-US" altLang="en-US" i="1"/>
              <a:t>self-documenting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270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Naming Conventions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Variable names should begin with a lower case letter and then switch to title case thereafter:</a:t>
            </a:r>
          </a:p>
          <a:p>
            <a:pPr lvl="2" eaLnBrk="1" hangingPunct="1">
              <a:buFontTx/>
              <a:buNone/>
            </a:pPr>
            <a:r>
              <a:rPr lang="en-US" altLang="en-US" sz="2000"/>
              <a:t>Ex: </a:t>
            </a:r>
            <a:r>
              <a:rPr lang="en-US" altLang="en-US" sz="2000">
                <a:latin typeface="Courier New" pitchFamily="49" charset="0"/>
              </a:rPr>
              <a:t>int </a:t>
            </a:r>
            <a:r>
              <a:rPr lang="en-US" altLang="en-US" sz="2000">
                <a:solidFill>
                  <a:schemeClr val="hlink"/>
                </a:solidFill>
                <a:latin typeface="Courier New" pitchFamily="49" charset="0"/>
              </a:rPr>
              <a:t>caTaxRate</a:t>
            </a:r>
          </a:p>
          <a:p>
            <a:pPr eaLnBrk="1" hangingPunct="1"/>
            <a:r>
              <a:rPr lang="en-US" altLang="en-US" sz="2800"/>
              <a:t>Class names should be all title case.</a:t>
            </a:r>
          </a:p>
          <a:p>
            <a:pPr lvl="2" eaLnBrk="1" hangingPunct="1">
              <a:buFontTx/>
              <a:buNone/>
            </a:pPr>
            <a:r>
              <a:rPr lang="en-US" altLang="en-US" sz="2000"/>
              <a:t>Ex: </a:t>
            </a:r>
            <a:r>
              <a:rPr lang="en-US" altLang="en-US" sz="2000">
                <a:latin typeface="Courier New" pitchFamily="49" charset="0"/>
              </a:rPr>
              <a:t>public class </a:t>
            </a:r>
            <a:r>
              <a:rPr lang="en-US" altLang="en-US" sz="2000">
                <a:solidFill>
                  <a:schemeClr val="hlink"/>
                </a:solidFill>
                <a:latin typeface="Courier New" pitchFamily="49" charset="0"/>
              </a:rPr>
              <a:t>BigLittle</a:t>
            </a:r>
          </a:p>
          <a:p>
            <a:pPr eaLnBrk="1" hangingPunct="1"/>
            <a:r>
              <a:rPr lang="en-US" altLang="en-US" sz="2800"/>
              <a:t>More Java naming conventions can be found at: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hlinkClick r:id="rId3"/>
              </a:rPr>
              <a:t>http://java.sun.com/docs/codeconv/html/CodeConventions.doc8.html</a:t>
            </a:r>
            <a:endParaRPr lang="en-US" altLang="en-US" sz="2000"/>
          </a:p>
          <a:p>
            <a:pPr eaLnBrk="1" hangingPunct="1"/>
            <a:r>
              <a:rPr lang="en-US" altLang="en-US" sz="2800"/>
              <a:t>A general rule of thumb about naming variables and classes are that, with some exceptions, their names tend to be nouns or noun phrases.</a:t>
            </a:r>
          </a:p>
        </p:txBody>
      </p:sp>
    </p:spTree>
    <p:extLst>
      <p:ext uri="{BB962C8B-B14F-4D97-AF65-F5344CB8AC3E}">
        <p14:creationId xmlns:p14="http://schemas.microsoft.com/office/powerpoint/2010/main" val="33059330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Escape Sequences</a:t>
            </a:r>
          </a:p>
        </p:txBody>
      </p:sp>
      <p:graphicFrame>
        <p:nvGraphicFramePr>
          <p:cNvPr id="160836" name="Group 68"/>
          <p:cNvGraphicFramePr>
            <a:graphicFrameLocks noGrp="1"/>
          </p:cNvGraphicFramePr>
          <p:nvPr/>
        </p:nvGraphicFramePr>
        <p:xfrm>
          <a:off x="392113" y="1600200"/>
          <a:ext cx="8294687" cy="4613277"/>
        </p:xfrm>
        <a:graphic>
          <a:graphicData uri="http://schemas.openxmlformats.org/drawingml/2006/table">
            <a:tbl>
              <a:tblPr/>
              <a:tblGrid>
                <a:gridCol w="65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8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newline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Advances the cursor to the next line for subsequent printing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tab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the cursor to skip over to the next tab stop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backspace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the cursor to back up, or move left, one position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carriage return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the cursor to go to the beginning of the current line, not the next line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\\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backslash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a backslash to be printed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single quote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a single quotation mark to be printed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Arial" pitchFamily="34" charset="0"/>
                        </a:rPr>
                        <a:t>\”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double quote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885E3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Causes a double quotation mark to be printed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119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Escape Sequences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Even though the escape sequences are comprised of two characters, they are treated by the compiler as a single character.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err="1">
                <a:latin typeface="Courier New" pitchFamily="49" charset="0"/>
              </a:rPr>
              <a:t>System.out.print</a:t>
            </a:r>
            <a:r>
              <a:rPr lang="en-US" altLang="en-US" sz="1400" dirty="0">
                <a:latin typeface="Courier New" pitchFamily="49" charset="0"/>
              </a:rPr>
              <a:t>("These are our top sellers:\n");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err="1">
                <a:latin typeface="Courier New" pitchFamily="49" charset="0"/>
              </a:rPr>
              <a:t>System.out.print</a:t>
            </a:r>
            <a:r>
              <a:rPr lang="en-US" altLang="en-US" sz="1400" dirty="0">
                <a:latin typeface="Courier New" pitchFamily="49" charset="0"/>
              </a:rPr>
              <a:t>("\</a:t>
            </a:r>
            <a:r>
              <a:rPr lang="en-US" altLang="en-US" sz="1400" dirty="0" err="1">
                <a:latin typeface="Courier New" pitchFamily="49" charset="0"/>
              </a:rPr>
              <a:t>tComputer</a:t>
            </a:r>
            <a:r>
              <a:rPr lang="en-US" altLang="en-US" sz="1400" dirty="0">
                <a:latin typeface="Courier New" pitchFamily="49" charset="0"/>
              </a:rPr>
              <a:t> games\n\</a:t>
            </a:r>
            <a:r>
              <a:rPr lang="en-US" altLang="en-US" sz="1400" dirty="0" err="1">
                <a:latin typeface="Courier New" pitchFamily="49" charset="0"/>
              </a:rPr>
              <a:t>tCoffee</a:t>
            </a:r>
            <a:r>
              <a:rPr lang="en-US" altLang="en-US" sz="1400" dirty="0">
                <a:latin typeface="Courier New" pitchFamily="49" charset="0"/>
              </a:rPr>
              <a:t>\n ");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400" dirty="0" err="1">
                <a:latin typeface="Courier New" pitchFamily="49" charset="0"/>
              </a:rPr>
              <a:t>System.out.println</a:t>
            </a:r>
            <a:r>
              <a:rPr lang="en-US" altLang="en-US" sz="1400" dirty="0">
                <a:latin typeface="Courier New" pitchFamily="49" charset="0"/>
              </a:rPr>
              <a:t>("\</a:t>
            </a:r>
            <a:r>
              <a:rPr lang="en-US" altLang="en-US" sz="1400" dirty="0" err="1">
                <a:latin typeface="Courier New" pitchFamily="49" charset="0"/>
              </a:rPr>
              <a:t>tAspirin</a:t>
            </a:r>
            <a:r>
              <a:rPr lang="en-US" altLang="en-US" sz="1400" dirty="0">
                <a:latin typeface="Courier New" pitchFamily="49" charset="0"/>
              </a:rPr>
              <a:t>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	</a:t>
            </a:r>
            <a:r>
              <a:rPr lang="en-US" altLang="en-US" sz="2800" dirty="0"/>
              <a:t>Would result in the following output: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		</a:t>
            </a:r>
            <a:r>
              <a:rPr lang="en-US" altLang="en-US" sz="1600" dirty="0">
                <a:latin typeface="Courier New" pitchFamily="49" charset="0"/>
              </a:rPr>
              <a:t>These are our top seller: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itchFamily="49" charset="0"/>
              </a:rPr>
              <a:t>			Computer games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itchFamily="49" charset="0"/>
              </a:rPr>
              <a:t>			Coffee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>
                <a:latin typeface="Courier New" pitchFamily="49" charset="0"/>
              </a:rPr>
              <a:t>			</a:t>
            </a:r>
            <a:r>
              <a:rPr lang="en-US" altLang="en-US" sz="1600" dirty="0" err="1">
                <a:latin typeface="Courier New" pitchFamily="49" charset="0"/>
              </a:rPr>
              <a:t>Asprin</a:t>
            </a:r>
            <a:endParaRPr lang="en-US" altLang="en-US" sz="16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With these escape sequences, complex text output can be achieved.</a:t>
            </a:r>
          </a:p>
        </p:txBody>
      </p:sp>
    </p:spTree>
    <p:extLst>
      <p:ext uri="{BB962C8B-B14F-4D97-AF65-F5344CB8AC3E}">
        <p14:creationId xmlns:p14="http://schemas.microsoft.com/office/powerpoint/2010/main" val="7513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762000" y="2476500"/>
            <a:ext cx="2971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/>
              <a:t>public class Simple</a:t>
            </a:r>
            <a:br>
              <a:rPr lang="en-US" altLang="en-US" sz="2400"/>
            </a:br>
            <a:r>
              <a:rPr lang="en-US" altLang="en-US" sz="2400"/>
              <a:t>{</a:t>
            </a: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br>
              <a:rPr lang="en-US" altLang="en-US" sz="2400"/>
            </a:br>
            <a:r>
              <a:rPr lang="en-US" altLang="en-US" sz="2400"/>
              <a:t>}</a:t>
            </a:r>
          </a:p>
        </p:txBody>
      </p:sp>
      <p:grpSp>
        <p:nvGrpSpPr>
          <p:cNvPr id="13316" name="Group 20"/>
          <p:cNvGrpSpPr>
            <a:grpSpLocks/>
          </p:cNvGrpSpPr>
          <p:nvPr/>
        </p:nvGrpSpPr>
        <p:grpSpPr bwMode="auto">
          <a:xfrm>
            <a:off x="1295400" y="3086100"/>
            <a:ext cx="5448300" cy="2209800"/>
            <a:chOff x="816" y="1728"/>
            <a:chExt cx="3432" cy="1392"/>
          </a:xfrm>
        </p:grpSpPr>
        <p:sp>
          <p:nvSpPr>
            <p:cNvPr id="13325" name="Text Box 10"/>
            <p:cNvSpPr txBox="1">
              <a:spLocks noChangeArrowheads="1"/>
            </p:cNvSpPr>
            <p:nvPr/>
          </p:nvSpPr>
          <p:spPr bwMode="auto">
            <a:xfrm>
              <a:off x="1344" y="2064"/>
              <a:ext cx="2904" cy="64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This area is the body of the class Simple.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All of the data and methods for this class</a:t>
              </a:r>
              <a:br>
                <a:rPr lang="en-US" altLang="en-US" sz="2000" b="1">
                  <a:solidFill>
                    <a:srgbClr val="FF3300"/>
                  </a:solidFill>
                </a:rPr>
              </a:br>
              <a:r>
                <a:rPr lang="en-US" altLang="en-US" sz="2000" b="1">
                  <a:solidFill>
                    <a:srgbClr val="FF3300"/>
                  </a:solidFill>
                </a:rPr>
                <a:t>will be between these curly braces.</a:t>
              </a:r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816" y="1728"/>
              <a:ext cx="480" cy="1392"/>
            </a:xfrm>
            <a:prstGeom prst="rightBrace">
              <a:avLst>
                <a:gd name="adj1" fmla="val 241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Analyzing The Example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762000" y="1790700"/>
            <a:ext cx="41544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/>
              <a:t>// This is a simple Java program.</a:t>
            </a:r>
            <a:endParaRPr lang="en-US" altLang="en-US" sz="2000"/>
          </a:p>
        </p:txBody>
      </p:sp>
      <p:grpSp>
        <p:nvGrpSpPr>
          <p:cNvPr id="13319" name="Group 22"/>
          <p:cNvGrpSpPr>
            <a:grpSpLocks/>
          </p:cNvGrpSpPr>
          <p:nvPr/>
        </p:nvGrpSpPr>
        <p:grpSpPr bwMode="auto">
          <a:xfrm>
            <a:off x="4876800" y="1714500"/>
            <a:ext cx="4038600" cy="650875"/>
            <a:chOff x="3072" y="864"/>
            <a:chExt cx="2688" cy="410"/>
          </a:xfrm>
        </p:grpSpPr>
        <p:sp>
          <p:nvSpPr>
            <p:cNvPr id="13323" name="Text Box 4"/>
            <p:cNvSpPr txBox="1">
              <a:spLocks noChangeArrowheads="1"/>
            </p:cNvSpPr>
            <p:nvPr/>
          </p:nvSpPr>
          <p:spPr bwMode="auto">
            <a:xfrm>
              <a:off x="3600" y="864"/>
              <a:ext cx="2160" cy="41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rgbClr val="FF3300"/>
                  </a:solidFill>
                </a:rPr>
                <a:t>This is a Java comment. It is ignored by the compiler.</a:t>
              </a:r>
            </a:p>
          </p:txBody>
        </p:sp>
        <p:sp>
          <p:nvSpPr>
            <p:cNvPr id="13324" name="AutoShape 6"/>
            <p:cNvSpPr>
              <a:spLocks noChangeArrowheads="1"/>
            </p:cNvSpPr>
            <p:nvPr/>
          </p:nvSpPr>
          <p:spPr bwMode="auto">
            <a:xfrm>
              <a:off x="3072" y="960"/>
              <a:ext cx="528" cy="192"/>
            </a:xfrm>
            <a:prstGeom prst="leftArrow">
              <a:avLst>
                <a:gd name="adj1" fmla="val 50000"/>
                <a:gd name="adj2" fmla="val 68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3320" name="Group 21"/>
          <p:cNvGrpSpPr>
            <a:grpSpLocks/>
          </p:cNvGrpSpPr>
          <p:nvPr/>
        </p:nvGrpSpPr>
        <p:grpSpPr bwMode="auto">
          <a:xfrm>
            <a:off x="3429000" y="2400300"/>
            <a:ext cx="4976813" cy="711200"/>
            <a:chOff x="2160" y="1296"/>
            <a:chExt cx="3135" cy="448"/>
          </a:xfrm>
        </p:grpSpPr>
        <p:sp>
          <p:nvSpPr>
            <p:cNvPr id="13321" name="Text Box 11"/>
            <p:cNvSpPr txBox="1">
              <a:spLocks noChangeArrowheads="1"/>
            </p:cNvSpPr>
            <p:nvPr/>
          </p:nvSpPr>
          <p:spPr bwMode="auto">
            <a:xfrm>
              <a:off x="3600" y="1296"/>
              <a:ext cx="1695" cy="44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This is the class header</a:t>
              </a:r>
              <a:br>
                <a:rPr lang="en-US" altLang="en-US" sz="2000" b="1">
                  <a:solidFill>
                    <a:srgbClr val="FF3300"/>
                  </a:solidFill>
                </a:rPr>
              </a:br>
              <a:r>
                <a:rPr lang="en-US" altLang="en-US" sz="2000" b="1">
                  <a:solidFill>
                    <a:srgbClr val="FF3300"/>
                  </a:solidFill>
                </a:rPr>
                <a:t>for the class Simple</a:t>
              </a:r>
            </a:p>
          </p:txBody>
        </p:sp>
        <p:sp>
          <p:nvSpPr>
            <p:cNvPr id="13322" name="AutoShape 12"/>
            <p:cNvSpPr>
              <a:spLocks noChangeArrowheads="1"/>
            </p:cNvSpPr>
            <p:nvPr/>
          </p:nvSpPr>
          <p:spPr bwMode="auto">
            <a:xfrm>
              <a:off x="2160" y="1440"/>
              <a:ext cx="1392" cy="192"/>
            </a:xfrm>
            <a:prstGeom prst="leftArrow">
              <a:avLst>
                <a:gd name="adj1" fmla="val 50000"/>
                <a:gd name="adj2" fmla="val 18125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00610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Analyzing The Example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609600" y="1790700"/>
            <a:ext cx="41544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/>
              <a:t>// This is a simple Java program.</a:t>
            </a:r>
            <a:endParaRPr lang="en-US" altLang="en-US" sz="2000"/>
          </a:p>
        </p:txBody>
      </p:sp>
      <p:grpSp>
        <p:nvGrpSpPr>
          <p:cNvPr id="14341" name="Group 16"/>
          <p:cNvGrpSpPr>
            <a:grpSpLocks/>
          </p:cNvGrpSpPr>
          <p:nvPr/>
        </p:nvGrpSpPr>
        <p:grpSpPr bwMode="auto">
          <a:xfrm>
            <a:off x="609600" y="2476500"/>
            <a:ext cx="5237163" cy="3086100"/>
            <a:chOff x="480" y="1344"/>
            <a:chExt cx="3299" cy="1944"/>
          </a:xfrm>
        </p:grpSpPr>
        <p:sp>
          <p:nvSpPr>
            <p:cNvPr id="14348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1872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/>
                <a:t>public class Simple</a:t>
              </a:r>
              <a:br>
                <a:rPr lang="en-US" altLang="en-US" sz="2400"/>
              </a:br>
              <a:r>
                <a:rPr lang="en-US" altLang="en-US" sz="2400"/>
                <a:t>{</a:t>
              </a: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r>
                <a:rPr lang="en-US" altLang="en-US" sz="2400"/>
                <a:t>}</a:t>
              </a:r>
            </a:p>
          </p:txBody>
        </p:sp>
        <p:sp>
          <p:nvSpPr>
            <p:cNvPr id="14349" name="Text Box 15"/>
            <p:cNvSpPr txBox="1">
              <a:spLocks noChangeArrowheads="1"/>
            </p:cNvSpPr>
            <p:nvPr/>
          </p:nvSpPr>
          <p:spPr bwMode="auto">
            <a:xfrm>
              <a:off x="816" y="1872"/>
              <a:ext cx="2963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/>
                <a:t>public static void main(String[] args)</a:t>
              </a:r>
              <a:br>
                <a:rPr lang="en-US" altLang="en-US" sz="2400"/>
              </a:br>
              <a:r>
                <a:rPr lang="en-US" altLang="en-US" sz="2400"/>
                <a:t>{</a:t>
              </a:r>
            </a:p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br>
                <a:rPr lang="en-US" altLang="en-US" sz="2400"/>
              </a:br>
              <a:r>
                <a:rPr lang="en-US" altLang="en-US" sz="2400"/>
                <a:t>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4342" name="Group 24"/>
          <p:cNvGrpSpPr>
            <a:grpSpLocks/>
          </p:cNvGrpSpPr>
          <p:nvPr/>
        </p:nvGrpSpPr>
        <p:grpSpPr bwMode="auto">
          <a:xfrm>
            <a:off x="1600200" y="3848100"/>
            <a:ext cx="6211888" cy="1016000"/>
            <a:chOff x="1104" y="2208"/>
            <a:chExt cx="3913" cy="640"/>
          </a:xfrm>
        </p:grpSpPr>
        <p:sp>
          <p:nvSpPr>
            <p:cNvPr id="14346" name="Text Box 22"/>
            <p:cNvSpPr txBox="1">
              <a:spLocks noChangeArrowheads="1"/>
            </p:cNvSpPr>
            <p:nvPr/>
          </p:nvSpPr>
          <p:spPr bwMode="auto">
            <a:xfrm>
              <a:off x="1344" y="2208"/>
              <a:ext cx="3673" cy="64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This area is the body of the main method.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All of the actions to be completed during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the main method will be between these curly braces.</a:t>
              </a:r>
            </a:p>
          </p:txBody>
        </p:sp>
        <p:sp>
          <p:nvSpPr>
            <p:cNvPr id="14347" name="AutoShape 23"/>
            <p:cNvSpPr>
              <a:spLocks/>
            </p:cNvSpPr>
            <p:nvPr/>
          </p:nvSpPr>
          <p:spPr bwMode="auto">
            <a:xfrm>
              <a:off x="1104" y="2256"/>
              <a:ext cx="144" cy="576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4343" name="Group 28"/>
          <p:cNvGrpSpPr>
            <a:grpSpLocks/>
          </p:cNvGrpSpPr>
          <p:nvPr/>
        </p:nvGrpSpPr>
        <p:grpSpPr bwMode="auto">
          <a:xfrm>
            <a:off x="5562600" y="1485900"/>
            <a:ext cx="3348038" cy="2314575"/>
            <a:chOff x="3600" y="720"/>
            <a:chExt cx="2109" cy="1458"/>
          </a:xfrm>
        </p:grpSpPr>
        <p:sp>
          <p:nvSpPr>
            <p:cNvPr id="14344" name="Text Box 18"/>
            <p:cNvSpPr txBox="1">
              <a:spLocks noChangeArrowheads="1"/>
            </p:cNvSpPr>
            <p:nvPr/>
          </p:nvSpPr>
          <p:spPr bwMode="auto">
            <a:xfrm>
              <a:off x="3600" y="720"/>
              <a:ext cx="2109" cy="83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This is the method header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for the main method.  The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main method is where a Java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application begins.  </a:t>
              </a:r>
            </a:p>
          </p:txBody>
        </p:sp>
        <p:sp>
          <p:nvSpPr>
            <p:cNvPr id="14345" name="AutoShape 26"/>
            <p:cNvSpPr>
              <a:spLocks noChangeArrowheads="1"/>
            </p:cNvSpPr>
            <p:nvPr/>
          </p:nvSpPr>
          <p:spPr bwMode="auto">
            <a:xfrm rot="10800000">
              <a:off x="3840" y="1584"/>
              <a:ext cx="513" cy="59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1 w 21600"/>
                <a:gd name="T13" fmla="*/ 4436 h 21600"/>
                <a:gd name="T14" fmla="*/ 19411 w 21600"/>
                <a:gd name="T15" fmla="*/ 77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431" y="0"/>
                  </a:lnTo>
                  <a:lnTo>
                    <a:pt x="13431" y="4436"/>
                  </a:lnTo>
                  <a:lnTo>
                    <a:pt x="12427" y="4436"/>
                  </a:lnTo>
                  <a:cubicBezTo>
                    <a:pt x="5564" y="4436"/>
                    <a:pt x="0" y="7893"/>
                    <a:pt x="0" y="12158"/>
                  </a:cubicBezTo>
                  <a:lnTo>
                    <a:pt x="0" y="21600"/>
                  </a:lnTo>
                  <a:lnTo>
                    <a:pt x="3359" y="21600"/>
                  </a:lnTo>
                  <a:lnTo>
                    <a:pt x="3359" y="12158"/>
                  </a:lnTo>
                  <a:cubicBezTo>
                    <a:pt x="3359" y="9708"/>
                    <a:pt x="7419" y="7722"/>
                    <a:pt x="12427" y="7722"/>
                  </a:cubicBezTo>
                  <a:lnTo>
                    <a:pt x="13431" y="7722"/>
                  </a:lnTo>
                  <a:lnTo>
                    <a:pt x="13431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1422053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Analyzing The Example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762000" y="1601788"/>
            <a:ext cx="41544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/>
              <a:t>// This is a simple Java program.</a:t>
            </a:r>
            <a:endParaRPr lang="en-US" altLang="en-US" sz="2000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62000" y="2287588"/>
            <a:ext cx="7264400" cy="3086100"/>
            <a:chOff x="480" y="1344"/>
            <a:chExt cx="4576" cy="1944"/>
          </a:xfrm>
        </p:grpSpPr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480" y="1344"/>
              <a:ext cx="1872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/>
                <a:t>public class Simple</a:t>
              </a:r>
              <a:br>
                <a:rPr lang="en-US" altLang="en-US" sz="2400"/>
              </a:br>
              <a:r>
                <a:rPr lang="en-US" altLang="en-US" sz="2400"/>
                <a:t>{</a:t>
              </a: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br>
                <a:rPr lang="en-US" altLang="en-US" sz="2400"/>
              </a:br>
              <a:r>
                <a:rPr lang="en-US" altLang="en-US" sz="2400"/>
                <a:t>}</a:t>
              </a:r>
            </a:p>
          </p:txBody>
        </p:sp>
        <p:sp>
          <p:nvSpPr>
            <p:cNvPr id="15370" name="Text Box 6"/>
            <p:cNvSpPr txBox="1">
              <a:spLocks noChangeArrowheads="1"/>
            </p:cNvSpPr>
            <p:nvPr/>
          </p:nvSpPr>
          <p:spPr bwMode="auto">
            <a:xfrm>
              <a:off x="816" y="1872"/>
              <a:ext cx="4240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/>
                <a:t>public static void main(String [] args)</a:t>
              </a:r>
              <a:br>
                <a:rPr lang="en-US" altLang="en-US" sz="2400"/>
              </a:br>
              <a:r>
                <a:rPr lang="en-US" altLang="en-US" sz="2400"/>
                <a:t>{</a:t>
              </a:r>
            </a:p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/>
                <a:t>      System.out.println("Programming is great fun!"); </a:t>
              </a:r>
              <a:br>
                <a:rPr lang="en-US" altLang="en-US" sz="2400"/>
              </a:br>
              <a:r>
                <a:rPr lang="en-US" altLang="en-US" sz="2400"/>
                <a:t>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5366" name="Group 14"/>
          <p:cNvGrpSpPr>
            <a:grpSpLocks/>
          </p:cNvGrpSpPr>
          <p:nvPr/>
        </p:nvGrpSpPr>
        <p:grpSpPr bwMode="auto">
          <a:xfrm>
            <a:off x="2743200" y="4497388"/>
            <a:ext cx="5049838" cy="1446212"/>
            <a:chOff x="1728" y="2736"/>
            <a:chExt cx="3181" cy="911"/>
          </a:xfrm>
        </p:grpSpPr>
        <p:sp>
          <p:nvSpPr>
            <p:cNvPr id="15367" name="Text Box 12"/>
            <p:cNvSpPr txBox="1">
              <a:spLocks noChangeArrowheads="1"/>
            </p:cNvSpPr>
            <p:nvPr/>
          </p:nvSpPr>
          <p:spPr bwMode="auto">
            <a:xfrm>
              <a:off x="2352" y="3199"/>
              <a:ext cx="2557" cy="44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>
                  <a:solidFill>
                    <a:srgbClr val="FF3300"/>
                  </a:solidFill>
                </a:rPr>
                <a:t>This is the Java Statement that </a:t>
              </a:r>
              <a:br>
                <a:rPr lang="en-US" altLang="en-US" sz="2000" b="1">
                  <a:solidFill>
                    <a:srgbClr val="FF3300"/>
                  </a:solidFill>
                </a:rPr>
              </a:br>
              <a:r>
                <a:rPr lang="en-US" altLang="en-US" sz="2000" b="1">
                  <a:solidFill>
                    <a:srgbClr val="FF3300"/>
                  </a:solidFill>
                </a:rPr>
                <a:t>is executed when the program runs.</a:t>
              </a:r>
            </a:p>
          </p:txBody>
        </p:sp>
        <p:sp>
          <p:nvSpPr>
            <p:cNvPr id="15368" name="AutoShape 13"/>
            <p:cNvSpPr>
              <a:spLocks noChangeArrowheads="1"/>
            </p:cNvSpPr>
            <p:nvPr/>
          </p:nvSpPr>
          <p:spPr bwMode="auto">
            <a:xfrm rot="-5400000">
              <a:off x="1641" y="2823"/>
              <a:ext cx="720" cy="54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4549 h 21600"/>
                <a:gd name="T14" fmla="*/ 19980 w 21600"/>
                <a:gd name="T15" fmla="*/ 759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0" y="0"/>
                  </a:lnTo>
                  <a:lnTo>
                    <a:pt x="15120" y="4549"/>
                  </a:lnTo>
                  <a:lnTo>
                    <a:pt x="12427" y="4549"/>
                  </a:lnTo>
                  <a:cubicBezTo>
                    <a:pt x="5564" y="4549"/>
                    <a:pt x="0" y="7956"/>
                    <a:pt x="0" y="12158"/>
                  </a:cubicBezTo>
                  <a:lnTo>
                    <a:pt x="0" y="21600"/>
                  </a:lnTo>
                  <a:lnTo>
                    <a:pt x="3128" y="21600"/>
                  </a:lnTo>
                  <a:lnTo>
                    <a:pt x="3128" y="12158"/>
                  </a:lnTo>
                  <a:cubicBezTo>
                    <a:pt x="3128" y="9646"/>
                    <a:pt x="7291" y="7609"/>
                    <a:pt x="12427" y="7609"/>
                  </a:cubicBezTo>
                  <a:lnTo>
                    <a:pt x="15120" y="7609"/>
                  </a:lnTo>
                  <a:lnTo>
                    <a:pt x="15120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4147820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Parts of a Java Program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line is ignored by the compiler.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comment in the example is a single-line comment.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Class Header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class header tells the compiler things about the class such as what other classes can use it (</a:t>
            </a:r>
            <a:r>
              <a:rPr lang="en-US" altLang="en-US" sz="2400" dirty="0">
                <a:solidFill>
                  <a:schemeClr val="hlink"/>
                </a:solidFill>
              </a:rPr>
              <a:t>public</a:t>
            </a:r>
            <a:r>
              <a:rPr lang="en-US" altLang="en-US" sz="2400" dirty="0"/>
              <a:t>) and that it is a Java class (</a:t>
            </a:r>
            <a:r>
              <a:rPr lang="en-US" altLang="en-US" sz="2400" dirty="0">
                <a:solidFill>
                  <a:schemeClr val="hlink"/>
                </a:solidFill>
              </a:rPr>
              <a:t>class</a:t>
            </a:r>
            <a:r>
              <a:rPr lang="en-US" altLang="en-US" sz="2400" dirty="0"/>
              <a:t>), and the name of that class (</a:t>
            </a:r>
            <a:r>
              <a:rPr lang="en-US" altLang="en-US" sz="2400" dirty="0">
                <a:solidFill>
                  <a:schemeClr val="hlink"/>
                </a:solidFill>
              </a:rPr>
              <a:t>Simple</a:t>
            </a:r>
            <a:r>
              <a:rPr lang="en-US" altLang="en-US" sz="2400" dirty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Curly Braces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When associated with the class header, they define the scope of the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When associated with a method, they define the scope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188613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458200" cy="992188"/>
          </a:xfrm>
        </p:spPr>
        <p:txBody>
          <a:bodyPr/>
          <a:lstStyle/>
          <a:p>
            <a:pPr eaLnBrk="1" hangingPunct="1"/>
            <a:r>
              <a:rPr lang="en-US" altLang="en-US"/>
              <a:t>Parts of a Java Program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 marL="338138" indent="-338138" eaLnBrk="1" hangingPunct="1"/>
            <a:r>
              <a:rPr lang="en-US" altLang="en-US" dirty="0"/>
              <a:t>The </a:t>
            </a:r>
            <a:r>
              <a:rPr lang="en-US" altLang="en-US" dirty="0">
                <a:latin typeface="Courier New" pitchFamily="49" charset="0"/>
              </a:rPr>
              <a:t>main</a:t>
            </a:r>
            <a:r>
              <a:rPr lang="en-US" altLang="en-US" dirty="0"/>
              <a:t> Method</a:t>
            </a:r>
          </a:p>
          <a:p>
            <a:pPr marL="741363" lvl="1" indent="-288925" eaLnBrk="1" hangingPunct="1"/>
            <a:r>
              <a:rPr lang="en-US" altLang="en-US" sz="2400" dirty="0"/>
              <a:t>This line must be exactly as shown in the example (except the </a:t>
            </a:r>
            <a:r>
              <a:rPr lang="en-US" altLang="en-US" sz="2400" i="1" dirty="0" err="1"/>
              <a:t>args</a:t>
            </a:r>
            <a:r>
              <a:rPr lang="en-US" altLang="en-US" sz="2400" dirty="0"/>
              <a:t> variable name can be programmer defined).</a:t>
            </a:r>
          </a:p>
          <a:p>
            <a:pPr marL="741363" lvl="1" indent="-288925" eaLnBrk="1" hangingPunct="1"/>
            <a:r>
              <a:rPr lang="en-US" altLang="en-US" sz="2400" dirty="0"/>
              <a:t>This is the line of code that the </a:t>
            </a:r>
            <a:r>
              <a:rPr lang="en-US" altLang="en-US" sz="2400" i="1" dirty="0"/>
              <a:t>java</a:t>
            </a:r>
            <a:r>
              <a:rPr lang="en-US" altLang="en-US" sz="2400" dirty="0"/>
              <a:t> command will run first.</a:t>
            </a:r>
          </a:p>
          <a:p>
            <a:pPr marL="741363" lvl="1" indent="-288925" eaLnBrk="1" hangingPunct="1"/>
            <a:r>
              <a:rPr lang="en-US" altLang="en-US" sz="2400" dirty="0"/>
              <a:t>This method starts the Java program.</a:t>
            </a:r>
          </a:p>
          <a:p>
            <a:pPr marL="741363" lvl="1" indent="-288925" eaLnBrk="1" hangingPunct="1"/>
            <a:r>
              <a:rPr lang="en-US" altLang="en-US" sz="2400" dirty="0"/>
              <a:t>Every Java </a:t>
            </a:r>
            <a:r>
              <a:rPr lang="en-US" altLang="en-US" sz="2400" i="1" u="sng" dirty="0"/>
              <a:t>application</a:t>
            </a:r>
            <a:r>
              <a:rPr lang="en-US" altLang="en-US" sz="2400" dirty="0"/>
              <a:t> must have a </a:t>
            </a:r>
            <a:r>
              <a:rPr lang="en-US" altLang="en-US" sz="2400" dirty="0">
                <a:latin typeface="Courier New" pitchFamily="49" charset="0"/>
              </a:rPr>
              <a:t>main</a:t>
            </a:r>
            <a:r>
              <a:rPr lang="en-US" altLang="en-US" sz="2400" dirty="0"/>
              <a:t> method.</a:t>
            </a:r>
            <a:endParaRPr lang="en-US" altLang="en-US" dirty="0"/>
          </a:p>
          <a:p>
            <a:pPr marL="338138" indent="-338138" eaLnBrk="1" hangingPunct="1"/>
            <a:r>
              <a:rPr lang="en-US" altLang="en-US" dirty="0"/>
              <a:t>Java</a:t>
            </a:r>
            <a:r>
              <a:rPr lang="en-US" altLang="en-US" sz="2800" dirty="0"/>
              <a:t> Statements</a:t>
            </a:r>
          </a:p>
          <a:p>
            <a:pPr marL="741363" lvl="1" indent="-288925" eaLnBrk="1" hangingPunct="1"/>
            <a:r>
              <a:rPr lang="en-US" altLang="en-US" sz="2400" dirty="0"/>
              <a:t>When the program runs, the statements within the </a:t>
            </a:r>
            <a:r>
              <a:rPr lang="en-US" altLang="en-US" sz="2400" dirty="0">
                <a:latin typeface="Courier New" pitchFamily="49" charset="0"/>
              </a:rPr>
              <a:t>main</a:t>
            </a:r>
            <a:r>
              <a:rPr lang="en-US" altLang="en-US" sz="2400" dirty="0"/>
              <a:t> method will be executed.</a:t>
            </a:r>
          </a:p>
        </p:txBody>
      </p:sp>
    </p:spTree>
    <p:extLst>
      <p:ext uri="{BB962C8B-B14F-4D97-AF65-F5344CB8AC3E}">
        <p14:creationId xmlns:p14="http://schemas.microsoft.com/office/powerpoint/2010/main" val="38029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Statements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458200" cy="4724400"/>
          </a:xfrm>
        </p:spPr>
        <p:txBody>
          <a:bodyPr/>
          <a:lstStyle/>
          <a:p>
            <a:pPr marL="609600" indent="-609600" eaLnBrk="1" hangingPunct="1"/>
            <a:r>
              <a:rPr lang="en-US" altLang="en-US" dirty="0"/>
              <a:t>If we look back at the previous example, we can see that there is only one line that ends with a semi-colon.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en-US" sz="1800" dirty="0">
                <a:latin typeface="Courier New" pitchFamily="49" charset="0"/>
              </a:rPr>
              <a:t>	</a:t>
            </a:r>
            <a:r>
              <a:rPr lang="en-US" altLang="en-US" sz="1800" dirty="0" err="1">
                <a:latin typeface="Courier New" pitchFamily="49" charset="0"/>
              </a:rPr>
              <a:t>System.out.println</a:t>
            </a:r>
            <a:r>
              <a:rPr lang="en-US" altLang="en-US" sz="1800" dirty="0">
                <a:latin typeface="Courier New" pitchFamily="49" charset="0"/>
              </a:rPr>
              <a:t>("Programming is great fun!");</a:t>
            </a:r>
          </a:p>
          <a:p>
            <a:pPr marL="609600" indent="-609600" eaLnBrk="1" hangingPunct="1"/>
            <a:r>
              <a:rPr lang="en-US" altLang="en-US" dirty="0"/>
              <a:t>This is because it is the only Java statement in the program.</a:t>
            </a:r>
          </a:p>
          <a:p>
            <a:pPr marL="609600" indent="-609600" eaLnBrk="1" hangingPunct="1"/>
            <a:r>
              <a:rPr lang="en-US" altLang="en-US" dirty="0"/>
              <a:t>The rest of the code is either a comment or other Java framework code.</a:t>
            </a:r>
          </a:p>
        </p:txBody>
      </p:sp>
    </p:spTree>
    <p:extLst>
      <p:ext uri="{BB962C8B-B14F-4D97-AF65-F5344CB8AC3E}">
        <p14:creationId xmlns:p14="http://schemas.microsoft.com/office/powerpoint/2010/main" val="47316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4054</TotalTime>
  <Words>2090</Words>
  <Application>Microsoft Office PowerPoint</Application>
  <PresentationFormat>On-screen Show (4:3)</PresentationFormat>
  <Paragraphs>366</Paragraphs>
  <Slides>33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Times New Roman</vt:lpstr>
      <vt:lpstr>Office Theme</vt:lpstr>
      <vt:lpstr>Lecture 2a- Java Fundamentals</vt:lpstr>
      <vt:lpstr>Parts of a Java Program</vt:lpstr>
      <vt:lpstr>Parts of a Java Program</vt:lpstr>
      <vt:lpstr>Analyzing The Example</vt:lpstr>
      <vt:lpstr>Analyzing The Example</vt:lpstr>
      <vt:lpstr>Analyzing The Example</vt:lpstr>
      <vt:lpstr>Parts of a Java Program</vt:lpstr>
      <vt:lpstr>Parts of a Java Program</vt:lpstr>
      <vt:lpstr>Java Statements</vt:lpstr>
      <vt:lpstr>Java Statements</vt:lpstr>
      <vt:lpstr>Short Review</vt:lpstr>
      <vt:lpstr>Special Characters</vt:lpstr>
      <vt:lpstr>Console Output</vt:lpstr>
      <vt:lpstr>Console Output</vt:lpstr>
      <vt:lpstr>Console Output</vt:lpstr>
      <vt:lpstr>Console Output</vt:lpstr>
      <vt:lpstr>Activity 1 (will be included in quiz grade)</vt:lpstr>
      <vt:lpstr>Console Output</vt:lpstr>
      <vt:lpstr>Console Output</vt:lpstr>
      <vt:lpstr>Variables and Literals</vt:lpstr>
      <vt:lpstr>The + Operator</vt:lpstr>
      <vt:lpstr>String Concatenation</vt:lpstr>
      <vt:lpstr>String Concatenation</vt:lpstr>
      <vt:lpstr>String Concatenation</vt:lpstr>
      <vt:lpstr>Activity 2 (will be included in quiz grade)</vt:lpstr>
      <vt:lpstr>Identifiers</vt:lpstr>
      <vt:lpstr>Java Reserved Keywords</vt:lpstr>
      <vt:lpstr>Identifiers</vt:lpstr>
      <vt:lpstr>Variables and Literals</vt:lpstr>
      <vt:lpstr>Variable Names</vt:lpstr>
      <vt:lpstr>Java Naming Conventions</vt:lpstr>
      <vt:lpstr>Java Escape Sequences</vt:lpstr>
      <vt:lpstr>Java Escape 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 </dc:title>
  <cp:lastModifiedBy>Sampath Jayarathna</cp:lastModifiedBy>
  <cp:revision>86</cp:revision>
  <dcterms:created xsi:type="dcterms:W3CDTF">2009-12-29T10:39:27Z</dcterms:created>
  <dcterms:modified xsi:type="dcterms:W3CDTF">2017-10-06T16:04:52Z</dcterms:modified>
</cp:coreProperties>
</file>