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8" r:id="rId1"/>
  </p:sldMasterIdLst>
  <p:notesMasterIdLst>
    <p:notesMasterId r:id="rId63"/>
  </p:notesMasterIdLst>
  <p:handoutMasterIdLst>
    <p:handoutMasterId r:id="rId64"/>
  </p:handoutMasterIdLst>
  <p:sldIdLst>
    <p:sldId id="256" r:id="rId2"/>
    <p:sldId id="355" r:id="rId3"/>
    <p:sldId id="357" r:id="rId4"/>
    <p:sldId id="292" r:id="rId5"/>
    <p:sldId id="293" r:id="rId6"/>
    <p:sldId id="294" r:id="rId7"/>
    <p:sldId id="349" r:id="rId8"/>
    <p:sldId id="350" r:id="rId9"/>
    <p:sldId id="351" r:id="rId10"/>
    <p:sldId id="352" r:id="rId11"/>
    <p:sldId id="353" r:id="rId12"/>
    <p:sldId id="354" r:id="rId13"/>
    <p:sldId id="356" r:id="rId14"/>
    <p:sldId id="295" r:id="rId15"/>
    <p:sldId id="296" r:id="rId16"/>
    <p:sldId id="297" r:id="rId17"/>
    <p:sldId id="298" r:id="rId18"/>
    <p:sldId id="299" r:id="rId19"/>
    <p:sldId id="301" r:id="rId20"/>
    <p:sldId id="302" r:id="rId21"/>
    <p:sldId id="314" r:id="rId22"/>
    <p:sldId id="315" r:id="rId23"/>
    <p:sldId id="316" r:id="rId24"/>
    <p:sldId id="317" r:id="rId25"/>
    <p:sldId id="318" r:id="rId26"/>
    <p:sldId id="380" r:id="rId27"/>
    <p:sldId id="319" r:id="rId28"/>
    <p:sldId id="320" r:id="rId29"/>
    <p:sldId id="321" r:id="rId30"/>
    <p:sldId id="322" r:id="rId31"/>
    <p:sldId id="323" r:id="rId32"/>
    <p:sldId id="359" r:id="rId33"/>
    <p:sldId id="324" r:id="rId34"/>
    <p:sldId id="325" r:id="rId35"/>
    <p:sldId id="326" r:id="rId36"/>
    <p:sldId id="327" r:id="rId37"/>
    <p:sldId id="328" r:id="rId38"/>
    <p:sldId id="329" r:id="rId39"/>
    <p:sldId id="360" r:id="rId40"/>
    <p:sldId id="361" r:id="rId41"/>
    <p:sldId id="362" r:id="rId42"/>
    <p:sldId id="363" r:id="rId43"/>
    <p:sldId id="364" r:id="rId44"/>
    <p:sldId id="365" r:id="rId45"/>
    <p:sldId id="366" r:id="rId46"/>
    <p:sldId id="367" r:id="rId47"/>
    <p:sldId id="368" r:id="rId48"/>
    <p:sldId id="369" r:id="rId49"/>
    <p:sldId id="370" r:id="rId50"/>
    <p:sldId id="371" r:id="rId51"/>
    <p:sldId id="372" r:id="rId52"/>
    <p:sldId id="373" r:id="rId53"/>
    <p:sldId id="378" r:id="rId54"/>
    <p:sldId id="379" r:id="rId55"/>
    <p:sldId id="375" r:id="rId56"/>
    <p:sldId id="376" r:id="rId57"/>
    <p:sldId id="336" r:id="rId58"/>
    <p:sldId id="358" r:id="rId59"/>
    <p:sldId id="383" r:id="rId60"/>
    <p:sldId id="381" r:id="rId61"/>
    <p:sldId id="382" r:id="rId6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424D"/>
    <a:srgbClr val="5B8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4720"/>
    </p:cViewPr>
  </p:sorterViewPr>
  <p:notesViewPr>
    <p:cSldViewPr snapToGrid="0" snapToObjects="1">
      <p:cViewPr varScale="1">
        <p:scale>
          <a:sx n="84" d="100"/>
          <a:sy n="84" d="100"/>
        </p:scale>
        <p:origin x="19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path Jayarathna" userId="aa7a8714-7736-4927-8c16-9ff815108838" providerId="ADAL" clId="{D2EE4B9D-70A2-4F75-8211-5A7330C9160C}"/>
    <pc:docChg chg="delSld modSld">
      <pc:chgData name="Sampath Jayarathna" userId="aa7a8714-7736-4927-8c16-9ff815108838" providerId="ADAL" clId="{D2EE4B9D-70A2-4F75-8211-5A7330C9160C}" dt="2017-09-24T18:28:46.025" v="31" actId="20577"/>
      <pc:docMkLst>
        <pc:docMk/>
      </pc:docMkLst>
      <pc:sldChg chg="modSp">
        <pc:chgData name="Sampath Jayarathna" userId="aa7a8714-7736-4927-8c16-9ff815108838" providerId="ADAL" clId="{D2EE4B9D-70A2-4F75-8211-5A7330C9160C}" dt="2017-09-24T18:28:46.025" v="31" actId="20577"/>
        <pc:sldMkLst>
          <pc:docMk/>
          <pc:sldMk cId="0" sldId="256"/>
        </pc:sldMkLst>
        <pc:spChg chg="mod">
          <ac:chgData name="Sampath Jayarathna" userId="aa7a8714-7736-4927-8c16-9ff815108838" providerId="ADAL" clId="{D2EE4B9D-70A2-4F75-8211-5A7330C9160C}" dt="2017-09-24T18:28:46.025" v="31" actId="20577"/>
          <ac:spMkLst>
            <pc:docMk/>
            <pc:sldMk cId="0" sldId="256"/>
            <ac:spMk id="13314" creationId="{00000000-0000-0000-0000-000000000000}"/>
          </ac:spMkLst>
        </pc:spChg>
      </pc:sldChg>
      <pc:sldChg chg="del">
        <pc:chgData name="Sampath Jayarathna" userId="aa7a8714-7736-4927-8c16-9ff815108838" providerId="ADAL" clId="{D2EE4B9D-70A2-4F75-8211-5A7330C9160C}" dt="2017-09-12T15:03:33.850" v="4" actId="2696"/>
        <pc:sldMkLst>
          <pc:docMk/>
          <pc:sldMk cId="450086219" sldId="340"/>
        </pc:sldMkLst>
      </pc:sldChg>
      <pc:sldChg chg="del">
        <pc:chgData name="Sampath Jayarathna" userId="aa7a8714-7736-4927-8c16-9ff815108838" providerId="ADAL" clId="{D2EE4B9D-70A2-4F75-8211-5A7330C9160C}" dt="2017-09-12T15:03:33.458" v="1" actId="2696"/>
        <pc:sldMkLst>
          <pc:docMk/>
          <pc:sldMk cId="3705756063" sldId="341"/>
        </pc:sldMkLst>
      </pc:sldChg>
      <pc:sldChg chg="del">
        <pc:chgData name="Sampath Jayarathna" userId="aa7a8714-7736-4927-8c16-9ff815108838" providerId="ADAL" clId="{D2EE4B9D-70A2-4F75-8211-5A7330C9160C}" dt="2017-09-12T15:03:34.319" v="7" actId="2696"/>
        <pc:sldMkLst>
          <pc:docMk/>
          <pc:sldMk cId="2290553107" sldId="342"/>
        </pc:sldMkLst>
      </pc:sldChg>
      <pc:sldChg chg="del">
        <pc:chgData name="Sampath Jayarathna" userId="aa7a8714-7736-4927-8c16-9ff815108838" providerId="ADAL" clId="{D2EE4B9D-70A2-4F75-8211-5A7330C9160C}" dt="2017-09-12T15:03:34.689" v="9" actId="2696"/>
        <pc:sldMkLst>
          <pc:docMk/>
          <pc:sldMk cId="265880121" sldId="343"/>
        </pc:sldMkLst>
      </pc:sldChg>
      <pc:sldChg chg="del">
        <pc:chgData name="Sampath Jayarathna" userId="aa7a8714-7736-4927-8c16-9ff815108838" providerId="ADAL" clId="{D2EE4B9D-70A2-4F75-8211-5A7330C9160C}" dt="2017-09-12T15:03:35.011" v="11" actId="2696"/>
        <pc:sldMkLst>
          <pc:docMk/>
          <pc:sldMk cId="3315338143" sldId="344"/>
        </pc:sldMkLst>
      </pc:sldChg>
      <pc:sldChg chg="del">
        <pc:chgData name="Sampath Jayarathna" userId="aa7a8714-7736-4927-8c16-9ff815108838" providerId="ADAL" clId="{D2EE4B9D-70A2-4F75-8211-5A7330C9160C}" dt="2017-09-12T15:03:33.302" v="0" actId="2696"/>
        <pc:sldMkLst>
          <pc:docMk/>
          <pc:sldMk cId="2283379043" sldId="350"/>
        </pc:sldMkLst>
      </pc:sldChg>
      <pc:sldChg chg="del">
        <pc:chgData name="Sampath Jayarathna" userId="aa7a8714-7736-4927-8c16-9ff815108838" providerId="ADAL" clId="{D2EE4B9D-70A2-4F75-8211-5A7330C9160C}" dt="2017-09-12T15:03:34.009" v="5" actId="2696"/>
        <pc:sldMkLst>
          <pc:docMk/>
          <pc:sldMk cId="3651676875" sldId="351"/>
        </pc:sldMkLst>
      </pc:sldChg>
      <pc:sldChg chg="del">
        <pc:chgData name="Sampath Jayarathna" userId="aa7a8714-7736-4927-8c16-9ff815108838" providerId="ADAL" clId="{D2EE4B9D-70A2-4F75-8211-5A7330C9160C}" dt="2017-09-12T15:03:34.179" v="6" actId="2696"/>
        <pc:sldMkLst>
          <pc:docMk/>
          <pc:sldMk cId="2759901797" sldId="352"/>
        </pc:sldMkLst>
      </pc:sldChg>
      <pc:sldChg chg="del">
        <pc:chgData name="Sampath Jayarathna" userId="aa7a8714-7736-4927-8c16-9ff815108838" providerId="ADAL" clId="{D2EE4B9D-70A2-4F75-8211-5A7330C9160C}" dt="2017-09-12T15:03:34.841" v="10" actId="2696"/>
        <pc:sldMkLst>
          <pc:docMk/>
          <pc:sldMk cId="858178701" sldId="353"/>
        </pc:sldMkLst>
      </pc:sldChg>
      <pc:sldChg chg="del">
        <pc:chgData name="Sampath Jayarathna" userId="aa7a8714-7736-4927-8c16-9ff815108838" providerId="ADAL" clId="{D2EE4B9D-70A2-4F75-8211-5A7330C9160C}" dt="2017-09-12T15:03:33.536" v="2" actId="2696"/>
        <pc:sldMkLst>
          <pc:docMk/>
          <pc:sldMk cId="1727781578" sldId="354"/>
        </pc:sldMkLst>
      </pc:sldChg>
      <pc:sldChg chg="del">
        <pc:chgData name="Sampath Jayarathna" userId="aa7a8714-7736-4927-8c16-9ff815108838" providerId="ADAL" clId="{D2EE4B9D-70A2-4F75-8211-5A7330C9160C}" dt="2017-09-12T15:03:33.772" v="3" actId="2696"/>
        <pc:sldMkLst>
          <pc:docMk/>
          <pc:sldMk cId="511755203" sldId="355"/>
        </pc:sldMkLst>
      </pc:sldChg>
      <pc:sldChg chg="del">
        <pc:chgData name="Sampath Jayarathna" userId="aa7a8714-7736-4927-8c16-9ff815108838" providerId="ADAL" clId="{D2EE4B9D-70A2-4F75-8211-5A7330C9160C}" dt="2017-09-12T15:03:34.539" v="8" actId="2696"/>
        <pc:sldMkLst>
          <pc:docMk/>
          <pc:sldMk cId="541775549" sldId="356"/>
        </pc:sldMkLst>
      </pc:sldChg>
      <pc:sldChg chg="del">
        <pc:chgData name="Sampath Jayarathna" userId="aa7a8714-7736-4927-8c16-9ff815108838" providerId="ADAL" clId="{D2EE4B9D-70A2-4F75-8211-5A7330C9160C}" dt="2017-09-12T15:03:35.181" v="12" actId="2696"/>
        <pc:sldMkLst>
          <pc:docMk/>
          <pc:sldMk cId="3724950859" sldId="357"/>
        </pc:sldMkLst>
      </pc:sldChg>
      <pc:sldChg chg="del">
        <pc:chgData name="Sampath Jayarathna" userId="aa7a8714-7736-4927-8c16-9ff815108838" providerId="ADAL" clId="{D2EE4B9D-70A2-4F75-8211-5A7330C9160C}" dt="2017-09-12T15:03:35.351" v="13" actId="2696"/>
        <pc:sldMkLst>
          <pc:docMk/>
          <pc:sldMk cId="1698846101" sldId="359"/>
        </pc:sldMkLst>
      </pc:sldChg>
      <pc:sldChg chg="del">
        <pc:chgData name="Sampath Jayarathna" userId="aa7a8714-7736-4927-8c16-9ff815108838" providerId="ADAL" clId="{D2EE4B9D-70A2-4F75-8211-5A7330C9160C}" dt="2017-09-12T15:03:35.501" v="14" actId="2696"/>
        <pc:sldMkLst>
          <pc:docMk/>
          <pc:sldMk cId="782113203" sldId="380"/>
        </pc:sldMkLst>
      </pc:sldChg>
      <pc:sldChg chg="del">
        <pc:chgData name="Sampath Jayarathna" userId="aa7a8714-7736-4927-8c16-9ff815108838" providerId="ADAL" clId="{D2EE4B9D-70A2-4F75-8211-5A7330C9160C}" dt="2017-09-12T15:03:35.651" v="15" actId="2696"/>
        <pc:sldMkLst>
          <pc:docMk/>
          <pc:sldMk cId="231299932" sldId="381"/>
        </pc:sldMkLst>
      </pc:sldChg>
      <pc:sldChg chg="del">
        <pc:chgData name="Sampath Jayarathna" userId="aa7a8714-7736-4927-8c16-9ff815108838" providerId="ADAL" clId="{D2EE4B9D-70A2-4F75-8211-5A7330C9160C}" dt="2017-09-12T15:03:35.813" v="16" actId="2696"/>
        <pc:sldMkLst>
          <pc:docMk/>
          <pc:sldMk cId="599559120" sldId="382"/>
        </pc:sldMkLst>
      </pc:sldChg>
      <pc:sldChg chg="del">
        <pc:chgData name="Sampath Jayarathna" userId="aa7a8714-7736-4927-8c16-9ff815108838" providerId="ADAL" clId="{D2EE4B9D-70A2-4F75-8211-5A7330C9160C}" dt="2017-09-12T15:03:35.973" v="17" actId="2696"/>
        <pc:sldMkLst>
          <pc:docMk/>
          <pc:sldMk cId="3167279929" sldId="383"/>
        </pc:sldMkLst>
      </pc:sldChg>
      <pc:sldChg chg="del">
        <pc:chgData name="Sampath Jayarathna" userId="aa7a8714-7736-4927-8c16-9ff815108838" providerId="ADAL" clId="{D2EE4B9D-70A2-4F75-8211-5A7330C9160C}" dt="2017-09-12T15:03:36.143" v="18" actId="2696"/>
        <pc:sldMkLst>
          <pc:docMk/>
          <pc:sldMk cId="3489603492" sldId="455"/>
        </pc:sldMkLst>
      </pc:sldChg>
      <pc:sldChg chg="del">
        <pc:chgData name="Sampath Jayarathna" userId="aa7a8714-7736-4927-8c16-9ff815108838" providerId="ADAL" clId="{D2EE4B9D-70A2-4F75-8211-5A7330C9160C}" dt="2017-09-12T15:03:36.603" v="19" actId="2696"/>
        <pc:sldMkLst>
          <pc:docMk/>
          <pc:sldMk cId="1696834061" sldId="456"/>
        </pc:sldMkLst>
      </pc:sldChg>
      <pc:sldChg chg="del">
        <pc:chgData name="Sampath Jayarathna" userId="aa7a8714-7736-4927-8c16-9ff815108838" providerId="ADAL" clId="{D2EE4B9D-70A2-4F75-8211-5A7330C9160C}" dt="2017-09-12T15:03:36.815" v="20" actId="2696"/>
        <pc:sldMkLst>
          <pc:docMk/>
          <pc:sldMk cId="158424463" sldId="457"/>
        </pc:sldMkLst>
      </pc:sldChg>
      <pc:sldChg chg="del">
        <pc:chgData name="Sampath Jayarathna" userId="aa7a8714-7736-4927-8c16-9ff815108838" providerId="ADAL" clId="{D2EE4B9D-70A2-4F75-8211-5A7330C9160C}" dt="2017-09-12T15:03:37.085" v="21" actId="2696"/>
        <pc:sldMkLst>
          <pc:docMk/>
          <pc:sldMk cId="1777609322" sldId="458"/>
        </pc:sldMkLst>
      </pc:sldChg>
      <pc:sldChg chg="del">
        <pc:chgData name="Sampath Jayarathna" userId="aa7a8714-7736-4927-8c16-9ff815108838" providerId="ADAL" clId="{D2EE4B9D-70A2-4F75-8211-5A7330C9160C}" dt="2017-09-12T15:03:37.685" v="22" actId="2696"/>
        <pc:sldMkLst>
          <pc:docMk/>
          <pc:sldMk cId="2324434147" sldId="459"/>
        </pc:sldMkLst>
      </pc:sldChg>
      <pc:sldChg chg="del">
        <pc:chgData name="Sampath Jayarathna" userId="aa7a8714-7736-4927-8c16-9ff815108838" providerId="ADAL" clId="{D2EE4B9D-70A2-4F75-8211-5A7330C9160C}" dt="2017-09-12T15:03:38.230" v="23" actId="2696"/>
        <pc:sldMkLst>
          <pc:docMk/>
          <pc:sldMk cId="2673305904" sldId="460"/>
        </pc:sldMkLst>
      </pc:sldChg>
      <pc:sldChg chg="del">
        <pc:chgData name="Sampath Jayarathna" userId="aa7a8714-7736-4927-8c16-9ff815108838" providerId="ADAL" clId="{D2EE4B9D-70A2-4F75-8211-5A7330C9160C}" dt="2017-09-12T15:03:38.732" v="24" actId="2696"/>
        <pc:sldMkLst>
          <pc:docMk/>
          <pc:sldMk cId="3285465726" sldId="461"/>
        </pc:sldMkLst>
      </pc:sldChg>
      <pc:sldChg chg="del">
        <pc:chgData name="Sampath Jayarathna" userId="aa7a8714-7736-4927-8c16-9ff815108838" providerId="ADAL" clId="{D2EE4B9D-70A2-4F75-8211-5A7330C9160C}" dt="2017-09-12T15:03:39.364" v="25" actId="2696"/>
        <pc:sldMkLst>
          <pc:docMk/>
          <pc:sldMk cId="3569340784" sldId="462"/>
        </pc:sldMkLst>
      </pc:sldChg>
      <pc:sldChg chg="del">
        <pc:chgData name="Sampath Jayarathna" userId="aa7a8714-7736-4927-8c16-9ff815108838" providerId="ADAL" clId="{D2EE4B9D-70A2-4F75-8211-5A7330C9160C}" dt="2017-09-12T15:03:39.941" v="26" actId="2696"/>
        <pc:sldMkLst>
          <pc:docMk/>
          <pc:sldMk cId="1650374584" sldId="463"/>
        </pc:sldMkLst>
      </pc:sldChg>
      <pc:sldChg chg="del">
        <pc:chgData name="Sampath Jayarathna" userId="aa7a8714-7736-4927-8c16-9ff815108838" providerId="ADAL" clId="{D2EE4B9D-70A2-4F75-8211-5A7330C9160C}" dt="2017-09-12T15:03:41.125" v="27" actId="2696"/>
        <pc:sldMkLst>
          <pc:docMk/>
          <pc:sldMk cId="1732650775" sldId="464"/>
        </pc:sldMkLst>
      </pc:sldChg>
      <pc:sldChg chg="del">
        <pc:chgData name="Sampath Jayarathna" userId="aa7a8714-7736-4927-8c16-9ff815108838" providerId="ADAL" clId="{D2EE4B9D-70A2-4F75-8211-5A7330C9160C}" dt="2017-09-12T15:03:41.878" v="28" actId="2696"/>
        <pc:sldMkLst>
          <pc:docMk/>
          <pc:sldMk cId="2381656722" sldId="465"/>
        </pc:sldMkLst>
      </pc:sldChg>
      <pc:sldChg chg="del">
        <pc:chgData name="Sampath Jayarathna" userId="aa7a8714-7736-4927-8c16-9ff815108838" providerId="ADAL" clId="{D2EE4B9D-70A2-4F75-8211-5A7330C9160C}" dt="2017-09-12T15:03:42.488" v="29" actId="2696"/>
        <pc:sldMkLst>
          <pc:docMk/>
          <pc:sldMk cId="2743797303" sldId="467"/>
        </pc:sldMkLst>
      </pc:sldChg>
      <pc:sldChg chg="del">
        <pc:chgData name="Sampath Jayarathna" userId="aa7a8714-7736-4927-8c16-9ff815108838" providerId="ADAL" clId="{D2EE4B9D-70A2-4F75-8211-5A7330C9160C}" dt="2017-09-12T15:03:43.147" v="30" actId="2696"/>
        <pc:sldMkLst>
          <pc:docMk/>
          <pc:sldMk cId="647630597" sldId="46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4B6B1-5441-9644-AE1C-BB7EA5DBA264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00CC7-81E2-B842-8904-673E09748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66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78819-472C-A14B-95BF-39C94BA106B2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F38C2-4548-F541-8261-4C1D96E7A1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8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71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5EC649D1-AE48-434B-93A1-F045A0FD56F5}" type="slidenum">
              <a:rPr kumimoji="0" lang="en-US" altLang="en-US"/>
              <a:pPr>
                <a:spcBef>
                  <a:spcPct val="0"/>
                </a:spcBef>
              </a:pPr>
              <a:t>10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3359448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195AF626-9E22-499B-8F93-473AD07456F9}" type="slidenum">
              <a:rPr kumimoji="0" lang="en-US" altLang="en-US"/>
              <a:pPr>
                <a:spcBef>
                  <a:spcPct val="0"/>
                </a:spcBef>
              </a:pPr>
              <a:t>11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21232436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8A904589-4EE3-4CF3-9EB8-EC654B4BC39A}" type="slidenum">
              <a:rPr kumimoji="0" lang="en-US" altLang="en-US"/>
              <a:pPr>
                <a:spcBef>
                  <a:spcPct val="0"/>
                </a:spcBef>
              </a:pPr>
              <a:t>12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38461140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C5400420-BC2F-40E9-87C5-83A1A97A7E59}" type="slidenum">
              <a:rPr kumimoji="0" lang="en-US" altLang="en-US"/>
              <a:pPr>
                <a:spcBef>
                  <a:spcPct val="0"/>
                </a:spcBef>
              </a:pPr>
              <a:t>13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29973551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561CE35A-E928-4909-8CEB-ABA433135B75}" type="slidenum">
              <a:rPr kumimoji="0" lang="en-US" altLang="en-US"/>
              <a:pPr>
                <a:spcBef>
                  <a:spcPct val="0"/>
                </a:spcBef>
              </a:pPr>
              <a:t>14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13333443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C690BDC8-50F3-4F0D-9E8E-09B1F6E12378}" type="slidenum">
              <a:rPr kumimoji="0" lang="en-US" altLang="en-US"/>
              <a:pPr>
                <a:spcBef>
                  <a:spcPct val="0"/>
                </a:spcBef>
              </a:pPr>
              <a:t>15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17893374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F5DDBAD5-6BB3-4A7A-8E4F-FB6A3B62EA7B}" type="slidenum">
              <a:rPr kumimoji="0" lang="en-US" altLang="en-US"/>
              <a:pPr>
                <a:spcBef>
                  <a:spcPct val="0"/>
                </a:spcBef>
              </a:pPr>
              <a:t>16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42540554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ABBDB790-239B-4505-A72A-1D51B6984AD6}" type="slidenum">
              <a:rPr kumimoji="0" lang="en-US" altLang="en-US"/>
              <a:pPr>
                <a:spcBef>
                  <a:spcPct val="0"/>
                </a:spcBef>
              </a:pPr>
              <a:t>17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32733231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A5A993C2-2336-48F6-9DF0-6857F085A88F}" type="slidenum">
              <a:rPr kumimoji="0" lang="en-US" altLang="en-US"/>
              <a:pPr>
                <a:spcBef>
                  <a:spcPct val="0"/>
                </a:spcBef>
              </a:pPr>
              <a:t>18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22053884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2A7FF560-7FD6-4990-815E-4891ADEFE14A}" type="slidenum">
              <a:rPr kumimoji="0" lang="en-US" altLang="en-US"/>
              <a:pPr>
                <a:spcBef>
                  <a:spcPct val="0"/>
                </a:spcBef>
              </a:pPr>
              <a:t>19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3660021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F9CF874F-CEF5-4FC2-B4EF-886E109BC985}" type="slidenum">
              <a:rPr kumimoji="0" lang="en-US" altLang="en-US"/>
              <a:pPr>
                <a:spcBef>
                  <a:spcPct val="0"/>
                </a:spcBef>
              </a:pPr>
              <a:t>2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2629803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09A102A7-C1ED-488C-B4F0-3CA02879FBFB}" type="slidenum">
              <a:rPr kumimoji="0" lang="en-US" altLang="en-US"/>
              <a:pPr>
                <a:spcBef>
                  <a:spcPct val="0"/>
                </a:spcBef>
              </a:pPr>
              <a:t>20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14570486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D382FDAD-933E-4A73-9FC2-D90B5F3A4E21}" type="slidenum">
              <a:rPr kumimoji="0" lang="en-US" altLang="en-US"/>
              <a:pPr>
                <a:spcBef>
                  <a:spcPct val="0"/>
                </a:spcBef>
              </a:pPr>
              <a:t>21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9194249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BD58E0A1-E760-4104-B558-C898F61A1DAE}" type="slidenum">
              <a:rPr kumimoji="0" lang="en-US" altLang="en-US"/>
              <a:pPr>
                <a:spcBef>
                  <a:spcPct val="0"/>
                </a:spcBef>
              </a:pPr>
              <a:t>22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41264818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736BA59B-7689-4273-BC3A-1D366EA50652}" type="slidenum">
              <a:rPr kumimoji="0" lang="en-US" altLang="en-US"/>
              <a:pPr>
                <a:spcBef>
                  <a:spcPct val="0"/>
                </a:spcBef>
              </a:pPr>
              <a:t>23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17145418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0717A366-E44D-4938-9B23-62B9FBD4A354}" type="slidenum">
              <a:rPr kumimoji="0" lang="en-US" altLang="en-US"/>
              <a:pPr>
                <a:spcBef>
                  <a:spcPct val="0"/>
                </a:spcBef>
              </a:pPr>
              <a:t>24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13087244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B133E419-E4EB-4EC4-8F4F-F983CC1905BA}" type="slidenum">
              <a:rPr kumimoji="0" lang="en-US" altLang="en-US"/>
              <a:pPr>
                <a:spcBef>
                  <a:spcPct val="0"/>
                </a:spcBef>
              </a:pPr>
              <a:t>26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26501086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B133E419-E4EB-4EC4-8F4F-F983CC1905BA}" type="slidenum">
              <a:rPr kumimoji="0" lang="en-US" altLang="en-US"/>
              <a:pPr>
                <a:spcBef>
                  <a:spcPct val="0"/>
                </a:spcBef>
              </a:pPr>
              <a:t>27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26501086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E513D30E-D289-4682-8A64-A0A498339650}" type="slidenum">
              <a:rPr kumimoji="0" lang="en-US" altLang="en-US"/>
              <a:pPr>
                <a:spcBef>
                  <a:spcPct val="0"/>
                </a:spcBef>
              </a:pPr>
              <a:t>28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1976143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7F99E06B-57F6-49D9-891D-C3E0AA02BD74}" type="slidenum">
              <a:rPr kumimoji="0" lang="en-US" altLang="en-US"/>
              <a:pPr>
                <a:spcBef>
                  <a:spcPct val="0"/>
                </a:spcBef>
              </a:pPr>
              <a:t>29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28140994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767644FB-C8AB-4DF2-8B65-C048EC6C89E1}" type="slidenum">
              <a:rPr kumimoji="0" lang="en-US" altLang="en-US"/>
              <a:pPr>
                <a:spcBef>
                  <a:spcPct val="0"/>
                </a:spcBef>
              </a:pPr>
              <a:t>30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2507635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6E92FB78-C701-4EC5-A293-DA6824BB758C}" type="slidenum">
              <a:rPr kumimoji="0" lang="en-US" altLang="en-US"/>
              <a:pPr>
                <a:spcBef>
                  <a:spcPct val="0"/>
                </a:spcBef>
              </a:pPr>
              <a:t>3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12760774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C56FBBD7-2D17-4266-AF20-66EA6E5C7F38}" type="slidenum">
              <a:rPr kumimoji="0" lang="en-US" altLang="en-US"/>
              <a:pPr>
                <a:spcBef>
                  <a:spcPct val="0"/>
                </a:spcBef>
              </a:pPr>
              <a:t>31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12917234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C5400420-BC2F-40E9-87C5-83A1A97A7E59}" type="slidenum">
              <a:rPr kumimoji="0" lang="en-US" altLang="en-US"/>
              <a:pPr>
                <a:spcBef>
                  <a:spcPct val="0"/>
                </a:spcBef>
              </a:pPr>
              <a:t>32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8216276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CAD8EC41-620B-46FD-9D53-DAEAC2D7C55E}" type="slidenum">
              <a:rPr kumimoji="0" lang="en-US" altLang="en-US"/>
              <a:pPr>
                <a:spcBef>
                  <a:spcPct val="0"/>
                </a:spcBef>
              </a:pPr>
              <a:t>33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6848732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7B539397-0A9E-453A-91DF-C0B6983FBB45}" type="slidenum">
              <a:rPr kumimoji="0" lang="en-US" altLang="en-US"/>
              <a:pPr>
                <a:spcBef>
                  <a:spcPct val="0"/>
                </a:spcBef>
              </a:pPr>
              <a:t>34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41741277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A5ACC85A-E7DA-44E4-A94C-0B7A6185D676}" type="slidenum">
              <a:rPr kumimoji="0" lang="en-US" altLang="en-US"/>
              <a:pPr>
                <a:spcBef>
                  <a:spcPct val="0"/>
                </a:spcBef>
              </a:pPr>
              <a:t>35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28280966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8E89698A-30F1-4625-ACAE-B8B70A7F9990}" type="slidenum">
              <a:rPr kumimoji="0" lang="en-US" altLang="en-US"/>
              <a:pPr>
                <a:spcBef>
                  <a:spcPct val="0"/>
                </a:spcBef>
              </a:pPr>
              <a:t>36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1734054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25A6D7D2-87CC-4AE0-AE42-8C696DE77D07}" type="slidenum">
              <a:rPr kumimoji="0" lang="en-US" altLang="en-US"/>
              <a:pPr>
                <a:spcBef>
                  <a:spcPct val="0"/>
                </a:spcBef>
              </a:pPr>
              <a:t>37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295970859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7F01C782-9B1F-4011-B5F3-1B2CAB580CDA}" type="slidenum">
              <a:rPr kumimoji="0" lang="en-US" altLang="en-US"/>
              <a:pPr>
                <a:spcBef>
                  <a:spcPct val="0"/>
                </a:spcBef>
              </a:pPr>
              <a:t>38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98094776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>
            <a:extLst>
              <a:ext uri="{FF2B5EF4-FFF2-40B4-BE49-F238E27FC236}">
                <a16:creationId xmlns:a16="http://schemas.microsoft.com/office/drawing/2014/main" xmlns="" id="{714F86AB-7B98-4E4F-8FEA-53B7970A66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>
            <a:extLst>
              <a:ext uri="{FF2B5EF4-FFF2-40B4-BE49-F238E27FC236}">
                <a16:creationId xmlns:a16="http://schemas.microsoft.com/office/drawing/2014/main" xmlns="" id="{EAED47F8-3228-44B9-9903-F426EC90E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91140" name="Slide Number Placeholder 3">
            <a:extLst>
              <a:ext uri="{FF2B5EF4-FFF2-40B4-BE49-F238E27FC236}">
                <a16:creationId xmlns:a16="http://schemas.microsoft.com/office/drawing/2014/main" xmlns="" id="{C3F88419-3FC9-4AC3-9F04-343B4227BA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9096979-104B-4206-B264-7765FE8E1B4D}" type="slidenum">
              <a:rPr kumimoji="0" lang="en-US" altLang="en-US"/>
              <a:pPr>
                <a:spcBef>
                  <a:spcPct val="0"/>
                </a:spcBef>
              </a:pPr>
              <a:t>39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22750959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>
            <a:extLst>
              <a:ext uri="{FF2B5EF4-FFF2-40B4-BE49-F238E27FC236}">
                <a16:creationId xmlns:a16="http://schemas.microsoft.com/office/drawing/2014/main" xmlns="" id="{451C38F4-60A0-4BC8-AA3D-7ACDB6D122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>
            <a:extLst>
              <a:ext uri="{FF2B5EF4-FFF2-40B4-BE49-F238E27FC236}">
                <a16:creationId xmlns:a16="http://schemas.microsoft.com/office/drawing/2014/main" xmlns="" id="{C9FEBA52-5B3C-4180-BCD9-8D2AD526B1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93188" name="Slide Number Placeholder 3">
            <a:extLst>
              <a:ext uri="{FF2B5EF4-FFF2-40B4-BE49-F238E27FC236}">
                <a16:creationId xmlns:a16="http://schemas.microsoft.com/office/drawing/2014/main" xmlns="" id="{A73CF2C9-0F54-445C-B983-D84DDE5D9E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26FBC11-0A40-4742-AC1C-DC0FE5AC5468}" type="slidenum">
              <a:rPr kumimoji="0" lang="en-US" altLang="en-US"/>
              <a:pPr>
                <a:spcBef>
                  <a:spcPct val="0"/>
                </a:spcBef>
              </a:pPr>
              <a:t>40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1138209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7A1788F6-BB42-4CE5-BF8A-FB9B342FD62C}" type="slidenum">
              <a:rPr kumimoji="0" lang="en-US" altLang="en-US"/>
              <a:pPr>
                <a:spcBef>
                  <a:spcPct val="0"/>
                </a:spcBef>
              </a:pPr>
              <a:t>4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8114668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>
            <a:extLst>
              <a:ext uri="{FF2B5EF4-FFF2-40B4-BE49-F238E27FC236}">
                <a16:creationId xmlns:a16="http://schemas.microsoft.com/office/drawing/2014/main" xmlns="" id="{1DD44BE8-4424-4CEA-B3F1-56A9185697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>
            <a:extLst>
              <a:ext uri="{FF2B5EF4-FFF2-40B4-BE49-F238E27FC236}">
                <a16:creationId xmlns:a16="http://schemas.microsoft.com/office/drawing/2014/main" xmlns="" id="{CC184BDB-20EE-4C4B-90CE-F6447372B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95236" name="Slide Number Placeholder 3">
            <a:extLst>
              <a:ext uri="{FF2B5EF4-FFF2-40B4-BE49-F238E27FC236}">
                <a16:creationId xmlns:a16="http://schemas.microsoft.com/office/drawing/2014/main" xmlns="" id="{DB6638D2-6CEA-4F45-80F9-0601A4E614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EEFA943-FFAB-4586-8473-991141D90676}" type="slidenum">
              <a:rPr kumimoji="0" lang="en-US" altLang="en-US"/>
              <a:pPr>
                <a:spcBef>
                  <a:spcPct val="0"/>
                </a:spcBef>
              </a:pPr>
              <a:t>41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115572700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>
            <a:extLst>
              <a:ext uri="{FF2B5EF4-FFF2-40B4-BE49-F238E27FC236}">
                <a16:creationId xmlns:a16="http://schemas.microsoft.com/office/drawing/2014/main" xmlns="" id="{46D193E4-DAE8-41D0-A92D-A8D7CD732E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>
            <a:extLst>
              <a:ext uri="{FF2B5EF4-FFF2-40B4-BE49-F238E27FC236}">
                <a16:creationId xmlns:a16="http://schemas.microsoft.com/office/drawing/2014/main" xmlns="" id="{A255F28C-AEB3-4F1E-B2EE-78E889290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97284" name="Slide Number Placeholder 3">
            <a:extLst>
              <a:ext uri="{FF2B5EF4-FFF2-40B4-BE49-F238E27FC236}">
                <a16:creationId xmlns:a16="http://schemas.microsoft.com/office/drawing/2014/main" xmlns="" id="{636519E4-B5FF-47D9-96AE-90AEA6BEC2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1F08C54-136C-4B55-857B-304A7583A413}" type="slidenum">
              <a:rPr kumimoji="0" lang="en-US" altLang="en-US"/>
              <a:pPr>
                <a:spcBef>
                  <a:spcPct val="0"/>
                </a:spcBef>
              </a:pPr>
              <a:t>42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325068973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>
            <a:extLst>
              <a:ext uri="{FF2B5EF4-FFF2-40B4-BE49-F238E27FC236}">
                <a16:creationId xmlns:a16="http://schemas.microsoft.com/office/drawing/2014/main" xmlns="" id="{627BDFA5-AE7D-452C-918E-BF3A867662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>
            <a:extLst>
              <a:ext uri="{FF2B5EF4-FFF2-40B4-BE49-F238E27FC236}">
                <a16:creationId xmlns:a16="http://schemas.microsoft.com/office/drawing/2014/main" xmlns="" id="{56AD38C5-2190-4C5B-8FFC-F6D572141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99332" name="Slide Number Placeholder 3">
            <a:extLst>
              <a:ext uri="{FF2B5EF4-FFF2-40B4-BE49-F238E27FC236}">
                <a16:creationId xmlns:a16="http://schemas.microsoft.com/office/drawing/2014/main" xmlns="" id="{A54BB42D-C57C-4350-A627-38919E6E18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BF7AA5E-5266-4C61-9EAE-9574B8659809}" type="slidenum">
              <a:rPr kumimoji="0" lang="en-US" altLang="en-US"/>
              <a:pPr>
                <a:spcBef>
                  <a:spcPct val="0"/>
                </a:spcBef>
              </a:pPr>
              <a:t>43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357656745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>
            <a:extLst>
              <a:ext uri="{FF2B5EF4-FFF2-40B4-BE49-F238E27FC236}">
                <a16:creationId xmlns:a16="http://schemas.microsoft.com/office/drawing/2014/main" xmlns="" id="{3E5A0F82-2C90-41B9-93E0-28016B2DD77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>
            <a:extLst>
              <a:ext uri="{FF2B5EF4-FFF2-40B4-BE49-F238E27FC236}">
                <a16:creationId xmlns:a16="http://schemas.microsoft.com/office/drawing/2014/main" xmlns="" id="{1AFF956E-D091-4FC5-8DBC-A1DCA0717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1380" name="Slide Number Placeholder 3">
            <a:extLst>
              <a:ext uri="{FF2B5EF4-FFF2-40B4-BE49-F238E27FC236}">
                <a16:creationId xmlns:a16="http://schemas.microsoft.com/office/drawing/2014/main" xmlns="" id="{28F88E67-7052-4960-91F2-655BD8798C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F809119-FF58-4F12-B8DC-197BA0C5BB5F}" type="slidenum">
              <a:rPr kumimoji="0" lang="en-US" altLang="en-US"/>
              <a:pPr>
                <a:spcBef>
                  <a:spcPct val="0"/>
                </a:spcBef>
              </a:pPr>
              <a:t>44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366282779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>
            <a:extLst>
              <a:ext uri="{FF2B5EF4-FFF2-40B4-BE49-F238E27FC236}">
                <a16:creationId xmlns:a16="http://schemas.microsoft.com/office/drawing/2014/main" xmlns="" id="{C8A6E068-9AB4-4A13-90EF-A071A0B35A6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>
            <a:extLst>
              <a:ext uri="{FF2B5EF4-FFF2-40B4-BE49-F238E27FC236}">
                <a16:creationId xmlns:a16="http://schemas.microsoft.com/office/drawing/2014/main" xmlns="" id="{4B50225C-6B32-4AEF-AB14-4AF2F2A464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3428" name="Slide Number Placeholder 3">
            <a:extLst>
              <a:ext uri="{FF2B5EF4-FFF2-40B4-BE49-F238E27FC236}">
                <a16:creationId xmlns:a16="http://schemas.microsoft.com/office/drawing/2014/main" xmlns="" id="{06DAEB3C-D2A7-4FBE-BB8D-E82582D19F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F956FBE-4384-474A-96CF-8B8E1FAD9FBF}" type="slidenum">
              <a:rPr kumimoji="0" lang="en-US" altLang="en-US"/>
              <a:pPr>
                <a:spcBef>
                  <a:spcPct val="0"/>
                </a:spcBef>
              </a:pPr>
              <a:t>45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38805216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>
            <a:extLst>
              <a:ext uri="{FF2B5EF4-FFF2-40B4-BE49-F238E27FC236}">
                <a16:creationId xmlns:a16="http://schemas.microsoft.com/office/drawing/2014/main" xmlns="" id="{9C42BF03-BA9D-476D-96A4-35E9CCEF39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>
            <a:extLst>
              <a:ext uri="{FF2B5EF4-FFF2-40B4-BE49-F238E27FC236}">
                <a16:creationId xmlns:a16="http://schemas.microsoft.com/office/drawing/2014/main" xmlns="" id="{A3194449-451D-4E16-AF50-CF769F512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5476" name="Slide Number Placeholder 3">
            <a:extLst>
              <a:ext uri="{FF2B5EF4-FFF2-40B4-BE49-F238E27FC236}">
                <a16:creationId xmlns:a16="http://schemas.microsoft.com/office/drawing/2014/main" xmlns="" id="{D8B723F5-36D5-4906-9F47-4747693664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A23A283-6506-405E-ADE2-6164D821F631}" type="slidenum">
              <a:rPr kumimoji="0" lang="en-US" altLang="en-US"/>
              <a:pPr>
                <a:spcBef>
                  <a:spcPct val="0"/>
                </a:spcBef>
              </a:pPr>
              <a:t>46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190704838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>
            <a:extLst>
              <a:ext uri="{FF2B5EF4-FFF2-40B4-BE49-F238E27FC236}">
                <a16:creationId xmlns:a16="http://schemas.microsoft.com/office/drawing/2014/main" xmlns="" id="{610C2E0C-9F14-4621-88A9-39AA4E20E8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>
            <a:extLst>
              <a:ext uri="{FF2B5EF4-FFF2-40B4-BE49-F238E27FC236}">
                <a16:creationId xmlns:a16="http://schemas.microsoft.com/office/drawing/2014/main" xmlns="" id="{AF4F93A6-9DC9-4527-90A9-CEE2C4B23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7524" name="Slide Number Placeholder 3">
            <a:extLst>
              <a:ext uri="{FF2B5EF4-FFF2-40B4-BE49-F238E27FC236}">
                <a16:creationId xmlns:a16="http://schemas.microsoft.com/office/drawing/2014/main" xmlns="" id="{B9909882-D79A-4042-91C7-780F4A1153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324AF59-4A21-42B9-A258-EFA389A29934}" type="slidenum">
              <a:rPr kumimoji="0" lang="en-US" altLang="en-US"/>
              <a:pPr>
                <a:spcBef>
                  <a:spcPct val="0"/>
                </a:spcBef>
              </a:pPr>
              <a:t>47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208608305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>
            <a:extLst>
              <a:ext uri="{FF2B5EF4-FFF2-40B4-BE49-F238E27FC236}">
                <a16:creationId xmlns:a16="http://schemas.microsoft.com/office/drawing/2014/main" xmlns="" id="{4A8B09D8-BAAF-4318-871E-CF86D7CFA2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>
            <a:extLst>
              <a:ext uri="{FF2B5EF4-FFF2-40B4-BE49-F238E27FC236}">
                <a16:creationId xmlns:a16="http://schemas.microsoft.com/office/drawing/2014/main" xmlns="" id="{86678A20-D09D-4019-A1A9-C8D0B0FF5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9572" name="Slide Number Placeholder 3">
            <a:extLst>
              <a:ext uri="{FF2B5EF4-FFF2-40B4-BE49-F238E27FC236}">
                <a16:creationId xmlns:a16="http://schemas.microsoft.com/office/drawing/2014/main" xmlns="" id="{EFB29D67-A240-441B-A022-AD77505116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BA0F90B-2EF0-4139-8204-7F1FA8EF90DB}" type="slidenum">
              <a:rPr kumimoji="0" lang="en-US" altLang="en-US"/>
              <a:pPr>
                <a:spcBef>
                  <a:spcPct val="0"/>
                </a:spcBef>
              </a:pPr>
              <a:t>48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130094325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>
            <a:extLst>
              <a:ext uri="{FF2B5EF4-FFF2-40B4-BE49-F238E27FC236}">
                <a16:creationId xmlns:a16="http://schemas.microsoft.com/office/drawing/2014/main" xmlns="" id="{04AF709B-BAD9-421E-87CD-6D872B9DDBB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>
            <a:extLst>
              <a:ext uri="{FF2B5EF4-FFF2-40B4-BE49-F238E27FC236}">
                <a16:creationId xmlns:a16="http://schemas.microsoft.com/office/drawing/2014/main" xmlns="" id="{062CE2FA-BF29-492E-BF22-CAF117063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11620" name="Slide Number Placeholder 3">
            <a:extLst>
              <a:ext uri="{FF2B5EF4-FFF2-40B4-BE49-F238E27FC236}">
                <a16:creationId xmlns:a16="http://schemas.microsoft.com/office/drawing/2014/main" xmlns="" id="{1AAAD8DB-3354-4A9A-BE70-FFF623DF4A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A07995B-7A9A-4EFC-B232-9CB210D1119B}" type="slidenum">
              <a:rPr kumimoji="0" lang="en-US" altLang="en-US"/>
              <a:pPr>
                <a:spcBef>
                  <a:spcPct val="0"/>
                </a:spcBef>
              </a:pPr>
              <a:t>49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426642274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xmlns="" id="{99760620-AEE3-44D6-8449-C7DEC1AD8B1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xmlns="" id="{559FB002-A4E2-4A62-9993-0FED44440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13668" name="Slide Number Placeholder 3">
            <a:extLst>
              <a:ext uri="{FF2B5EF4-FFF2-40B4-BE49-F238E27FC236}">
                <a16:creationId xmlns:a16="http://schemas.microsoft.com/office/drawing/2014/main" xmlns="" id="{0D831037-203B-45D3-BE54-D9E9B9112D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692382B-DFC2-4CC4-B7BC-94F9EBCEF448}" type="slidenum">
              <a:rPr kumimoji="0" lang="en-US" altLang="en-US"/>
              <a:pPr>
                <a:spcBef>
                  <a:spcPct val="0"/>
                </a:spcBef>
              </a:pPr>
              <a:t>50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4028589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972FF337-2BAA-4586-904A-397D978DC78D}" type="slidenum">
              <a:rPr kumimoji="0" lang="en-US" altLang="en-US"/>
              <a:pPr>
                <a:spcBef>
                  <a:spcPct val="0"/>
                </a:spcBef>
              </a:pPr>
              <a:t>5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335721101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>
            <a:extLst>
              <a:ext uri="{FF2B5EF4-FFF2-40B4-BE49-F238E27FC236}">
                <a16:creationId xmlns:a16="http://schemas.microsoft.com/office/drawing/2014/main" xmlns="" id="{6C7E3B2E-4CFF-44BD-8F11-D6F0A4F4E4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>
            <a:extLst>
              <a:ext uri="{FF2B5EF4-FFF2-40B4-BE49-F238E27FC236}">
                <a16:creationId xmlns:a16="http://schemas.microsoft.com/office/drawing/2014/main" xmlns="" id="{D74E4244-977D-4F58-B64F-F36185269D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15716" name="Slide Number Placeholder 3">
            <a:extLst>
              <a:ext uri="{FF2B5EF4-FFF2-40B4-BE49-F238E27FC236}">
                <a16:creationId xmlns:a16="http://schemas.microsoft.com/office/drawing/2014/main" xmlns="" id="{B8078692-796C-46B3-B754-F7DE8319CB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BD5B098-C91C-4379-94AC-53BC64AD12C4}" type="slidenum">
              <a:rPr kumimoji="0" lang="en-US" altLang="en-US"/>
              <a:pPr>
                <a:spcBef>
                  <a:spcPct val="0"/>
                </a:spcBef>
              </a:pPr>
              <a:t>51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225560367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>
            <a:extLst>
              <a:ext uri="{FF2B5EF4-FFF2-40B4-BE49-F238E27FC236}">
                <a16:creationId xmlns:a16="http://schemas.microsoft.com/office/drawing/2014/main" xmlns="" id="{C3342D6C-B2DE-4036-8C15-509D3C4CD4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>
            <a:extLst>
              <a:ext uri="{FF2B5EF4-FFF2-40B4-BE49-F238E27FC236}">
                <a16:creationId xmlns:a16="http://schemas.microsoft.com/office/drawing/2014/main" xmlns="" id="{CE9E8D03-F9E4-4F96-A1A1-C28029CD1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17764" name="Slide Number Placeholder 3">
            <a:extLst>
              <a:ext uri="{FF2B5EF4-FFF2-40B4-BE49-F238E27FC236}">
                <a16:creationId xmlns:a16="http://schemas.microsoft.com/office/drawing/2014/main" xmlns="" id="{24AB239E-3F62-4F77-A63F-997C200BF8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3E62116-C205-459B-86DB-A207F852980D}" type="slidenum">
              <a:rPr kumimoji="0" lang="en-US" altLang="en-US"/>
              <a:pPr>
                <a:spcBef>
                  <a:spcPct val="0"/>
                </a:spcBef>
              </a:pPr>
              <a:t>52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221647389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54FDB562-F171-4A5A-BECC-896171F92A5A}" type="slidenum">
              <a:rPr kumimoji="0" lang="en-US" altLang="en-US"/>
              <a:pPr>
                <a:spcBef>
                  <a:spcPct val="0"/>
                </a:spcBef>
              </a:pPr>
              <a:t>57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188484839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54FDB562-F171-4A5A-BECC-896171F92A5A}" type="slidenum">
              <a:rPr kumimoji="0" lang="en-US" altLang="en-US"/>
              <a:pPr>
                <a:spcBef>
                  <a:spcPct val="0"/>
                </a:spcBef>
              </a:pPr>
              <a:t>58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256517857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C5400420-BC2F-40E9-87C5-83A1A97A7E59}" type="slidenum">
              <a:rPr kumimoji="0" lang="en-US" altLang="en-US"/>
              <a:pPr>
                <a:spcBef>
                  <a:spcPct val="0"/>
                </a:spcBef>
              </a:pPr>
              <a:t>59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82162767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54FDB562-F171-4A5A-BECC-896171F92A5A}" type="slidenum">
              <a:rPr kumimoji="0" lang="en-US" altLang="en-US"/>
              <a:pPr>
                <a:spcBef>
                  <a:spcPct val="0"/>
                </a:spcBef>
              </a:pPr>
              <a:t>60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188484839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54FDB562-F171-4A5A-BECC-896171F92A5A}" type="slidenum">
              <a:rPr kumimoji="0" lang="en-US" altLang="en-US"/>
              <a:pPr>
                <a:spcBef>
                  <a:spcPct val="0"/>
                </a:spcBef>
              </a:pPr>
              <a:t>61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1884848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4C4FE0E0-0037-48DF-BB3D-598FB5BAC28B}" type="slidenum">
              <a:rPr kumimoji="0" lang="en-US" altLang="en-US"/>
              <a:pPr>
                <a:spcBef>
                  <a:spcPct val="0"/>
                </a:spcBef>
              </a:pPr>
              <a:t>6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3900765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C59BA0D2-36C0-4D63-B321-5B73C6CE13BE}" type="slidenum">
              <a:rPr kumimoji="0" lang="en-US" altLang="en-US"/>
              <a:pPr>
                <a:spcBef>
                  <a:spcPct val="0"/>
                </a:spcBef>
              </a:pPr>
              <a:t>7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1340865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45A6F4AB-B012-4330-9BEB-FAE890172D1B}" type="slidenum">
              <a:rPr kumimoji="0" lang="en-US" altLang="en-US"/>
              <a:pPr>
                <a:spcBef>
                  <a:spcPct val="0"/>
                </a:spcBef>
              </a:pPr>
              <a:t>8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3486290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C42E6BF2-FEE7-4DDE-9D42-EEB62B47BEC2}" type="slidenum">
              <a:rPr kumimoji="0" lang="en-US" altLang="en-US"/>
              <a:pPr>
                <a:spcBef>
                  <a:spcPct val="0"/>
                </a:spcBef>
              </a:pPr>
              <a:t>9</a:t>
            </a:fld>
            <a:endParaRPr kumimoji="0" lang="en-US" altLang="en-US"/>
          </a:p>
        </p:txBody>
      </p:sp>
    </p:spTree>
    <p:extLst>
      <p:ext uri="{BB962C8B-B14F-4D97-AF65-F5344CB8AC3E}">
        <p14:creationId xmlns:p14="http://schemas.microsoft.com/office/powerpoint/2010/main" val="2439683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40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0207B-D522-9843-9370-2EDD2ED326F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871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Presentation title - </a:t>
            </a:r>
            <a:fld id="{DA4E4A1D-F72B-1945-8E69-DB563647006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685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38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2747F-ECC4-BB44-B379-DEBCDE6D055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131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C1ACB-37F4-2E4E-A02F-3AD2C3500E5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597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C9741-E27D-6644-A29C-7357B3CA285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485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6FC00-01EB-8C4B-8EBA-327D665853C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251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4B30A-E151-554F-9F57-FEC60EAD6DE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573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5AC9E-F104-7046-909E-B47A8243FEC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812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DDB79-4A56-9B43-9E32-8AACDB1BCC4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582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457200" y="1417638"/>
            <a:ext cx="821702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27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atlantic.com/technology/archive/2014/12/how-gangnam-style-broke-youtube/383389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787401" y="2877271"/>
            <a:ext cx="7408332" cy="2387600"/>
          </a:xfrm>
        </p:spPr>
        <p:txBody>
          <a:bodyPr/>
          <a:lstStyle/>
          <a:p>
            <a:pPr eaLnBrk="1" hangingPunct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Lecture 2b- Java Fundamentals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1</a:t>
            </a:fld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0384" y="5380725"/>
            <a:ext cx="6867330" cy="1156214"/>
          </a:xfr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Sampath Jayarathna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 Poly Pomona</a:t>
            </a:r>
          </a:p>
          <a:p>
            <a:r>
              <a:rPr lang="en-US" sz="1400" dirty="0"/>
              <a:t> </a:t>
            </a: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0" y="485192"/>
            <a:ext cx="63588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 140</a:t>
            </a:r>
          </a:p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Computer Science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Variable Assignment and Initialization</a:t>
            </a:r>
          </a:p>
        </p:txBody>
      </p:sp>
      <p:sp>
        <p:nvSpPr>
          <p:cNvPr id="1075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600200"/>
            <a:ext cx="8294688" cy="324485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en-US" sz="1800">
                <a:latin typeface="Courier New" pitchFamily="49" charset="0"/>
              </a:rPr>
              <a:t>// This program shows variable assignment.</a:t>
            </a:r>
            <a:br>
              <a:rPr lang="en-US" altLang="en-US" sz="1800">
                <a:latin typeface="Courier New" pitchFamily="49" charset="0"/>
              </a:rPr>
            </a:br>
            <a:r>
              <a:rPr lang="en-US" altLang="en-US" sz="1800">
                <a:latin typeface="Courier New" pitchFamily="49" charset="0"/>
              </a:rPr>
              <a:t/>
            </a:r>
            <a:br>
              <a:rPr lang="en-US" altLang="en-US" sz="1800">
                <a:latin typeface="Courier New" pitchFamily="49" charset="0"/>
              </a:rPr>
            </a:br>
            <a:r>
              <a:rPr lang="en-US" altLang="en-US" sz="1800">
                <a:latin typeface="Courier New" pitchFamily="49" charset="0"/>
              </a:rPr>
              <a:t>public class Initialize</a:t>
            </a:r>
            <a:br>
              <a:rPr lang="en-US" altLang="en-US" sz="1800">
                <a:latin typeface="Courier New" pitchFamily="49" charset="0"/>
              </a:rPr>
            </a:br>
            <a:r>
              <a:rPr lang="en-US" altLang="en-US" sz="1800">
                <a:latin typeface="Courier New" pitchFamily="49" charset="0"/>
              </a:rPr>
              <a:t>{</a:t>
            </a:r>
            <a:br>
              <a:rPr lang="en-US" altLang="en-US" sz="1800">
                <a:latin typeface="Courier New" pitchFamily="49" charset="0"/>
              </a:rPr>
            </a:br>
            <a:r>
              <a:rPr lang="en-US" altLang="en-US" sz="1800">
                <a:latin typeface="Courier New" pitchFamily="49" charset="0"/>
              </a:rPr>
              <a:t>  public static void main(String[] args)</a:t>
            </a:r>
            <a:br>
              <a:rPr lang="en-US" altLang="en-US" sz="1800">
                <a:latin typeface="Courier New" pitchFamily="49" charset="0"/>
              </a:rPr>
            </a:br>
            <a:r>
              <a:rPr lang="en-US" altLang="en-US" sz="1800">
                <a:latin typeface="Courier New" pitchFamily="49" charset="0"/>
              </a:rPr>
              <a:t>  {</a:t>
            </a:r>
            <a:br>
              <a:rPr lang="en-US" altLang="en-US" sz="1800">
                <a:latin typeface="Courier New" pitchFamily="49" charset="0"/>
              </a:rPr>
            </a:br>
            <a:r>
              <a:rPr lang="en-US" altLang="en-US" sz="1800">
                <a:latin typeface="Courier New" pitchFamily="49" charset="0"/>
              </a:rPr>
              <a:t>    int month, days;</a:t>
            </a:r>
            <a:br>
              <a:rPr lang="en-US" altLang="en-US" sz="1800">
                <a:latin typeface="Courier New" pitchFamily="49" charset="0"/>
              </a:rPr>
            </a:br>
            <a:r>
              <a:rPr lang="en-US" altLang="en-US" sz="1800">
                <a:latin typeface="Courier New" pitchFamily="49" charset="0"/>
              </a:rPr>
              <a:t/>
            </a:r>
            <a:br>
              <a:rPr lang="en-US" altLang="en-US" sz="1800">
                <a:latin typeface="Courier New" pitchFamily="49" charset="0"/>
              </a:rPr>
            </a:br>
            <a:r>
              <a:rPr lang="en-US" altLang="en-US" sz="1800">
                <a:latin typeface="Courier New" pitchFamily="49" charset="0"/>
              </a:rPr>
              <a:t>    month = 2;</a:t>
            </a:r>
            <a:br>
              <a:rPr lang="en-US" altLang="en-US" sz="1800">
                <a:latin typeface="Courier New" pitchFamily="49" charset="0"/>
              </a:rPr>
            </a:br>
            <a:r>
              <a:rPr lang="en-US" altLang="en-US" sz="1800">
                <a:latin typeface="Courier New" pitchFamily="49" charset="0"/>
              </a:rPr>
              <a:t>    days = 28;</a:t>
            </a:r>
            <a:br>
              <a:rPr lang="en-US" altLang="en-US" sz="1800">
                <a:latin typeface="Courier New" pitchFamily="49" charset="0"/>
              </a:rPr>
            </a:br>
            <a:r>
              <a:rPr lang="en-US" altLang="en-US" sz="1800">
                <a:latin typeface="Courier New" pitchFamily="49" charset="0"/>
              </a:rPr>
              <a:t>    System.out.println("Month " + </a:t>
            </a:r>
            <a:r>
              <a:rPr lang="en-US" altLang="en-US" sz="1800" b="1">
                <a:solidFill>
                  <a:srgbClr val="FF3300"/>
                </a:solidFill>
                <a:latin typeface="Courier New" pitchFamily="49" charset="0"/>
              </a:rPr>
              <a:t>month</a:t>
            </a:r>
            <a:r>
              <a:rPr lang="en-US" altLang="en-US" sz="1800">
                <a:latin typeface="Courier New" pitchFamily="49" charset="0"/>
              </a:rPr>
              <a:t> + " has " +</a:t>
            </a:r>
            <a:br>
              <a:rPr lang="en-US" altLang="en-US" sz="1800">
                <a:latin typeface="Courier New" pitchFamily="49" charset="0"/>
              </a:rPr>
            </a:br>
            <a:r>
              <a:rPr lang="en-US" altLang="en-US" sz="1800">
                <a:latin typeface="Courier New" pitchFamily="49" charset="0"/>
              </a:rPr>
              <a:t>                      </a:t>
            </a:r>
            <a:r>
              <a:rPr lang="en-US" altLang="en-US" sz="1800">
                <a:solidFill>
                  <a:srgbClr val="FF3300"/>
                </a:solidFill>
                <a:latin typeface="Courier New" pitchFamily="49" charset="0"/>
              </a:rPr>
              <a:t>  </a:t>
            </a:r>
            <a:r>
              <a:rPr lang="en-US" altLang="en-US" sz="1800" b="1">
                <a:solidFill>
                  <a:srgbClr val="FF3300"/>
                </a:solidFill>
                <a:latin typeface="Courier New" pitchFamily="49" charset="0"/>
              </a:rPr>
              <a:t>days</a:t>
            </a:r>
            <a:r>
              <a:rPr lang="en-US" altLang="en-US" sz="1800">
                <a:latin typeface="Courier New" pitchFamily="49" charset="0"/>
              </a:rPr>
              <a:t> + " Days.");</a:t>
            </a:r>
            <a:br>
              <a:rPr lang="en-US" altLang="en-US" sz="1800">
                <a:latin typeface="Courier New" pitchFamily="49" charset="0"/>
              </a:rPr>
            </a:br>
            <a:r>
              <a:rPr lang="en-US" altLang="en-US" sz="1800">
                <a:latin typeface="Courier New" pitchFamily="49" charset="0"/>
              </a:rPr>
              <a:t>  }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en-US" sz="1800">
                <a:latin typeface="Courier New" pitchFamily="49" charset="0"/>
              </a:rPr>
              <a:t>}</a:t>
            </a:r>
          </a:p>
        </p:txBody>
      </p:sp>
      <p:sp>
        <p:nvSpPr>
          <p:cNvPr id="107525" name="Text Box 4"/>
          <p:cNvSpPr txBox="1">
            <a:spLocks noChangeArrowheads="1"/>
          </p:cNvSpPr>
          <p:nvPr/>
        </p:nvSpPr>
        <p:spPr bwMode="auto">
          <a:xfrm>
            <a:off x="762000" y="5197475"/>
            <a:ext cx="75247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After receiving a value, the variables can then be used in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output statements or in other calculations.</a:t>
            </a:r>
          </a:p>
        </p:txBody>
      </p:sp>
    </p:spTree>
    <p:extLst>
      <p:ext uri="{BB962C8B-B14F-4D97-AF65-F5344CB8AC3E}">
        <p14:creationId xmlns:p14="http://schemas.microsoft.com/office/powerpoint/2010/main" val="992167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Variable Assignment and Initialization</a:t>
            </a:r>
          </a:p>
        </p:txBody>
      </p:sp>
      <p:sp>
        <p:nvSpPr>
          <p:cNvPr id="10957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600200"/>
            <a:ext cx="8294688" cy="324485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en-US" sz="2000">
                <a:latin typeface="Courier New" pitchFamily="49" charset="0"/>
              </a:rPr>
              <a:t>// This program shows variable initialization.</a:t>
            </a:r>
            <a:br>
              <a:rPr lang="en-US" altLang="en-US" sz="2000">
                <a:latin typeface="Courier New" pitchFamily="49" charset="0"/>
              </a:rPr>
            </a:br>
            <a:r>
              <a:rPr lang="en-US" altLang="en-US" sz="2000">
                <a:latin typeface="Courier New" pitchFamily="49" charset="0"/>
              </a:rPr>
              <a:t/>
            </a:r>
            <a:br>
              <a:rPr lang="en-US" altLang="en-US" sz="2000">
                <a:latin typeface="Courier New" pitchFamily="49" charset="0"/>
              </a:rPr>
            </a:br>
            <a:r>
              <a:rPr lang="en-US" altLang="en-US" sz="2000">
                <a:latin typeface="Courier New" pitchFamily="49" charset="0"/>
              </a:rPr>
              <a:t>public class Initialize</a:t>
            </a:r>
            <a:br>
              <a:rPr lang="en-US" altLang="en-US" sz="2000">
                <a:latin typeface="Courier New" pitchFamily="49" charset="0"/>
              </a:rPr>
            </a:br>
            <a:r>
              <a:rPr lang="en-US" altLang="en-US" sz="2000">
                <a:latin typeface="Courier New" pitchFamily="49" charset="0"/>
              </a:rPr>
              <a:t>{</a:t>
            </a:r>
            <a:br>
              <a:rPr lang="en-US" altLang="en-US" sz="2000">
                <a:latin typeface="Courier New" pitchFamily="49" charset="0"/>
              </a:rPr>
            </a:br>
            <a:r>
              <a:rPr lang="en-US" altLang="en-US" sz="2000">
                <a:latin typeface="Courier New" pitchFamily="49" charset="0"/>
              </a:rPr>
              <a:t>  public static void main(String[] args)</a:t>
            </a:r>
            <a:br>
              <a:rPr lang="en-US" altLang="en-US" sz="2000">
                <a:latin typeface="Courier New" pitchFamily="49" charset="0"/>
              </a:rPr>
            </a:br>
            <a:r>
              <a:rPr lang="en-US" altLang="en-US" sz="2000">
                <a:latin typeface="Courier New" pitchFamily="49" charset="0"/>
              </a:rPr>
              <a:t>  {</a:t>
            </a:r>
            <a:br>
              <a:rPr lang="en-US" altLang="en-US" sz="2000">
                <a:latin typeface="Courier New" pitchFamily="49" charset="0"/>
              </a:rPr>
            </a:br>
            <a:r>
              <a:rPr lang="en-US" altLang="en-US" sz="2000">
                <a:latin typeface="Courier New" pitchFamily="49" charset="0"/>
              </a:rPr>
              <a:t>    </a:t>
            </a:r>
            <a:r>
              <a:rPr lang="en-US" altLang="en-US" sz="2000" b="1">
                <a:solidFill>
                  <a:srgbClr val="FF3300"/>
                </a:solidFill>
                <a:latin typeface="Courier New" pitchFamily="49" charset="0"/>
              </a:rPr>
              <a:t>int month = 2, days = 28;</a:t>
            </a:r>
            <a:endParaRPr lang="en-US" altLang="en-US" sz="2000" b="1">
              <a:solidFill>
                <a:srgbClr val="FFFF00"/>
              </a:solidFill>
              <a:latin typeface="Courier New" pitchFamily="49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en-US" sz="2000">
                <a:latin typeface="Courier New" pitchFamily="49" charset="0"/>
              </a:rPr>
              <a:t>    System.out.println("Month " + month + " has " +</a:t>
            </a:r>
            <a:br>
              <a:rPr lang="en-US" altLang="en-US" sz="2000">
                <a:latin typeface="Courier New" pitchFamily="49" charset="0"/>
              </a:rPr>
            </a:br>
            <a:r>
              <a:rPr lang="en-US" altLang="en-US" sz="2000">
                <a:latin typeface="Courier New" pitchFamily="49" charset="0"/>
              </a:rPr>
              <a:t>                        days + " Days.");</a:t>
            </a:r>
            <a:br>
              <a:rPr lang="en-US" altLang="en-US" sz="2000">
                <a:latin typeface="Courier New" pitchFamily="49" charset="0"/>
              </a:rPr>
            </a:br>
            <a:r>
              <a:rPr lang="en-US" altLang="en-US" sz="2000">
                <a:latin typeface="Courier New" pitchFamily="49" charset="0"/>
              </a:rPr>
              <a:t>  }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en-US" sz="2000">
                <a:latin typeface="Courier New" pitchFamily="49" charset="0"/>
              </a:rPr>
              <a:t>}</a:t>
            </a:r>
          </a:p>
        </p:txBody>
      </p:sp>
      <p:sp>
        <p:nvSpPr>
          <p:cNvPr id="109573" name="Text Box 4"/>
          <p:cNvSpPr txBox="1">
            <a:spLocks noChangeArrowheads="1"/>
          </p:cNvSpPr>
          <p:nvPr/>
        </p:nvSpPr>
        <p:spPr bwMode="auto">
          <a:xfrm>
            <a:off x="762000" y="4876800"/>
            <a:ext cx="66103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Local variables can be declared and initialized on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the same line.</a:t>
            </a:r>
          </a:p>
        </p:txBody>
      </p:sp>
    </p:spTree>
    <p:extLst>
      <p:ext uri="{BB962C8B-B14F-4D97-AF65-F5344CB8AC3E}">
        <p14:creationId xmlns:p14="http://schemas.microsoft.com/office/powerpoint/2010/main" val="2244646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Variable Assignment and Initialization</a:t>
            </a:r>
          </a:p>
        </p:txBody>
      </p:sp>
      <p:sp>
        <p:nvSpPr>
          <p:cNvPr id="11162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Variables can only hold one value at a time.</a:t>
            </a:r>
          </a:p>
          <a:p>
            <a:pPr eaLnBrk="1" hangingPunct="1"/>
            <a:r>
              <a:rPr lang="en-US" altLang="en-US" sz="2800" dirty="0"/>
              <a:t>Local variables do not receive a default value.</a:t>
            </a:r>
          </a:p>
          <a:p>
            <a:pPr eaLnBrk="1" hangingPunct="1"/>
            <a:r>
              <a:rPr lang="en-US" altLang="en-US" sz="2800" dirty="0"/>
              <a:t>Local variables must have a valid type in order to be used.</a:t>
            </a:r>
          </a:p>
          <a:p>
            <a:pPr eaLnBrk="1" hangingPunct="1">
              <a:buFontTx/>
              <a:buNone/>
            </a:pPr>
            <a:r>
              <a:rPr lang="en-US" altLang="en-US" sz="1800" dirty="0">
                <a:latin typeface="Courier New" pitchFamily="49" charset="0"/>
              </a:rPr>
              <a:t>  public static void main(String [] </a:t>
            </a:r>
            <a:r>
              <a:rPr lang="en-US" altLang="en-US" sz="1800" dirty="0" err="1">
                <a:latin typeface="Courier New" pitchFamily="49" charset="0"/>
              </a:rPr>
              <a:t>args</a:t>
            </a:r>
            <a:r>
              <a:rPr lang="en-US" altLang="en-US" sz="1800" dirty="0">
                <a:latin typeface="Courier New" pitchFamily="49" charset="0"/>
              </a:rPr>
              <a:t>)</a:t>
            </a:r>
            <a:br>
              <a:rPr lang="en-US" altLang="en-US" sz="1800" dirty="0">
                <a:latin typeface="Courier New" pitchFamily="49" charset="0"/>
              </a:rPr>
            </a:br>
            <a:r>
              <a:rPr lang="en-US" altLang="en-US" sz="1800" dirty="0">
                <a:latin typeface="Courier New" pitchFamily="49" charset="0"/>
              </a:rPr>
              <a:t>{</a:t>
            </a:r>
            <a:br>
              <a:rPr lang="en-US" altLang="en-US" sz="1800" dirty="0">
                <a:latin typeface="Courier New" pitchFamily="49" charset="0"/>
              </a:rPr>
            </a:br>
            <a:r>
              <a:rPr lang="en-US" altLang="en-US" sz="1800" dirty="0">
                <a:latin typeface="Courier New" pitchFamily="49" charset="0"/>
              </a:rPr>
              <a:t>  </a:t>
            </a:r>
            <a:r>
              <a:rPr lang="en-US" altLang="en-US" sz="1800" b="1" dirty="0" err="1">
                <a:solidFill>
                  <a:srgbClr val="FF3300"/>
                </a:solidFill>
                <a:latin typeface="Courier New" pitchFamily="49" charset="0"/>
              </a:rPr>
              <a:t>int</a:t>
            </a:r>
            <a:r>
              <a:rPr lang="en-US" altLang="en-US" sz="1800" b="1" dirty="0">
                <a:solidFill>
                  <a:srgbClr val="FF3300"/>
                </a:solidFill>
                <a:latin typeface="Courier New" pitchFamily="49" charset="0"/>
              </a:rPr>
              <a:t> month, days; //No value given…</a:t>
            </a:r>
            <a:endParaRPr lang="en-US" altLang="en-US" sz="1800" b="1" dirty="0">
              <a:solidFill>
                <a:srgbClr val="FFFF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altLang="en-US" sz="1800" dirty="0">
                <a:latin typeface="Courier New" pitchFamily="49" charset="0"/>
              </a:rPr>
              <a:t>    </a:t>
            </a:r>
            <a:r>
              <a:rPr lang="en-US" altLang="en-US" sz="1800" dirty="0" err="1">
                <a:latin typeface="Courier New" pitchFamily="49" charset="0"/>
              </a:rPr>
              <a:t>System.out.println</a:t>
            </a:r>
            <a:r>
              <a:rPr lang="en-US" altLang="en-US" sz="1800" dirty="0">
                <a:latin typeface="Courier New" pitchFamily="49" charset="0"/>
              </a:rPr>
              <a:t>("Month " + </a:t>
            </a:r>
            <a:r>
              <a:rPr lang="en-US" altLang="en-US" sz="1800" b="1" dirty="0">
                <a:solidFill>
                  <a:srgbClr val="FF3300"/>
                </a:solidFill>
                <a:latin typeface="Courier New" pitchFamily="49" charset="0"/>
              </a:rPr>
              <a:t>month</a:t>
            </a:r>
            <a:r>
              <a:rPr lang="en-US" altLang="en-US" sz="1800" dirty="0">
                <a:latin typeface="Courier New" pitchFamily="49" charset="0"/>
              </a:rPr>
              <a:t> + " has " +</a:t>
            </a:r>
            <a:br>
              <a:rPr lang="en-US" altLang="en-US" sz="1800" dirty="0">
                <a:latin typeface="Courier New" pitchFamily="49" charset="0"/>
              </a:rPr>
            </a:br>
            <a:r>
              <a:rPr lang="en-US" altLang="en-US" sz="1800" dirty="0">
                <a:latin typeface="Courier New" pitchFamily="49" charset="0"/>
              </a:rPr>
              <a:t>                      </a:t>
            </a:r>
            <a:r>
              <a:rPr lang="en-US" altLang="en-US" sz="1800" b="1" dirty="0">
                <a:solidFill>
                  <a:srgbClr val="FF3300"/>
                </a:solidFill>
                <a:latin typeface="Courier New" pitchFamily="49" charset="0"/>
              </a:rPr>
              <a:t>days</a:t>
            </a:r>
            <a:r>
              <a:rPr lang="en-US" altLang="en-US" sz="1800" dirty="0">
                <a:latin typeface="Courier New" pitchFamily="49" charset="0"/>
              </a:rPr>
              <a:t> + " Days.");</a:t>
            </a:r>
            <a:br>
              <a:rPr lang="en-US" altLang="en-US" sz="1800" dirty="0">
                <a:latin typeface="Courier New" pitchFamily="49" charset="0"/>
              </a:rPr>
            </a:br>
            <a:r>
              <a:rPr lang="en-US" altLang="en-US" sz="1800" dirty="0">
                <a:latin typeface="Courier New" pitchFamily="49" charset="0"/>
              </a:rPr>
              <a:t>}</a:t>
            </a:r>
            <a:br>
              <a:rPr lang="en-US" altLang="en-US" sz="1800" dirty="0">
                <a:latin typeface="Courier New" pitchFamily="49" charset="0"/>
              </a:rPr>
            </a:br>
            <a:r>
              <a:rPr lang="en-US" altLang="en-US" sz="2400" b="1" dirty="0">
                <a:solidFill>
                  <a:srgbClr val="FF3300"/>
                </a:solidFill>
              </a:rPr>
              <a:t>Trying to use uninitialized variables will generate a Syntax Error when the code is compiled.</a:t>
            </a:r>
          </a:p>
        </p:txBody>
      </p:sp>
    </p:spTree>
    <p:extLst>
      <p:ext uri="{BB962C8B-B14F-4D97-AF65-F5344CB8AC3E}">
        <p14:creationId xmlns:p14="http://schemas.microsoft.com/office/powerpoint/2010/main" val="3646820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28650" y="365126"/>
            <a:ext cx="8235950" cy="1325563"/>
          </a:xfrm>
        </p:spPr>
        <p:txBody>
          <a:bodyPr/>
          <a:lstStyle/>
          <a:p>
            <a:pPr eaLnBrk="1" hangingPunct="1"/>
            <a:r>
              <a:rPr lang="en-US" altLang="en-US" dirty="0"/>
              <a:t>Activity 3 (will be included in quiz grade)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407400" cy="4724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Your class name is </a:t>
            </a:r>
            <a:r>
              <a:rPr lang="en-US" altLang="en-US" dirty="0" err="1"/>
              <a:t>LabActivity</a:t>
            </a:r>
            <a:r>
              <a:rPr lang="en-US" altLang="en-US" dirty="0"/>
              <a:t>, and the java file name is LabActivity.java</a:t>
            </a:r>
          </a:p>
          <a:p>
            <a:pPr eaLnBrk="1" hangingPunct="1"/>
            <a:r>
              <a:rPr lang="en-US" altLang="en-US" dirty="0"/>
              <a:t>Your program should display the following results. </a:t>
            </a:r>
          </a:p>
          <a:p>
            <a:pPr lvl="1"/>
            <a:r>
              <a:rPr lang="en-US" altLang="en-US" dirty="0" err="1"/>
              <a:t>YourBirthMonth</a:t>
            </a:r>
            <a:r>
              <a:rPr lang="en-US" altLang="en-US" dirty="0"/>
              <a:t> should be a text such as February. </a:t>
            </a:r>
          </a:p>
          <a:p>
            <a:pPr lvl="1"/>
            <a:r>
              <a:rPr lang="en-US" altLang="en-US" dirty="0"/>
              <a:t>Each of the date, year and age should be stored in an integer variable and initialized to correct value. </a:t>
            </a:r>
          </a:p>
          <a:p>
            <a:pPr marL="342900" lvl="1" indent="0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sz="2000" i="1" dirty="0"/>
              <a:t>    My date of birth is </a:t>
            </a:r>
            <a:r>
              <a:rPr lang="en-US" altLang="en-US" sz="2000" i="1" dirty="0" err="1"/>
              <a:t>YourBirthMonth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YourBirthDate</a:t>
            </a:r>
            <a:r>
              <a:rPr lang="en-US" altLang="en-US" sz="2000" i="1" dirty="0"/>
              <a:t>, </a:t>
            </a:r>
            <a:r>
              <a:rPr lang="en-US" altLang="en-US" sz="2000" i="1" dirty="0" err="1"/>
              <a:t>YourBirthYear</a:t>
            </a:r>
            <a:endParaRPr lang="en-US" altLang="en-US" sz="2000" i="1" dirty="0"/>
          </a:p>
          <a:p>
            <a:pPr marL="0" indent="0" eaLnBrk="1" hangingPunct="1">
              <a:buNone/>
            </a:pPr>
            <a:r>
              <a:rPr lang="en-US" altLang="en-US" sz="2000" i="1" dirty="0"/>
              <a:t>    I’m </a:t>
            </a:r>
            <a:r>
              <a:rPr lang="en-US" altLang="en-US" sz="2000" i="1" dirty="0" err="1"/>
              <a:t>YourAge</a:t>
            </a:r>
            <a:r>
              <a:rPr lang="en-US" altLang="en-US" sz="2000" i="1" dirty="0"/>
              <a:t> years old!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r>
              <a:rPr lang="en-US" altLang="en-US" dirty="0"/>
              <a:t>Don’t submit to Piazza yet, we are going to do it at the end of the class. 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1150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Integer Data Types</a:t>
            </a:r>
          </a:p>
        </p:txBody>
      </p:sp>
      <p:sp>
        <p:nvSpPr>
          <p:cNvPr id="7885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Courier New" pitchFamily="49" charset="0"/>
              </a:rPr>
              <a:t>byte</a:t>
            </a:r>
            <a:r>
              <a:rPr lang="en-US" altLang="en-US" dirty="0"/>
              <a:t>, </a:t>
            </a:r>
            <a:r>
              <a:rPr lang="en-US" altLang="en-US" dirty="0">
                <a:latin typeface="Courier New" pitchFamily="49" charset="0"/>
              </a:rPr>
              <a:t>short</a:t>
            </a:r>
            <a:r>
              <a:rPr lang="en-US" altLang="en-US" dirty="0"/>
              <a:t>, </a:t>
            </a:r>
            <a:r>
              <a:rPr lang="en-US" altLang="en-US" dirty="0" err="1">
                <a:latin typeface="Courier New" pitchFamily="49" charset="0"/>
              </a:rPr>
              <a:t>int</a:t>
            </a:r>
            <a:r>
              <a:rPr lang="en-US" altLang="en-US" dirty="0"/>
              <a:t>, and </a:t>
            </a:r>
            <a:r>
              <a:rPr lang="en-US" altLang="en-US" dirty="0">
                <a:latin typeface="Courier New" pitchFamily="49" charset="0"/>
              </a:rPr>
              <a:t>long</a:t>
            </a:r>
            <a:r>
              <a:rPr lang="en-US" altLang="en-US" dirty="0"/>
              <a:t> are all integer data types.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They can hold whole numbers such as 5, 10, 23, 89, etc.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Integer data types cannot hold numbers that have a decimal point in them.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Integers embedded into Java source code are called </a:t>
            </a:r>
            <a:r>
              <a:rPr lang="en-US" altLang="en-US" i="1" dirty="0"/>
              <a:t>integer literals</a:t>
            </a:r>
            <a:r>
              <a:rPr lang="en-US" alt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9613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Floating Point Data Types</a:t>
            </a:r>
          </a:p>
        </p:txBody>
      </p:sp>
      <p:sp>
        <p:nvSpPr>
          <p:cNvPr id="809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371600"/>
            <a:ext cx="8305800" cy="4724400"/>
          </a:xfrm>
        </p:spPr>
        <p:txBody>
          <a:bodyPr/>
          <a:lstStyle/>
          <a:p>
            <a:pPr eaLnBrk="1" hangingPunct="1"/>
            <a:r>
              <a:rPr lang="en-US" altLang="en-US"/>
              <a:t>Data types that allow fractional values are called </a:t>
            </a:r>
            <a:r>
              <a:rPr lang="en-US" altLang="en-US" i="1"/>
              <a:t>floating-point</a:t>
            </a:r>
            <a:r>
              <a:rPr lang="en-US" altLang="en-US" i="1">
                <a:latin typeface="Minion-Italic" charset="0"/>
              </a:rPr>
              <a:t> </a:t>
            </a:r>
            <a:r>
              <a:rPr lang="en-US" altLang="en-US"/>
              <a:t>numbers.</a:t>
            </a:r>
          </a:p>
          <a:p>
            <a:pPr lvl="1" eaLnBrk="1" hangingPunct="1"/>
            <a:r>
              <a:rPr lang="en-US" altLang="en-US"/>
              <a:t>1.7 and -45.316 are floating-point numbers.</a:t>
            </a:r>
          </a:p>
          <a:p>
            <a:pPr eaLnBrk="1" hangingPunct="1"/>
            <a:r>
              <a:rPr lang="en-US" altLang="en-US"/>
              <a:t>In Java there are two data types that can represent floating-point numbers.</a:t>
            </a:r>
          </a:p>
          <a:p>
            <a:pPr lvl="1" eaLnBrk="1" hangingPunct="1"/>
            <a:r>
              <a:rPr lang="en-US" altLang="en-US">
                <a:latin typeface="Courier New" pitchFamily="49" charset="0"/>
              </a:rPr>
              <a:t>float </a:t>
            </a:r>
            <a:r>
              <a:rPr lang="en-US" altLang="en-US"/>
              <a:t>- also called </a:t>
            </a:r>
            <a:r>
              <a:rPr lang="en-US" altLang="en-US" i="1"/>
              <a:t>single precision </a:t>
            </a:r>
            <a:r>
              <a:rPr lang="en-US" altLang="en-US"/>
              <a:t>(7 decimal points).</a:t>
            </a:r>
          </a:p>
          <a:p>
            <a:pPr lvl="1" eaLnBrk="1" hangingPunct="1"/>
            <a:r>
              <a:rPr lang="en-US" altLang="en-US">
                <a:latin typeface="Courier New" pitchFamily="49" charset="0"/>
              </a:rPr>
              <a:t>double </a:t>
            </a:r>
            <a:r>
              <a:rPr lang="en-US" altLang="en-US"/>
              <a:t>- also called </a:t>
            </a:r>
            <a:r>
              <a:rPr lang="en-US" altLang="en-US" i="1"/>
              <a:t>double precision </a:t>
            </a:r>
            <a:r>
              <a:rPr lang="en-US" altLang="en-US"/>
              <a:t>(15 decimal points).</a:t>
            </a:r>
          </a:p>
        </p:txBody>
      </p:sp>
    </p:spTree>
    <p:extLst>
      <p:ext uri="{BB962C8B-B14F-4D97-AF65-F5344CB8AC3E}">
        <p14:creationId xmlns:p14="http://schemas.microsoft.com/office/powerpoint/2010/main" val="2114328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Floating Point Literals</a:t>
            </a:r>
          </a:p>
        </p:txBody>
      </p:sp>
      <p:sp>
        <p:nvSpPr>
          <p:cNvPr id="8294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When floating point numbers are embedded into Java source code they are called </a:t>
            </a:r>
            <a:r>
              <a:rPr lang="en-US" altLang="en-US" i="1" dirty="0"/>
              <a:t>floating point literals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Java is a </a:t>
            </a:r>
            <a:r>
              <a:rPr lang="en-US" altLang="en-US" i="1" dirty="0"/>
              <a:t>strongly-typed </a:t>
            </a:r>
            <a:r>
              <a:rPr lang="en-US" altLang="en-US" dirty="0"/>
              <a:t>language. </a:t>
            </a:r>
            <a:r>
              <a:rPr lang="en-US" altLang="en-US" dirty="0" smtClean="0"/>
              <a:t>Which means it </a:t>
            </a:r>
            <a:r>
              <a:rPr lang="en-US" altLang="en-US" dirty="0"/>
              <a:t>only allows you to store values of compatible data types in variables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534" y="3588315"/>
            <a:ext cx="4845587" cy="2905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669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Floating Point Literals</a:t>
            </a:r>
          </a:p>
        </p:txBody>
      </p:sp>
      <p:sp>
        <p:nvSpPr>
          <p:cNvPr id="8499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7675" y="1825625"/>
            <a:ext cx="8696325" cy="4351338"/>
          </a:xfrm>
        </p:spPr>
        <p:txBody>
          <a:bodyPr/>
          <a:lstStyle/>
          <a:p>
            <a:r>
              <a:rPr lang="en-US" altLang="en-US" dirty="0"/>
              <a:t>The default type for floating point literals is </a:t>
            </a:r>
            <a:r>
              <a:rPr lang="en-US" altLang="en-US" dirty="0">
                <a:latin typeface="Courier New" pitchFamily="49" charset="0"/>
              </a:rPr>
              <a:t>double</a:t>
            </a:r>
            <a:r>
              <a:rPr lang="en-US" altLang="en-US" dirty="0">
                <a:latin typeface="Arial" pitchFamily="34" charset="0"/>
              </a:rPr>
              <a:t>. It means when you create a floating point literal by default the values type is double</a:t>
            </a: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A </a:t>
            </a:r>
            <a:r>
              <a:rPr lang="en-US" altLang="en-US" dirty="0">
                <a:latin typeface="Courier New" pitchFamily="49" charset="0"/>
              </a:rPr>
              <a:t>double</a:t>
            </a:r>
            <a:r>
              <a:rPr lang="en-US" altLang="en-US" dirty="0"/>
              <a:t> value is not compatible with a </a:t>
            </a:r>
            <a:r>
              <a:rPr lang="en-US" altLang="en-US" dirty="0">
                <a:latin typeface="Courier New" pitchFamily="49" charset="0"/>
              </a:rPr>
              <a:t>float</a:t>
            </a:r>
            <a:r>
              <a:rPr lang="en-US" altLang="en-US" dirty="0"/>
              <a:t> variable because of its size and precision.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Courier New" pitchFamily="49" charset="0"/>
              </a:rPr>
              <a:t>float number;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Courier New" pitchFamily="49" charset="0"/>
              </a:rPr>
              <a:t>number = 23.5; // Error because 23.5 type is double!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A </a:t>
            </a:r>
            <a:r>
              <a:rPr lang="en-US" altLang="en-US" dirty="0">
                <a:latin typeface="Courier New" pitchFamily="49" charset="0"/>
              </a:rPr>
              <a:t>double</a:t>
            </a:r>
            <a:r>
              <a:rPr lang="en-US" altLang="en-US" dirty="0"/>
              <a:t> can be forced into a </a:t>
            </a:r>
            <a:r>
              <a:rPr lang="en-US" altLang="en-US" dirty="0">
                <a:latin typeface="Courier New" pitchFamily="49" charset="0"/>
              </a:rPr>
              <a:t>float</a:t>
            </a:r>
            <a:r>
              <a:rPr lang="en-US" altLang="en-US" dirty="0"/>
              <a:t> by appending the letter F or f to the literal.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Courier New" pitchFamily="49" charset="0"/>
              </a:rPr>
              <a:t>float number;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Courier New" pitchFamily="49" charset="0"/>
              </a:rPr>
              <a:t>number = 23.5f; // This will work.</a:t>
            </a:r>
          </a:p>
        </p:txBody>
      </p:sp>
    </p:spTree>
    <p:extLst>
      <p:ext uri="{BB962C8B-B14F-4D97-AF65-F5344CB8AC3E}">
        <p14:creationId xmlns:p14="http://schemas.microsoft.com/office/powerpoint/2010/main" val="3871697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Floating Point Literals</a:t>
            </a:r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Literals cannot contain embedded currency symbols or commas.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latin typeface="Courier New" pitchFamily="49" charset="0"/>
              </a:rPr>
              <a:t>grossPay = $1,257.00; // ERROR!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latin typeface="Courier New" pitchFamily="49" charset="0"/>
              </a:rPr>
              <a:t>grossPay = 1257.00;   // Correct.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Floating-point literals can be represented in </a:t>
            </a:r>
            <a:r>
              <a:rPr lang="en-US" altLang="en-US" sz="2800" i="1"/>
              <a:t>scientific notation</a:t>
            </a:r>
            <a:r>
              <a:rPr lang="en-US" altLang="en-US" sz="280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47,281.97  ==  4.728197 x 10</a:t>
            </a:r>
            <a:r>
              <a:rPr lang="en-US" altLang="en-US" sz="2400" baseline="30000"/>
              <a:t>4</a:t>
            </a:r>
            <a:r>
              <a:rPr lang="en-US" altLang="en-US" sz="240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Java uses </a:t>
            </a:r>
            <a:r>
              <a:rPr lang="en-US" altLang="en-US" sz="2800" i="1"/>
              <a:t>E notation </a:t>
            </a:r>
            <a:r>
              <a:rPr lang="en-US" altLang="en-US" sz="2800"/>
              <a:t>to represent values in scientific notation.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4.728197X10</a:t>
            </a:r>
            <a:r>
              <a:rPr lang="en-US" altLang="en-US" sz="2400" baseline="30000"/>
              <a:t>4</a:t>
            </a:r>
            <a:r>
              <a:rPr lang="en-US" altLang="en-US" sz="2400"/>
              <a:t> == 4.728197E4.</a:t>
            </a:r>
          </a:p>
        </p:txBody>
      </p:sp>
    </p:spTree>
    <p:extLst>
      <p:ext uri="{BB962C8B-B14F-4D97-AF65-F5344CB8AC3E}">
        <p14:creationId xmlns:p14="http://schemas.microsoft.com/office/powerpoint/2010/main" val="1785739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</a:t>
            </a:r>
            <a:r>
              <a:rPr lang="en-US" altLang="en-US">
                <a:latin typeface="Courier New" pitchFamily="49" charset="0"/>
              </a:rPr>
              <a:t>boolean</a:t>
            </a:r>
            <a:r>
              <a:rPr lang="en-US" altLang="en-US"/>
              <a:t> Data Type</a:t>
            </a:r>
          </a:p>
        </p:txBody>
      </p:sp>
      <p:sp>
        <p:nvSpPr>
          <p:cNvPr id="9114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Java </a:t>
            </a:r>
            <a:r>
              <a:rPr lang="en-US" altLang="en-US" dirty="0" err="1">
                <a:latin typeface="Courier New" pitchFamily="49" charset="0"/>
              </a:rPr>
              <a:t>boolean</a:t>
            </a:r>
            <a:r>
              <a:rPr lang="en-US" altLang="en-US" dirty="0"/>
              <a:t> data type can have two possible values.</a:t>
            </a:r>
          </a:p>
          <a:p>
            <a:pPr lvl="1" eaLnBrk="1" hangingPunct="1"/>
            <a:r>
              <a:rPr lang="en-US" altLang="en-US" dirty="0">
                <a:latin typeface="Courier New" pitchFamily="49" charset="0"/>
              </a:rPr>
              <a:t>true</a:t>
            </a:r>
          </a:p>
          <a:p>
            <a:pPr lvl="1" eaLnBrk="1" hangingPunct="1"/>
            <a:r>
              <a:rPr lang="en-US" altLang="en-US" dirty="0">
                <a:latin typeface="Courier New" pitchFamily="49" charset="0"/>
              </a:rPr>
              <a:t>false</a:t>
            </a:r>
          </a:p>
          <a:p>
            <a:pPr eaLnBrk="1" hangingPunct="1"/>
            <a:r>
              <a:rPr lang="en-US" altLang="en-US" dirty="0"/>
              <a:t>The value of a </a:t>
            </a:r>
            <a:r>
              <a:rPr lang="en-US" altLang="en-US" dirty="0" err="1">
                <a:latin typeface="Courier New" pitchFamily="49" charset="0"/>
              </a:rPr>
              <a:t>boolean</a:t>
            </a:r>
            <a:r>
              <a:rPr lang="en-US" altLang="en-US" dirty="0"/>
              <a:t> variable may only be copied into a </a:t>
            </a:r>
            <a:r>
              <a:rPr lang="en-US" altLang="en-US" dirty="0" err="1">
                <a:latin typeface="Courier New" pitchFamily="49" charset="0"/>
              </a:rPr>
              <a:t>boolean</a:t>
            </a:r>
            <a:r>
              <a:rPr lang="en-US" altLang="en-US" dirty="0"/>
              <a:t> variable.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26" y="3702592"/>
            <a:ext cx="4028016" cy="297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5564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Commenting Code</a:t>
            </a:r>
          </a:p>
        </p:txBody>
      </p:sp>
      <p:sp>
        <p:nvSpPr>
          <p:cNvPr id="147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5400"/>
            <a:ext cx="7772400" cy="99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Java provides three methods for commenting code.</a:t>
            </a:r>
          </a:p>
        </p:txBody>
      </p:sp>
      <p:graphicFrame>
        <p:nvGraphicFramePr>
          <p:cNvPr id="212127" name="Group 159"/>
          <p:cNvGraphicFramePr>
            <a:graphicFrameLocks noGrp="1"/>
          </p:cNvGraphicFramePr>
          <p:nvPr/>
        </p:nvGraphicFramePr>
        <p:xfrm>
          <a:off x="381000" y="2209800"/>
          <a:ext cx="8458200" cy="4068804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34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237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Comment</a:t>
                      </a:r>
                      <a:b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</a:b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Style</a:t>
                      </a:r>
                    </a:p>
                  </a:txBody>
                  <a:tcPr marT="45712" marB="45712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576869"/>
                        </a:gs>
                        <a:gs pos="50000">
                          <a:schemeClr val="accent1"/>
                        </a:gs>
                        <a:gs pos="100000">
                          <a:srgbClr val="57686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Description</a:t>
                      </a:r>
                    </a:p>
                  </a:txBody>
                  <a:tcPr marT="45712" marB="4571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576869"/>
                        </a:gs>
                        <a:gs pos="50000">
                          <a:schemeClr val="accent1"/>
                        </a:gs>
                        <a:gs pos="100000">
                          <a:srgbClr val="576869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3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pitchFamily="34" charset="0"/>
                        </a:rPr>
                        <a:t>//</a:t>
                      </a:r>
                    </a:p>
                  </a:txBody>
                  <a:tcPr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Single line comment.  Anything after the // on the line will be ignored by the compiler.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05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pitchFamily="34" charset="0"/>
                        </a:rPr>
                        <a:t>/*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…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pitchFamily="34" charset="0"/>
                        </a:rPr>
                        <a:t>*/</a:t>
                      </a:r>
                    </a:p>
                  </a:txBody>
                  <a:tcPr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Block comment.  Everything beginning with /* and ending with the first */ will be ignored by the compiler.  This comment type cannot be nested.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153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pitchFamily="34" charset="0"/>
                        </a:rPr>
                        <a:t>/**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…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pitchFamily="34" charset="0"/>
                        </a:rPr>
                        <a:t>*/</a:t>
                      </a:r>
                    </a:p>
                  </a:txBody>
                  <a:tcPr marT="45712" marB="4571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Javadoc comment.  This is a special version of the previous block comment that allows comments to be documented by the javadoc utility program.  Everything beginning with the /** and ending with the first */ will be ignored by the compiler.  This comment type cannot be nested.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21459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</a:t>
            </a:r>
            <a:r>
              <a:rPr lang="en-US" altLang="en-US">
                <a:latin typeface="Courier New" pitchFamily="49" charset="0"/>
              </a:rPr>
              <a:t>char</a:t>
            </a:r>
            <a:r>
              <a:rPr lang="en-US" altLang="en-US"/>
              <a:t> Data Type</a:t>
            </a:r>
          </a:p>
        </p:txBody>
      </p:sp>
      <p:sp>
        <p:nvSpPr>
          <p:cNvPr id="9318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The Java </a:t>
            </a:r>
            <a:r>
              <a:rPr lang="en-US" altLang="en-US" sz="2800" dirty="0">
                <a:latin typeface="Courier New" pitchFamily="49" charset="0"/>
              </a:rPr>
              <a:t>char</a:t>
            </a:r>
            <a:r>
              <a:rPr lang="en-US" altLang="en-US" sz="2800" dirty="0"/>
              <a:t> data type provides access to single characters.</a:t>
            </a:r>
          </a:p>
          <a:p>
            <a:pPr eaLnBrk="1" hangingPunct="1"/>
            <a:r>
              <a:rPr lang="en-US" altLang="en-US" sz="2800" dirty="0">
                <a:latin typeface="Courier New" pitchFamily="49" charset="0"/>
              </a:rPr>
              <a:t>char</a:t>
            </a:r>
            <a:r>
              <a:rPr lang="en-US" altLang="en-US" sz="2800" dirty="0"/>
              <a:t> literals are enclosed in single quote marks.</a:t>
            </a:r>
          </a:p>
          <a:p>
            <a:pPr lvl="1" eaLnBrk="1" hangingPunct="1"/>
            <a:r>
              <a:rPr lang="en-US" altLang="en-US" sz="2400" dirty="0"/>
              <a:t>‘a’, ‘Z’, ‘\n’, ‘1’</a:t>
            </a:r>
          </a:p>
          <a:p>
            <a:pPr eaLnBrk="1" hangingPunct="1"/>
            <a:r>
              <a:rPr lang="en-US" altLang="en-US" sz="2800" dirty="0"/>
              <a:t>Don’t confuse </a:t>
            </a:r>
            <a:r>
              <a:rPr lang="en-US" altLang="en-US" sz="2800" dirty="0">
                <a:latin typeface="Courier New" pitchFamily="49" charset="0"/>
              </a:rPr>
              <a:t>char</a:t>
            </a:r>
            <a:r>
              <a:rPr lang="en-US" altLang="en-US" sz="2800" dirty="0"/>
              <a:t> literals with string literals.</a:t>
            </a:r>
          </a:p>
          <a:p>
            <a:pPr lvl="1" eaLnBrk="1" hangingPunct="1"/>
            <a:r>
              <a:rPr lang="en-US" altLang="en-US" sz="2400" dirty="0">
                <a:latin typeface="Courier New" pitchFamily="49" charset="0"/>
              </a:rPr>
              <a:t>char</a:t>
            </a:r>
            <a:r>
              <a:rPr lang="en-US" altLang="en-US" sz="2400" dirty="0"/>
              <a:t> literals are enclosed in single quotes.</a:t>
            </a:r>
          </a:p>
          <a:p>
            <a:pPr lvl="1" eaLnBrk="1" hangingPunct="1"/>
            <a:r>
              <a:rPr lang="en-US" altLang="en-US" sz="2400" dirty="0"/>
              <a:t>String literals are enclosed in double quotes.</a:t>
            </a:r>
          </a:p>
          <a:p>
            <a:pPr lvl="1" eaLnBrk="1" hangingPunct="1">
              <a:buFontTx/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537446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Arithmetic Operators</a:t>
            </a:r>
          </a:p>
        </p:txBody>
      </p:sp>
      <p:sp>
        <p:nvSpPr>
          <p:cNvPr id="1136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371600"/>
            <a:ext cx="8294688" cy="4572000"/>
          </a:xfrm>
        </p:spPr>
        <p:txBody>
          <a:bodyPr/>
          <a:lstStyle/>
          <a:p>
            <a:pPr eaLnBrk="1" hangingPunct="1"/>
            <a:r>
              <a:rPr lang="en-US" altLang="en-US"/>
              <a:t>Java has five (5) arithmetic operators.</a:t>
            </a:r>
          </a:p>
        </p:txBody>
      </p:sp>
      <p:graphicFrame>
        <p:nvGraphicFramePr>
          <p:cNvPr id="197690" name="Group 58"/>
          <p:cNvGraphicFramePr>
            <a:graphicFrameLocks noGrp="1"/>
          </p:cNvGraphicFramePr>
          <p:nvPr/>
        </p:nvGraphicFramePr>
        <p:xfrm>
          <a:off x="457200" y="2057400"/>
          <a:ext cx="8382000" cy="4191000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48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7020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Operator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576869"/>
                        </a:gs>
                        <a:gs pos="50000">
                          <a:schemeClr val="accent1"/>
                        </a:gs>
                        <a:gs pos="100000">
                          <a:srgbClr val="57686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Meaning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576869"/>
                        </a:gs>
                        <a:gs pos="50000">
                          <a:schemeClr val="accent1"/>
                        </a:gs>
                        <a:gs pos="100000">
                          <a:srgbClr val="57686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Type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576869"/>
                        </a:gs>
                        <a:gs pos="50000">
                          <a:schemeClr val="accent1"/>
                        </a:gs>
                        <a:gs pos="100000">
                          <a:srgbClr val="57686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Example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576869"/>
                        </a:gs>
                        <a:gs pos="50000">
                          <a:schemeClr val="accent1"/>
                        </a:gs>
                        <a:gs pos="100000">
                          <a:srgbClr val="576869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pitchFamily="34" charset="0"/>
                        </a:rPr>
                        <a:t>+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Addition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Binary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pitchFamily="34" charset="0"/>
                        </a:rPr>
                        <a:t>total = cost + tax;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Subtraction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Binary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pitchFamily="34" charset="0"/>
                        </a:rPr>
                        <a:t>cost = total – tax;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pitchFamily="34" charset="0"/>
                        </a:rPr>
                        <a:t>*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Multiplication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Binary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pitchFamily="34" charset="0"/>
                        </a:rPr>
                        <a:t>tax = cost * rate;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pitchFamily="34" charset="0"/>
                        </a:rPr>
                        <a:t>/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Division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Binary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pitchFamily="34" charset="0"/>
                        </a:rPr>
                        <a:t>salePrice = original / 2;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pitchFamily="34" charset="0"/>
                        </a:rPr>
                        <a:t>%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Modulus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Binary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pitchFamily="34" charset="0"/>
                        </a:rPr>
                        <a:t>remainder = value % 5;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4504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Arithmetic Operators</a:t>
            </a:r>
          </a:p>
        </p:txBody>
      </p:sp>
      <p:sp>
        <p:nvSpPr>
          <p:cNvPr id="11571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The operators are called binary operators because they must have two operands.</a:t>
            </a:r>
          </a:p>
          <a:p>
            <a:pPr eaLnBrk="1" hangingPunct="1"/>
            <a:r>
              <a:rPr lang="en-US" altLang="en-US" sz="2800" dirty="0"/>
              <a:t>Each operator must have a left and right operand.</a:t>
            </a:r>
          </a:p>
          <a:p>
            <a:pPr eaLnBrk="1" hangingPunct="1"/>
            <a:r>
              <a:rPr lang="en-US" altLang="en-US" sz="2800" dirty="0"/>
              <a:t>The arithmetic operators work as one would expect.</a:t>
            </a:r>
          </a:p>
          <a:p>
            <a:pPr eaLnBrk="1" hangingPunct="1"/>
            <a:r>
              <a:rPr lang="en-US" altLang="en-US" sz="2800" dirty="0"/>
              <a:t>It is an error to try to divide any number by zero.</a:t>
            </a:r>
          </a:p>
          <a:p>
            <a:pPr eaLnBrk="1" hangingPunct="1"/>
            <a:r>
              <a:rPr lang="en-US" altLang="en-US" sz="2800" dirty="0"/>
              <a:t>When working with two integer operands, the division operator requires special attention.</a:t>
            </a:r>
          </a:p>
        </p:txBody>
      </p:sp>
    </p:spTree>
    <p:extLst>
      <p:ext uri="{BB962C8B-B14F-4D97-AF65-F5344CB8AC3E}">
        <p14:creationId xmlns:p14="http://schemas.microsoft.com/office/powerpoint/2010/main" val="5881297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Integer Division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Division can be tricky.</a:t>
            </a:r>
          </a:p>
          <a:p>
            <a:pPr lvl="1" eaLnBrk="1" hangingPunct="1">
              <a:buFontTx/>
              <a:buNone/>
            </a:pPr>
            <a:r>
              <a:rPr lang="en-US" altLang="en-US" dirty="0">
                <a:solidFill>
                  <a:schemeClr val="accent2"/>
                </a:solidFill>
              </a:rPr>
              <a:t>In a Java program, what is the value of 1/2?</a:t>
            </a:r>
          </a:p>
          <a:p>
            <a:pPr eaLnBrk="1" hangingPunct="1"/>
            <a:r>
              <a:rPr lang="en-US" altLang="en-US" dirty="0"/>
              <a:t>You might think the answer is 0.5…</a:t>
            </a:r>
          </a:p>
          <a:p>
            <a:pPr eaLnBrk="1" hangingPunct="1"/>
            <a:r>
              <a:rPr lang="en-US" altLang="en-US" dirty="0"/>
              <a:t>But, that’s wrong.</a:t>
            </a:r>
          </a:p>
          <a:p>
            <a:pPr eaLnBrk="1" hangingPunct="1"/>
            <a:r>
              <a:rPr lang="en-US" altLang="en-US" dirty="0"/>
              <a:t>The answer is simply 0.</a:t>
            </a:r>
          </a:p>
          <a:p>
            <a:pPr eaLnBrk="1" hangingPunct="1"/>
            <a:r>
              <a:rPr lang="en-US" altLang="en-US" dirty="0"/>
              <a:t>Integer division will truncate any decimal remainder.</a:t>
            </a:r>
          </a:p>
        </p:txBody>
      </p:sp>
    </p:spTree>
    <p:extLst>
      <p:ext uri="{BB962C8B-B14F-4D97-AF65-F5344CB8AC3E}">
        <p14:creationId xmlns:p14="http://schemas.microsoft.com/office/powerpoint/2010/main" val="272404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7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Operator Precedence</a:t>
            </a:r>
          </a:p>
        </p:txBody>
      </p:sp>
      <p:sp>
        <p:nvSpPr>
          <p:cNvPr id="11981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Mathematical expressions can be very complex.</a:t>
            </a:r>
          </a:p>
          <a:p>
            <a:pPr eaLnBrk="1" hangingPunct="1"/>
            <a:r>
              <a:rPr lang="en-US" altLang="en-US"/>
              <a:t>There is a set order in which arithmetic operations will be carried out.</a:t>
            </a:r>
          </a:p>
          <a:p>
            <a:pPr eaLnBrk="1" hangingPunct="1"/>
            <a:endParaRPr lang="en-US" altLang="en-US"/>
          </a:p>
        </p:txBody>
      </p:sp>
      <p:graphicFrame>
        <p:nvGraphicFramePr>
          <p:cNvPr id="199750" name="Group 70"/>
          <p:cNvGraphicFramePr>
            <a:graphicFrameLocks noGrp="1"/>
          </p:cNvGraphicFramePr>
          <p:nvPr/>
        </p:nvGraphicFramePr>
        <p:xfrm>
          <a:off x="1066800" y="3733800"/>
          <a:ext cx="7772400" cy="2187576"/>
        </p:xfrm>
        <a:graphic>
          <a:graphicData uri="http://schemas.openxmlformats.org/drawingml/2006/table">
            <a:tbl>
              <a:tblPr/>
              <a:tblGrid>
                <a:gridCol w="19034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79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954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Operator</a:t>
                      </a:r>
                    </a:p>
                  </a:txBody>
                  <a:tcPr marT="45733" marB="4573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576869"/>
                        </a:gs>
                        <a:gs pos="50000">
                          <a:schemeClr val="accent1"/>
                        </a:gs>
                        <a:gs pos="100000">
                          <a:srgbClr val="57686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Associativity</a:t>
                      </a:r>
                    </a:p>
                  </a:txBody>
                  <a:tcPr marT="45733" marB="4573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576869"/>
                        </a:gs>
                        <a:gs pos="50000">
                          <a:schemeClr val="accent1"/>
                        </a:gs>
                        <a:gs pos="100000">
                          <a:srgbClr val="57686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Example</a:t>
                      </a:r>
                    </a:p>
                  </a:txBody>
                  <a:tcPr marT="45733" marB="4573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576869"/>
                        </a:gs>
                        <a:gs pos="50000">
                          <a:schemeClr val="accent1"/>
                        </a:gs>
                        <a:gs pos="100000">
                          <a:srgbClr val="57686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Result</a:t>
                      </a:r>
                    </a:p>
                  </a:txBody>
                  <a:tcPr marT="45733" marB="4573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576869"/>
                        </a:gs>
                        <a:gs pos="50000">
                          <a:schemeClr val="accent1"/>
                        </a:gs>
                        <a:gs pos="100000">
                          <a:srgbClr val="576869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12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pitchFamily="34" charset="0"/>
                        </a:rPr>
                        <a:t>-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/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(unary negation)</a:t>
                      </a:r>
                    </a:p>
                  </a:txBody>
                  <a:tcPr marT="45733" marB="4573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Right to left</a:t>
                      </a: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pitchFamily="34" charset="0"/>
                        </a:rPr>
                        <a:t>x = -4 + 3;</a:t>
                      </a: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-1</a:t>
                      </a: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54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pitchFamily="34" charset="0"/>
                        </a:rPr>
                        <a:t>* / %</a:t>
                      </a:r>
                    </a:p>
                  </a:txBody>
                  <a:tcPr marT="45733" marB="4573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Left to right</a:t>
                      </a: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pitchFamily="34" charset="0"/>
                        </a:rPr>
                        <a:t>x = -4 + 4 % 3 * 13 + 2;</a:t>
                      </a: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54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pitchFamily="34" charset="0"/>
                        </a:rPr>
                        <a:t>+ -</a:t>
                      </a:r>
                    </a:p>
                  </a:txBody>
                  <a:tcPr marT="45733" marB="4573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Left to right</a:t>
                      </a: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pitchFamily="34" charset="0"/>
                        </a:rPr>
                        <a:t>x = 6 + 3 – 4 + 6 * 3;</a:t>
                      </a: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23</a:t>
                      </a: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19842" name="Text Box 56"/>
          <p:cNvSpPr txBox="1">
            <a:spLocks noChangeArrowheads="1"/>
          </p:cNvSpPr>
          <p:nvPr/>
        </p:nvSpPr>
        <p:spPr bwMode="auto">
          <a:xfrm>
            <a:off x="152400" y="4267200"/>
            <a:ext cx="958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FF3300"/>
                </a:solidFill>
              </a:rPr>
              <a:t>Higher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FF3300"/>
                </a:solidFill>
              </a:rPr>
              <a:t>Priority</a:t>
            </a:r>
          </a:p>
        </p:txBody>
      </p:sp>
      <p:sp>
        <p:nvSpPr>
          <p:cNvPr id="119843" name="Text Box 57"/>
          <p:cNvSpPr txBox="1">
            <a:spLocks noChangeArrowheads="1"/>
          </p:cNvSpPr>
          <p:nvPr/>
        </p:nvSpPr>
        <p:spPr bwMode="auto">
          <a:xfrm>
            <a:off x="152400" y="5257800"/>
            <a:ext cx="958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FF3300"/>
                </a:solidFill>
              </a:rPr>
              <a:t>Lower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FF3300"/>
                </a:solidFill>
              </a:rPr>
              <a:t>Priority</a:t>
            </a:r>
          </a:p>
        </p:txBody>
      </p:sp>
    </p:spTree>
    <p:extLst>
      <p:ext uri="{BB962C8B-B14F-4D97-AF65-F5344CB8AC3E}">
        <p14:creationId xmlns:p14="http://schemas.microsoft.com/office/powerpoint/2010/main" val="6034522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Grouping with Parenthesis</a:t>
            </a:r>
          </a:p>
        </p:txBody>
      </p:sp>
      <p:sp>
        <p:nvSpPr>
          <p:cNvPr id="1218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600200"/>
            <a:ext cx="8294688" cy="4267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/>
              <a:t>When parenthesis are used in an expression, the inner most parenthesis are processed first.</a:t>
            </a:r>
          </a:p>
          <a:p>
            <a:pPr eaLnBrk="1" hangingPunct="1"/>
            <a:r>
              <a:rPr lang="en-US" altLang="en-US" sz="2800" dirty="0"/>
              <a:t>If two sets of parenthesis are at the same level, they are processed left to right.</a:t>
            </a:r>
          </a:p>
          <a:p>
            <a:pPr eaLnBrk="1" hangingPunct="1"/>
            <a:r>
              <a:rPr lang="en-US" altLang="en-US" sz="2800" dirty="0"/>
              <a:t>Red number represents the order of evaluations</a:t>
            </a:r>
          </a:p>
          <a:p>
            <a:pPr marL="0" indent="0" eaLnBrk="1" hangingPunct="1">
              <a:buNone/>
            </a:pPr>
            <a:endParaRPr lang="en-US" altLang="en-US" sz="2800" dirty="0"/>
          </a:p>
          <a:p>
            <a:pPr eaLnBrk="1" hangingPunct="1"/>
            <a:r>
              <a:rPr lang="en-US" altLang="en-US" sz="2000" dirty="0">
                <a:latin typeface="Courier New" pitchFamily="49" charset="0"/>
              </a:rPr>
              <a:t>x = ((4*5) / (5-2) ) – 25;  // result = -19</a:t>
            </a:r>
          </a:p>
        </p:txBody>
      </p:sp>
      <p:grpSp>
        <p:nvGrpSpPr>
          <p:cNvPr id="121861" name="Group 20"/>
          <p:cNvGrpSpPr>
            <a:grpSpLocks/>
          </p:cNvGrpSpPr>
          <p:nvPr/>
        </p:nvGrpSpPr>
        <p:grpSpPr bwMode="auto">
          <a:xfrm>
            <a:off x="1338263" y="3716338"/>
            <a:ext cx="3100388" cy="2503487"/>
            <a:chOff x="843" y="2341"/>
            <a:chExt cx="1953" cy="1577"/>
          </a:xfrm>
        </p:grpSpPr>
        <p:sp>
          <p:nvSpPr>
            <p:cNvPr id="121862" name="AutoShape 4"/>
            <p:cNvSpPr>
              <a:spLocks/>
            </p:cNvSpPr>
            <p:nvPr/>
          </p:nvSpPr>
          <p:spPr bwMode="auto">
            <a:xfrm rot="5400000">
              <a:off x="1004" y="2845"/>
              <a:ext cx="156" cy="362"/>
            </a:xfrm>
            <a:prstGeom prst="rightBrace">
              <a:avLst>
                <a:gd name="adj1" fmla="val 34367"/>
                <a:gd name="adj2" fmla="val 50000"/>
              </a:avLst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/>
            </a:p>
          </p:txBody>
        </p:sp>
        <p:sp>
          <p:nvSpPr>
            <p:cNvPr id="121863" name="Text Box 7"/>
            <p:cNvSpPr txBox="1">
              <a:spLocks noChangeArrowheads="1"/>
            </p:cNvSpPr>
            <p:nvPr/>
          </p:nvSpPr>
          <p:spPr bwMode="auto">
            <a:xfrm>
              <a:off x="977" y="3077"/>
              <a:ext cx="1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 dirty="0">
                  <a:solidFill>
                    <a:srgbClr val="FF3300"/>
                  </a:solidFill>
                </a:rPr>
                <a:t>1</a:t>
              </a:r>
            </a:p>
          </p:txBody>
        </p:sp>
        <p:sp>
          <p:nvSpPr>
            <p:cNvPr id="121864" name="AutoShape 6"/>
            <p:cNvSpPr>
              <a:spLocks/>
            </p:cNvSpPr>
            <p:nvPr/>
          </p:nvSpPr>
          <p:spPr bwMode="auto">
            <a:xfrm rot="16200000" flipV="1">
              <a:off x="1512" y="1976"/>
              <a:ext cx="192" cy="1392"/>
            </a:xfrm>
            <a:prstGeom prst="rightBrace">
              <a:avLst>
                <a:gd name="adj1" fmla="val 78642"/>
                <a:gd name="adj2" fmla="val 50500"/>
              </a:avLst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solidFill>
                  <a:srgbClr val="FF3300"/>
                </a:solidFill>
              </a:endParaRPr>
            </a:p>
          </p:txBody>
        </p:sp>
        <p:sp>
          <p:nvSpPr>
            <p:cNvPr id="121865" name="Text Box 9"/>
            <p:cNvSpPr txBox="1">
              <a:spLocks noChangeArrowheads="1"/>
            </p:cNvSpPr>
            <p:nvPr/>
          </p:nvSpPr>
          <p:spPr bwMode="auto">
            <a:xfrm>
              <a:off x="1502" y="2341"/>
              <a:ext cx="1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>
                  <a:solidFill>
                    <a:srgbClr val="FF3300"/>
                  </a:solidFill>
                </a:rPr>
                <a:t>3</a:t>
              </a:r>
            </a:p>
          </p:txBody>
        </p:sp>
        <p:sp>
          <p:nvSpPr>
            <p:cNvPr id="121866" name="AutoShape 10"/>
            <p:cNvSpPr>
              <a:spLocks/>
            </p:cNvSpPr>
            <p:nvPr/>
          </p:nvSpPr>
          <p:spPr bwMode="auto">
            <a:xfrm rot="5400000">
              <a:off x="1580" y="2413"/>
              <a:ext cx="480" cy="1953"/>
            </a:xfrm>
            <a:prstGeom prst="rightBrace">
              <a:avLst>
                <a:gd name="adj1" fmla="val 44135"/>
                <a:gd name="adj2" fmla="val 50500"/>
              </a:avLst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/>
            </a:p>
          </p:txBody>
        </p:sp>
        <p:sp>
          <p:nvSpPr>
            <p:cNvPr id="121867" name="Text Box 11"/>
            <p:cNvSpPr txBox="1">
              <a:spLocks noChangeArrowheads="1"/>
            </p:cNvSpPr>
            <p:nvPr/>
          </p:nvSpPr>
          <p:spPr bwMode="auto">
            <a:xfrm>
              <a:off x="1707" y="3630"/>
              <a:ext cx="1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 dirty="0">
                  <a:solidFill>
                    <a:srgbClr val="FF3300"/>
                  </a:solidFill>
                </a:rPr>
                <a:t>4</a:t>
              </a:r>
            </a:p>
          </p:txBody>
        </p:sp>
        <p:sp>
          <p:nvSpPr>
            <p:cNvPr id="121868" name="Text Box 8"/>
            <p:cNvSpPr txBox="1">
              <a:spLocks noChangeArrowheads="1"/>
            </p:cNvSpPr>
            <p:nvPr/>
          </p:nvSpPr>
          <p:spPr bwMode="auto">
            <a:xfrm>
              <a:off x="1749" y="3077"/>
              <a:ext cx="1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400" b="1" dirty="0">
                  <a:solidFill>
                    <a:srgbClr val="FF3300"/>
                  </a:solidFill>
                </a:rPr>
                <a:t>2</a:t>
              </a:r>
            </a:p>
          </p:txBody>
        </p:sp>
        <p:sp>
          <p:nvSpPr>
            <p:cNvPr id="121869" name="AutoShape 17"/>
            <p:cNvSpPr>
              <a:spLocks/>
            </p:cNvSpPr>
            <p:nvPr/>
          </p:nvSpPr>
          <p:spPr bwMode="auto">
            <a:xfrm rot="5400000">
              <a:off x="1761" y="2845"/>
              <a:ext cx="156" cy="362"/>
            </a:xfrm>
            <a:prstGeom prst="rightBrace">
              <a:avLst>
                <a:gd name="adj1" fmla="val 34367"/>
                <a:gd name="adj2" fmla="val 50000"/>
              </a:avLst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9A4C25"/>
                </a:buClr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9A4C25"/>
                </a:buClr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9A4C25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A4C25"/>
                </a:buClr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A4C25"/>
                </a:buClr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0133974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Combined Assignment Operators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4" y="1598612"/>
            <a:ext cx="6064311" cy="406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19582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Combined Assignment Operators</a:t>
            </a:r>
          </a:p>
        </p:txBody>
      </p:sp>
      <p:sp>
        <p:nvSpPr>
          <p:cNvPr id="12288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Java has some combined assignment operators.</a:t>
            </a:r>
          </a:p>
          <a:p>
            <a:pPr eaLnBrk="1" hangingPunct="1"/>
            <a:r>
              <a:rPr lang="en-US" altLang="en-US"/>
              <a:t>These operators allow the programmer to perform an arithmetic operation and assignment with a single operator.</a:t>
            </a:r>
          </a:p>
          <a:p>
            <a:pPr eaLnBrk="1" hangingPunct="1"/>
            <a:r>
              <a:rPr lang="en-US" altLang="en-US"/>
              <a:t>Although not required, these operators are popular since they shorten simple equations.</a:t>
            </a:r>
          </a:p>
        </p:txBody>
      </p:sp>
    </p:spTree>
    <p:extLst>
      <p:ext uri="{BB962C8B-B14F-4D97-AF65-F5344CB8AC3E}">
        <p14:creationId xmlns:p14="http://schemas.microsoft.com/office/powerpoint/2010/main" val="15305614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Combined Assignment Operators</a:t>
            </a:r>
          </a:p>
        </p:txBody>
      </p:sp>
      <p:graphicFrame>
        <p:nvGraphicFramePr>
          <p:cNvPr id="239741" name="Group 125"/>
          <p:cNvGraphicFramePr>
            <a:graphicFrameLocks noGrp="1"/>
          </p:cNvGraphicFramePr>
          <p:nvPr/>
        </p:nvGraphicFramePr>
        <p:xfrm>
          <a:off x="304800" y="1371600"/>
          <a:ext cx="8534400" cy="4724400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5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87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Operator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576869"/>
                        </a:gs>
                        <a:gs pos="50000">
                          <a:schemeClr val="accent1"/>
                        </a:gs>
                        <a:gs pos="100000">
                          <a:srgbClr val="57686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Example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576869"/>
                        </a:gs>
                        <a:gs pos="50000">
                          <a:schemeClr val="accent1"/>
                        </a:gs>
                        <a:gs pos="100000">
                          <a:srgbClr val="57686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Equivalent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576869"/>
                        </a:gs>
                        <a:gs pos="50000">
                          <a:schemeClr val="accent1"/>
                        </a:gs>
                        <a:gs pos="100000">
                          <a:srgbClr val="57686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Value of variable after operation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576869"/>
                        </a:gs>
                        <a:gs pos="50000">
                          <a:schemeClr val="accent1"/>
                        </a:gs>
                        <a:gs pos="100000">
                          <a:srgbClr val="576869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pitchFamily="34" charset="0"/>
                        </a:rPr>
                        <a:t>+=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pitchFamily="34" charset="0"/>
                        </a:rPr>
                        <a:t>x += 5;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pitchFamily="34" charset="0"/>
                        </a:rPr>
                        <a:t>x = x + 5;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The old value of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plus 5.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pitchFamily="34" charset="0"/>
                        </a:rPr>
                        <a:t>-=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pitchFamily="34" charset="0"/>
                        </a:rPr>
                        <a:t>y -= 2;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pitchFamily="34" charset="0"/>
                        </a:rPr>
                        <a:t>y = y – 2;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The old value of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y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minus 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8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pitchFamily="34" charset="0"/>
                        </a:rPr>
                        <a:t>*=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pitchFamily="34" charset="0"/>
                        </a:rPr>
                        <a:t>z *= 10;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pitchFamily="34" charset="0"/>
                        </a:rPr>
                        <a:t>z = z * 10;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The old value of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z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times 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8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pitchFamily="34" charset="0"/>
                        </a:rPr>
                        <a:t>/=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pitchFamily="34" charset="0"/>
                        </a:rPr>
                        <a:t>a /= b;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pitchFamily="34" charset="0"/>
                        </a:rPr>
                        <a:t>a = a / b;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The old value of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divided by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b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8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pitchFamily="34" charset="0"/>
                        </a:rPr>
                        <a:t>%=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pitchFamily="34" charset="0"/>
                        </a:rPr>
                        <a:t>c %= 3;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pitchFamily="34" charset="0"/>
                        </a:rPr>
                        <a:t>c = c % 3;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The remainder of the division of the old value of 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divided by 3.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72594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Creating Constants</a:t>
            </a:r>
          </a:p>
        </p:txBody>
      </p:sp>
      <p:sp>
        <p:nvSpPr>
          <p:cNvPr id="12698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Many programs have data that does not need to be changed.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Littering programs with literal values can make the program hard do read and maintain.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Replacing literal values with constants remedies this problem.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Constants allow the programmer to use a name rather than a value throughout the program.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Constants also give a singular point for changing those values when needed.</a:t>
            </a:r>
          </a:p>
        </p:txBody>
      </p:sp>
    </p:spTree>
    <p:extLst>
      <p:ext uri="{BB962C8B-B14F-4D97-AF65-F5344CB8AC3E}">
        <p14:creationId xmlns:p14="http://schemas.microsoft.com/office/powerpoint/2010/main" val="3751392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Scope</a:t>
            </a:r>
          </a:p>
        </p:txBody>
      </p:sp>
      <p:sp>
        <p:nvSpPr>
          <p:cNvPr id="14541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i="1" dirty="0"/>
              <a:t>Scope</a:t>
            </a:r>
            <a:r>
              <a:rPr lang="en-US" altLang="en-US" dirty="0"/>
              <a:t> refers to the part of a program that has access to a variable’s contents.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Variables declared inside a method (like the main method) are called </a:t>
            </a:r>
            <a:r>
              <a:rPr lang="en-US" altLang="en-US" i="1" dirty="0"/>
              <a:t>local variables</a:t>
            </a:r>
            <a:r>
              <a:rPr lang="en-US" altLang="en-US" dirty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Local variables’ scope begins at the declaration of the variable and ends at the end of the method in which it was declared.</a:t>
            </a:r>
          </a:p>
        </p:txBody>
      </p:sp>
    </p:spTree>
    <p:extLst>
      <p:ext uri="{BB962C8B-B14F-4D97-AF65-F5344CB8AC3E}">
        <p14:creationId xmlns:p14="http://schemas.microsoft.com/office/powerpoint/2010/main" val="27362756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Creating Constants</a:t>
            </a:r>
          </a:p>
        </p:txBody>
      </p:sp>
      <p:sp>
        <p:nvSpPr>
          <p:cNvPr id="12902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Constants keep the program organized and easier to maintain.</a:t>
            </a:r>
          </a:p>
          <a:p>
            <a:pPr eaLnBrk="1" hangingPunct="1"/>
            <a:r>
              <a:rPr lang="en-US" altLang="en-US" sz="2800"/>
              <a:t>Constants are identifiers that can hold only a single value.</a:t>
            </a:r>
          </a:p>
          <a:p>
            <a:pPr eaLnBrk="1" hangingPunct="1"/>
            <a:r>
              <a:rPr lang="en-US" altLang="en-US" sz="2800"/>
              <a:t>Constants are declared using the keyword </a:t>
            </a:r>
            <a:r>
              <a:rPr lang="en-US" altLang="en-US" sz="2800">
                <a:latin typeface="Courier New" pitchFamily="49" charset="0"/>
              </a:rPr>
              <a:t>final</a:t>
            </a:r>
            <a:r>
              <a:rPr lang="en-US" altLang="en-US" sz="2800"/>
              <a:t>.</a:t>
            </a:r>
          </a:p>
          <a:p>
            <a:pPr eaLnBrk="1" hangingPunct="1"/>
            <a:r>
              <a:rPr lang="en-US" altLang="en-US" sz="2800"/>
              <a:t>Constants need not be initialized when declared; however, they must be initialized before they are used or a compiler error will be generated.</a:t>
            </a:r>
          </a:p>
        </p:txBody>
      </p:sp>
    </p:spTree>
    <p:extLst>
      <p:ext uri="{BB962C8B-B14F-4D97-AF65-F5344CB8AC3E}">
        <p14:creationId xmlns:p14="http://schemas.microsoft.com/office/powerpoint/2010/main" val="35029959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Creating Constants</a:t>
            </a:r>
          </a:p>
        </p:txBody>
      </p:sp>
      <p:sp>
        <p:nvSpPr>
          <p:cNvPr id="13107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Once initialized with a value, constants cannot be changed programmatically.</a:t>
            </a:r>
          </a:p>
          <a:p>
            <a:pPr eaLnBrk="1" hangingPunct="1"/>
            <a:r>
              <a:rPr lang="en-US" altLang="en-US" dirty="0"/>
              <a:t>By convention, constants are all upper case and words are separated by the underscore character.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	</a:t>
            </a:r>
            <a:r>
              <a:rPr lang="en-US" altLang="en-US" dirty="0">
                <a:solidFill>
                  <a:srgbClr val="FF0000"/>
                </a:solidFill>
              </a:rPr>
              <a:t>final </a:t>
            </a:r>
            <a:r>
              <a:rPr lang="en-US" altLang="en-US" dirty="0" err="1">
                <a:solidFill>
                  <a:srgbClr val="FF0000"/>
                </a:solidFill>
              </a:rPr>
              <a:t>DataType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ConstantName</a:t>
            </a:r>
            <a:r>
              <a:rPr lang="en-US" altLang="en-US" dirty="0">
                <a:solidFill>
                  <a:srgbClr val="FF0000"/>
                </a:solidFill>
              </a:rPr>
              <a:t> = </a:t>
            </a:r>
            <a:r>
              <a:rPr lang="en-US" altLang="en-US" dirty="0" err="1">
                <a:solidFill>
                  <a:srgbClr val="FF0000"/>
                </a:solidFill>
              </a:rPr>
              <a:t>ConstantValue</a:t>
            </a:r>
            <a:r>
              <a:rPr lang="en-US" altLang="en-US" dirty="0">
                <a:solidFill>
                  <a:srgbClr val="FF0000"/>
                </a:solidFill>
              </a:rPr>
              <a:t> ; </a:t>
            </a:r>
          </a:p>
          <a:p>
            <a:pPr lvl="1" eaLnBrk="1" hangingPunct="1">
              <a:buFontTx/>
              <a:buNone/>
            </a:pPr>
            <a:r>
              <a:rPr lang="en-US" altLang="en-US" dirty="0">
                <a:solidFill>
                  <a:schemeClr val="accent2"/>
                </a:solidFill>
                <a:latin typeface="Courier New" pitchFamily="49" charset="0"/>
              </a:rPr>
              <a:t>  </a:t>
            </a:r>
          </a:p>
          <a:p>
            <a:pPr lvl="1" eaLnBrk="1" hangingPunct="1">
              <a:buFontTx/>
              <a:buNone/>
            </a:pPr>
            <a:r>
              <a:rPr lang="en-US" altLang="en-US" dirty="0">
                <a:solidFill>
                  <a:schemeClr val="accent2"/>
                </a:solidFill>
                <a:latin typeface="Courier New" pitchFamily="49" charset="0"/>
              </a:rPr>
              <a:t>  </a:t>
            </a:r>
            <a:r>
              <a:rPr lang="en-US" altLang="en-US" dirty="0">
                <a:latin typeface="Courier New" pitchFamily="49" charset="0"/>
              </a:rPr>
              <a:t>final </a:t>
            </a:r>
            <a:r>
              <a:rPr lang="en-US" altLang="en-US" dirty="0" err="1">
                <a:latin typeface="Courier New" pitchFamily="49" charset="0"/>
              </a:rPr>
              <a:t>int</a:t>
            </a:r>
            <a:r>
              <a:rPr lang="en-US" altLang="en-US" dirty="0">
                <a:latin typeface="Courier New" pitchFamily="49" charset="0"/>
              </a:rPr>
              <a:t> CAL_SALES_TAX = 0.725;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50826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28650" y="365126"/>
            <a:ext cx="8235950" cy="1325563"/>
          </a:xfrm>
        </p:spPr>
        <p:txBody>
          <a:bodyPr/>
          <a:lstStyle/>
          <a:p>
            <a:pPr eaLnBrk="1" hangingPunct="1"/>
            <a:r>
              <a:rPr lang="en-US" altLang="en-US" dirty="0"/>
              <a:t>Activity 4 (will be included in quiz grade)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407400" cy="4724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Use </a:t>
            </a:r>
            <a:r>
              <a:rPr lang="en-US" altLang="en-US" dirty="0" smtClean="0"/>
              <a:t>LabActivity.java class, </a:t>
            </a:r>
            <a:endParaRPr lang="en-US" altLang="en-US" dirty="0"/>
          </a:p>
          <a:p>
            <a:pPr eaLnBrk="1" hangingPunct="1"/>
            <a:r>
              <a:rPr lang="en-US" altLang="en-US" dirty="0"/>
              <a:t>Calculate the circumference of a circle given the constant value of PI and radius.  Circumference = 2*PI*radius</a:t>
            </a:r>
          </a:p>
          <a:p>
            <a:pPr lvl="1"/>
            <a:r>
              <a:rPr lang="en-US" altLang="en-US" dirty="0"/>
              <a:t>PI is a constant of value 3.14</a:t>
            </a:r>
          </a:p>
          <a:p>
            <a:pPr lvl="1"/>
            <a:r>
              <a:rPr lang="en-US" altLang="en-US" dirty="0"/>
              <a:t>Radius is a double variable called radius</a:t>
            </a:r>
          </a:p>
          <a:p>
            <a:pPr lvl="1"/>
            <a:r>
              <a:rPr lang="en-US" altLang="en-US" dirty="0"/>
              <a:t>Circumference is stored in a double variable called </a:t>
            </a:r>
            <a:r>
              <a:rPr lang="en-US" altLang="en-US" dirty="0" smtClean="0"/>
              <a:t>circumference</a:t>
            </a:r>
          </a:p>
          <a:p>
            <a:pPr lvl="1"/>
            <a:r>
              <a:rPr lang="en-US" altLang="en-US" sz="2000" i="1" dirty="0" smtClean="0"/>
              <a:t>Your </a:t>
            </a:r>
            <a:r>
              <a:rPr lang="en-US" altLang="en-US" sz="2000" i="1" dirty="0"/>
              <a:t>program output </a:t>
            </a:r>
            <a:r>
              <a:rPr lang="en-US" altLang="en-US" sz="2000" i="1" dirty="0" smtClean="0"/>
              <a:t>is</a:t>
            </a:r>
          </a:p>
          <a:p>
            <a:pPr marL="342900" lvl="1" indent="0">
              <a:buNone/>
            </a:pPr>
            <a:endParaRPr lang="en-US" altLang="en-US" sz="2000" i="1" dirty="0"/>
          </a:p>
          <a:p>
            <a:pPr marL="0" indent="0" eaLnBrk="1" hangingPunct="1">
              <a:buNone/>
            </a:pPr>
            <a:r>
              <a:rPr lang="en-US" altLang="en-US" sz="2000" i="1" dirty="0"/>
              <a:t>        The radius : 2.6</a:t>
            </a:r>
          </a:p>
          <a:p>
            <a:pPr marL="0" indent="0" eaLnBrk="1" hangingPunct="1">
              <a:buNone/>
            </a:pPr>
            <a:r>
              <a:rPr lang="en-US" altLang="en-US" sz="2000" i="1" dirty="0"/>
              <a:t>        The circumference of the circle is: 16.328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r>
              <a:rPr lang="en-US" altLang="en-US" dirty="0" smtClean="0"/>
              <a:t>Don’t submit to piazza yet.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8536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</a:t>
            </a:r>
            <a:r>
              <a:rPr lang="en-US" altLang="en-US">
                <a:latin typeface="Courier New" pitchFamily="49" charset="0"/>
              </a:rPr>
              <a:t>String</a:t>
            </a:r>
            <a:r>
              <a:rPr lang="en-US" altLang="en-US"/>
              <a:t> Class</a:t>
            </a:r>
          </a:p>
        </p:txBody>
      </p:sp>
      <p:sp>
        <p:nvSpPr>
          <p:cNvPr id="13312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Java has no primitive data type that holds a series of characters.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The </a:t>
            </a:r>
            <a:r>
              <a:rPr lang="en-US" altLang="en-US" sz="2800" dirty="0">
                <a:latin typeface="Courier New" pitchFamily="49" charset="0"/>
              </a:rPr>
              <a:t>String</a:t>
            </a:r>
            <a:r>
              <a:rPr lang="en-US" altLang="en-US" sz="2800" dirty="0"/>
              <a:t> class from the Java standard library is used for this purpose.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In order to be useful, the a variable must be created to reference a </a:t>
            </a:r>
            <a:r>
              <a:rPr lang="en-US" altLang="en-US" sz="2800" dirty="0">
                <a:latin typeface="Courier New" pitchFamily="49" charset="0"/>
              </a:rPr>
              <a:t>String</a:t>
            </a:r>
            <a:r>
              <a:rPr lang="en-US" altLang="en-US" sz="2800" dirty="0"/>
              <a:t> object.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  <a:latin typeface="Courier New" pitchFamily="49" charset="0"/>
              </a:rPr>
              <a:t>String number;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Notice the </a:t>
            </a:r>
            <a:r>
              <a:rPr lang="en-US" altLang="en-US" sz="2800" dirty="0">
                <a:latin typeface="Courier New" pitchFamily="49" charset="0"/>
              </a:rPr>
              <a:t>S</a:t>
            </a:r>
            <a:r>
              <a:rPr lang="en-US" altLang="en-US" sz="2800" dirty="0"/>
              <a:t> in </a:t>
            </a:r>
            <a:r>
              <a:rPr lang="en-US" altLang="en-US" sz="2800" dirty="0">
                <a:latin typeface="Courier New" pitchFamily="49" charset="0"/>
              </a:rPr>
              <a:t>String</a:t>
            </a:r>
            <a:r>
              <a:rPr lang="en-US" altLang="en-US" sz="2800" dirty="0"/>
              <a:t> is upper case.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By convention, class names should always begin with an upper case character.</a:t>
            </a:r>
          </a:p>
        </p:txBody>
      </p:sp>
    </p:spTree>
    <p:extLst>
      <p:ext uri="{BB962C8B-B14F-4D97-AF65-F5344CB8AC3E}">
        <p14:creationId xmlns:p14="http://schemas.microsoft.com/office/powerpoint/2010/main" val="27795843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Primitive vs. Reference Variables</a:t>
            </a:r>
          </a:p>
        </p:txBody>
      </p:sp>
      <p:sp>
        <p:nvSpPr>
          <p:cNvPr id="13517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Primitive variables actually contain the value that they have been assigned.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           number = 25;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The value 25 will be stored in the memory location associated with the variable number.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Objects are not stored in variables, however. Objects are </a:t>
            </a:r>
            <a:r>
              <a:rPr lang="en-US" altLang="en-US" i="1" dirty="0"/>
              <a:t>referenced</a:t>
            </a:r>
            <a:r>
              <a:rPr lang="en-US" altLang="en-US" dirty="0"/>
              <a:t> by variables, means the variable contains address of a memory location of the object  </a:t>
            </a:r>
          </a:p>
        </p:txBody>
      </p:sp>
    </p:spTree>
    <p:extLst>
      <p:ext uri="{BB962C8B-B14F-4D97-AF65-F5344CB8AC3E}">
        <p14:creationId xmlns:p14="http://schemas.microsoft.com/office/powerpoint/2010/main" val="35647691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Primitive vs. Reference Variables</a:t>
            </a:r>
          </a:p>
        </p:txBody>
      </p:sp>
      <p:sp>
        <p:nvSpPr>
          <p:cNvPr id="13722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600200"/>
            <a:ext cx="8294688" cy="2359025"/>
          </a:xfrm>
        </p:spPr>
        <p:txBody>
          <a:bodyPr/>
          <a:lstStyle/>
          <a:p>
            <a:pPr eaLnBrk="1" hangingPunct="1"/>
            <a:r>
              <a:rPr lang="en-US" altLang="en-US" sz="2800"/>
              <a:t>When a variable references an object, it contains the memory address of the object’s location.</a:t>
            </a:r>
          </a:p>
          <a:p>
            <a:pPr eaLnBrk="1" hangingPunct="1"/>
            <a:r>
              <a:rPr lang="en-US" altLang="en-US" sz="2800"/>
              <a:t>Then it is said that the variable </a:t>
            </a:r>
            <a:r>
              <a:rPr lang="en-US" altLang="en-US" sz="2800" i="1"/>
              <a:t>references</a:t>
            </a:r>
            <a:r>
              <a:rPr lang="en-US" altLang="en-US" sz="2800"/>
              <a:t> the object.</a:t>
            </a:r>
          </a:p>
          <a:p>
            <a:pPr lvl="1" eaLnBrk="1" hangingPunct="1"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latin typeface="Courier New" pitchFamily="49" charset="0"/>
              </a:rPr>
              <a:t>String cityName = </a:t>
            </a:r>
            <a:r>
              <a:rPr lang="en-US" altLang="en-US" sz="240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altLang="en-US" sz="2400">
                <a:solidFill>
                  <a:schemeClr val="accent2"/>
                </a:solidFill>
                <a:latin typeface="Courier New" pitchFamily="49" charset="0"/>
              </a:rPr>
              <a:t>Charleston</a:t>
            </a:r>
            <a:r>
              <a:rPr lang="en-US" altLang="en-US" sz="240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altLang="en-US" sz="2400">
                <a:solidFill>
                  <a:schemeClr val="accent2"/>
                </a:solidFill>
                <a:latin typeface="Courier New" pitchFamily="49" charset="0"/>
              </a:rPr>
              <a:t>;</a:t>
            </a:r>
          </a:p>
        </p:txBody>
      </p:sp>
      <p:sp>
        <p:nvSpPr>
          <p:cNvPr id="137221" name="Rectangle 4"/>
          <p:cNvSpPr>
            <a:spLocks noChangeArrowheads="1"/>
          </p:cNvSpPr>
          <p:nvPr/>
        </p:nvSpPr>
        <p:spPr bwMode="auto">
          <a:xfrm>
            <a:off x="5867400" y="4495800"/>
            <a:ext cx="24384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Charleston</a:t>
            </a:r>
          </a:p>
        </p:txBody>
      </p:sp>
      <p:sp>
        <p:nvSpPr>
          <p:cNvPr id="137222" name="Rectangle 5"/>
          <p:cNvSpPr>
            <a:spLocks noChangeArrowheads="1"/>
          </p:cNvSpPr>
          <p:nvPr/>
        </p:nvSpPr>
        <p:spPr bwMode="auto">
          <a:xfrm>
            <a:off x="1905000" y="4876800"/>
            <a:ext cx="2667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Address to the object</a:t>
            </a:r>
          </a:p>
        </p:txBody>
      </p:sp>
      <p:sp>
        <p:nvSpPr>
          <p:cNvPr id="137223" name="Text Box 8"/>
          <p:cNvSpPr txBox="1">
            <a:spLocks noChangeArrowheads="1"/>
          </p:cNvSpPr>
          <p:nvPr/>
        </p:nvSpPr>
        <p:spPr bwMode="auto">
          <a:xfrm>
            <a:off x="381000" y="4946650"/>
            <a:ext cx="1403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FF3300"/>
                </a:solidFill>
                <a:latin typeface="Courier New" pitchFamily="49" charset="0"/>
              </a:rPr>
              <a:t>cityName</a:t>
            </a:r>
          </a:p>
        </p:txBody>
      </p:sp>
      <p:sp>
        <p:nvSpPr>
          <p:cNvPr id="137224" name="Line 9"/>
          <p:cNvSpPr>
            <a:spLocks noChangeShapeType="1"/>
          </p:cNvSpPr>
          <p:nvPr/>
        </p:nvSpPr>
        <p:spPr bwMode="auto">
          <a:xfrm>
            <a:off x="4572000" y="51054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37225" name="Text Box 10"/>
          <p:cNvSpPr txBox="1">
            <a:spLocks noChangeArrowheads="1"/>
          </p:cNvSpPr>
          <p:nvPr/>
        </p:nvSpPr>
        <p:spPr bwMode="auto">
          <a:xfrm>
            <a:off x="5378450" y="3657600"/>
            <a:ext cx="34432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The object that contains the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FF3300"/>
                </a:solidFill>
              </a:rPr>
              <a:t>character string “Charleston”</a:t>
            </a:r>
          </a:p>
        </p:txBody>
      </p:sp>
    </p:spTree>
    <p:extLst>
      <p:ext uri="{BB962C8B-B14F-4D97-AF65-F5344CB8AC3E}">
        <p14:creationId xmlns:p14="http://schemas.microsoft.com/office/powerpoint/2010/main" val="35220417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ourier New" pitchFamily="49" charset="0"/>
              </a:rPr>
              <a:t>String</a:t>
            </a:r>
            <a:r>
              <a:rPr lang="en-US" altLang="en-US"/>
              <a:t> Objects</a:t>
            </a:r>
          </a:p>
        </p:txBody>
      </p:sp>
      <p:sp>
        <p:nvSpPr>
          <p:cNvPr id="13926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A variable can be assigned a String literal.</a:t>
            </a:r>
          </a:p>
          <a:p>
            <a:pPr lvl="1" eaLnBrk="1" hangingPunct="1"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  <a:latin typeface="Courier New" pitchFamily="49" charset="0"/>
              </a:rPr>
              <a:t>String value = "Hello";</a:t>
            </a:r>
          </a:p>
          <a:p>
            <a:pPr eaLnBrk="1" hangingPunct="1"/>
            <a:r>
              <a:rPr lang="en-US" altLang="en-US" sz="2800" dirty="0">
                <a:latin typeface="Courier New" pitchFamily="49" charset="0"/>
              </a:rPr>
              <a:t>Strings</a:t>
            </a:r>
            <a:r>
              <a:rPr lang="en-US" altLang="en-US" sz="2800" dirty="0"/>
              <a:t> are the only objects that can be created in this way.</a:t>
            </a:r>
          </a:p>
          <a:p>
            <a:pPr eaLnBrk="1" hangingPunct="1"/>
            <a:r>
              <a:rPr lang="en-US" altLang="en-US" sz="2800" dirty="0"/>
              <a:t>A variable can be created using the </a:t>
            </a:r>
            <a:r>
              <a:rPr lang="en-US" altLang="en-US" sz="2800" i="1" dirty="0"/>
              <a:t>new</a:t>
            </a:r>
            <a:r>
              <a:rPr lang="en-US" altLang="en-US" sz="2800" dirty="0"/>
              <a:t> keyword.</a:t>
            </a:r>
          </a:p>
          <a:p>
            <a:pPr lvl="1" eaLnBrk="1" hangingPunct="1"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  <a:latin typeface="Courier New" pitchFamily="49" charset="0"/>
              </a:rPr>
              <a:t>String value = new String("Hello");</a:t>
            </a:r>
          </a:p>
          <a:p>
            <a:pPr eaLnBrk="1" hangingPunct="1"/>
            <a:r>
              <a:rPr lang="en-US" altLang="en-US" sz="2800" dirty="0"/>
              <a:t>This is the method that all other objects must use when they are created. More about objects later!!</a:t>
            </a:r>
          </a:p>
        </p:txBody>
      </p:sp>
    </p:spTree>
    <p:extLst>
      <p:ext uri="{BB962C8B-B14F-4D97-AF65-F5344CB8AC3E}">
        <p14:creationId xmlns:p14="http://schemas.microsoft.com/office/powerpoint/2010/main" val="19558719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</a:t>
            </a:r>
            <a:r>
              <a:rPr lang="en-US" altLang="en-US">
                <a:latin typeface="Courier New" pitchFamily="49" charset="0"/>
              </a:rPr>
              <a:t>String</a:t>
            </a:r>
            <a:r>
              <a:rPr lang="en-US" altLang="en-US"/>
              <a:t> Methods</a:t>
            </a:r>
          </a:p>
        </p:txBody>
      </p:sp>
      <p:sp>
        <p:nvSpPr>
          <p:cNvPr id="14131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Since </a:t>
            </a:r>
            <a:r>
              <a:rPr lang="en-US" altLang="en-US" dirty="0">
                <a:latin typeface="Courier New" pitchFamily="49" charset="0"/>
              </a:rPr>
              <a:t>String</a:t>
            </a:r>
            <a:r>
              <a:rPr lang="en-US" altLang="en-US" dirty="0"/>
              <a:t> is a class, objects that are instances of it have methods.</a:t>
            </a:r>
          </a:p>
          <a:p>
            <a:pPr eaLnBrk="1" hangingPunct="1"/>
            <a:r>
              <a:rPr lang="en-US" altLang="en-US" dirty="0"/>
              <a:t>One of those methods is the </a:t>
            </a:r>
            <a:r>
              <a:rPr lang="en-US" altLang="en-US" dirty="0">
                <a:latin typeface="Courier New" pitchFamily="49" charset="0"/>
              </a:rPr>
              <a:t>length</a:t>
            </a:r>
            <a:r>
              <a:rPr lang="en-US" altLang="en-US" dirty="0"/>
              <a:t> method.</a:t>
            </a:r>
          </a:p>
          <a:p>
            <a:pPr lvl="1" eaLnBrk="1" hangingPunct="1">
              <a:buFontTx/>
              <a:buNone/>
            </a:pPr>
            <a:r>
              <a:rPr lang="en-US" altLang="en-US" dirty="0" err="1">
                <a:solidFill>
                  <a:schemeClr val="accent2"/>
                </a:solidFill>
                <a:latin typeface="Courier New" pitchFamily="49" charset="0"/>
              </a:rPr>
              <a:t>int</a:t>
            </a:r>
            <a:r>
              <a:rPr lang="en-US" altLang="en-US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altLang="en-US" dirty="0" err="1">
                <a:solidFill>
                  <a:schemeClr val="accent2"/>
                </a:solidFill>
                <a:latin typeface="Courier New" pitchFamily="49" charset="0"/>
              </a:rPr>
              <a:t>stringSize</a:t>
            </a:r>
            <a:r>
              <a:rPr lang="en-US" altLang="en-US" dirty="0">
                <a:solidFill>
                  <a:schemeClr val="accent2"/>
                </a:solidFill>
                <a:latin typeface="Courier New" pitchFamily="49" charset="0"/>
              </a:rPr>
              <a:t> = </a:t>
            </a:r>
            <a:r>
              <a:rPr lang="en-US" altLang="en-US" dirty="0" err="1">
                <a:solidFill>
                  <a:schemeClr val="accent2"/>
                </a:solidFill>
                <a:latin typeface="Courier New" pitchFamily="49" charset="0"/>
              </a:rPr>
              <a:t>value.length</a:t>
            </a:r>
            <a:r>
              <a:rPr lang="en-US" altLang="en-US" dirty="0">
                <a:solidFill>
                  <a:schemeClr val="accent2"/>
                </a:solidFill>
                <a:latin typeface="Courier New" pitchFamily="49" charset="0"/>
              </a:rPr>
              <a:t>();</a:t>
            </a:r>
          </a:p>
          <a:p>
            <a:pPr eaLnBrk="1" hangingPunct="1"/>
            <a:r>
              <a:rPr lang="en-US" altLang="en-US" dirty="0"/>
              <a:t>This statement runs the </a:t>
            </a:r>
            <a:r>
              <a:rPr lang="en-US" altLang="en-US" dirty="0">
                <a:latin typeface="Courier New" pitchFamily="49" charset="0"/>
              </a:rPr>
              <a:t>length</a:t>
            </a:r>
            <a:r>
              <a:rPr lang="en-US" altLang="en-US" dirty="0"/>
              <a:t> method on the object pointed to by the </a:t>
            </a:r>
            <a:r>
              <a:rPr lang="en-US" altLang="en-US" dirty="0">
                <a:latin typeface="Courier New" pitchFamily="49" charset="0"/>
              </a:rPr>
              <a:t>value</a:t>
            </a:r>
            <a:r>
              <a:rPr lang="en-US" altLang="en-US" dirty="0"/>
              <a:t> variable.</a:t>
            </a:r>
          </a:p>
        </p:txBody>
      </p:sp>
    </p:spTree>
    <p:extLst>
      <p:ext uri="{BB962C8B-B14F-4D97-AF65-F5344CB8AC3E}">
        <p14:creationId xmlns:p14="http://schemas.microsoft.com/office/powerpoint/2010/main" val="33741620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ourier New" pitchFamily="49" charset="0"/>
              </a:rPr>
              <a:t>String</a:t>
            </a:r>
            <a:r>
              <a:rPr lang="en-US" altLang="en-US"/>
              <a:t> Methods</a:t>
            </a:r>
          </a:p>
        </p:txBody>
      </p:sp>
      <p:sp>
        <p:nvSpPr>
          <p:cNvPr id="14336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28650" y="1547813"/>
            <a:ext cx="7886700" cy="4351338"/>
          </a:xfrm>
        </p:spPr>
        <p:txBody>
          <a:bodyPr/>
          <a:lstStyle/>
          <a:p>
            <a:pPr eaLnBrk="1" hangingPunct="1"/>
            <a:r>
              <a:rPr lang="en-US" altLang="en-US" dirty="0"/>
              <a:t>The </a:t>
            </a:r>
            <a:r>
              <a:rPr lang="en-US" altLang="en-US" dirty="0">
                <a:latin typeface="Courier New" pitchFamily="49" charset="0"/>
              </a:rPr>
              <a:t>String</a:t>
            </a:r>
            <a:r>
              <a:rPr lang="en-US" altLang="en-US" dirty="0"/>
              <a:t> class contains many methods that help with the manipulation of </a:t>
            </a:r>
            <a:r>
              <a:rPr lang="en-US" altLang="en-US" dirty="0">
                <a:latin typeface="Courier New" pitchFamily="49" charset="0"/>
              </a:rPr>
              <a:t>String</a:t>
            </a:r>
            <a:r>
              <a:rPr lang="en-US" altLang="en-US" dirty="0"/>
              <a:t> objects.</a:t>
            </a:r>
          </a:p>
          <a:p>
            <a:pPr eaLnBrk="1" hangingPunct="1"/>
            <a:r>
              <a:rPr lang="en-US" altLang="en-US" dirty="0">
                <a:latin typeface="Courier New" pitchFamily="49" charset="0"/>
              </a:rPr>
              <a:t>String</a:t>
            </a:r>
            <a:r>
              <a:rPr lang="en-US" altLang="en-US" dirty="0"/>
              <a:t> objects are </a:t>
            </a:r>
            <a:r>
              <a:rPr lang="en-US" altLang="en-US" i="1" dirty="0"/>
              <a:t>immutable</a:t>
            </a:r>
            <a:r>
              <a:rPr lang="en-US" altLang="en-US" dirty="0"/>
              <a:t>, meaning that they cannot be changed. </a:t>
            </a:r>
          </a:p>
          <a:p>
            <a:pPr eaLnBrk="1" hangingPunct="1"/>
            <a:r>
              <a:rPr lang="en-US" altLang="en-US" dirty="0"/>
              <a:t>Many of the methods of a </a:t>
            </a:r>
            <a:r>
              <a:rPr lang="en-US" altLang="en-US" dirty="0">
                <a:latin typeface="Courier New" pitchFamily="49" charset="0"/>
              </a:rPr>
              <a:t>String</a:t>
            </a:r>
            <a:r>
              <a:rPr lang="en-US" altLang="en-US" dirty="0"/>
              <a:t> object can create new versions of the object.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8BCE6FE-6499-4552-B789-389FD2EBC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712" y="3810794"/>
            <a:ext cx="6003760" cy="23526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3ADD9BF-61D4-4AA5-954B-51A3B06B04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9775" y="5995986"/>
            <a:ext cx="666750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54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2">
            <a:extLst>
              <a:ext uri="{FF2B5EF4-FFF2-40B4-BE49-F238E27FC236}">
                <a16:creationId xmlns:a16="http://schemas.microsoft.com/office/drawing/2014/main" xmlns="" id="{636F7FE3-F8C5-4B92-A676-7FD6FE849A4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System.out.printf</a:t>
            </a:r>
            <a:r>
              <a:rPr lang="en-US" altLang="en-US"/>
              <a:t> Method</a:t>
            </a:r>
          </a:p>
        </p:txBody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xmlns="" id="{1171D991-5529-40FD-811F-75D68A2514F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You can use the </a:t>
            </a:r>
            <a:r>
              <a:rPr lang="en-US" altLang="en-US">
                <a:latin typeface="Courier New" panose="02070309020205020404" pitchFamily="49" charset="0"/>
              </a:rPr>
              <a:t>System.out.printf</a:t>
            </a:r>
            <a:r>
              <a:rPr lang="en-US" altLang="en-US"/>
              <a:t> method to perform formatted console output.</a:t>
            </a:r>
          </a:p>
          <a:p>
            <a:pPr eaLnBrk="1" hangingPunct="1"/>
            <a:r>
              <a:rPr lang="en-US" altLang="en-US"/>
              <a:t>The general format of the method is:</a:t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r>
              <a:rPr lang="en-US" altLang="en-US" sz="2000">
                <a:latin typeface="Courier New" panose="02070309020205020404" pitchFamily="49" charset="0"/>
              </a:rPr>
              <a:t>System.out.printf(</a:t>
            </a:r>
            <a:r>
              <a:rPr lang="en-US" altLang="en-US" sz="2000" i="1">
                <a:latin typeface="Courier New" panose="02070309020205020404" pitchFamily="49" charset="0"/>
              </a:rPr>
              <a:t>FormatString</a:t>
            </a:r>
            <a:r>
              <a:rPr lang="en-US" altLang="en-US" sz="2000">
                <a:latin typeface="Courier New" panose="02070309020205020404" pitchFamily="49" charset="0"/>
              </a:rPr>
              <a:t>, </a:t>
            </a:r>
            <a:r>
              <a:rPr lang="en-US" altLang="en-US" sz="2000" i="1">
                <a:latin typeface="Courier New" panose="02070309020205020404" pitchFamily="49" charset="0"/>
              </a:rPr>
              <a:t>ArgList</a:t>
            </a:r>
            <a:r>
              <a:rPr lang="en-US" altLang="en-US" sz="2000">
                <a:latin typeface="Courier New" panose="020703090202050204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422880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Primitive Data Types</a:t>
            </a:r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5763" y="3336925"/>
            <a:ext cx="4067175" cy="1844675"/>
          </a:xfrm>
        </p:spPr>
        <p:txBody>
          <a:bodyPr/>
          <a:lstStyle/>
          <a:p>
            <a:pPr lvl="1" eaLnBrk="1" hangingPunct="1"/>
            <a:r>
              <a:rPr lang="en-US" altLang="en-US" sz="2400">
                <a:latin typeface="Courier New" pitchFamily="49" charset="0"/>
              </a:rPr>
              <a:t>byte</a:t>
            </a:r>
          </a:p>
          <a:p>
            <a:pPr lvl="1" eaLnBrk="1" hangingPunct="1"/>
            <a:r>
              <a:rPr lang="en-US" altLang="en-US" sz="2400">
                <a:latin typeface="Courier New" pitchFamily="49" charset="0"/>
              </a:rPr>
              <a:t>short</a:t>
            </a:r>
          </a:p>
          <a:p>
            <a:pPr lvl="1" eaLnBrk="1" hangingPunct="1"/>
            <a:r>
              <a:rPr lang="en-US" altLang="en-US" sz="2400">
                <a:latin typeface="Courier New" pitchFamily="49" charset="0"/>
              </a:rPr>
              <a:t>int</a:t>
            </a:r>
          </a:p>
          <a:p>
            <a:pPr lvl="1" eaLnBrk="1" hangingPunct="1"/>
            <a:r>
              <a:rPr lang="en-US" altLang="en-US" sz="2400">
                <a:latin typeface="Courier New" pitchFamily="49" charset="0"/>
              </a:rPr>
              <a:t>long</a:t>
            </a:r>
          </a:p>
        </p:txBody>
      </p:sp>
      <p:sp>
        <p:nvSpPr>
          <p:cNvPr id="72709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33900" y="3336925"/>
            <a:ext cx="4065588" cy="1770063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latin typeface="Courier New" pitchFamily="49" charset="0"/>
              </a:rPr>
              <a:t>float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latin typeface="Courier New" pitchFamily="49" charset="0"/>
              </a:rPr>
              <a:t>double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latin typeface="Courier New" pitchFamily="49" charset="0"/>
              </a:rPr>
              <a:t>boolean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>
                <a:latin typeface="Courier New" pitchFamily="49" charset="0"/>
              </a:rPr>
              <a:t>char</a:t>
            </a:r>
          </a:p>
        </p:txBody>
      </p:sp>
      <p:sp>
        <p:nvSpPr>
          <p:cNvPr id="72710" name="Text Box 5"/>
          <p:cNvSpPr txBox="1">
            <a:spLocks noChangeArrowheads="1"/>
          </p:cNvSpPr>
          <p:nvPr/>
        </p:nvSpPr>
        <p:spPr bwMode="auto">
          <a:xfrm>
            <a:off x="457200" y="1600200"/>
            <a:ext cx="7788275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3363" indent="-233363"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20000"/>
              </a:spcAft>
              <a:buClr>
                <a:schemeClr val="accent2"/>
              </a:buClr>
              <a:buSzPct val="110000"/>
            </a:pPr>
            <a:r>
              <a:rPr lang="en-US" altLang="en-US" sz="2800"/>
              <a:t>Primitive data types are built into the Java language and are not derived from classes.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Clr>
                <a:schemeClr val="accent2"/>
              </a:buClr>
              <a:buSzPct val="110000"/>
            </a:pPr>
            <a:r>
              <a:rPr lang="en-US" altLang="en-US" sz="2800"/>
              <a:t>There are 8 Java primitive data types.</a:t>
            </a: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42804090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2">
            <a:extLst>
              <a:ext uri="{FF2B5EF4-FFF2-40B4-BE49-F238E27FC236}">
                <a16:creationId xmlns:a16="http://schemas.microsoft.com/office/drawing/2014/main" xmlns="" id="{0725D367-69B8-4186-8169-06E19F39528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System.out.printf</a:t>
            </a:r>
            <a:r>
              <a:rPr lang="en-US" altLang="en-US"/>
              <a:t> Method</a:t>
            </a:r>
          </a:p>
        </p:txBody>
      </p:sp>
      <p:sp>
        <p:nvSpPr>
          <p:cNvPr id="92164" name="Text Box 5">
            <a:extLst>
              <a:ext uri="{FF2B5EF4-FFF2-40B4-BE49-F238E27FC236}">
                <a16:creationId xmlns:a16="http://schemas.microsoft.com/office/drawing/2014/main" xmlns="" id="{D10A5894-CA22-4E1D-B680-88DA39895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752600"/>
            <a:ext cx="7772400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20000"/>
              </a:spcAft>
              <a:buClr>
                <a:schemeClr val="accent2"/>
              </a:buClr>
              <a:buSzPct val="110000"/>
              <a:buFontTx/>
              <a:buNone/>
            </a:pPr>
            <a:r>
              <a:rPr lang="en-US" altLang="en-US" sz="2400" baseline="0">
                <a:latin typeface="Courier New" panose="02070309020205020404" pitchFamily="49" charset="0"/>
              </a:rPr>
              <a:t>System.out.printf(</a:t>
            </a:r>
            <a:r>
              <a:rPr lang="en-US" altLang="en-US" sz="2400" i="1" baseline="0">
                <a:latin typeface="Courier New" panose="02070309020205020404" pitchFamily="49" charset="0"/>
              </a:rPr>
              <a:t>FormatString</a:t>
            </a:r>
            <a:r>
              <a:rPr lang="en-US" altLang="en-US" sz="2400" baseline="0">
                <a:latin typeface="Courier New" panose="02070309020205020404" pitchFamily="49" charset="0"/>
              </a:rPr>
              <a:t>, </a:t>
            </a:r>
            <a:r>
              <a:rPr lang="en-US" altLang="en-US" sz="2400" i="1" baseline="0">
                <a:latin typeface="Courier New" panose="02070309020205020404" pitchFamily="49" charset="0"/>
              </a:rPr>
              <a:t>ArgList</a:t>
            </a:r>
            <a:r>
              <a:rPr lang="en-US" altLang="en-US" sz="2400" baseline="0">
                <a:latin typeface="Courier New" panose="02070309020205020404" pitchFamily="49" charset="0"/>
              </a:rPr>
              <a:t>);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92165" name="Text Box 6">
            <a:extLst>
              <a:ext uri="{FF2B5EF4-FFF2-40B4-BE49-F238E27FC236}">
                <a16:creationId xmlns:a16="http://schemas.microsoft.com/office/drawing/2014/main" xmlns="" id="{8D2D9CA0-F10C-4C8F-8441-7F78E3601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352800"/>
            <a:ext cx="2819400" cy="19272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i="1" baseline="0">
                <a:solidFill>
                  <a:srgbClr val="FF3300"/>
                </a:solidFill>
                <a:latin typeface="Courier New" panose="02070309020205020404" pitchFamily="49" charset="0"/>
              </a:rPr>
              <a:t>FormatString</a:t>
            </a:r>
            <a:r>
              <a:rPr lang="en-US" altLang="en-US" sz="2400" b="1" baseline="0">
                <a:solidFill>
                  <a:srgbClr val="FF3300"/>
                </a:solidFill>
              </a:rPr>
              <a:t> is a string that contains text and/or special formatting specifiers.</a:t>
            </a:r>
          </a:p>
        </p:txBody>
      </p:sp>
      <p:sp>
        <p:nvSpPr>
          <p:cNvPr id="92166" name="Text Box 7">
            <a:extLst>
              <a:ext uri="{FF2B5EF4-FFF2-40B4-BE49-F238E27FC236}">
                <a16:creationId xmlns:a16="http://schemas.microsoft.com/office/drawing/2014/main" xmlns="" id="{DA4920CA-BF59-46BB-BB29-0EFF73DD9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352800"/>
            <a:ext cx="3810000" cy="229235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i="1" baseline="0">
                <a:solidFill>
                  <a:srgbClr val="FF3300"/>
                </a:solidFill>
                <a:latin typeface="Courier New" panose="02070309020205020404" pitchFamily="49" charset="0"/>
              </a:rPr>
              <a:t>ArgList</a:t>
            </a:r>
            <a:r>
              <a:rPr lang="en-US" altLang="en-US" sz="2400" b="1" baseline="0">
                <a:solidFill>
                  <a:srgbClr val="FF3300"/>
                </a:solidFill>
              </a:rPr>
              <a:t> is optional. It is a list of additional arguments that will be formatted according to the format specifiers listed in the format string.</a:t>
            </a:r>
          </a:p>
        </p:txBody>
      </p:sp>
      <p:sp>
        <p:nvSpPr>
          <p:cNvPr id="92167" name="Line 8">
            <a:extLst>
              <a:ext uri="{FF2B5EF4-FFF2-40B4-BE49-F238E27FC236}">
                <a16:creationId xmlns:a16="http://schemas.microsoft.com/office/drawing/2014/main" xmlns="" id="{32654C9B-9943-4AA7-972A-329B582075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8800" y="2819400"/>
            <a:ext cx="0" cy="533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168" name="Line 9">
            <a:extLst>
              <a:ext uri="{FF2B5EF4-FFF2-40B4-BE49-F238E27FC236}">
                <a16:creationId xmlns:a16="http://schemas.microsoft.com/office/drawing/2014/main" xmlns="" id="{913CEE4F-DBC5-418E-BA19-B58C529FE61B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2819400"/>
            <a:ext cx="32004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169" name="Line 10">
            <a:extLst>
              <a:ext uri="{FF2B5EF4-FFF2-40B4-BE49-F238E27FC236}">
                <a16:creationId xmlns:a16="http://schemas.microsoft.com/office/drawing/2014/main" xmlns="" id="{E26D2E14-0E33-487F-AC32-3824AA2A6D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29200" y="2209800"/>
            <a:ext cx="0" cy="6096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170" name="Line 11">
            <a:extLst>
              <a:ext uri="{FF2B5EF4-FFF2-40B4-BE49-F238E27FC236}">
                <a16:creationId xmlns:a16="http://schemas.microsoft.com/office/drawing/2014/main" xmlns="" id="{D2D430FA-48E7-4FF3-B9F8-563A7A3F6A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77000" y="2819400"/>
            <a:ext cx="0" cy="533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171" name="Line 12">
            <a:extLst>
              <a:ext uri="{FF2B5EF4-FFF2-40B4-BE49-F238E27FC236}">
                <a16:creationId xmlns:a16="http://schemas.microsoft.com/office/drawing/2014/main" xmlns="" id="{008CD050-96F8-40F2-AC8B-5DD5B30F037D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2819400"/>
            <a:ext cx="6858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172" name="Line 13">
            <a:extLst>
              <a:ext uri="{FF2B5EF4-FFF2-40B4-BE49-F238E27FC236}">
                <a16:creationId xmlns:a16="http://schemas.microsoft.com/office/drawing/2014/main" xmlns="" id="{2EA159C0-9ADA-4620-93AD-701ED4C809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2800" y="2209800"/>
            <a:ext cx="0" cy="6096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502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2">
            <a:extLst>
              <a:ext uri="{FF2B5EF4-FFF2-40B4-BE49-F238E27FC236}">
                <a16:creationId xmlns:a16="http://schemas.microsoft.com/office/drawing/2014/main" xmlns="" id="{FF3FC1C1-79ED-425F-A6D6-64152A63ABD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System.out.printf</a:t>
            </a:r>
            <a:r>
              <a:rPr lang="en-US" altLang="en-US"/>
              <a:t> Method</a:t>
            </a:r>
          </a:p>
        </p:txBody>
      </p:sp>
      <p:sp>
        <p:nvSpPr>
          <p:cNvPr id="94212" name="Rectangle 12">
            <a:extLst>
              <a:ext uri="{FF2B5EF4-FFF2-40B4-BE49-F238E27FC236}">
                <a16:creationId xmlns:a16="http://schemas.microsoft.com/office/drawing/2014/main" xmlns="" id="{1A654FC3-90B9-496E-BA5F-8E38EBDD246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 simple example:</a:t>
            </a:r>
          </a:p>
        </p:txBody>
      </p:sp>
      <p:sp>
        <p:nvSpPr>
          <p:cNvPr id="94213" name="Text Box 3">
            <a:extLst>
              <a:ext uri="{FF2B5EF4-FFF2-40B4-BE49-F238E27FC236}">
                <a16:creationId xmlns:a16="http://schemas.microsoft.com/office/drawing/2014/main" xmlns="" id="{19F31386-B8D2-4C1E-B42D-2513475F9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514600"/>
            <a:ext cx="69342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20000"/>
              </a:spcAft>
              <a:buClr>
                <a:schemeClr val="accent2"/>
              </a:buClr>
              <a:buSzPct val="110000"/>
              <a:buFontTx/>
              <a:buNone/>
            </a:pPr>
            <a:r>
              <a:rPr lang="en-US" altLang="en-US" sz="2400" baseline="0">
                <a:latin typeface="Courier New" panose="02070309020205020404" pitchFamily="49" charset="0"/>
              </a:rPr>
              <a:t>System.out.printf(</a:t>
            </a:r>
            <a:r>
              <a:rPr lang="en-US" altLang="en-US" sz="2400" i="1" baseline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altLang="en-US" sz="2400" baseline="0">
                <a:latin typeface="Courier New" panose="02070309020205020404" pitchFamily="49" charset="0"/>
              </a:rPr>
              <a:t>Hello World\n</a:t>
            </a:r>
            <a:r>
              <a:rPr lang="en-US" altLang="en-US" sz="2400" i="1" baseline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altLang="en-US" sz="2400" baseline="0">
                <a:latin typeface="Courier New" panose="02070309020205020404" pitchFamily="49" charset="0"/>
              </a:rPr>
              <a:t>);</a:t>
            </a:r>
            <a:endParaRPr lang="en-US" altLang="en-US" sz="2400"/>
          </a:p>
        </p:txBody>
      </p:sp>
      <p:pic>
        <p:nvPicPr>
          <p:cNvPr id="94214" name="Picture 13">
            <a:extLst>
              <a:ext uri="{FF2B5EF4-FFF2-40B4-BE49-F238E27FC236}">
                <a16:creationId xmlns:a16="http://schemas.microsoft.com/office/drawing/2014/main" xmlns="" id="{C1F4906A-4283-4FC9-9E62-6C517B43B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429000"/>
            <a:ext cx="370522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2072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2">
            <a:extLst>
              <a:ext uri="{FF2B5EF4-FFF2-40B4-BE49-F238E27FC236}">
                <a16:creationId xmlns:a16="http://schemas.microsoft.com/office/drawing/2014/main" xmlns="" id="{5F436537-35AB-42F2-9D1D-561091CD0B5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System.out.printf</a:t>
            </a:r>
            <a:r>
              <a:rPr lang="en-US" altLang="en-US"/>
              <a:t> Method</a:t>
            </a:r>
          </a:p>
        </p:txBody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xmlns="" id="{D13528EA-3DB6-4D50-B630-FB79A36C87B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Another example:</a:t>
            </a:r>
          </a:p>
        </p:txBody>
      </p:sp>
      <p:sp>
        <p:nvSpPr>
          <p:cNvPr id="96261" name="Text Box 4">
            <a:extLst>
              <a:ext uri="{FF2B5EF4-FFF2-40B4-BE49-F238E27FC236}">
                <a16:creationId xmlns:a16="http://schemas.microsoft.com/office/drawing/2014/main" xmlns="" id="{5E32AB41-A328-4FDD-990F-C5642BF45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514600"/>
            <a:ext cx="83058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20000"/>
              </a:spcAft>
              <a:buClr>
                <a:schemeClr val="accent2"/>
              </a:buClr>
              <a:buSzPct val="110000"/>
              <a:buFontTx/>
              <a:buNone/>
            </a:pPr>
            <a:r>
              <a:rPr lang="en-US" altLang="en-US" sz="2000" baseline="0">
                <a:latin typeface="Courier New" panose="02070309020205020404" pitchFamily="49" charset="0"/>
              </a:rPr>
              <a:t>int hours = 40;</a:t>
            </a:r>
          </a:p>
          <a:p>
            <a:pPr eaLnBrk="1" hangingPunct="1">
              <a:spcAft>
                <a:spcPct val="20000"/>
              </a:spcAft>
              <a:buClr>
                <a:schemeClr val="accent2"/>
              </a:buClr>
              <a:buSzPct val="110000"/>
              <a:buFontTx/>
              <a:buNone/>
            </a:pPr>
            <a:r>
              <a:rPr lang="en-US" altLang="en-US" sz="2000" baseline="0">
                <a:latin typeface="Courier New" panose="02070309020205020404" pitchFamily="49" charset="0"/>
              </a:rPr>
              <a:t>System.out.printf("I worked %d hours.\n", hours);</a:t>
            </a:r>
          </a:p>
        </p:txBody>
      </p:sp>
      <p:pic>
        <p:nvPicPr>
          <p:cNvPr id="96262" name="Picture 6">
            <a:extLst>
              <a:ext uri="{FF2B5EF4-FFF2-40B4-BE49-F238E27FC236}">
                <a16:creationId xmlns:a16="http://schemas.microsoft.com/office/drawing/2014/main" xmlns="" id="{93038537-B497-4EAC-BB65-A7121F250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657600"/>
            <a:ext cx="370522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78482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2">
            <a:extLst>
              <a:ext uri="{FF2B5EF4-FFF2-40B4-BE49-F238E27FC236}">
                <a16:creationId xmlns:a16="http://schemas.microsoft.com/office/drawing/2014/main" xmlns="" id="{8CA9D377-14F6-4AF1-BE00-DB5D8BE7B5F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System.out.printf</a:t>
            </a:r>
            <a:r>
              <a:rPr lang="en-US" altLang="en-US"/>
              <a:t> Method</a:t>
            </a:r>
          </a:p>
        </p:txBody>
      </p:sp>
      <p:sp>
        <p:nvSpPr>
          <p:cNvPr id="98308" name="Text Box 4">
            <a:extLst>
              <a:ext uri="{FF2B5EF4-FFF2-40B4-BE49-F238E27FC236}">
                <a16:creationId xmlns:a16="http://schemas.microsoft.com/office/drawing/2014/main" xmlns="" id="{4B3DF392-C2FC-460F-8F79-48B32D7D7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768475"/>
            <a:ext cx="83058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20000"/>
              </a:spcAft>
              <a:buClr>
                <a:schemeClr val="accent2"/>
              </a:buClr>
              <a:buSzPct val="110000"/>
              <a:buFontTx/>
              <a:buNone/>
            </a:pPr>
            <a:r>
              <a:rPr lang="en-US" altLang="en-US" sz="2000" baseline="0">
                <a:latin typeface="Courier New" panose="02070309020205020404" pitchFamily="49" charset="0"/>
              </a:rPr>
              <a:t>int hours = 40;</a:t>
            </a:r>
          </a:p>
          <a:p>
            <a:pPr eaLnBrk="1" hangingPunct="1">
              <a:spcAft>
                <a:spcPct val="20000"/>
              </a:spcAft>
              <a:buClr>
                <a:schemeClr val="accent2"/>
              </a:buClr>
              <a:buSzPct val="110000"/>
              <a:buFontTx/>
              <a:buNone/>
            </a:pPr>
            <a:r>
              <a:rPr lang="en-US" altLang="en-US" sz="2000" baseline="0">
                <a:latin typeface="Courier New" panose="02070309020205020404" pitchFamily="49" charset="0"/>
              </a:rPr>
              <a:t>System.out.printf("I worked %d hours.\n", hours);</a:t>
            </a:r>
          </a:p>
        </p:txBody>
      </p:sp>
      <p:sp>
        <p:nvSpPr>
          <p:cNvPr id="98309" name="Oval 6">
            <a:extLst>
              <a:ext uri="{FF2B5EF4-FFF2-40B4-BE49-F238E27FC236}">
                <a16:creationId xmlns:a16="http://schemas.microsoft.com/office/drawing/2014/main" xmlns="" id="{AE03FF8D-2AC3-4280-AB73-2E0B8A2C3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133600"/>
            <a:ext cx="487363" cy="455613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98310" name="Text Box 7">
            <a:extLst>
              <a:ext uri="{FF2B5EF4-FFF2-40B4-BE49-F238E27FC236}">
                <a16:creationId xmlns:a16="http://schemas.microsoft.com/office/drawing/2014/main" xmlns="" id="{089B177B-E9CB-4BD8-9DEF-1F668AC3D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657600"/>
            <a:ext cx="3810000" cy="10160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 b="1" baseline="0">
                <a:solidFill>
                  <a:srgbClr val="FF3300"/>
                </a:solidFill>
              </a:rPr>
              <a:t>The </a:t>
            </a:r>
            <a:r>
              <a:rPr lang="en-US" altLang="en-US" sz="2000" b="1" baseline="0">
                <a:solidFill>
                  <a:srgbClr val="FF3300"/>
                </a:solidFill>
                <a:latin typeface="Courier New" panose="02070309020205020404" pitchFamily="49" charset="0"/>
              </a:rPr>
              <a:t>%d</a:t>
            </a:r>
            <a:r>
              <a:rPr lang="en-US" altLang="en-US" sz="2000" b="1" baseline="0">
                <a:solidFill>
                  <a:srgbClr val="FF3300"/>
                </a:solidFill>
              </a:rPr>
              <a:t> format specifier indicates that a decimal integer will be printed.</a:t>
            </a:r>
          </a:p>
        </p:txBody>
      </p:sp>
      <p:grpSp>
        <p:nvGrpSpPr>
          <p:cNvPr id="98311" name="Group 20">
            <a:extLst>
              <a:ext uri="{FF2B5EF4-FFF2-40B4-BE49-F238E27FC236}">
                <a16:creationId xmlns:a16="http://schemas.microsoft.com/office/drawing/2014/main" xmlns="" id="{440B2E6B-0A88-463B-A4F4-B7BF649FB3CB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1752600"/>
            <a:ext cx="2438400" cy="457200"/>
            <a:chOff x="3168" y="1104"/>
            <a:chExt cx="1536" cy="288"/>
          </a:xfrm>
        </p:grpSpPr>
        <p:sp>
          <p:nvSpPr>
            <p:cNvPr id="98321" name="Line 8">
              <a:extLst>
                <a:ext uri="{FF2B5EF4-FFF2-40B4-BE49-F238E27FC236}">
                  <a16:creationId xmlns:a16="http://schemas.microsoft.com/office/drawing/2014/main" xmlns="" id="{40F4CF2F-9CB1-4B7B-B90C-BE8E82C017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04" y="1104"/>
              <a:ext cx="0" cy="28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8322" name="Line 9">
              <a:extLst>
                <a:ext uri="{FF2B5EF4-FFF2-40B4-BE49-F238E27FC236}">
                  <a16:creationId xmlns:a16="http://schemas.microsoft.com/office/drawing/2014/main" xmlns="" id="{CD4A433D-17F8-495D-87A8-B07606CABC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68" y="1104"/>
              <a:ext cx="1536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8323" name="Line 10">
              <a:extLst>
                <a:ext uri="{FF2B5EF4-FFF2-40B4-BE49-F238E27FC236}">
                  <a16:creationId xmlns:a16="http://schemas.microsoft.com/office/drawing/2014/main" xmlns="" id="{EE09FDFF-2EDB-404B-AA74-ACEFB19578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1104"/>
              <a:ext cx="0" cy="19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8312" name="Group 18">
            <a:extLst>
              <a:ext uri="{FF2B5EF4-FFF2-40B4-BE49-F238E27FC236}">
                <a16:creationId xmlns:a16="http://schemas.microsoft.com/office/drawing/2014/main" xmlns="" id="{61183E80-8DF3-4B19-8AE2-D5137A6722DC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2667000"/>
            <a:ext cx="2667000" cy="990600"/>
            <a:chOff x="1488" y="1680"/>
            <a:chExt cx="1680" cy="624"/>
          </a:xfrm>
        </p:grpSpPr>
        <p:sp>
          <p:nvSpPr>
            <p:cNvPr id="98318" name="Line 11">
              <a:extLst>
                <a:ext uri="{FF2B5EF4-FFF2-40B4-BE49-F238E27FC236}">
                  <a16:creationId xmlns:a16="http://schemas.microsoft.com/office/drawing/2014/main" xmlns="" id="{8E8C9034-5F8F-4E5F-8860-58771DEDFD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88" y="2112"/>
              <a:ext cx="0" cy="19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8319" name="Line 12">
              <a:extLst>
                <a:ext uri="{FF2B5EF4-FFF2-40B4-BE49-F238E27FC236}">
                  <a16:creationId xmlns:a16="http://schemas.microsoft.com/office/drawing/2014/main" xmlns="" id="{5078E0FD-C6F3-48C2-8CA7-347CE5B50B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112"/>
              <a:ext cx="168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8320" name="Line 13">
              <a:extLst>
                <a:ext uri="{FF2B5EF4-FFF2-40B4-BE49-F238E27FC236}">
                  <a16:creationId xmlns:a16="http://schemas.microsoft.com/office/drawing/2014/main" xmlns="" id="{4A456938-29AB-477E-B9F4-90F5C4E5F3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8" y="1680"/>
              <a:ext cx="0" cy="43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98313" name="Text Box 14">
            <a:extLst>
              <a:ext uri="{FF2B5EF4-FFF2-40B4-BE49-F238E27FC236}">
                <a16:creationId xmlns:a16="http://schemas.microsoft.com/office/drawing/2014/main" xmlns="" id="{113684CB-CEE2-4A17-B8C8-0C79D295E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657600"/>
            <a:ext cx="3810000" cy="13208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 b="1" baseline="0">
                <a:solidFill>
                  <a:srgbClr val="FF3300"/>
                </a:solidFill>
              </a:rPr>
              <a:t>The contents of the </a:t>
            </a:r>
            <a:r>
              <a:rPr lang="en-US" altLang="en-US" sz="2000" b="1" baseline="0">
                <a:solidFill>
                  <a:srgbClr val="FF3300"/>
                </a:solidFill>
                <a:latin typeface="Courier New" panose="02070309020205020404" pitchFamily="49" charset="0"/>
              </a:rPr>
              <a:t>hours</a:t>
            </a:r>
            <a:r>
              <a:rPr lang="en-US" altLang="en-US" sz="2000" b="1" baseline="0">
                <a:solidFill>
                  <a:srgbClr val="FF3300"/>
                </a:solidFill>
              </a:rPr>
              <a:t> variable will be printed in the location of the </a:t>
            </a:r>
            <a:r>
              <a:rPr lang="en-US" altLang="en-US" sz="2000" b="1" baseline="0">
                <a:solidFill>
                  <a:srgbClr val="FF3300"/>
                </a:solidFill>
                <a:latin typeface="Courier New" panose="02070309020205020404" pitchFamily="49" charset="0"/>
              </a:rPr>
              <a:t>%d</a:t>
            </a:r>
            <a:r>
              <a:rPr lang="en-US" altLang="en-US" sz="2000" b="1" baseline="0">
                <a:solidFill>
                  <a:srgbClr val="FF3300"/>
                </a:solidFill>
              </a:rPr>
              <a:t> format specifier.</a:t>
            </a:r>
          </a:p>
        </p:txBody>
      </p:sp>
      <p:grpSp>
        <p:nvGrpSpPr>
          <p:cNvPr id="98314" name="Group 19">
            <a:extLst>
              <a:ext uri="{FF2B5EF4-FFF2-40B4-BE49-F238E27FC236}">
                <a16:creationId xmlns:a16="http://schemas.microsoft.com/office/drawing/2014/main" xmlns="" id="{74890AD5-B372-4F4B-A1CD-3C6BB9CC3B6F}"/>
              </a:ext>
            </a:extLst>
          </p:cNvPr>
          <p:cNvGrpSpPr>
            <a:grpSpLocks/>
          </p:cNvGrpSpPr>
          <p:nvPr/>
        </p:nvGrpSpPr>
        <p:grpSpPr bwMode="auto">
          <a:xfrm>
            <a:off x="7010400" y="2590800"/>
            <a:ext cx="457200" cy="1066800"/>
            <a:chOff x="4416" y="1632"/>
            <a:chExt cx="288" cy="672"/>
          </a:xfrm>
        </p:grpSpPr>
        <p:sp>
          <p:nvSpPr>
            <p:cNvPr id="98315" name="Line 15">
              <a:extLst>
                <a:ext uri="{FF2B5EF4-FFF2-40B4-BE49-F238E27FC236}">
                  <a16:creationId xmlns:a16="http://schemas.microsoft.com/office/drawing/2014/main" xmlns="" id="{2D8F2DB4-117E-4EF7-BF60-D49922283F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16" y="2112"/>
              <a:ext cx="0" cy="19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8316" name="Line 16">
              <a:extLst>
                <a:ext uri="{FF2B5EF4-FFF2-40B4-BE49-F238E27FC236}">
                  <a16:creationId xmlns:a16="http://schemas.microsoft.com/office/drawing/2014/main" xmlns="" id="{494065F1-9091-4632-8D4B-103CB87DF6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2112"/>
              <a:ext cx="288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8317" name="Line 17">
              <a:extLst>
                <a:ext uri="{FF2B5EF4-FFF2-40B4-BE49-F238E27FC236}">
                  <a16:creationId xmlns:a16="http://schemas.microsoft.com/office/drawing/2014/main" xmlns="" id="{0F7EAA44-7685-4947-8C1C-36F993403A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04" y="1632"/>
              <a:ext cx="0" cy="48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55962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2">
            <a:extLst>
              <a:ext uri="{FF2B5EF4-FFF2-40B4-BE49-F238E27FC236}">
                <a16:creationId xmlns:a16="http://schemas.microsoft.com/office/drawing/2014/main" xmlns="" id="{0F83468B-B336-4A66-A6A6-7B7B146F354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System.out.printf</a:t>
            </a:r>
            <a:r>
              <a:rPr lang="en-US" altLang="en-US"/>
              <a:t> Method</a:t>
            </a:r>
          </a:p>
        </p:txBody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xmlns="" id="{1A189AF2-A15F-4109-8D2F-4D46C0B8131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Another example:</a:t>
            </a:r>
          </a:p>
        </p:txBody>
      </p:sp>
      <p:sp>
        <p:nvSpPr>
          <p:cNvPr id="100357" name="Text Box 4">
            <a:extLst>
              <a:ext uri="{FF2B5EF4-FFF2-40B4-BE49-F238E27FC236}">
                <a16:creationId xmlns:a16="http://schemas.microsoft.com/office/drawing/2014/main" xmlns="" id="{43F2447D-5256-4D41-AB3D-84432D2C1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057400"/>
            <a:ext cx="83058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20000"/>
              </a:spcAft>
              <a:buClr>
                <a:schemeClr val="accent2"/>
              </a:buClr>
              <a:buSzPct val="110000"/>
              <a:buFontTx/>
              <a:buNone/>
            </a:pPr>
            <a:r>
              <a:rPr lang="en-US" altLang="en-US" sz="2000" baseline="0">
                <a:latin typeface="Courier New" panose="02070309020205020404" pitchFamily="49" charset="0"/>
              </a:rPr>
              <a:t>int dogs = 2, cats = 4;</a:t>
            </a:r>
          </a:p>
          <a:p>
            <a:pPr eaLnBrk="1" hangingPunct="1">
              <a:spcAft>
                <a:spcPct val="20000"/>
              </a:spcAft>
              <a:buClr>
                <a:schemeClr val="accent2"/>
              </a:buClr>
              <a:buSzPct val="110000"/>
              <a:buFontTx/>
              <a:buNone/>
            </a:pPr>
            <a:r>
              <a:rPr lang="en-US" altLang="en-US" sz="2000" baseline="0">
                <a:latin typeface="Courier New" panose="02070309020205020404" pitchFamily="49" charset="0"/>
              </a:rPr>
              <a:t>System.out.printf(</a:t>
            </a:r>
            <a:r>
              <a:rPr lang="en-US" altLang="en-US" sz="2000" baseline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altLang="en-US" sz="2000" baseline="0">
                <a:latin typeface="Courier New" panose="02070309020205020404" pitchFamily="49" charset="0"/>
              </a:rPr>
              <a:t>We have %d dogs and %d cats.\n",</a:t>
            </a:r>
          </a:p>
          <a:p>
            <a:pPr eaLnBrk="1" hangingPunct="1">
              <a:spcAft>
                <a:spcPct val="20000"/>
              </a:spcAft>
              <a:buClr>
                <a:schemeClr val="accent2"/>
              </a:buClr>
              <a:buSzPct val="110000"/>
              <a:buFontTx/>
              <a:buNone/>
            </a:pPr>
            <a:r>
              <a:rPr lang="en-US" altLang="en-US" sz="2000" baseline="0">
                <a:latin typeface="Courier New" panose="02070309020205020404" pitchFamily="49" charset="0"/>
              </a:rPr>
              <a:t>                  dogs, cats);</a:t>
            </a:r>
          </a:p>
        </p:txBody>
      </p:sp>
      <p:pic>
        <p:nvPicPr>
          <p:cNvPr id="100358" name="Picture 6">
            <a:extLst>
              <a:ext uri="{FF2B5EF4-FFF2-40B4-BE49-F238E27FC236}">
                <a16:creationId xmlns:a16="http://schemas.microsoft.com/office/drawing/2014/main" xmlns="" id="{CBCC17E6-23B3-47CF-AB76-65356CF07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581400"/>
            <a:ext cx="370522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57969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2">
            <a:extLst>
              <a:ext uri="{FF2B5EF4-FFF2-40B4-BE49-F238E27FC236}">
                <a16:creationId xmlns:a16="http://schemas.microsoft.com/office/drawing/2014/main" xmlns="" id="{8B136531-4C8D-4F81-B0C6-F913636F861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System.out.printf</a:t>
            </a:r>
            <a:r>
              <a:rPr lang="en-US" altLang="en-US"/>
              <a:t> Method</a:t>
            </a:r>
          </a:p>
        </p:txBody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xmlns="" id="{544878C5-5E3D-4D1D-94B3-6E240D7637C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Another example:</a:t>
            </a:r>
          </a:p>
        </p:txBody>
      </p:sp>
      <p:sp>
        <p:nvSpPr>
          <p:cNvPr id="102405" name="Text Box 4">
            <a:extLst>
              <a:ext uri="{FF2B5EF4-FFF2-40B4-BE49-F238E27FC236}">
                <a16:creationId xmlns:a16="http://schemas.microsoft.com/office/drawing/2014/main" xmlns="" id="{98F252C4-057E-4E60-964F-C462A8C11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057400"/>
            <a:ext cx="83058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20000"/>
              </a:spcAft>
              <a:buClr>
                <a:schemeClr val="accent2"/>
              </a:buClr>
              <a:buSzPct val="110000"/>
              <a:buFontTx/>
              <a:buNone/>
            </a:pPr>
            <a:r>
              <a:rPr lang="en-US" altLang="en-US" sz="2000" baseline="0">
                <a:latin typeface="Courier New" panose="02070309020205020404" pitchFamily="49" charset="0"/>
              </a:rPr>
              <a:t>double grossPay = 874.12;</a:t>
            </a:r>
          </a:p>
          <a:p>
            <a:pPr eaLnBrk="1" hangingPunct="1">
              <a:spcAft>
                <a:spcPct val="20000"/>
              </a:spcAft>
              <a:buClr>
                <a:schemeClr val="accent2"/>
              </a:buClr>
              <a:buSzPct val="110000"/>
              <a:buFontTx/>
              <a:buNone/>
            </a:pPr>
            <a:r>
              <a:rPr lang="en-US" altLang="en-US" sz="2000" baseline="0">
                <a:latin typeface="Courier New" panose="02070309020205020404" pitchFamily="49" charset="0"/>
              </a:rPr>
              <a:t>System.out.printf(</a:t>
            </a:r>
            <a:r>
              <a:rPr lang="en-US" altLang="en-US" sz="2000" baseline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altLang="en-US" sz="2000" baseline="0">
                <a:latin typeface="Courier New" panose="02070309020205020404" pitchFamily="49" charset="0"/>
              </a:rPr>
              <a:t>Your pay is %f.\n", grossPay);</a:t>
            </a:r>
          </a:p>
        </p:txBody>
      </p:sp>
      <p:pic>
        <p:nvPicPr>
          <p:cNvPr id="102406" name="Picture 7">
            <a:extLst>
              <a:ext uri="{FF2B5EF4-FFF2-40B4-BE49-F238E27FC236}">
                <a16:creationId xmlns:a16="http://schemas.microsoft.com/office/drawing/2014/main" xmlns="" id="{A2A54990-1E81-4E6E-8E8A-8A5CE903E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429000"/>
            <a:ext cx="370522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3307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2">
            <a:extLst>
              <a:ext uri="{FF2B5EF4-FFF2-40B4-BE49-F238E27FC236}">
                <a16:creationId xmlns:a16="http://schemas.microsoft.com/office/drawing/2014/main" xmlns="" id="{A50143E9-BC89-4083-858A-735E161907D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System.out.printf</a:t>
            </a:r>
            <a:r>
              <a:rPr lang="en-US" altLang="en-US"/>
              <a:t> Method</a:t>
            </a:r>
          </a:p>
        </p:txBody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xmlns="" id="{F63A1666-9D20-41CD-90F9-43C64230AE4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Another example:</a:t>
            </a:r>
          </a:p>
        </p:txBody>
      </p:sp>
      <p:sp>
        <p:nvSpPr>
          <p:cNvPr id="104453" name="Text Box 4">
            <a:extLst>
              <a:ext uri="{FF2B5EF4-FFF2-40B4-BE49-F238E27FC236}">
                <a16:creationId xmlns:a16="http://schemas.microsoft.com/office/drawing/2014/main" xmlns="" id="{441D8C80-67D4-4AF9-B3E0-CC7C25138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057400"/>
            <a:ext cx="83058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20000"/>
              </a:spcAft>
              <a:buClr>
                <a:schemeClr val="accent2"/>
              </a:buClr>
              <a:buSzPct val="110000"/>
              <a:buFontTx/>
              <a:buNone/>
            </a:pPr>
            <a:r>
              <a:rPr lang="en-US" altLang="en-US" sz="2000" baseline="0">
                <a:latin typeface="Courier New" panose="02070309020205020404" pitchFamily="49" charset="0"/>
              </a:rPr>
              <a:t>double grossPay = 874.12;</a:t>
            </a:r>
          </a:p>
          <a:p>
            <a:pPr eaLnBrk="1" hangingPunct="1">
              <a:spcAft>
                <a:spcPct val="20000"/>
              </a:spcAft>
              <a:buClr>
                <a:schemeClr val="accent2"/>
              </a:buClr>
              <a:buSzPct val="110000"/>
              <a:buFontTx/>
              <a:buNone/>
            </a:pPr>
            <a:r>
              <a:rPr lang="en-US" altLang="en-US" sz="2000" baseline="0">
                <a:latin typeface="Courier New" panose="02070309020205020404" pitchFamily="49" charset="0"/>
              </a:rPr>
              <a:t>System.out.printf(</a:t>
            </a:r>
            <a:r>
              <a:rPr lang="en-US" altLang="en-US" sz="2000" baseline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altLang="en-US" sz="2000" baseline="0">
                <a:latin typeface="Courier New" panose="02070309020205020404" pitchFamily="49" charset="0"/>
              </a:rPr>
              <a:t>Your pay is %f.\n", grossPay);</a:t>
            </a:r>
          </a:p>
        </p:txBody>
      </p:sp>
      <p:sp>
        <p:nvSpPr>
          <p:cNvPr id="104454" name="Oval 6">
            <a:extLst>
              <a:ext uri="{FF2B5EF4-FFF2-40B4-BE49-F238E27FC236}">
                <a16:creationId xmlns:a16="http://schemas.microsoft.com/office/drawing/2014/main" xmlns="" id="{6725253E-638F-4810-976A-55D9C27F1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3838" y="2446338"/>
            <a:ext cx="425450" cy="447675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104455" name="Text Box 7">
            <a:extLst>
              <a:ext uri="{FF2B5EF4-FFF2-40B4-BE49-F238E27FC236}">
                <a16:creationId xmlns:a16="http://schemas.microsoft.com/office/drawing/2014/main" xmlns="" id="{F60E7672-7D5E-414E-B563-B72D3D834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962400"/>
            <a:ext cx="3810000" cy="10160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 b="1" baseline="0">
                <a:solidFill>
                  <a:srgbClr val="FF3300"/>
                </a:solidFill>
              </a:rPr>
              <a:t>The </a:t>
            </a:r>
            <a:r>
              <a:rPr lang="en-US" altLang="en-US" sz="2000" b="1" baseline="0">
                <a:solidFill>
                  <a:srgbClr val="FF3300"/>
                </a:solidFill>
                <a:latin typeface="Courier New" panose="02070309020205020404" pitchFamily="49" charset="0"/>
              </a:rPr>
              <a:t>%f</a:t>
            </a:r>
            <a:r>
              <a:rPr lang="en-US" altLang="en-US" sz="2000" b="1" baseline="0">
                <a:solidFill>
                  <a:srgbClr val="FF3300"/>
                </a:solidFill>
              </a:rPr>
              <a:t> format specifier indicates that a floating-point value will be printed.</a:t>
            </a:r>
          </a:p>
        </p:txBody>
      </p:sp>
      <p:grpSp>
        <p:nvGrpSpPr>
          <p:cNvPr id="104456" name="Group 8">
            <a:extLst>
              <a:ext uri="{FF2B5EF4-FFF2-40B4-BE49-F238E27FC236}">
                <a16:creationId xmlns:a16="http://schemas.microsoft.com/office/drawing/2014/main" xmlns="" id="{4D09BAD4-F457-4F29-BF7A-715F8392B260}"/>
              </a:ext>
            </a:extLst>
          </p:cNvPr>
          <p:cNvGrpSpPr>
            <a:grpSpLocks/>
          </p:cNvGrpSpPr>
          <p:nvPr/>
        </p:nvGrpSpPr>
        <p:grpSpPr bwMode="auto">
          <a:xfrm>
            <a:off x="5508625" y="2057400"/>
            <a:ext cx="1730375" cy="457200"/>
            <a:chOff x="3168" y="1104"/>
            <a:chExt cx="1536" cy="288"/>
          </a:xfrm>
        </p:grpSpPr>
        <p:sp>
          <p:nvSpPr>
            <p:cNvPr id="104466" name="Line 9">
              <a:extLst>
                <a:ext uri="{FF2B5EF4-FFF2-40B4-BE49-F238E27FC236}">
                  <a16:creationId xmlns:a16="http://schemas.microsoft.com/office/drawing/2014/main" xmlns="" id="{ACDFD415-DEDA-4336-8C80-084A04139F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04" y="1104"/>
              <a:ext cx="0" cy="28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4467" name="Line 10">
              <a:extLst>
                <a:ext uri="{FF2B5EF4-FFF2-40B4-BE49-F238E27FC236}">
                  <a16:creationId xmlns:a16="http://schemas.microsoft.com/office/drawing/2014/main" xmlns="" id="{D63A54F9-CADE-4593-AA96-3F4064B1CC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68" y="1104"/>
              <a:ext cx="1536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4468" name="Line 11">
              <a:extLst>
                <a:ext uri="{FF2B5EF4-FFF2-40B4-BE49-F238E27FC236}">
                  <a16:creationId xmlns:a16="http://schemas.microsoft.com/office/drawing/2014/main" xmlns="" id="{C4CDAD08-4744-40E2-ACE0-FF088EDD1A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1104"/>
              <a:ext cx="0" cy="19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04457" name="Group 12">
            <a:extLst>
              <a:ext uri="{FF2B5EF4-FFF2-40B4-BE49-F238E27FC236}">
                <a16:creationId xmlns:a16="http://schemas.microsoft.com/office/drawing/2014/main" xmlns="" id="{10A2DD6F-ED78-4080-94C3-04A0F171ADB1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2971800"/>
            <a:ext cx="3146425" cy="990600"/>
            <a:chOff x="1488" y="1680"/>
            <a:chExt cx="1680" cy="624"/>
          </a:xfrm>
        </p:grpSpPr>
        <p:sp>
          <p:nvSpPr>
            <p:cNvPr id="104463" name="Line 13">
              <a:extLst>
                <a:ext uri="{FF2B5EF4-FFF2-40B4-BE49-F238E27FC236}">
                  <a16:creationId xmlns:a16="http://schemas.microsoft.com/office/drawing/2014/main" xmlns="" id="{183E7D27-3462-424C-8AC3-FC4EE7376C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88" y="2112"/>
              <a:ext cx="0" cy="19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4464" name="Line 14">
              <a:extLst>
                <a:ext uri="{FF2B5EF4-FFF2-40B4-BE49-F238E27FC236}">
                  <a16:creationId xmlns:a16="http://schemas.microsoft.com/office/drawing/2014/main" xmlns="" id="{8BB2AF22-DC3C-45E7-ABD4-7AD6D6E99E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112"/>
              <a:ext cx="168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4465" name="Line 15">
              <a:extLst>
                <a:ext uri="{FF2B5EF4-FFF2-40B4-BE49-F238E27FC236}">
                  <a16:creationId xmlns:a16="http://schemas.microsoft.com/office/drawing/2014/main" xmlns="" id="{5759BAF2-9EC5-49ED-8E03-E19C78B1ED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8" y="1680"/>
              <a:ext cx="0" cy="43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04458" name="Text Box 16">
            <a:extLst>
              <a:ext uri="{FF2B5EF4-FFF2-40B4-BE49-F238E27FC236}">
                <a16:creationId xmlns:a16="http://schemas.microsoft.com/office/drawing/2014/main" xmlns="" id="{B4FC393F-B9F1-458A-9F9B-470BE9916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962400"/>
            <a:ext cx="3810000" cy="13208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 b="1" baseline="0">
                <a:solidFill>
                  <a:srgbClr val="FF3300"/>
                </a:solidFill>
              </a:rPr>
              <a:t>The contents of the </a:t>
            </a:r>
            <a:r>
              <a:rPr lang="en-US" altLang="en-US" sz="2000" b="1" baseline="0">
                <a:solidFill>
                  <a:srgbClr val="FF3300"/>
                </a:solidFill>
                <a:latin typeface="Courier New" panose="02070309020205020404" pitchFamily="49" charset="0"/>
              </a:rPr>
              <a:t>grossPay</a:t>
            </a:r>
            <a:r>
              <a:rPr lang="en-US" altLang="en-US" sz="2000" b="1" baseline="0">
                <a:solidFill>
                  <a:srgbClr val="FF3300"/>
                </a:solidFill>
              </a:rPr>
              <a:t> variable will be printed in the location of the </a:t>
            </a:r>
            <a:r>
              <a:rPr lang="en-US" altLang="en-US" sz="2000" b="1" baseline="0">
                <a:solidFill>
                  <a:srgbClr val="FF3300"/>
                </a:solidFill>
                <a:latin typeface="Courier New" panose="02070309020205020404" pitchFamily="49" charset="0"/>
              </a:rPr>
              <a:t>%f</a:t>
            </a:r>
            <a:r>
              <a:rPr lang="en-US" altLang="en-US" sz="2000" b="1" baseline="0">
                <a:solidFill>
                  <a:srgbClr val="FF3300"/>
                </a:solidFill>
              </a:rPr>
              <a:t> format specifier.</a:t>
            </a:r>
            <a:endParaRPr lang="en-US" altLang="en-US" b="1">
              <a:solidFill>
                <a:srgbClr val="FF3300"/>
              </a:solidFill>
            </a:endParaRPr>
          </a:p>
        </p:txBody>
      </p:sp>
      <p:grpSp>
        <p:nvGrpSpPr>
          <p:cNvPr id="104459" name="Group 17">
            <a:extLst>
              <a:ext uri="{FF2B5EF4-FFF2-40B4-BE49-F238E27FC236}">
                <a16:creationId xmlns:a16="http://schemas.microsoft.com/office/drawing/2014/main" xmlns="" id="{326B1075-C895-4021-8467-34474A7EA423}"/>
              </a:ext>
            </a:extLst>
          </p:cNvPr>
          <p:cNvGrpSpPr>
            <a:grpSpLocks/>
          </p:cNvGrpSpPr>
          <p:nvPr/>
        </p:nvGrpSpPr>
        <p:grpSpPr bwMode="auto">
          <a:xfrm>
            <a:off x="6934200" y="2895600"/>
            <a:ext cx="304800" cy="1066800"/>
            <a:chOff x="4416" y="1632"/>
            <a:chExt cx="288" cy="672"/>
          </a:xfrm>
        </p:grpSpPr>
        <p:sp>
          <p:nvSpPr>
            <p:cNvPr id="104460" name="Line 18">
              <a:extLst>
                <a:ext uri="{FF2B5EF4-FFF2-40B4-BE49-F238E27FC236}">
                  <a16:creationId xmlns:a16="http://schemas.microsoft.com/office/drawing/2014/main" xmlns="" id="{F584D63C-EE15-4290-98D2-40E8899932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16" y="2112"/>
              <a:ext cx="0" cy="19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4461" name="Line 19">
              <a:extLst>
                <a:ext uri="{FF2B5EF4-FFF2-40B4-BE49-F238E27FC236}">
                  <a16:creationId xmlns:a16="http://schemas.microsoft.com/office/drawing/2014/main" xmlns="" id="{53EB984A-E7AA-41FA-92DC-0295231A30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2112"/>
              <a:ext cx="288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4462" name="Line 20">
              <a:extLst>
                <a:ext uri="{FF2B5EF4-FFF2-40B4-BE49-F238E27FC236}">
                  <a16:creationId xmlns:a16="http://schemas.microsoft.com/office/drawing/2014/main" xmlns="" id="{E34646EA-BA4E-4221-AC5F-B095723BF3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04" y="1632"/>
              <a:ext cx="0" cy="48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315725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2">
            <a:extLst>
              <a:ext uri="{FF2B5EF4-FFF2-40B4-BE49-F238E27FC236}">
                <a16:creationId xmlns:a16="http://schemas.microsoft.com/office/drawing/2014/main" xmlns="" id="{B2577C53-357D-49FB-816D-B4B4284F3F7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System.out.printf</a:t>
            </a:r>
            <a:r>
              <a:rPr lang="en-US" altLang="en-US"/>
              <a:t> Method</a:t>
            </a:r>
          </a:p>
        </p:txBody>
      </p:sp>
      <p:sp>
        <p:nvSpPr>
          <p:cNvPr id="106500" name="Rectangle 3">
            <a:extLst>
              <a:ext uri="{FF2B5EF4-FFF2-40B4-BE49-F238E27FC236}">
                <a16:creationId xmlns:a16="http://schemas.microsoft.com/office/drawing/2014/main" xmlns="" id="{F8B22FF5-1D76-48DB-B16F-B93A67A38C8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Another example:</a:t>
            </a:r>
          </a:p>
        </p:txBody>
      </p:sp>
      <p:sp>
        <p:nvSpPr>
          <p:cNvPr id="106501" name="Text Box 4">
            <a:extLst>
              <a:ext uri="{FF2B5EF4-FFF2-40B4-BE49-F238E27FC236}">
                <a16:creationId xmlns:a16="http://schemas.microsoft.com/office/drawing/2014/main" xmlns="" id="{5C213AE3-A576-4573-B11F-6687F36BA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057400"/>
            <a:ext cx="83058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20000"/>
              </a:spcAft>
              <a:buClr>
                <a:schemeClr val="accent2"/>
              </a:buClr>
              <a:buSzPct val="110000"/>
              <a:buFontTx/>
              <a:buNone/>
            </a:pPr>
            <a:r>
              <a:rPr lang="en-US" altLang="en-US" sz="2000" baseline="0">
                <a:latin typeface="Courier New" panose="02070309020205020404" pitchFamily="49" charset="0"/>
              </a:rPr>
              <a:t>double grossPay = 874.12;</a:t>
            </a:r>
          </a:p>
          <a:p>
            <a:pPr eaLnBrk="1" hangingPunct="1">
              <a:spcAft>
                <a:spcPct val="20000"/>
              </a:spcAft>
              <a:buClr>
                <a:schemeClr val="accent2"/>
              </a:buClr>
              <a:buSzPct val="110000"/>
              <a:buFontTx/>
              <a:buNone/>
            </a:pPr>
            <a:r>
              <a:rPr lang="en-US" altLang="en-US" sz="2000" baseline="0">
                <a:latin typeface="Courier New" panose="02070309020205020404" pitchFamily="49" charset="0"/>
              </a:rPr>
              <a:t>System.out.printf(</a:t>
            </a:r>
            <a:r>
              <a:rPr lang="en-US" altLang="en-US" sz="2000" baseline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altLang="en-US" sz="2000" baseline="0">
                <a:latin typeface="Courier New" panose="02070309020205020404" pitchFamily="49" charset="0"/>
              </a:rPr>
              <a:t>Your pay is %.2f.\n", grossPay);</a:t>
            </a:r>
          </a:p>
        </p:txBody>
      </p:sp>
      <p:pic>
        <p:nvPicPr>
          <p:cNvPr id="106502" name="Picture 7">
            <a:extLst>
              <a:ext uri="{FF2B5EF4-FFF2-40B4-BE49-F238E27FC236}">
                <a16:creationId xmlns:a16="http://schemas.microsoft.com/office/drawing/2014/main" xmlns="" id="{B0948C85-27DB-4213-BC13-2C9521DAE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429000"/>
            <a:ext cx="370522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93241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2">
            <a:extLst>
              <a:ext uri="{FF2B5EF4-FFF2-40B4-BE49-F238E27FC236}">
                <a16:creationId xmlns:a16="http://schemas.microsoft.com/office/drawing/2014/main" xmlns="" id="{55B3401F-7E28-4B34-AC69-37D5B4194D9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System.out.printf</a:t>
            </a:r>
            <a:r>
              <a:rPr lang="en-US" altLang="en-US"/>
              <a:t> Method</a:t>
            </a:r>
          </a:p>
        </p:txBody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xmlns="" id="{47A7D850-E484-454C-8F5B-A490AF57EDA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Another example:</a:t>
            </a:r>
          </a:p>
        </p:txBody>
      </p:sp>
      <p:sp>
        <p:nvSpPr>
          <p:cNvPr id="108549" name="Text Box 4">
            <a:extLst>
              <a:ext uri="{FF2B5EF4-FFF2-40B4-BE49-F238E27FC236}">
                <a16:creationId xmlns:a16="http://schemas.microsoft.com/office/drawing/2014/main" xmlns="" id="{897DBBC6-B7C3-4B4E-AC56-664853A2F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057400"/>
            <a:ext cx="83058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20000"/>
              </a:spcAft>
              <a:buClr>
                <a:schemeClr val="accent2"/>
              </a:buClr>
              <a:buSzPct val="110000"/>
              <a:buFontTx/>
              <a:buNone/>
            </a:pPr>
            <a:r>
              <a:rPr lang="en-US" altLang="en-US" sz="2000" baseline="0">
                <a:latin typeface="Courier New" panose="02070309020205020404" pitchFamily="49" charset="0"/>
              </a:rPr>
              <a:t>double grossPay = 874.12;</a:t>
            </a:r>
          </a:p>
          <a:p>
            <a:pPr eaLnBrk="1" hangingPunct="1">
              <a:spcAft>
                <a:spcPct val="20000"/>
              </a:spcAft>
              <a:buClr>
                <a:schemeClr val="accent2"/>
              </a:buClr>
              <a:buSzPct val="110000"/>
              <a:buFontTx/>
              <a:buNone/>
            </a:pPr>
            <a:r>
              <a:rPr lang="en-US" altLang="en-US" sz="2000" baseline="0">
                <a:latin typeface="Courier New" panose="02070309020205020404" pitchFamily="49" charset="0"/>
              </a:rPr>
              <a:t>System.out.printf(</a:t>
            </a:r>
            <a:r>
              <a:rPr lang="en-US" altLang="en-US" sz="2000" baseline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altLang="en-US" sz="2000" baseline="0">
                <a:latin typeface="Courier New" panose="02070309020205020404" pitchFamily="49" charset="0"/>
              </a:rPr>
              <a:t>Your pay is %.2f.\n", grossPay);</a:t>
            </a:r>
          </a:p>
        </p:txBody>
      </p:sp>
      <p:sp>
        <p:nvSpPr>
          <p:cNvPr id="108550" name="Oval 5">
            <a:extLst>
              <a:ext uri="{FF2B5EF4-FFF2-40B4-BE49-F238E27FC236}">
                <a16:creationId xmlns:a16="http://schemas.microsoft.com/office/drawing/2014/main" xmlns="" id="{904FFAE6-1D21-4D4D-80F4-534587110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2478088"/>
            <a:ext cx="685800" cy="4064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108551" name="Text Box 6">
            <a:extLst>
              <a:ext uri="{FF2B5EF4-FFF2-40B4-BE49-F238E27FC236}">
                <a16:creationId xmlns:a16="http://schemas.microsoft.com/office/drawing/2014/main" xmlns="" id="{EA5EDD71-46D5-41D2-AE41-F1798C4B1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962400"/>
            <a:ext cx="5410200" cy="10160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 b="1" baseline="0">
                <a:solidFill>
                  <a:srgbClr val="FF3300"/>
                </a:solidFill>
              </a:rPr>
              <a:t>The </a:t>
            </a:r>
            <a:r>
              <a:rPr lang="en-US" altLang="en-US" sz="2000" b="1" baseline="0">
                <a:solidFill>
                  <a:srgbClr val="FF3300"/>
                </a:solidFill>
                <a:latin typeface="Courier New" panose="02070309020205020404" pitchFamily="49" charset="0"/>
              </a:rPr>
              <a:t>%.2f</a:t>
            </a:r>
            <a:r>
              <a:rPr lang="en-US" altLang="en-US" sz="2000" b="1" baseline="0">
                <a:solidFill>
                  <a:srgbClr val="FF3300"/>
                </a:solidFill>
              </a:rPr>
              <a:t> format specifier indicates that a floating-point value will be printed, rounded to two decimal places.</a:t>
            </a:r>
          </a:p>
        </p:txBody>
      </p:sp>
      <p:grpSp>
        <p:nvGrpSpPr>
          <p:cNvPr id="108552" name="Group 11">
            <a:extLst>
              <a:ext uri="{FF2B5EF4-FFF2-40B4-BE49-F238E27FC236}">
                <a16:creationId xmlns:a16="http://schemas.microsoft.com/office/drawing/2014/main" xmlns="" id="{464E25F3-75C3-482C-B971-D4B63921F8DB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2971800"/>
            <a:ext cx="3322638" cy="990600"/>
            <a:chOff x="1488" y="1680"/>
            <a:chExt cx="1680" cy="624"/>
          </a:xfrm>
        </p:grpSpPr>
        <p:sp>
          <p:nvSpPr>
            <p:cNvPr id="108553" name="Line 12">
              <a:extLst>
                <a:ext uri="{FF2B5EF4-FFF2-40B4-BE49-F238E27FC236}">
                  <a16:creationId xmlns:a16="http://schemas.microsoft.com/office/drawing/2014/main" xmlns="" id="{FAB1629E-C111-4498-82B3-06DACF93BA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88" y="2112"/>
              <a:ext cx="0" cy="19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8554" name="Line 13">
              <a:extLst>
                <a:ext uri="{FF2B5EF4-FFF2-40B4-BE49-F238E27FC236}">
                  <a16:creationId xmlns:a16="http://schemas.microsoft.com/office/drawing/2014/main" xmlns="" id="{50715931-6CCB-48F7-AB97-5F8BB40A32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112"/>
              <a:ext cx="168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8555" name="Line 14">
              <a:extLst>
                <a:ext uri="{FF2B5EF4-FFF2-40B4-BE49-F238E27FC236}">
                  <a16:creationId xmlns:a16="http://schemas.microsoft.com/office/drawing/2014/main" xmlns="" id="{E6B210E4-D78E-48B1-85A4-0DE3C4D6C0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8" y="1680"/>
              <a:ext cx="0" cy="43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437670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2">
            <a:extLst>
              <a:ext uri="{FF2B5EF4-FFF2-40B4-BE49-F238E27FC236}">
                <a16:creationId xmlns:a16="http://schemas.microsoft.com/office/drawing/2014/main" xmlns="" id="{19CB707B-6187-4607-88A2-09034EEDC06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System.out.printf</a:t>
            </a:r>
            <a:r>
              <a:rPr lang="en-US" altLang="en-US"/>
              <a:t> Method</a:t>
            </a:r>
          </a:p>
        </p:txBody>
      </p:sp>
      <p:sp>
        <p:nvSpPr>
          <p:cNvPr id="110596" name="Rectangle 3">
            <a:extLst>
              <a:ext uri="{FF2B5EF4-FFF2-40B4-BE49-F238E27FC236}">
                <a16:creationId xmlns:a16="http://schemas.microsoft.com/office/drawing/2014/main" xmlns="" id="{293CA36F-5380-4894-8506-E063AA1948F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Another example:</a:t>
            </a:r>
          </a:p>
        </p:txBody>
      </p:sp>
      <p:sp>
        <p:nvSpPr>
          <p:cNvPr id="110597" name="Text Box 4">
            <a:extLst>
              <a:ext uri="{FF2B5EF4-FFF2-40B4-BE49-F238E27FC236}">
                <a16:creationId xmlns:a16="http://schemas.microsoft.com/office/drawing/2014/main" xmlns="" id="{7E99C8A8-FBA6-4EF1-B449-36FFD948D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057400"/>
            <a:ext cx="8305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20000"/>
              </a:spcAft>
              <a:buClr>
                <a:schemeClr val="accent2"/>
              </a:buClr>
              <a:buSzPct val="110000"/>
              <a:buFontTx/>
              <a:buNone/>
            </a:pPr>
            <a:r>
              <a:rPr lang="en-US" altLang="en-US" sz="2000" baseline="0">
                <a:latin typeface="Courier New" panose="02070309020205020404" pitchFamily="49" charset="0"/>
              </a:rPr>
              <a:t>double grossPay = 5874.127;</a:t>
            </a:r>
          </a:p>
          <a:p>
            <a:pPr eaLnBrk="1" hangingPunct="1">
              <a:spcAft>
                <a:spcPct val="20000"/>
              </a:spcAft>
              <a:buClr>
                <a:schemeClr val="accent2"/>
              </a:buClr>
              <a:buSzPct val="110000"/>
              <a:buFontTx/>
              <a:buNone/>
            </a:pPr>
            <a:r>
              <a:rPr lang="en-US" altLang="en-US" sz="2000" baseline="0">
                <a:latin typeface="Courier New" panose="02070309020205020404" pitchFamily="49" charset="0"/>
              </a:rPr>
              <a:t>System.out.printf(</a:t>
            </a:r>
            <a:r>
              <a:rPr lang="en-US" altLang="en-US" sz="2000" baseline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altLang="en-US" sz="2000" baseline="0">
                <a:latin typeface="Courier New" panose="02070309020205020404" pitchFamily="49" charset="0"/>
              </a:rPr>
              <a:t>Your pay is %,.2f.\n", grossPay);</a:t>
            </a:r>
          </a:p>
        </p:txBody>
      </p:sp>
      <p:sp>
        <p:nvSpPr>
          <p:cNvPr id="110598" name="Oval 5">
            <a:extLst>
              <a:ext uri="{FF2B5EF4-FFF2-40B4-BE49-F238E27FC236}">
                <a16:creationId xmlns:a16="http://schemas.microsoft.com/office/drawing/2014/main" xmlns="" id="{163AD361-52E3-472C-9482-33220CB94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2478088"/>
            <a:ext cx="838200" cy="4064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110599" name="Text Box 6">
            <a:extLst>
              <a:ext uri="{FF2B5EF4-FFF2-40B4-BE49-F238E27FC236}">
                <a16:creationId xmlns:a16="http://schemas.microsoft.com/office/drawing/2014/main" xmlns="" id="{515B3DB3-F2F6-4739-AB7C-C079888C0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962400"/>
            <a:ext cx="3352800" cy="193833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 b="1" baseline="0">
                <a:solidFill>
                  <a:srgbClr val="FF3300"/>
                </a:solidFill>
              </a:rPr>
              <a:t>The </a:t>
            </a:r>
            <a:r>
              <a:rPr lang="en-US" altLang="en-US" sz="2000" b="1" baseline="0">
                <a:solidFill>
                  <a:srgbClr val="FF3300"/>
                </a:solidFill>
                <a:latin typeface="Courier New" panose="02070309020205020404" pitchFamily="49" charset="0"/>
              </a:rPr>
              <a:t>%,.2f</a:t>
            </a:r>
            <a:r>
              <a:rPr lang="en-US" altLang="en-US" sz="2000" b="1" baseline="0">
                <a:solidFill>
                  <a:srgbClr val="FF3300"/>
                </a:solidFill>
              </a:rPr>
              <a:t> format specifier indicates that a floating-point value will be printed with comma separators, rounded to two decimal places.</a:t>
            </a:r>
          </a:p>
        </p:txBody>
      </p:sp>
      <p:grpSp>
        <p:nvGrpSpPr>
          <p:cNvPr id="110600" name="Group 11">
            <a:extLst>
              <a:ext uri="{FF2B5EF4-FFF2-40B4-BE49-F238E27FC236}">
                <a16:creationId xmlns:a16="http://schemas.microsoft.com/office/drawing/2014/main" xmlns="" id="{685A425F-EA74-4481-80C4-CE0C15FE2C5F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2971800"/>
            <a:ext cx="3322638" cy="990600"/>
            <a:chOff x="1488" y="1680"/>
            <a:chExt cx="1680" cy="624"/>
          </a:xfrm>
        </p:grpSpPr>
        <p:sp>
          <p:nvSpPr>
            <p:cNvPr id="110602" name="Line 12">
              <a:extLst>
                <a:ext uri="{FF2B5EF4-FFF2-40B4-BE49-F238E27FC236}">
                  <a16:creationId xmlns:a16="http://schemas.microsoft.com/office/drawing/2014/main" xmlns="" id="{1BF44DD2-0EE7-4DB9-97EB-C1ECED44C3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88" y="2112"/>
              <a:ext cx="0" cy="19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0603" name="Line 13">
              <a:extLst>
                <a:ext uri="{FF2B5EF4-FFF2-40B4-BE49-F238E27FC236}">
                  <a16:creationId xmlns:a16="http://schemas.microsoft.com/office/drawing/2014/main" xmlns="" id="{30B518D6-850C-4127-A153-77D369B828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112"/>
              <a:ext cx="168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0604" name="Line 14">
              <a:extLst>
                <a:ext uri="{FF2B5EF4-FFF2-40B4-BE49-F238E27FC236}">
                  <a16:creationId xmlns:a16="http://schemas.microsoft.com/office/drawing/2014/main" xmlns="" id="{71F13431-08D1-4689-883D-98BB9FDA9E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8" y="1680"/>
              <a:ext cx="0" cy="43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110601" name="Picture 2">
            <a:extLst>
              <a:ext uri="{FF2B5EF4-FFF2-40B4-BE49-F238E27FC236}">
                <a16:creationId xmlns:a16="http://schemas.microsoft.com/office/drawing/2014/main" xmlns="" id="{0869C3CF-999A-45C9-88B7-F9B048009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10000"/>
            <a:ext cx="372427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283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Numeric Data Types</a:t>
            </a:r>
          </a:p>
        </p:txBody>
      </p:sp>
      <p:graphicFrame>
        <p:nvGraphicFramePr>
          <p:cNvPr id="184403" name="Group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602348"/>
              </p:ext>
            </p:extLst>
          </p:nvPr>
        </p:nvGraphicFramePr>
        <p:xfrm>
          <a:off x="457200" y="1371600"/>
          <a:ext cx="8382000" cy="4699000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59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754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byte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 byte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Integers in the range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-128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to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+127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short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2 bytes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Integers in the range of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-32,768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to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+32,767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int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 bytes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Integers in the range of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-2,147,483,648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to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+2,147,483,647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8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long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8 bytes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Integers in the range of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-9,223,372,036,854,775,808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to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+9,223,372,036,854,775,807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8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float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4 bytes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Floating-point numbers in the range of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±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3.4x10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-38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to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±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3.4x10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38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, 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with 7 digits accuracy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8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double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8 bytes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Floating-point numbers in the range of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D885E3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±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1.7x10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-308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to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±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1.7x10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308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, with 15 digits accuracy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000376" y="6236784"/>
            <a:ext cx="4980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>
                <a:hlinkClick r:id="rId3"/>
              </a:rPr>
              <a:t>How</a:t>
            </a:r>
            <a:r>
              <a:rPr lang="es-ES_tradnl" dirty="0">
                <a:hlinkClick r:id="rId3"/>
              </a:rPr>
              <a:t> </a:t>
            </a:r>
            <a:r>
              <a:rPr lang="es-ES_tradnl" dirty="0" err="1">
                <a:hlinkClick r:id="rId3"/>
              </a:rPr>
              <a:t>Gangnam</a:t>
            </a:r>
            <a:r>
              <a:rPr lang="es-ES_tradnl" dirty="0">
                <a:hlinkClick r:id="rId3"/>
              </a:rPr>
              <a:t> Style </a:t>
            </a:r>
            <a:r>
              <a:rPr lang="es-ES_tradnl" dirty="0" err="1">
                <a:hlinkClick r:id="rId3"/>
              </a:rPr>
              <a:t>broke</a:t>
            </a:r>
            <a:r>
              <a:rPr lang="es-ES_tradnl" dirty="0">
                <a:hlinkClick r:id="rId3"/>
              </a:rPr>
              <a:t> </a:t>
            </a:r>
            <a:r>
              <a:rPr lang="es-ES_tradnl" dirty="0" err="1">
                <a:hlinkClick r:id="rId3"/>
              </a:rPr>
              <a:t>youtube</a:t>
            </a:r>
            <a:r>
              <a:rPr lang="es-ES_tradnl" dirty="0">
                <a:hlinkClick r:id="rId3"/>
              </a:rPr>
              <a:t> </a:t>
            </a:r>
            <a:r>
              <a:rPr lang="es-ES_tradnl" dirty="0" err="1">
                <a:hlinkClick r:id="rId3"/>
              </a:rPr>
              <a:t>view</a:t>
            </a:r>
            <a:r>
              <a:rPr lang="es-ES_tradnl" dirty="0">
                <a:hlinkClick r:id="rId3"/>
              </a:rPr>
              <a:t> </a:t>
            </a:r>
            <a:r>
              <a:rPr lang="es-ES_tradnl" dirty="0" err="1">
                <a:hlinkClick r:id="rId3"/>
              </a:rPr>
              <a:t>count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1999422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2">
            <a:extLst>
              <a:ext uri="{FF2B5EF4-FFF2-40B4-BE49-F238E27FC236}">
                <a16:creationId xmlns:a16="http://schemas.microsoft.com/office/drawing/2014/main" xmlns="" id="{5B0219E3-7A9A-40B3-BCCA-DD9BA2BC0C2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System.out.printf</a:t>
            </a:r>
            <a:r>
              <a:rPr lang="en-US" altLang="en-US"/>
              <a:t> Method</a:t>
            </a:r>
          </a:p>
        </p:txBody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xmlns="" id="{190BF265-9749-408B-838E-F34F688E149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Another example:</a:t>
            </a:r>
          </a:p>
        </p:txBody>
      </p:sp>
      <p:sp>
        <p:nvSpPr>
          <p:cNvPr id="112645" name="Text Box 4">
            <a:extLst>
              <a:ext uri="{FF2B5EF4-FFF2-40B4-BE49-F238E27FC236}">
                <a16:creationId xmlns:a16="http://schemas.microsoft.com/office/drawing/2014/main" xmlns="" id="{7AB8F013-C1F0-4C23-94CD-99CEDFCB8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057400"/>
            <a:ext cx="83058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20000"/>
              </a:spcAft>
              <a:buClr>
                <a:schemeClr val="accent2"/>
              </a:buClr>
              <a:buSzPct val="110000"/>
              <a:buFontTx/>
              <a:buNone/>
            </a:pPr>
            <a:r>
              <a:rPr lang="en-US" altLang="en-US" sz="2000" baseline="0">
                <a:latin typeface="Courier New" panose="02070309020205020404" pitchFamily="49" charset="0"/>
              </a:rPr>
              <a:t>String name = "Ringo";</a:t>
            </a:r>
          </a:p>
          <a:p>
            <a:pPr eaLnBrk="1" hangingPunct="1">
              <a:spcAft>
                <a:spcPct val="20000"/>
              </a:spcAft>
              <a:buClr>
                <a:schemeClr val="accent2"/>
              </a:buClr>
              <a:buSzPct val="110000"/>
              <a:buFontTx/>
              <a:buNone/>
            </a:pPr>
            <a:r>
              <a:rPr lang="en-US" altLang="en-US" sz="2000" baseline="0">
                <a:latin typeface="Courier New" panose="02070309020205020404" pitchFamily="49" charset="0"/>
              </a:rPr>
              <a:t>System.out.printf(</a:t>
            </a:r>
            <a:r>
              <a:rPr lang="en-US" altLang="en-US" sz="2000" baseline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altLang="en-US" sz="2000" baseline="0">
                <a:latin typeface="Courier New" panose="02070309020205020404" pitchFamily="49" charset="0"/>
              </a:rPr>
              <a:t>Your name is %s.\n", name);</a:t>
            </a:r>
          </a:p>
        </p:txBody>
      </p:sp>
      <p:pic>
        <p:nvPicPr>
          <p:cNvPr id="112646" name="Picture 6">
            <a:extLst>
              <a:ext uri="{FF2B5EF4-FFF2-40B4-BE49-F238E27FC236}">
                <a16:creationId xmlns:a16="http://schemas.microsoft.com/office/drawing/2014/main" xmlns="" id="{C1D1681E-C66C-4AED-BCED-0DA5FEFC9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52800"/>
            <a:ext cx="370522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7" name="Text Box 7">
            <a:extLst>
              <a:ext uri="{FF2B5EF4-FFF2-40B4-BE49-F238E27FC236}">
                <a16:creationId xmlns:a16="http://schemas.microsoft.com/office/drawing/2014/main" xmlns="" id="{786D9E3C-BE02-4F2A-9285-688F774FF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4038600"/>
            <a:ext cx="3581400" cy="10160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 b="1" baseline="0">
                <a:solidFill>
                  <a:srgbClr val="FF3300"/>
                </a:solidFill>
              </a:rPr>
              <a:t>The </a:t>
            </a:r>
            <a:r>
              <a:rPr lang="en-US" altLang="en-US" sz="2000" b="1" baseline="0">
                <a:solidFill>
                  <a:srgbClr val="FF3300"/>
                </a:solidFill>
                <a:latin typeface="Courier New" panose="02070309020205020404" pitchFamily="49" charset="0"/>
              </a:rPr>
              <a:t>%s</a:t>
            </a:r>
            <a:r>
              <a:rPr lang="en-US" altLang="en-US" sz="2000" b="1" baseline="0">
                <a:solidFill>
                  <a:srgbClr val="FF3300"/>
                </a:solidFill>
              </a:rPr>
              <a:t> format specifier indicates that a string will be printed.</a:t>
            </a:r>
          </a:p>
        </p:txBody>
      </p:sp>
      <p:grpSp>
        <p:nvGrpSpPr>
          <p:cNvPr id="112648" name="Group 11">
            <a:extLst>
              <a:ext uri="{FF2B5EF4-FFF2-40B4-BE49-F238E27FC236}">
                <a16:creationId xmlns:a16="http://schemas.microsoft.com/office/drawing/2014/main" xmlns="" id="{44671CFA-7522-458F-B447-DBEC843F1462}"/>
              </a:ext>
            </a:extLst>
          </p:cNvPr>
          <p:cNvGrpSpPr>
            <a:grpSpLocks/>
          </p:cNvGrpSpPr>
          <p:nvPr/>
        </p:nvGrpSpPr>
        <p:grpSpPr bwMode="auto">
          <a:xfrm>
            <a:off x="5746750" y="2895600"/>
            <a:ext cx="882650" cy="1143000"/>
            <a:chOff x="3648" y="1824"/>
            <a:chExt cx="528" cy="720"/>
          </a:xfrm>
        </p:grpSpPr>
        <p:sp>
          <p:nvSpPr>
            <p:cNvPr id="112649" name="Line 8">
              <a:extLst>
                <a:ext uri="{FF2B5EF4-FFF2-40B4-BE49-F238E27FC236}">
                  <a16:creationId xmlns:a16="http://schemas.microsoft.com/office/drawing/2014/main" xmlns="" id="{F166BB01-50B6-4CBA-94E6-40E2D2FC91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76" y="2208"/>
              <a:ext cx="0" cy="33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650" name="Line 9">
              <a:extLst>
                <a:ext uri="{FF2B5EF4-FFF2-40B4-BE49-F238E27FC236}">
                  <a16:creationId xmlns:a16="http://schemas.microsoft.com/office/drawing/2014/main" xmlns="" id="{625CFDA1-AEA9-428B-993D-07F500C519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48" y="2208"/>
              <a:ext cx="528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651" name="Line 10">
              <a:extLst>
                <a:ext uri="{FF2B5EF4-FFF2-40B4-BE49-F238E27FC236}">
                  <a16:creationId xmlns:a16="http://schemas.microsoft.com/office/drawing/2014/main" xmlns="" id="{06C2E599-6DF0-43D4-A4F2-F28F755E9F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48" y="1824"/>
              <a:ext cx="0" cy="38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46183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2">
            <a:extLst>
              <a:ext uri="{FF2B5EF4-FFF2-40B4-BE49-F238E27FC236}">
                <a16:creationId xmlns:a16="http://schemas.microsoft.com/office/drawing/2014/main" xmlns="" id="{EC32DD31-45F6-4833-9828-BE60359E0BC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System.out.printf</a:t>
            </a:r>
            <a:r>
              <a:rPr lang="en-US" altLang="en-US"/>
              <a:t> Method</a:t>
            </a:r>
          </a:p>
        </p:txBody>
      </p:sp>
      <p:sp>
        <p:nvSpPr>
          <p:cNvPr id="114692" name="Rectangle 3">
            <a:extLst>
              <a:ext uri="{FF2B5EF4-FFF2-40B4-BE49-F238E27FC236}">
                <a16:creationId xmlns:a16="http://schemas.microsoft.com/office/drawing/2014/main" xmlns="" id="{856A3191-AB2F-42AE-B7FB-103909C08AA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Specifying a field width:</a:t>
            </a:r>
          </a:p>
        </p:txBody>
      </p:sp>
      <p:sp>
        <p:nvSpPr>
          <p:cNvPr id="114693" name="Text Box 4">
            <a:extLst>
              <a:ext uri="{FF2B5EF4-FFF2-40B4-BE49-F238E27FC236}">
                <a16:creationId xmlns:a16="http://schemas.microsoft.com/office/drawing/2014/main" xmlns="" id="{9D61EF3F-C157-4BCF-B195-8CA4792D1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09800"/>
            <a:ext cx="84582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latin typeface="Courier New" panose="02070309020205020404" pitchFamily="49" charset="0"/>
              </a:rPr>
              <a:t>int number = 9;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>
                <a:latin typeface="Courier New" panose="02070309020205020404" pitchFamily="49" charset="0"/>
              </a:rPr>
              <a:t>System.out.printf("The value is %6d\n", number);</a:t>
            </a:r>
          </a:p>
        </p:txBody>
      </p:sp>
      <p:pic>
        <p:nvPicPr>
          <p:cNvPr id="114694" name="Picture 5">
            <a:extLst>
              <a:ext uri="{FF2B5EF4-FFF2-40B4-BE49-F238E27FC236}">
                <a16:creationId xmlns:a16="http://schemas.microsoft.com/office/drawing/2014/main" xmlns="" id="{B826495E-438D-44D3-8ADB-B95647F69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05200"/>
            <a:ext cx="370522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4695" name="Group 9">
            <a:extLst>
              <a:ext uri="{FF2B5EF4-FFF2-40B4-BE49-F238E27FC236}">
                <a16:creationId xmlns:a16="http://schemas.microsoft.com/office/drawing/2014/main" xmlns="" id="{B90940B3-1381-4E1D-BB17-B8A187445366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4114800"/>
            <a:ext cx="663575" cy="228600"/>
            <a:chOff x="1152" y="2544"/>
            <a:chExt cx="418" cy="144"/>
          </a:xfrm>
        </p:grpSpPr>
        <p:sp>
          <p:nvSpPr>
            <p:cNvPr id="114704" name="Line 6">
              <a:extLst>
                <a:ext uri="{FF2B5EF4-FFF2-40B4-BE49-F238E27FC236}">
                  <a16:creationId xmlns:a16="http://schemas.microsoft.com/office/drawing/2014/main" xmlns="" id="{694DE415-F84B-4234-BC4D-D8FC75F45C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544"/>
              <a:ext cx="0" cy="14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4705" name="Line 7">
              <a:extLst>
                <a:ext uri="{FF2B5EF4-FFF2-40B4-BE49-F238E27FC236}">
                  <a16:creationId xmlns:a16="http://schemas.microsoft.com/office/drawing/2014/main" xmlns="" id="{A2031E83-0C3D-49D6-A4F3-80F95192EA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70" y="2544"/>
              <a:ext cx="0" cy="14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4706" name="Line 8">
              <a:extLst>
                <a:ext uri="{FF2B5EF4-FFF2-40B4-BE49-F238E27FC236}">
                  <a16:creationId xmlns:a16="http://schemas.microsoft.com/office/drawing/2014/main" xmlns="" id="{61DD0C6E-0B8E-4744-BE3D-F34355743C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688"/>
              <a:ext cx="418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4696" name="Group 12">
            <a:extLst>
              <a:ext uri="{FF2B5EF4-FFF2-40B4-BE49-F238E27FC236}">
                <a16:creationId xmlns:a16="http://schemas.microsoft.com/office/drawing/2014/main" xmlns="" id="{56E67EFD-10F0-4ECC-A1DC-E266EEFC088D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4343400"/>
            <a:ext cx="2514600" cy="914400"/>
            <a:chOff x="1344" y="2736"/>
            <a:chExt cx="1584" cy="336"/>
          </a:xfrm>
        </p:grpSpPr>
        <p:sp>
          <p:nvSpPr>
            <p:cNvPr id="114702" name="Line 10">
              <a:extLst>
                <a:ext uri="{FF2B5EF4-FFF2-40B4-BE49-F238E27FC236}">
                  <a16:creationId xmlns:a16="http://schemas.microsoft.com/office/drawing/2014/main" xmlns="" id="{6F54C570-00B0-4AFE-B257-7AE6D0D0F3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2736"/>
              <a:ext cx="0" cy="33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4703" name="Line 11">
              <a:extLst>
                <a:ext uri="{FF2B5EF4-FFF2-40B4-BE49-F238E27FC236}">
                  <a16:creationId xmlns:a16="http://schemas.microsoft.com/office/drawing/2014/main" xmlns="" id="{C92B6F04-CC5D-4F13-A671-8D47EB1D4D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3072"/>
              <a:ext cx="1584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14697" name="Oval 14">
            <a:extLst>
              <a:ext uri="{FF2B5EF4-FFF2-40B4-BE49-F238E27FC236}">
                <a16:creationId xmlns:a16="http://schemas.microsoft.com/office/drawing/2014/main" xmlns="" id="{AEEB3247-2414-4A57-9F96-A4D916622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514600"/>
            <a:ext cx="533400" cy="5334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114698" name="Text Box 15">
            <a:extLst>
              <a:ext uri="{FF2B5EF4-FFF2-40B4-BE49-F238E27FC236}">
                <a16:creationId xmlns:a16="http://schemas.microsoft.com/office/drawing/2014/main" xmlns="" id="{1AD2EE4D-4A21-4DBD-89A1-788C41679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114800"/>
            <a:ext cx="2286000" cy="19304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 b="1" baseline="0">
                <a:solidFill>
                  <a:srgbClr val="FF3300"/>
                </a:solidFill>
              </a:rPr>
              <a:t>The </a:t>
            </a:r>
            <a:r>
              <a:rPr lang="en-US" altLang="en-US" sz="2000" b="1" baseline="0">
                <a:solidFill>
                  <a:srgbClr val="FF3300"/>
                </a:solidFill>
                <a:latin typeface="Courier New" panose="02070309020205020404" pitchFamily="49" charset="0"/>
              </a:rPr>
              <a:t>%6d</a:t>
            </a:r>
            <a:r>
              <a:rPr lang="en-US" altLang="en-US" sz="2000" b="1" baseline="0">
                <a:solidFill>
                  <a:srgbClr val="FF3300"/>
                </a:solidFill>
              </a:rPr>
              <a:t> format specifier indicates the integer will appear in a field that is 6 spaces wide.</a:t>
            </a:r>
          </a:p>
        </p:txBody>
      </p:sp>
      <p:sp>
        <p:nvSpPr>
          <p:cNvPr id="114699" name="Line 16">
            <a:extLst>
              <a:ext uri="{FF2B5EF4-FFF2-40B4-BE49-F238E27FC236}">
                <a16:creationId xmlns:a16="http://schemas.microsoft.com/office/drawing/2014/main" xmlns="" id="{6F114189-23F2-4259-8AA8-D88033CDBFD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22950" y="3581400"/>
            <a:ext cx="0" cy="533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00" name="Line 17">
            <a:extLst>
              <a:ext uri="{FF2B5EF4-FFF2-40B4-BE49-F238E27FC236}">
                <a16:creationId xmlns:a16="http://schemas.microsoft.com/office/drawing/2014/main" xmlns="" id="{4CD188C4-8E0F-4A5D-96A9-82297F7C28F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13350" y="3581400"/>
            <a:ext cx="6096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01" name="Line 18">
            <a:extLst>
              <a:ext uri="{FF2B5EF4-FFF2-40B4-BE49-F238E27FC236}">
                <a16:creationId xmlns:a16="http://schemas.microsoft.com/office/drawing/2014/main" xmlns="" id="{93DBD284-05F4-404A-92A5-277B43BD6E7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13350" y="3124200"/>
            <a:ext cx="0" cy="4572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8371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9" name="Picture 18">
            <a:extLst>
              <a:ext uri="{FF2B5EF4-FFF2-40B4-BE49-F238E27FC236}">
                <a16:creationId xmlns:a16="http://schemas.microsoft.com/office/drawing/2014/main" xmlns="" id="{A0E27CE4-B80E-421E-9DD9-863BDE522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05200"/>
            <a:ext cx="370522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0" name="Rectangle 2">
            <a:extLst>
              <a:ext uri="{FF2B5EF4-FFF2-40B4-BE49-F238E27FC236}">
                <a16:creationId xmlns:a16="http://schemas.microsoft.com/office/drawing/2014/main" xmlns="" id="{26A2DAB2-77FD-497C-95AE-BEA18C7BFD2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System.out.printf</a:t>
            </a:r>
            <a:r>
              <a:rPr lang="en-US" altLang="en-US"/>
              <a:t> Method</a:t>
            </a:r>
          </a:p>
        </p:txBody>
      </p:sp>
      <p:sp>
        <p:nvSpPr>
          <p:cNvPr id="116741" name="Rectangle 3">
            <a:extLst>
              <a:ext uri="{FF2B5EF4-FFF2-40B4-BE49-F238E27FC236}">
                <a16:creationId xmlns:a16="http://schemas.microsoft.com/office/drawing/2014/main" xmlns="" id="{C495E848-1BD5-45FB-825E-690964F1E43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Another example:</a:t>
            </a:r>
          </a:p>
        </p:txBody>
      </p:sp>
      <p:sp>
        <p:nvSpPr>
          <p:cNvPr id="116742" name="Text Box 4">
            <a:extLst>
              <a:ext uri="{FF2B5EF4-FFF2-40B4-BE49-F238E27FC236}">
                <a16:creationId xmlns:a16="http://schemas.microsoft.com/office/drawing/2014/main" xmlns="" id="{4F43A808-43CD-4C60-94A8-D644EDE79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09800"/>
            <a:ext cx="845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aseline="0">
                <a:latin typeface="Courier New" panose="02070309020205020404" pitchFamily="49" charset="0"/>
              </a:rPr>
              <a:t>double number = 9.76891;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 baseline="0">
                <a:latin typeface="Courier New" panose="02070309020205020404" pitchFamily="49" charset="0"/>
              </a:rPr>
              <a:t>System.out.printf("The value is %6.2f\n", number);</a:t>
            </a:r>
          </a:p>
        </p:txBody>
      </p:sp>
      <p:grpSp>
        <p:nvGrpSpPr>
          <p:cNvPr id="116743" name="Group 6">
            <a:extLst>
              <a:ext uri="{FF2B5EF4-FFF2-40B4-BE49-F238E27FC236}">
                <a16:creationId xmlns:a16="http://schemas.microsoft.com/office/drawing/2014/main" xmlns="" id="{0444987A-70E1-4C35-AE0E-0A140DB2E5DC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4114800"/>
            <a:ext cx="663575" cy="228600"/>
            <a:chOff x="1152" y="2544"/>
            <a:chExt cx="418" cy="144"/>
          </a:xfrm>
        </p:grpSpPr>
        <p:sp>
          <p:nvSpPr>
            <p:cNvPr id="116756" name="Line 7">
              <a:extLst>
                <a:ext uri="{FF2B5EF4-FFF2-40B4-BE49-F238E27FC236}">
                  <a16:creationId xmlns:a16="http://schemas.microsoft.com/office/drawing/2014/main" xmlns="" id="{51B3A389-677C-42F8-B434-1456E3C7A3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544"/>
              <a:ext cx="0" cy="14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6757" name="Line 8">
              <a:extLst>
                <a:ext uri="{FF2B5EF4-FFF2-40B4-BE49-F238E27FC236}">
                  <a16:creationId xmlns:a16="http://schemas.microsoft.com/office/drawing/2014/main" xmlns="" id="{FBB4F41C-9FB3-4209-AE21-B578D5F05C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70" y="2544"/>
              <a:ext cx="0" cy="14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6758" name="Line 9">
              <a:extLst>
                <a:ext uri="{FF2B5EF4-FFF2-40B4-BE49-F238E27FC236}">
                  <a16:creationId xmlns:a16="http://schemas.microsoft.com/office/drawing/2014/main" xmlns="" id="{F9F3152D-CE82-4DA6-AE2F-E136230DA4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688"/>
              <a:ext cx="418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6744" name="Group 10">
            <a:extLst>
              <a:ext uri="{FF2B5EF4-FFF2-40B4-BE49-F238E27FC236}">
                <a16:creationId xmlns:a16="http://schemas.microsoft.com/office/drawing/2014/main" xmlns="" id="{AB16E080-0763-49D5-B39F-9E782F9037E0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4343400"/>
            <a:ext cx="2514600" cy="914400"/>
            <a:chOff x="1344" y="2736"/>
            <a:chExt cx="1584" cy="336"/>
          </a:xfrm>
        </p:grpSpPr>
        <p:sp>
          <p:nvSpPr>
            <p:cNvPr id="116754" name="Line 11">
              <a:extLst>
                <a:ext uri="{FF2B5EF4-FFF2-40B4-BE49-F238E27FC236}">
                  <a16:creationId xmlns:a16="http://schemas.microsoft.com/office/drawing/2014/main" xmlns="" id="{4D8307C6-9B43-4DBE-8054-F0C73ECEA7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2736"/>
              <a:ext cx="0" cy="33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6755" name="Line 12">
              <a:extLst>
                <a:ext uri="{FF2B5EF4-FFF2-40B4-BE49-F238E27FC236}">
                  <a16:creationId xmlns:a16="http://schemas.microsoft.com/office/drawing/2014/main" xmlns="" id="{7C0A024A-AC31-4095-BC84-896E176426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3072"/>
              <a:ext cx="1584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16745" name="Text Box 14">
            <a:extLst>
              <a:ext uri="{FF2B5EF4-FFF2-40B4-BE49-F238E27FC236}">
                <a16:creationId xmlns:a16="http://schemas.microsoft.com/office/drawing/2014/main" xmlns="" id="{8121ADEE-FAE8-47E4-A3C0-07C85229E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114800"/>
            <a:ext cx="3352800" cy="16256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000" b="1" baseline="0">
                <a:solidFill>
                  <a:srgbClr val="FF3300"/>
                </a:solidFill>
              </a:rPr>
              <a:t>The </a:t>
            </a:r>
            <a:r>
              <a:rPr lang="en-US" altLang="en-US" sz="2000" b="1" baseline="0">
                <a:solidFill>
                  <a:srgbClr val="FF3300"/>
                </a:solidFill>
                <a:latin typeface="Courier New" panose="02070309020205020404" pitchFamily="49" charset="0"/>
              </a:rPr>
              <a:t>%6.2f</a:t>
            </a:r>
            <a:r>
              <a:rPr lang="en-US" altLang="en-US" sz="2000" b="1" baseline="0">
                <a:solidFill>
                  <a:srgbClr val="FF3300"/>
                </a:solidFill>
              </a:rPr>
              <a:t> format specifier indicates the number will appear in a field that is 6 spaces wide, and be rounded to 2 decimal places.</a:t>
            </a:r>
          </a:p>
        </p:txBody>
      </p:sp>
      <p:grpSp>
        <p:nvGrpSpPr>
          <p:cNvPr id="116746" name="Group 19">
            <a:extLst>
              <a:ext uri="{FF2B5EF4-FFF2-40B4-BE49-F238E27FC236}">
                <a16:creationId xmlns:a16="http://schemas.microsoft.com/office/drawing/2014/main" xmlns="" id="{AD02FE85-012A-4390-9645-FD2F332A88E1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2895600"/>
            <a:ext cx="685800" cy="228600"/>
            <a:chOff x="1152" y="2544"/>
            <a:chExt cx="418" cy="144"/>
          </a:xfrm>
        </p:grpSpPr>
        <p:sp>
          <p:nvSpPr>
            <p:cNvPr id="116751" name="Line 20">
              <a:extLst>
                <a:ext uri="{FF2B5EF4-FFF2-40B4-BE49-F238E27FC236}">
                  <a16:creationId xmlns:a16="http://schemas.microsoft.com/office/drawing/2014/main" xmlns="" id="{303165BD-9173-48A7-9FB6-5235676A9E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544"/>
              <a:ext cx="0" cy="14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6752" name="Line 21">
              <a:extLst>
                <a:ext uri="{FF2B5EF4-FFF2-40B4-BE49-F238E27FC236}">
                  <a16:creationId xmlns:a16="http://schemas.microsoft.com/office/drawing/2014/main" xmlns="" id="{F43E7C51-AC71-4414-9C23-4F4E124244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70" y="2544"/>
              <a:ext cx="0" cy="14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6753" name="Line 22">
              <a:extLst>
                <a:ext uri="{FF2B5EF4-FFF2-40B4-BE49-F238E27FC236}">
                  <a16:creationId xmlns:a16="http://schemas.microsoft.com/office/drawing/2014/main" xmlns="" id="{65647FDF-B24D-4C14-9DD5-FF1B5DE054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688"/>
              <a:ext cx="418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6747" name="Group 26">
            <a:extLst>
              <a:ext uri="{FF2B5EF4-FFF2-40B4-BE49-F238E27FC236}">
                <a16:creationId xmlns:a16="http://schemas.microsoft.com/office/drawing/2014/main" xmlns="" id="{BF8376FA-275E-46AB-B03B-EE4B5E3513A6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3124200"/>
            <a:ext cx="685800" cy="990600"/>
            <a:chOff x="3552" y="1968"/>
            <a:chExt cx="432" cy="624"/>
          </a:xfrm>
        </p:grpSpPr>
        <p:sp>
          <p:nvSpPr>
            <p:cNvPr id="116748" name="Line 23">
              <a:extLst>
                <a:ext uri="{FF2B5EF4-FFF2-40B4-BE49-F238E27FC236}">
                  <a16:creationId xmlns:a16="http://schemas.microsoft.com/office/drawing/2014/main" xmlns="" id="{DA9DA912-2726-42D2-92D7-9059E47F7A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1968"/>
              <a:ext cx="0" cy="33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6749" name="Line 24">
              <a:extLst>
                <a:ext uri="{FF2B5EF4-FFF2-40B4-BE49-F238E27FC236}">
                  <a16:creationId xmlns:a16="http://schemas.microsoft.com/office/drawing/2014/main" xmlns="" id="{62B798F6-A0F6-42E9-893A-5A977AA879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2304"/>
              <a:ext cx="432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6750" name="Line 25">
              <a:extLst>
                <a:ext uri="{FF2B5EF4-FFF2-40B4-BE49-F238E27FC236}">
                  <a16:creationId xmlns:a16="http://schemas.microsoft.com/office/drawing/2014/main" xmlns="" id="{B8D0F53F-43CA-46DD-ACE7-18906AE265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2304"/>
              <a:ext cx="0" cy="28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982619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1">
            <a:extLst>
              <a:ext uri="{FF2B5EF4-FFF2-40B4-BE49-F238E27FC236}">
                <a16:creationId xmlns:a16="http://schemas.microsoft.com/office/drawing/2014/main" xmlns="" id="{D81AFBFE-2881-4D47-82FD-EF0FDC681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</a:t>
            </a:r>
            <a:r>
              <a:rPr lang="en-US" altLang="en-US" dirty="0" err="1">
                <a:latin typeface="Courier New" panose="02070309020205020404" pitchFamily="49" charset="0"/>
              </a:rPr>
              <a:t>printf</a:t>
            </a:r>
            <a:r>
              <a:rPr lang="en-US" altLang="en-US" dirty="0">
                <a:latin typeface="Courier New" panose="02070309020205020404" pitchFamily="49" charset="0"/>
              </a:rPr>
              <a:t> </a:t>
            </a:r>
            <a:r>
              <a:rPr lang="en-US" altLang="en-US" dirty="0"/>
              <a:t>Example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CBFCDAD-3614-4092-9CD9-08B79F296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450" y="1690688"/>
            <a:ext cx="5069400" cy="498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249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1">
            <a:extLst>
              <a:ext uri="{FF2B5EF4-FFF2-40B4-BE49-F238E27FC236}">
                <a16:creationId xmlns:a16="http://schemas.microsoft.com/office/drawing/2014/main" xmlns="" id="{D81AFBFE-2881-4D47-82FD-EF0FDC681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</a:t>
            </a:r>
            <a:r>
              <a:rPr lang="en-US" altLang="en-US" dirty="0" err="1">
                <a:latin typeface="Courier New" panose="02070309020205020404" pitchFamily="49" charset="0"/>
              </a:rPr>
              <a:t>printf</a:t>
            </a:r>
            <a:r>
              <a:rPr lang="en-US" altLang="en-US" dirty="0">
                <a:latin typeface="Courier New" panose="02070309020205020404" pitchFamily="49" charset="0"/>
              </a:rPr>
              <a:t> </a:t>
            </a:r>
            <a:r>
              <a:rPr lang="en-US" altLang="en-US" dirty="0"/>
              <a:t>Example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319E1CE-27F6-4F60-95A5-2F0CE3C84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787" y="1500187"/>
            <a:ext cx="6605588" cy="521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1251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1">
            <a:extLst>
              <a:ext uri="{FF2B5EF4-FFF2-40B4-BE49-F238E27FC236}">
                <a16:creationId xmlns:a16="http://schemas.microsoft.com/office/drawing/2014/main" xmlns="" id="{D81AFBFE-2881-4D47-82FD-EF0FDC681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</a:t>
            </a:r>
            <a:r>
              <a:rPr lang="en-US" altLang="en-US">
                <a:latin typeface="Courier New" panose="02070309020205020404" pitchFamily="49" charset="0"/>
              </a:rPr>
              <a:t>String.format</a:t>
            </a:r>
            <a:r>
              <a:rPr lang="en-US" altLang="en-US"/>
              <a:t> Method</a:t>
            </a:r>
          </a:p>
        </p:txBody>
      </p:sp>
      <p:sp>
        <p:nvSpPr>
          <p:cNvPr id="119811" name="Content Placeholder 2">
            <a:extLst>
              <a:ext uri="{FF2B5EF4-FFF2-40B4-BE49-F238E27FC236}">
                <a16:creationId xmlns:a16="http://schemas.microsoft.com/office/drawing/2014/main" xmlns="" id="{67E25402-6B0A-4E67-BC40-5A82C6EA4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The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String.format</a:t>
            </a:r>
            <a:r>
              <a:rPr lang="en-US" altLang="en-US"/>
              <a:t> method works exactly like the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System.out.printf</a:t>
            </a:r>
            <a:r>
              <a:rPr lang="en-US" altLang="en-US"/>
              <a:t> method, except that it does not display the formatted string on the screen. </a:t>
            </a:r>
          </a:p>
          <a:p>
            <a:r>
              <a:rPr lang="en-US" altLang="en-US"/>
              <a:t>Instead, it returns a reference to the formatted string. </a:t>
            </a:r>
          </a:p>
          <a:p>
            <a:r>
              <a:rPr lang="en-US" altLang="en-US"/>
              <a:t>You can assign the reference to a variable, and then use it later.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4F38927-1355-4A08-BBB4-412F75960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83" y="4608596"/>
            <a:ext cx="8465923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0522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>
            <a:extLst>
              <a:ext uri="{FF2B5EF4-FFF2-40B4-BE49-F238E27FC236}">
                <a16:creationId xmlns:a16="http://schemas.microsoft.com/office/drawing/2014/main" xmlns="" id="{D62F8DC2-F8C3-4629-B1C0-82738428C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</a:t>
            </a:r>
            <a:r>
              <a:rPr lang="en-US" altLang="en-US">
                <a:latin typeface="Courier New" panose="02070309020205020404" pitchFamily="49" charset="0"/>
              </a:rPr>
              <a:t>String.format</a:t>
            </a:r>
            <a:r>
              <a:rPr lang="en-US" altLang="en-US"/>
              <a:t> Method</a:t>
            </a:r>
          </a:p>
        </p:txBody>
      </p:sp>
      <p:sp>
        <p:nvSpPr>
          <p:cNvPr id="120835" name="Content Placeholder 2">
            <a:extLst>
              <a:ext uri="{FF2B5EF4-FFF2-40B4-BE49-F238E27FC236}">
                <a16:creationId xmlns:a16="http://schemas.microsoft.com/office/drawing/2014/main" xmlns="" id="{7BD32D44-2A08-4874-978E-2D66E38F5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The general format of the method is:</a:t>
            </a:r>
          </a:p>
        </p:txBody>
      </p:sp>
      <p:sp>
        <p:nvSpPr>
          <p:cNvPr id="120836" name="Text Box 5">
            <a:extLst>
              <a:ext uri="{FF2B5EF4-FFF2-40B4-BE49-F238E27FC236}">
                <a16:creationId xmlns:a16="http://schemas.microsoft.com/office/drawing/2014/main" xmlns="" id="{7429585F-277A-41D8-8196-54A2C96D8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370138"/>
            <a:ext cx="77724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20000"/>
              </a:spcAft>
              <a:buClr>
                <a:schemeClr val="accent2"/>
              </a:buClr>
              <a:buSzPct val="110000"/>
              <a:buFontTx/>
              <a:buNone/>
            </a:pPr>
            <a:r>
              <a:rPr lang="en-US" altLang="en-US" sz="2400" baseline="0">
                <a:latin typeface="Courier New" panose="02070309020205020404" pitchFamily="49" charset="0"/>
              </a:rPr>
              <a:t>String.format(</a:t>
            </a:r>
            <a:r>
              <a:rPr lang="en-US" altLang="en-US" sz="2400" i="1" baseline="0">
                <a:latin typeface="Courier New" panose="02070309020205020404" pitchFamily="49" charset="0"/>
              </a:rPr>
              <a:t>FormatString</a:t>
            </a:r>
            <a:r>
              <a:rPr lang="en-US" altLang="en-US" sz="2400" baseline="0">
                <a:latin typeface="Courier New" panose="02070309020205020404" pitchFamily="49" charset="0"/>
              </a:rPr>
              <a:t>,</a:t>
            </a:r>
            <a:r>
              <a:rPr lang="en-US" altLang="en-US" sz="2400" i="1" baseline="0">
                <a:latin typeface="Courier New" panose="02070309020205020404" pitchFamily="49" charset="0"/>
              </a:rPr>
              <a:t>ArgumentList</a:t>
            </a:r>
            <a:r>
              <a:rPr lang="en-US" altLang="en-US" sz="2400" baseline="0">
                <a:latin typeface="Courier New" panose="02070309020205020404" pitchFamily="49" charset="0"/>
              </a:rPr>
              <a:t>);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altLang="en-US" sz="2400"/>
          </a:p>
        </p:txBody>
      </p:sp>
      <p:sp>
        <p:nvSpPr>
          <p:cNvPr id="120837" name="Text Box 6">
            <a:extLst>
              <a:ext uri="{FF2B5EF4-FFF2-40B4-BE49-F238E27FC236}">
                <a16:creationId xmlns:a16="http://schemas.microsoft.com/office/drawing/2014/main" xmlns="" id="{3AC3FF2A-53D6-4137-AF76-174D00A82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970338"/>
            <a:ext cx="2819400" cy="19272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i="1" baseline="0">
                <a:solidFill>
                  <a:srgbClr val="FF3300"/>
                </a:solidFill>
                <a:latin typeface="Courier New" panose="02070309020205020404" pitchFamily="49" charset="0"/>
              </a:rPr>
              <a:t>FormatString</a:t>
            </a:r>
            <a:r>
              <a:rPr lang="en-US" altLang="en-US" sz="2400" b="1" baseline="0">
                <a:solidFill>
                  <a:srgbClr val="FF3300"/>
                </a:solidFill>
              </a:rPr>
              <a:t> is a string that contains text and/or special formatting specifiers.</a:t>
            </a:r>
          </a:p>
        </p:txBody>
      </p:sp>
      <p:sp>
        <p:nvSpPr>
          <p:cNvPr id="120838" name="Text Box 7">
            <a:extLst>
              <a:ext uri="{FF2B5EF4-FFF2-40B4-BE49-F238E27FC236}">
                <a16:creationId xmlns:a16="http://schemas.microsoft.com/office/drawing/2014/main" xmlns="" id="{79FDCE23-65B9-4EC2-9438-BA1D7CB93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970338"/>
            <a:ext cx="3810000" cy="229235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i="1" baseline="0">
                <a:solidFill>
                  <a:srgbClr val="FF3300"/>
                </a:solidFill>
                <a:latin typeface="Courier New" panose="02070309020205020404" pitchFamily="49" charset="0"/>
              </a:rPr>
              <a:t>ArgumentList</a:t>
            </a:r>
            <a:r>
              <a:rPr lang="en-US" altLang="en-US" sz="2400" b="1" baseline="0">
                <a:solidFill>
                  <a:srgbClr val="FF3300"/>
                </a:solidFill>
              </a:rPr>
              <a:t> is optional. It is a list of additional arguments that will be formatted according to the format specifiers listed in the format string.</a:t>
            </a:r>
          </a:p>
        </p:txBody>
      </p:sp>
      <p:sp>
        <p:nvSpPr>
          <p:cNvPr id="120839" name="Line 8">
            <a:extLst>
              <a:ext uri="{FF2B5EF4-FFF2-40B4-BE49-F238E27FC236}">
                <a16:creationId xmlns:a16="http://schemas.microsoft.com/office/drawing/2014/main" xmlns="" id="{040EDF68-FC10-4A77-A5FC-BE2492C3F3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8800" y="3436938"/>
            <a:ext cx="0" cy="533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840" name="Line 9">
            <a:extLst>
              <a:ext uri="{FF2B5EF4-FFF2-40B4-BE49-F238E27FC236}">
                <a16:creationId xmlns:a16="http://schemas.microsoft.com/office/drawing/2014/main" xmlns="" id="{E1AC22AA-211A-4E82-B554-9C77A8D00F4D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3436938"/>
            <a:ext cx="32004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841" name="Line 10">
            <a:extLst>
              <a:ext uri="{FF2B5EF4-FFF2-40B4-BE49-F238E27FC236}">
                <a16:creationId xmlns:a16="http://schemas.microsoft.com/office/drawing/2014/main" xmlns="" id="{BD3637A2-F456-45E0-8CA2-F910F42F69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29200" y="2827338"/>
            <a:ext cx="0" cy="6096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842" name="Line 11">
            <a:extLst>
              <a:ext uri="{FF2B5EF4-FFF2-40B4-BE49-F238E27FC236}">
                <a16:creationId xmlns:a16="http://schemas.microsoft.com/office/drawing/2014/main" xmlns="" id="{77D27BBF-23A4-430B-8CE6-212CA463A1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77000" y="3436938"/>
            <a:ext cx="0" cy="533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843" name="Line 12">
            <a:extLst>
              <a:ext uri="{FF2B5EF4-FFF2-40B4-BE49-F238E27FC236}">
                <a16:creationId xmlns:a16="http://schemas.microsoft.com/office/drawing/2014/main" xmlns="" id="{1F2C2553-F12B-48C6-9DD2-ED528015BA2A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3436938"/>
            <a:ext cx="6858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0844" name="Line 13">
            <a:extLst>
              <a:ext uri="{FF2B5EF4-FFF2-40B4-BE49-F238E27FC236}">
                <a16:creationId xmlns:a16="http://schemas.microsoft.com/office/drawing/2014/main" xmlns="" id="{FA9EC8FC-8A3E-4DC4-AEBB-237008D378D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2800" y="2827338"/>
            <a:ext cx="0" cy="6096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786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</a:t>
            </a:r>
            <a:r>
              <a:rPr lang="en-US" altLang="en-US">
                <a:latin typeface="Courier New" pitchFamily="49" charset="0"/>
              </a:rPr>
              <a:t>Scanner</a:t>
            </a:r>
            <a:r>
              <a:rPr lang="en-US" altLang="en-US"/>
              <a:t> Class</a:t>
            </a:r>
          </a:p>
        </p:txBody>
      </p:sp>
      <p:sp>
        <p:nvSpPr>
          <p:cNvPr id="1577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28650" y="1825625"/>
            <a:ext cx="8248650" cy="4575176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en-US" sz="2800" dirty="0"/>
              <a:t>To read input from the keyboard we can use the </a:t>
            </a:r>
            <a:r>
              <a:rPr lang="en-US" altLang="en-US" sz="2800" dirty="0">
                <a:latin typeface="Courier New" pitchFamily="49" charset="0"/>
              </a:rPr>
              <a:t>Scanner</a:t>
            </a:r>
            <a:r>
              <a:rPr lang="en-US" altLang="en-US" sz="2800" dirty="0"/>
              <a:t> class.</a:t>
            </a:r>
          </a:p>
          <a:p>
            <a:pPr eaLnBrk="1" hangingPunct="1"/>
            <a:r>
              <a:rPr lang="en-US" altLang="en-US" sz="2800" dirty="0"/>
              <a:t>The </a:t>
            </a:r>
            <a:r>
              <a:rPr lang="en-US" altLang="en-US" sz="2800" dirty="0">
                <a:latin typeface="Courier New" pitchFamily="49" charset="0"/>
              </a:rPr>
              <a:t>Scanner</a:t>
            </a:r>
            <a:r>
              <a:rPr lang="en-US" altLang="en-US" sz="2800" dirty="0"/>
              <a:t> class is defined in </a:t>
            </a:r>
            <a:r>
              <a:rPr lang="en-US" altLang="en-US" sz="2800" dirty="0" err="1">
                <a:latin typeface="Courier New" pitchFamily="49" charset="0"/>
              </a:rPr>
              <a:t>java.util</a:t>
            </a:r>
            <a:r>
              <a:rPr lang="en-US" altLang="en-US" sz="2800" dirty="0"/>
              <a:t>, so we will use the following statement at the top of our programs:</a:t>
            </a:r>
            <a:br>
              <a:rPr lang="en-US" altLang="en-US" sz="2800" dirty="0"/>
            </a:br>
            <a:r>
              <a:rPr lang="en-US" altLang="en-US" sz="2800" dirty="0"/>
              <a:t/>
            </a:r>
            <a:br>
              <a:rPr lang="en-US" altLang="en-US" sz="2800" dirty="0"/>
            </a:br>
            <a:r>
              <a:rPr lang="en-US" altLang="en-US" sz="2800" dirty="0">
                <a:latin typeface="Courier New" pitchFamily="49" charset="0"/>
              </a:rPr>
              <a:t>import </a:t>
            </a:r>
            <a:r>
              <a:rPr lang="en-US" altLang="en-US" sz="2800" dirty="0" err="1">
                <a:latin typeface="Courier New" pitchFamily="49" charset="0"/>
              </a:rPr>
              <a:t>java.util.Scanner</a:t>
            </a:r>
            <a:r>
              <a:rPr lang="en-US" altLang="en-US" sz="2800" dirty="0">
                <a:latin typeface="Courier New" pitchFamily="49" charset="0"/>
              </a:rPr>
              <a:t>;</a:t>
            </a:r>
          </a:p>
          <a:p>
            <a:pPr eaLnBrk="1" hangingPunct="1"/>
            <a:endParaRPr lang="en-US" altLang="en-US" sz="2800" dirty="0">
              <a:latin typeface="Courier New" pitchFamily="49" charset="0"/>
            </a:endParaRPr>
          </a:p>
          <a:p>
            <a:r>
              <a:rPr lang="en-US" altLang="en-US" sz="2800" dirty="0"/>
              <a:t>Scanner objects work with </a:t>
            </a:r>
            <a:r>
              <a:rPr lang="en-US" altLang="en-US" sz="2800" dirty="0">
                <a:latin typeface="Courier New" pitchFamily="49" charset="0"/>
              </a:rPr>
              <a:t>System.in</a:t>
            </a:r>
          </a:p>
          <a:p>
            <a:r>
              <a:rPr lang="en-US" altLang="en-US" sz="2800" dirty="0"/>
              <a:t>To create a </a:t>
            </a:r>
            <a:r>
              <a:rPr lang="en-US" altLang="en-US" sz="2800" dirty="0">
                <a:latin typeface="Courier New" pitchFamily="49" charset="0"/>
              </a:rPr>
              <a:t>Scanner</a:t>
            </a:r>
            <a:r>
              <a:rPr lang="en-US" altLang="en-US" sz="2800" dirty="0"/>
              <a:t> object:</a:t>
            </a:r>
          </a:p>
          <a:p>
            <a:pPr marL="0" indent="0">
              <a:buNone/>
            </a:pPr>
            <a:r>
              <a:rPr lang="en-US" altLang="en-US" sz="2800" dirty="0"/>
              <a:t/>
            </a:r>
            <a:br>
              <a:rPr lang="en-US" altLang="en-US" sz="2800" dirty="0"/>
            </a:br>
            <a:r>
              <a:rPr lang="en-US" altLang="en-US" dirty="0">
                <a:latin typeface="Courier New" pitchFamily="49" charset="0"/>
              </a:rPr>
              <a:t>Scanner keyboard = new Scanner (System.in);</a:t>
            </a:r>
          </a:p>
          <a:p>
            <a:pPr eaLnBrk="1" hangingPunct="1"/>
            <a:endParaRPr lang="en-US" altLang="en-US" sz="28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85338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</a:t>
            </a:r>
            <a:r>
              <a:rPr lang="en-US" altLang="en-US" dirty="0">
                <a:latin typeface="Courier New" pitchFamily="49" charset="0"/>
              </a:rPr>
              <a:t>Scanner</a:t>
            </a:r>
            <a:r>
              <a:rPr lang="en-US" altLang="en-US" dirty="0"/>
              <a:t> Class example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978B16F-CDC0-4FA0-8806-19BA2681E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860" y="1871662"/>
            <a:ext cx="6178690" cy="327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90846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28650" y="365126"/>
            <a:ext cx="8235950" cy="1325563"/>
          </a:xfrm>
        </p:spPr>
        <p:txBody>
          <a:bodyPr/>
          <a:lstStyle/>
          <a:p>
            <a:pPr eaLnBrk="1" hangingPunct="1"/>
            <a:r>
              <a:rPr lang="en-US" altLang="en-US" dirty="0"/>
              <a:t>Activity </a:t>
            </a:r>
            <a:r>
              <a:rPr lang="en-US" altLang="en-US" dirty="0" smtClean="0"/>
              <a:t>5 </a:t>
            </a:r>
            <a:r>
              <a:rPr lang="en-US" altLang="en-US" dirty="0"/>
              <a:t>(will be included in quiz grade)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407400" cy="47244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en-US" dirty="0" smtClean="0"/>
              <a:t>Use the previous activity 4 program. </a:t>
            </a:r>
            <a:endParaRPr lang="en-US" altLang="en-US" dirty="0"/>
          </a:p>
          <a:p>
            <a:pPr eaLnBrk="1" hangingPunct="1"/>
            <a:r>
              <a:rPr lang="en-US" altLang="en-US" dirty="0" smtClean="0"/>
              <a:t>Change the program to obtain radius as a user input and calculate and display both circumference and area of a circle. </a:t>
            </a:r>
          </a:p>
          <a:p>
            <a:pPr eaLnBrk="1" hangingPunct="1"/>
            <a:r>
              <a:rPr lang="en-US" altLang="en-US" dirty="0" smtClean="0"/>
              <a:t>Circumference = 2 * PI * radius</a:t>
            </a:r>
          </a:p>
          <a:p>
            <a:pPr eaLnBrk="1" hangingPunct="1"/>
            <a:r>
              <a:rPr lang="en-US" altLang="en-US" dirty="0" smtClean="0"/>
              <a:t>Area = PI * radius</a:t>
            </a:r>
            <a:r>
              <a:rPr lang="en-US" altLang="en-US" sz="2200" baseline="30000" dirty="0" smtClean="0"/>
              <a:t>2</a:t>
            </a:r>
            <a:endParaRPr lang="en-US" altLang="en-US" baseline="30000" dirty="0"/>
          </a:p>
          <a:p>
            <a:pPr lvl="1"/>
            <a:r>
              <a:rPr lang="en-US" altLang="en-US" dirty="0"/>
              <a:t>PI is a constant of value 3.14</a:t>
            </a:r>
          </a:p>
          <a:p>
            <a:pPr lvl="1"/>
            <a:r>
              <a:rPr lang="en-US" altLang="en-US" dirty="0"/>
              <a:t>Radius is a double variable called radius</a:t>
            </a:r>
          </a:p>
          <a:p>
            <a:pPr lvl="1"/>
            <a:r>
              <a:rPr lang="en-US" altLang="en-US" dirty="0"/>
              <a:t>Circumference is stored in a double variable called </a:t>
            </a:r>
            <a:r>
              <a:rPr lang="en-US" altLang="en-US" dirty="0" smtClean="0"/>
              <a:t>circumference</a:t>
            </a:r>
          </a:p>
          <a:p>
            <a:pPr lvl="1"/>
            <a:r>
              <a:rPr lang="en-US" altLang="en-US" sz="2000" i="1" dirty="0" smtClean="0"/>
              <a:t>Your </a:t>
            </a:r>
            <a:r>
              <a:rPr lang="en-US" altLang="en-US" sz="2000" i="1" dirty="0"/>
              <a:t>program output </a:t>
            </a:r>
            <a:r>
              <a:rPr lang="en-US" altLang="en-US" sz="2000" i="1" dirty="0" smtClean="0"/>
              <a:t>is</a:t>
            </a:r>
          </a:p>
          <a:p>
            <a:pPr marL="342900" lvl="1" indent="0">
              <a:buNone/>
            </a:pPr>
            <a:endParaRPr lang="en-US" altLang="en-US" sz="2000" i="1" dirty="0"/>
          </a:p>
          <a:p>
            <a:pPr marL="0" indent="0" eaLnBrk="1" hangingPunct="1">
              <a:buNone/>
            </a:pPr>
            <a:r>
              <a:rPr lang="en-US" altLang="en-US" sz="2000" i="1" dirty="0"/>
              <a:t>        </a:t>
            </a:r>
            <a:r>
              <a:rPr lang="en-US" altLang="en-US" sz="2000" i="1" dirty="0" smtClean="0"/>
              <a:t>Enter value for radius </a:t>
            </a:r>
            <a:r>
              <a:rPr lang="en-US" altLang="en-US" sz="2000" i="1" dirty="0"/>
              <a:t>: 2.6</a:t>
            </a:r>
          </a:p>
          <a:p>
            <a:pPr marL="0" indent="0" eaLnBrk="1" hangingPunct="1">
              <a:buNone/>
            </a:pPr>
            <a:r>
              <a:rPr lang="en-US" altLang="en-US" sz="2000" i="1" dirty="0"/>
              <a:t>        The circumference of the circle is: </a:t>
            </a:r>
            <a:r>
              <a:rPr lang="en-US" altLang="en-US" sz="2000" i="1" dirty="0" smtClean="0"/>
              <a:t>16.33</a:t>
            </a:r>
            <a:br>
              <a:rPr lang="en-US" altLang="en-US" sz="2000" i="1" dirty="0" smtClean="0"/>
            </a:br>
            <a:r>
              <a:rPr lang="en-US" altLang="en-US" sz="2000" i="1" dirty="0" smtClean="0"/>
              <a:t>        The area of the circle is : 21.23</a:t>
            </a:r>
          </a:p>
          <a:p>
            <a:pPr marL="0" indent="0" eaLnBrk="1" hangingPunct="1">
              <a:buNone/>
            </a:pPr>
            <a:r>
              <a:rPr lang="en-US" altLang="en-US" sz="2000" i="1" dirty="0"/>
              <a:t>	</a:t>
            </a:r>
            <a:endParaRPr lang="en-US" altLang="en-US" sz="2000" i="1" dirty="0"/>
          </a:p>
          <a:p>
            <a:pPr marL="0" indent="0" eaLnBrk="1" hangingPunct="1">
              <a:buNone/>
            </a:pPr>
            <a:endParaRPr lang="en-US" altLang="en-US" dirty="0"/>
          </a:p>
          <a:p>
            <a:r>
              <a:rPr lang="en-US" altLang="en-US" dirty="0" smtClean="0"/>
              <a:t>Submit both activity 4 and 5 in your LabActivity.java to Piazza thread. Format your output using </a:t>
            </a:r>
            <a:r>
              <a:rPr lang="en-US" altLang="en-US" dirty="0" err="1" smtClean="0"/>
              <a:t>printf</a:t>
            </a:r>
            <a:r>
              <a:rPr lang="en-US" altLang="en-US" dirty="0" smtClean="0"/>
              <a:t> method for 2 </a:t>
            </a:r>
            <a:r>
              <a:rPr lang="en-US" altLang="en-US" smtClean="0"/>
              <a:t>decimal places.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9244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Variable Declarations</a:t>
            </a:r>
          </a:p>
        </p:txBody>
      </p:sp>
      <p:sp>
        <p:nvSpPr>
          <p:cNvPr id="7680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690689"/>
            <a:ext cx="8153400" cy="4724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/>
              <a:t>Variable Declarations take the following form:</a:t>
            </a:r>
          </a:p>
          <a:p>
            <a:pPr marL="342900" lvl="1" indent="0" eaLnBrk="1" hangingPunct="1">
              <a:buNone/>
            </a:pPr>
            <a:endParaRPr lang="en-US" altLang="en-US" sz="2800" dirty="0"/>
          </a:p>
          <a:p>
            <a:pPr marL="342900" lvl="1" indent="0" eaLnBrk="1" hangingPunct="1">
              <a:buNone/>
            </a:pPr>
            <a:r>
              <a:rPr lang="en-US" altLang="en-US" sz="2400" dirty="0" err="1">
                <a:solidFill>
                  <a:srgbClr val="FF0000"/>
                </a:solidFill>
              </a:rPr>
              <a:t>DataType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VariableName</a:t>
            </a:r>
            <a:r>
              <a:rPr lang="en-US" altLang="en-US" sz="2400" dirty="0">
                <a:solidFill>
                  <a:srgbClr val="FF0000"/>
                </a:solidFill>
              </a:rPr>
              <a:t>;</a:t>
            </a:r>
          </a:p>
          <a:p>
            <a:pPr marL="342900" lvl="1" indent="0" eaLnBrk="1" hangingPunct="1">
              <a:buNone/>
            </a:pPr>
            <a:endParaRPr lang="en-US" altLang="en-US" sz="2400" i="1" dirty="0"/>
          </a:p>
          <a:p>
            <a:pPr marL="342900" lvl="1" indent="0" eaLnBrk="1" hangingPunct="1">
              <a:buNone/>
            </a:pPr>
            <a:r>
              <a:rPr lang="en-US" altLang="en-US" sz="2400" i="1" dirty="0"/>
              <a:t>Examples: </a:t>
            </a:r>
            <a:endParaRPr lang="en-US" altLang="en-US" sz="2400" dirty="0"/>
          </a:p>
          <a:p>
            <a:pPr lvl="2" eaLnBrk="1" hangingPunct="1"/>
            <a:r>
              <a:rPr lang="en-US" altLang="en-US" sz="1800" dirty="0">
                <a:latin typeface="Courier New" pitchFamily="49" charset="0"/>
              </a:rPr>
              <a:t>byte inches;</a:t>
            </a:r>
          </a:p>
          <a:p>
            <a:pPr lvl="2" eaLnBrk="1" hangingPunct="1"/>
            <a:r>
              <a:rPr lang="en-US" altLang="en-US" sz="1800" dirty="0">
                <a:latin typeface="Courier New" pitchFamily="49" charset="0"/>
              </a:rPr>
              <a:t>short month;</a:t>
            </a:r>
          </a:p>
          <a:p>
            <a:pPr lvl="2" eaLnBrk="1" hangingPunct="1"/>
            <a:r>
              <a:rPr lang="en-US" altLang="en-US" sz="1800" dirty="0" err="1">
                <a:latin typeface="Courier New" pitchFamily="49" charset="0"/>
              </a:rPr>
              <a:t>int</a:t>
            </a:r>
            <a:r>
              <a:rPr lang="en-US" altLang="en-US" sz="1800" dirty="0">
                <a:latin typeface="Courier New" pitchFamily="49" charset="0"/>
              </a:rPr>
              <a:t> speed;</a:t>
            </a:r>
          </a:p>
          <a:p>
            <a:pPr lvl="2" eaLnBrk="1" hangingPunct="1"/>
            <a:r>
              <a:rPr lang="en-US" altLang="en-US" sz="1800" dirty="0">
                <a:latin typeface="Courier New" pitchFamily="49" charset="0"/>
              </a:rPr>
              <a:t>long </a:t>
            </a:r>
            <a:r>
              <a:rPr lang="en-US" altLang="en-US" sz="1800" dirty="0" err="1">
                <a:latin typeface="Courier New" pitchFamily="49" charset="0"/>
              </a:rPr>
              <a:t>timeStamp</a:t>
            </a:r>
            <a:r>
              <a:rPr lang="en-US" altLang="en-US" sz="1800" dirty="0">
                <a:latin typeface="Courier New" pitchFamily="49" charset="0"/>
              </a:rPr>
              <a:t>;</a:t>
            </a:r>
          </a:p>
          <a:p>
            <a:pPr lvl="2" eaLnBrk="1" hangingPunct="1"/>
            <a:r>
              <a:rPr lang="en-US" altLang="en-US" sz="1800" dirty="0">
                <a:latin typeface="Courier New" pitchFamily="49" charset="0"/>
              </a:rPr>
              <a:t>float </a:t>
            </a:r>
            <a:r>
              <a:rPr lang="en-US" altLang="en-US" sz="1800" dirty="0" err="1">
                <a:latin typeface="Courier New" pitchFamily="49" charset="0"/>
              </a:rPr>
              <a:t>salesCommission</a:t>
            </a:r>
            <a:r>
              <a:rPr lang="en-US" altLang="en-US" sz="1800" dirty="0">
                <a:latin typeface="Courier New" pitchFamily="49" charset="0"/>
              </a:rPr>
              <a:t>;</a:t>
            </a:r>
          </a:p>
          <a:p>
            <a:pPr lvl="2" eaLnBrk="1" hangingPunct="1"/>
            <a:r>
              <a:rPr lang="en-US" altLang="en-US" sz="1800" dirty="0">
                <a:latin typeface="Courier New" pitchFamily="49" charset="0"/>
              </a:rPr>
              <a:t>double distance;</a:t>
            </a:r>
          </a:p>
        </p:txBody>
      </p:sp>
    </p:spTree>
    <p:extLst>
      <p:ext uri="{BB962C8B-B14F-4D97-AF65-F5344CB8AC3E}">
        <p14:creationId xmlns:p14="http://schemas.microsoft.com/office/powerpoint/2010/main" val="153640940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Type Casting</a:t>
            </a:r>
            <a:endParaRPr lang="en-US" altLang="en-US" dirty="0"/>
          </a:p>
        </p:txBody>
      </p:sp>
      <p:sp>
        <p:nvSpPr>
          <p:cNvPr id="1577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28650" y="1825625"/>
            <a:ext cx="8248650" cy="4575176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800" dirty="0" smtClean="0"/>
              <a:t>Java is </a:t>
            </a:r>
            <a:r>
              <a:rPr lang="en-US" altLang="en-US" sz="2800" i="1" dirty="0" smtClean="0"/>
              <a:t>strongly typed </a:t>
            </a:r>
            <a:r>
              <a:rPr lang="en-US" altLang="en-US" sz="2800" dirty="0" smtClean="0"/>
              <a:t>language. Following assignment will be rejected by compiler</a:t>
            </a:r>
          </a:p>
          <a:p>
            <a:pPr marL="0" indent="0">
              <a:buNone/>
            </a:pPr>
            <a:r>
              <a:rPr lang="en-US" altLang="en-US" sz="2800" dirty="0" smtClean="0"/>
              <a:t>		</a:t>
            </a:r>
            <a:r>
              <a:rPr lang="en-US" altLang="en-US" sz="2800" dirty="0" err="1">
                <a:latin typeface="Courier New" pitchFamily="49" charset="0"/>
              </a:rPr>
              <a:t>int</a:t>
            </a:r>
            <a:r>
              <a:rPr lang="en-US" altLang="en-US" sz="2800" dirty="0">
                <a:latin typeface="Courier New" pitchFamily="49" charset="0"/>
              </a:rPr>
              <a:t> x;</a:t>
            </a:r>
          </a:p>
          <a:p>
            <a:pPr marL="0" indent="0">
              <a:buNone/>
            </a:pPr>
            <a:r>
              <a:rPr lang="en-US" altLang="en-US" sz="2800" dirty="0">
                <a:latin typeface="Courier New" pitchFamily="49" charset="0"/>
              </a:rPr>
              <a:t>		</a:t>
            </a:r>
            <a:r>
              <a:rPr lang="en-US" altLang="en-US" sz="2800" dirty="0" smtClean="0">
                <a:latin typeface="Courier New" pitchFamily="49" charset="0"/>
              </a:rPr>
              <a:t>double </a:t>
            </a:r>
            <a:r>
              <a:rPr lang="en-US" altLang="en-US" sz="2800" dirty="0">
                <a:latin typeface="Courier New" pitchFamily="49" charset="0"/>
              </a:rPr>
              <a:t>y = </a:t>
            </a:r>
            <a:r>
              <a:rPr lang="en-US" altLang="en-US" sz="2800" dirty="0" smtClean="0">
                <a:latin typeface="Courier New" pitchFamily="49" charset="0"/>
              </a:rPr>
              <a:t>2.5;</a:t>
            </a:r>
            <a:endParaRPr lang="en-US" altLang="en-US" sz="2800" dirty="0">
              <a:latin typeface="Courier New" pitchFamily="49" charset="0"/>
            </a:endParaRPr>
          </a:p>
          <a:p>
            <a:pPr marL="0" indent="0">
              <a:buNone/>
            </a:pPr>
            <a:r>
              <a:rPr lang="en-US" altLang="en-US" sz="2800" dirty="0">
                <a:latin typeface="Courier New" pitchFamily="49" charset="0"/>
              </a:rPr>
              <a:t>		x = y</a:t>
            </a:r>
            <a:r>
              <a:rPr lang="en-US" altLang="en-US" sz="2800" dirty="0" smtClean="0">
                <a:latin typeface="Courier New" pitchFamily="49" charset="0"/>
              </a:rPr>
              <a:t>; // error, type mismatch</a:t>
            </a:r>
            <a:endParaRPr lang="en-US" altLang="en-US" sz="2800" dirty="0">
              <a:latin typeface="Courier New" pitchFamily="49" charset="0"/>
            </a:endParaRPr>
          </a:p>
          <a:p>
            <a:pPr marL="0" indent="0" eaLnBrk="1" hangingPunct="1">
              <a:buNone/>
            </a:pPr>
            <a:endParaRPr lang="en-US" altLang="en-US" sz="2800" dirty="0"/>
          </a:p>
          <a:p>
            <a:pPr eaLnBrk="1" hangingPunct="1"/>
            <a:r>
              <a:rPr lang="en-US" altLang="en-US" sz="2800" dirty="0" smtClean="0"/>
              <a:t>Following assignment </a:t>
            </a:r>
            <a:r>
              <a:rPr lang="en-US" altLang="en-US" sz="2800" dirty="0" smtClean="0"/>
              <a:t>will work with no problems. </a:t>
            </a:r>
            <a:endParaRPr lang="en-US" altLang="en-US" sz="2800" dirty="0"/>
          </a:p>
          <a:p>
            <a:pPr marL="0" indent="0" eaLnBrk="1" hangingPunct="1">
              <a:buNone/>
            </a:pPr>
            <a:r>
              <a:rPr lang="en-US" altLang="en-US" sz="2800" dirty="0" smtClean="0">
                <a:latin typeface="Courier New" pitchFamily="49" charset="0"/>
              </a:rPr>
              <a:t>		</a:t>
            </a:r>
            <a:r>
              <a:rPr lang="en-US" altLang="en-US" sz="2800" dirty="0" err="1" smtClean="0">
                <a:latin typeface="Courier New" pitchFamily="49" charset="0"/>
              </a:rPr>
              <a:t>int</a:t>
            </a:r>
            <a:r>
              <a:rPr lang="en-US" altLang="en-US" sz="2800" dirty="0" smtClean="0">
                <a:latin typeface="Courier New" pitchFamily="49" charset="0"/>
              </a:rPr>
              <a:t> x;</a:t>
            </a:r>
          </a:p>
          <a:p>
            <a:pPr marL="0" indent="0" eaLnBrk="1" hangingPunct="1">
              <a:buNone/>
            </a:pPr>
            <a:r>
              <a:rPr lang="en-US" altLang="en-US" sz="2800" dirty="0">
                <a:latin typeface="Courier New" pitchFamily="49" charset="0"/>
              </a:rPr>
              <a:t>	</a:t>
            </a:r>
            <a:r>
              <a:rPr lang="en-US" altLang="en-US" sz="2800" dirty="0" smtClean="0">
                <a:latin typeface="Courier New" pitchFamily="49" charset="0"/>
              </a:rPr>
              <a:t>	short y = 2;</a:t>
            </a:r>
          </a:p>
          <a:p>
            <a:pPr marL="0" indent="0" eaLnBrk="1" hangingPunct="1">
              <a:buNone/>
            </a:pPr>
            <a:r>
              <a:rPr lang="en-US" altLang="en-US" sz="2800" dirty="0">
                <a:latin typeface="Courier New" pitchFamily="49" charset="0"/>
              </a:rPr>
              <a:t>	</a:t>
            </a:r>
            <a:r>
              <a:rPr lang="en-US" altLang="en-US" sz="2800" dirty="0" smtClean="0">
                <a:latin typeface="Courier New" pitchFamily="49" charset="0"/>
              </a:rPr>
              <a:t>	x = y; // no error</a:t>
            </a:r>
            <a:endParaRPr lang="en-US" altLang="en-US" dirty="0">
              <a:latin typeface="Courier New" pitchFamily="49" charset="0"/>
            </a:endParaRPr>
          </a:p>
          <a:p>
            <a:pPr eaLnBrk="1" hangingPunct="1"/>
            <a:endParaRPr lang="en-US" altLang="en-US" sz="28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05744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Type Casting</a:t>
            </a:r>
            <a:endParaRPr lang="en-US" altLang="en-US" dirty="0"/>
          </a:p>
        </p:txBody>
      </p:sp>
      <p:sp>
        <p:nvSpPr>
          <p:cNvPr id="1577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28650" y="1825625"/>
            <a:ext cx="8248650" cy="4575176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None/>
            </a:pPr>
            <a:endParaRPr lang="en-US" altLang="en-US" sz="2800" dirty="0" smtClean="0"/>
          </a:p>
          <a:p>
            <a:pPr marL="0" indent="0" eaLnBrk="1" hangingPunct="1">
              <a:buNone/>
            </a:pPr>
            <a:endParaRPr lang="en-US" altLang="en-US" sz="2800" dirty="0"/>
          </a:p>
          <a:p>
            <a:pPr marL="0" indent="0" eaLnBrk="1" hangingPunct="1">
              <a:buNone/>
            </a:pPr>
            <a:endParaRPr lang="en-US" altLang="en-US" sz="2800" dirty="0" smtClean="0"/>
          </a:p>
          <a:p>
            <a:pPr marL="0" indent="0" eaLnBrk="1" hangingPunct="1">
              <a:buNone/>
            </a:pPr>
            <a:endParaRPr lang="en-US" altLang="en-US" sz="2800" dirty="0"/>
          </a:p>
          <a:p>
            <a:pPr eaLnBrk="1" hangingPunct="1"/>
            <a:r>
              <a:rPr lang="en-US" altLang="en-US" sz="2800" dirty="0" smtClean="0"/>
              <a:t>Widening conversions are allowed, means java automatically converts from lower to higher. </a:t>
            </a:r>
          </a:p>
          <a:p>
            <a:pPr eaLnBrk="1" hangingPunct="1"/>
            <a:r>
              <a:rPr lang="en-US" altLang="en-US" sz="2800" dirty="0" smtClean="0"/>
              <a:t>Narrowing conversions require manually conversion called type casting</a:t>
            </a:r>
          </a:p>
          <a:p>
            <a:pPr marL="0" indent="0">
              <a:buNone/>
            </a:pPr>
            <a:r>
              <a:rPr lang="en-US" altLang="en-US" dirty="0" smtClean="0">
                <a:latin typeface="Courier New" pitchFamily="49" charset="0"/>
              </a:rPr>
              <a:t>		</a:t>
            </a:r>
            <a:r>
              <a:rPr lang="en-US" altLang="en-US" dirty="0" err="1" smtClean="0">
                <a:latin typeface="Courier New" pitchFamily="49" charset="0"/>
              </a:rPr>
              <a:t>int</a:t>
            </a:r>
            <a:r>
              <a:rPr lang="en-US" altLang="en-US" dirty="0" smtClean="0">
                <a:latin typeface="Courier New" pitchFamily="49" charset="0"/>
              </a:rPr>
              <a:t> </a:t>
            </a:r>
            <a:r>
              <a:rPr lang="en-US" altLang="en-US" dirty="0">
                <a:latin typeface="Courier New" pitchFamily="49" charset="0"/>
              </a:rPr>
              <a:t>x;</a:t>
            </a:r>
          </a:p>
          <a:p>
            <a:pPr marL="0" indent="0">
              <a:buNone/>
            </a:pPr>
            <a:r>
              <a:rPr lang="en-US" altLang="en-US" dirty="0">
                <a:latin typeface="Courier New" pitchFamily="49" charset="0"/>
              </a:rPr>
              <a:t>		double y = 2.5;</a:t>
            </a:r>
          </a:p>
          <a:p>
            <a:pPr marL="0" indent="0">
              <a:buNone/>
            </a:pPr>
            <a:r>
              <a:rPr lang="en-US" altLang="en-US" dirty="0">
                <a:latin typeface="Courier New" pitchFamily="49" charset="0"/>
              </a:rPr>
              <a:t>		x = </a:t>
            </a:r>
            <a:r>
              <a:rPr lang="en-US" altLang="en-US" dirty="0" smtClean="0">
                <a:latin typeface="Courier New" pitchFamily="49" charset="0"/>
              </a:rPr>
              <a:t>(</a:t>
            </a:r>
            <a:r>
              <a:rPr lang="en-US" altLang="en-US" dirty="0" err="1" smtClean="0">
                <a:latin typeface="Courier New" pitchFamily="49" charset="0"/>
              </a:rPr>
              <a:t>int</a:t>
            </a:r>
            <a:r>
              <a:rPr lang="en-US" altLang="en-US" dirty="0" smtClean="0">
                <a:latin typeface="Courier New" pitchFamily="49" charset="0"/>
              </a:rPr>
              <a:t>)y</a:t>
            </a:r>
            <a:r>
              <a:rPr lang="en-US" altLang="en-US" dirty="0">
                <a:latin typeface="Courier New" pitchFamily="49" charset="0"/>
              </a:rPr>
              <a:t>; // </a:t>
            </a:r>
            <a:r>
              <a:rPr lang="en-US" altLang="en-US" dirty="0" smtClean="0">
                <a:latin typeface="Courier New" pitchFamily="49" charset="0"/>
              </a:rPr>
              <a:t>no error, x contains 2</a:t>
            </a:r>
            <a:endParaRPr lang="en-US" altLang="en-US" dirty="0">
              <a:latin typeface="Courier New" pitchFamily="49" charset="0"/>
            </a:endParaRP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sz="2800" dirty="0">
              <a:latin typeface="Courier New" pitchFamily="49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269" y="1690689"/>
            <a:ext cx="3276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2457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Variable Assignment and Initialization</a:t>
            </a:r>
          </a:p>
        </p:txBody>
      </p:sp>
      <p:sp>
        <p:nvSpPr>
          <p:cNvPr id="10138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In order to store a value in a variable, an </a:t>
            </a:r>
            <a:r>
              <a:rPr lang="en-US" altLang="en-US" i="1" dirty="0"/>
              <a:t>assignment statement</a:t>
            </a:r>
            <a:r>
              <a:rPr lang="en-US" altLang="en-US" dirty="0"/>
              <a:t> must be used.</a:t>
            </a:r>
          </a:p>
          <a:p>
            <a:pPr eaLnBrk="1" hangingPunct="1"/>
            <a:r>
              <a:rPr lang="en-US" altLang="en-US" dirty="0"/>
              <a:t>The </a:t>
            </a:r>
            <a:r>
              <a:rPr lang="en-US" altLang="en-US" i="1" dirty="0"/>
              <a:t>assignment operator</a:t>
            </a:r>
            <a:r>
              <a:rPr lang="en-US" altLang="en-US" dirty="0"/>
              <a:t> is the equal (=) sign.</a:t>
            </a:r>
          </a:p>
          <a:p>
            <a:pPr eaLnBrk="1" hangingPunct="1"/>
            <a:r>
              <a:rPr lang="en-US" altLang="en-US" dirty="0"/>
              <a:t>The operand on the left side of the assignment operator must be a variable name.</a:t>
            </a:r>
          </a:p>
          <a:p>
            <a:pPr eaLnBrk="1" hangingPunct="1"/>
            <a:r>
              <a:rPr lang="en-US" altLang="en-US" i="1" dirty="0"/>
              <a:t>The operand on the right side must be either a </a:t>
            </a:r>
            <a:r>
              <a:rPr lang="en-US" altLang="en-US" b="1" i="1" dirty="0"/>
              <a:t>literal</a:t>
            </a:r>
            <a:r>
              <a:rPr lang="en-US" altLang="en-US" i="1" dirty="0"/>
              <a:t> or </a:t>
            </a:r>
            <a:r>
              <a:rPr lang="en-US" altLang="en-US" b="1" i="1" dirty="0"/>
              <a:t>expression</a:t>
            </a:r>
            <a:r>
              <a:rPr lang="en-US" altLang="en-US" i="1" dirty="0"/>
              <a:t> that evaluates to a type that is compatible with the type of the variable.</a:t>
            </a:r>
          </a:p>
        </p:txBody>
      </p:sp>
    </p:spTree>
    <p:extLst>
      <p:ext uri="{BB962C8B-B14F-4D97-AF65-F5344CB8AC3E}">
        <p14:creationId xmlns:p14="http://schemas.microsoft.com/office/powerpoint/2010/main" val="1895055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Variable Assignment and Initialization</a:t>
            </a:r>
          </a:p>
        </p:txBody>
      </p:sp>
      <p:sp>
        <p:nvSpPr>
          <p:cNvPr id="10342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142288" cy="324485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en-US" sz="1800" dirty="0">
                <a:latin typeface="Courier New" pitchFamily="49" charset="0"/>
              </a:rPr>
              <a:t>// This program shows variable assignment.</a:t>
            </a:r>
            <a:br>
              <a:rPr lang="en-US" altLang="en-US" sz="1800" dirty="0">
                <a:latin typeface="Courier New" pitchFamily="49" charset="0"/>
              </a:rPr>
            </a:br>
            <a:r>
              <a:rPr lang="en-US" altLang="en-US" sz="1800" dirty="0">
                <a:latin typeface="Courier New" pitchFamily="49" charset="0"/>
              </a:rPr>
              <a:t/>
            </a:r>
            <a:br>
              <a:rPr lang="en-US" altLang="en-US" sz="1800" dirty="0">
                <a:latin typeface="Courier New" pitchFamily="49" charset="0"/>
              </a:rPr>
            </a:br>
            <a:r>
              <a:rPr lang="en-US" altLang="en-US" sz="1800" dirty="0">
                <a:latin typeface="Courier New" pitchFamily="49" charset="0"/>
              </a:rPr>
              <a:t>public class Initialize</a:t>
            </a:r>
            <a:br>
              <a:rPr lang="en-US" altLang="en-US" sz="1800" dirty="0">
                <a:latin typeface="Courier New" pitchFamily="49" charset="0"/>
              </a:rPr>
            </a:br>
            <a:r>
              <a:rPr lang="en-US" altLang="en-US" sz="1800" dirty="0">
                <a:latin typeface="Courier New" pitchFamily="49" charset="0"/>
              </a:rPr>
              <a:t>{</a:t>
            </a:r>
            <a:br>
              <a:rPr lang="en-US" altLang="en-US" sz="1800" dirty="0">
                <a:latin typeface="Courier New" pitchFamily="49" charset="0"/>
              </a:rPr>
            </a:br>
            <a:r>
              <a:rPr lang="en-US" altLang="en-US" sz="1800" dirty="0">
                <a:latin typeface="Courier New" pitchFamily="49" charset="0"/>
              </a:rPr>
              <a:t>  public static void main(String[] </a:t>
            </a:r>
            <a:r>
              <a:rPr lang="en-US" altLang="en-US" sz="1800" dirty="0" err="1">
                <a:latin typeface="Courier New" pitchFamily="49" charset="0"/>
              </a:rPr>
              <a:t>args</a:t>
            </a:r>
            <a:r>
              <a:rPr lang="en-US" altLang="en-US" sz="1800" dirty="0">
                <a:latin typeface="Courier New" pitchFamily="49" charset="0"/>
              </a:rPr>
              <a:t>)</a:t>
            </a:r>
            <a:br>
              <a:rPr lang="en-US" altLang="en-US" sz="1800" dirty="0">
                <a:latin typeface="Courier New" pitchFamily="49" charset="0"/>
              </a:rPr>
            </a:br>
            <a:r>
              <a:rPr lang="en-US" altLang="en-US" sz="1800" dirty="0">
                <a:latin typeface="Courier New" pitchFamily="49" charset="0"/>
              </a:rPr>
              <a:t>  {</a:t>
            </a:r>
            <a:br>
              <a:rPr lang="en-US" altLang="en-US" sz="1800" dirty="0">
                <a:latin typeface="Courier New" pitchFamily="49" charset="0"/>
              </a:rPr>
            </a:br>
            <a:r>
              <a:rPr lang="en-US" altLang="en-US" sz="1800" dirty="0">
                <a:latin typeface="Courier New" pitchFamily="49" charset="0"/>
              </a:rPr>
              <a:t>    </a:t>
            </a:r>
            <a:r>
              <a:rPr lang="en-US" altLang="en-US" sz="1800" b="1" dirty="0" err="1">
                <a:solidFill>
                  <a:srgbClr val="FF3300"/>
                </a:solidFill>
                <a:latin typeface="Courier New" pitchFamily="49" charset="0"/>
              </a:rPr>
              <a:t>int</a:t>
            </a:r>
            <a:r>
              <a:rPr lang="en-US" altLang="en-US" sz="1800" b="1" dirty="0">
                <a:solidFill>
                  <a:srgbClr val="FF3300"/>
                </a:solidFill>
                <a:latin typeface="Courier New" pitchFamily="49" charset="0"/>
              </a:rPr>
              <a:t> month, days;</a:t>
            </a:r>
            <a:br>
              <a:rPr lang="en-US" altLang="en-US" sz="1800" b="1" dirty="0">
                <a:solidFill>
                  <a:srgbClr val="FF3300"/>
                </a:solidFill>
                <a:latin typeface="Courier New" pitchFamily="49" charset="0"/>
              </a:rPr>
            </a:br>
            <a:r>
              <a:rPr lang="en-US" altLang="en-US" sz="1800" dirty="0">
                <a:latin typeface="Courier New" pitchFamily="49" charset="0"/>
              </a:rPr>
              <a:t/>
            </a:r>
            <a:br>
              <a:rPr lang="en-US" altLang="en-US" sz="1800" dirty="0">
                <a:latin typeface="Courier New" pitchFamily="49" charset="0"/>
              </a:rPr>
            </a:br>
            <a:r>
              <a:rPr lang="en-US" altLang="en-US" sz="1800" dirty="0">
                <a:latin typeface="Courier New" pitchFamily="49" charset="0"/>
              </a:rPr>
              <a:t>    month = 2;</a:t>
            </a:r>
            <a:br>
              <a:rPr lang="en-US" altLang="en-US" sz="1800" dirty="0">
                <a:latin typeface="Courier New" pitchFamily="49" charset="0"/>
              </a:rPr>
            </a:br>
            <a:r>
              <a:rPr lang="en-US" altLang="en-US" sz="1800" dirty="0">
                <a:latin typeface="Courier New" pitchFamily="49" charset="0"/>
              </a:rPr>
              <a:t>    days = 28;</a:t>
            </a:r>
            <a:br>
              <a:rPr lang="en-US" altLang="en-US" sz="1800" dirty="0">
                <a:latin typeface="Courier New" pitchFamily="49" charset="0"/>
              </a:rPr>
            </a:br>
            <a:r>
              <a:rPr lang="en-US" altLang="en-US" sz="1800" dirty="0">
                <a:latin typeface="Courier New" pitchFamily="49" charset="0"/>
              </a:rPr>
              <a:t>    </a:t>
            </a:r>
            <a:r>
              <a:rPr lang="en-US" altLang="en-US" sz="1800" dirty="0" err="1">
                <a:latin typeface="Courier New" pitchFamily="49" charset="0"/>
              </a:rPr>
              <a:t>System.out.println</a:t>
            </a:r>
            <a:r>
              <a:rPr lang="en-US" altLang="en-US" sz="1800" dirty="0">
                <a:latin typeface="Courier New" pitchFamily="49" charset="0"/>
              </a:rPr>
              <a:t>("Month " + month + " has " +</a:t>
            </a:r>
            <a:br>
              <a:rPr lang="en-US" altLang="en-US" sz="1800" dirty="0">
                <a:latin typeface="Courier New" pitchFamily="49" charset="0"/>
              </a:rPr>
            </a:br>
            <a:r>
              <a:rPr lang="en-US" altLang="en-US" sz="1800" dirty="0">
                <a:latin typeface="Courier New" pitchFamily="49" charset="0"/>
              </a:rPr>
              <a:t>                        days + " Days.");</a:t>
            </a:r>
            <a:br>
              <a:rPr lang="en-US" altLang="en-US" sz="1800" dirty="0">
                <a:latin typeface="Courier New" pitchFamily="49" charset="0"/>
              </a:rPr>
            </a:br>
            <a:r>
              <a:rPr lang="en-US" altLang="en-US" sz="1800" dirty="0">
                <a:latin typeface="Courier New" pitchFamily="49" charset="0"/>
              </a:rPr>
              <a:t>  }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03429" name="Text Box 4"/>
          <p:cNvSpPr txBox="1">
            <a:spLocks noChangeArrowheads="1"/>
          </p:cNvSpPr>
          <p:nvPr/>
        </p:nvSpPr>
        <p:spPr bwMode="auto">
          <a:xfrm>
            <a:off x="762000" y="5486400"/>
            <a:ext cx="744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The variables must be declared before they can be used.</a:t>
            </a:r>
          </a:p>
        </p:txBody>
      </p:sp>
    </p:spTree>
    <p:extLst>
      <p:ext uri="{BB962C8B-B14F-4D97-AF65-F5344CB8AC3E}">
        <p14:creationId xmlns:p14="http://schemas.microsoft.com/office/powerpoint/2010/main" val="4276703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Variable Assignment and Initialization</a:t>
            </a:r>
          </a:p>
        </p:txBody>
      </p:sp>
      <p:sp>
        <p:nvSpPr>
          <p:cNvPr id="10547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600200"/>
            <a:ext cx="8294688" cy="324485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en-US" sz="1800">
                <a:latin typeface="Courier New" pitchFamily="49" charset="0"/>
              </a:rPr>
              <a:t>// This program shows variable assignment.</a:t>
            </a:r>
            <a:br>
              <a:rPr lang="en-US" altLang="en-US" sz="1800">
                <a:latin typeface="Courier New" pitchFamily="49" charset="0"/>
              </a:rPr>
            </a:br>
            <a:r>
              <a:rPr lang="en-US" altLang="en-US" sz="1800">
                <a:latin typeface="Courier New" pitchFamily="49" charset="0"/>
              </a:rPr>
              <a:t/>
            </a:r>
            <a:br>
              <a:rPr lang="en-US" altLang="en-US" sz="1800">
                <a:latin typeface="Courier New" pitchFamily="49" charset="0"/>
              </a:rPr>
            </a:br>
            <a:r>
              <a:rPr lang="en-US" altLang="en-US" sz="1800">
                <a:latin typeface="Courier New" pitchFamily="49" charset="0"/>
              </a:rPr>
              <a:t>public class Initialize</a:t>
            </a:r>
            <a:br>
              <a:rPr lang="en-US" altLang="en-US" sz="1800">
                <a:latin typeface="Courier New" pitchFamily="49" charset="0"/>
              </a:rPr>
            </a:br>
            <a:r>
              <a:rPr lang="en-US" altLang="en-US" sz="1800">
                <a:latin typeface="Courier New" pitchFamily="49" charset="0"/>
              </a:rPr>
              <a:t>{</a:t>
            </a:r>
            <a:br>
              <a:rPr lang="en-US" altLang="en-US" sz="1800">
                <a:latin typeface="Courier New" pitchFamily="49" charset="0"/>
              </a:rPr>
            </a:br>
            <a:r>
              <a:rPr lang="en-US" altLang="en-US" sz="1800">
                <a:latin typeface="Courier New" pitchFamily="49" charset="0"/>
              </a:rPr>
              <a:t>  public static void main(String[] args)</a:t>
            </a:r>
            <a:br>
              <a:rPr lang="en-US" altLang="en-US" sz="1800">
                <a:latin typeface="Courier New" pitchFamily="49" charset="0"/>
              </a:rPr>
            </a:br>
            <a:r>
              <a:rPr lang="en-US" altLang="en-US" sz="1800">
                <a:latin typeface="Courier New" pitchFamily="49" charset="0"/>
              </a:rPr>
              <a:t>  {</a:t>
            </a:r>
            <a:br>
              <a:rPr lang="en-US" altLang="en-US" sz="1800">
                <a:latin typeface="Courier New" pitchFamily="49" charset="0"/>
              </a:rPr>
            </a:br>
            <a:r>
              <a:rPr lang="en-US" altLang="en-US" sz="1800">
                <a:latin typeface="Courier New" pitchFamily="49" charset="0"/>
              </a:rPr>
              <a:t>    int month, days;</a:t>
            </a:r>
            <a:br>
              <a:rPr lang="en-US" altLang="en-US" sz="1800">
                <a:latin typeface="Courier New" pitchFamily="49" charset="0"/>
              </a:rPr>
            </a:br>
            <a:r>
              <a:rPr lang="en-US" altLang="en-US" sz="1800">
                <a:latin typeface="Courier New" pitchFamily="49" charset="0"/>
              </a:rPr>
              <a:t/>
            </a:r>
            <a:br>
              <a:rPr lang="en-US" altLang="en-US" sz="1800">
                <a:latin typeface="Courier New" pitchFamily="49" charset="0"/>
              </a:rPr>
            </a:br>
            <a:r>
              <a:rPr lang="en-US" altLang="en-US" sz="1800">
                <a:latin typeface="Courier New" pitchFamily="49" charset="0"/>
              </a:rPr>
              <a:t>    </a:t>
            </a:r>
            <a:r>
              <a:rPr lang="en-US" altLang="en-US" sz="1800" b="1">
                <a:solidFill>
                  <a:srgbClr val="FF3300"/>
                </a:solidFill>
                <a:latin typeface="Courier New" pitchFamily="49" charset="0"/>
              </a:rPr>
              <a:t>month = 2;</a:t>
            </a:r>
            <a:br>
              <a:rPr lang="en-US" altLang="en-US" sz="1800" b="1">
                <a:solidFill>
                  <a:srgbClr val="FF3300"/>
                </a:solidFill>
                <a:latin typeface="Courier New" pitchFamily="49" charset="0"/>
              </a:rPr>
            </a:br>
            <a:r>
              <a:rPr lang="en-US" altLang="en-US" sz="1800" b="1">
                <a:solidFill>
                  <a:srgbClr val="FF3300"/>
                </a:solidFill>
                <a:latin typeface="Courier New" pitchFamily="49" charset="0"/>
              </a:rPr>
              <a:t>    days = 28;</a:t>
            </a:r>
            <a:br>
              <a:rPr lang="en-US" altLang="en-US" sz="1800" b="1">
                <a:solidFill>
                  <a:srgbClr val="FF3300"/>
                </a:solidFill>
                <a:latin typeface="Courier New" pitchFamily="49" charset="0"/>
              </a:rPr>
            </a:br>
            <a:r>
              <a:rPr lang="en-US" altLang="en-US" sz="1800" b="1">
                <a:solidFill>
                  <a:srgbClr val="FFFF00"/>
                </a:solidFill>
                <a:latin typeface="Courier New" pitchFamily="49" charset="0"/>
              </a:rPr>
              <a:t>    </a:t>
            </a:r>
            <a:r>
              <a:rPr lang="en-US" altLang="en-US" sz="1800">
                <a:latin typeface="Courier New" pitchFamily="49" charset="0"/>
              </a:rPr>
              <a:t>System.out.println("Month " + month + " has " +</a:t>
            </a:r>
            <a:br>
              <a:rPr lang="en-US" altLang="en-US" sz="1800">
                <a:latin typeface="Courier New" pitchFamily="49" charset="0"/>
              </a:rPr>
            </a:br>
            <a:r>
              <a:rPr lang="en-US" altLang="en-US" sz="1800">
                <a:latin typeface="Courier New" pitchFamily="49" charset="0"/>
              </a:rPr>
              <a:t>                        days + " Days.");</a:t>
            </a:r>
            <a:br>
              <a:rPr lang="en-US" altLang="en-US" sz="1800">
                <a:latin typeface="Courier New" pitchFamily="49" charset="0"/>
              </a:rPr>
            </a:br>
            <a:r>
              <a:rPr lang="en-US" altLang="en-US" sz="1800">
                <a:latin typeface="Courier New" pitchFamily="49" charset="0"/>
              </a:rPr>
              <a:t>  }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en-US" sz="1800">
                <a:latin typeface="Courier New" pitchFamily="49" charset="0"/>
              </a:rPr>
              <a:t>}</a:t>
            </a:r>
          </a:p>
        </p:txBody>
      </p:sp>
      <p:sp>
        <p:nvSpPr>
          <p:cNvPr id="105477" name="Text Box 4"/>
          <p:cNvSpPr txBox="1">
            <a:spLocks noChangeArrowheads="1"/>
          </p:cNvSpPr>
          <p:nvPr/>
        </p:nvSpPr>
        <p:spPr bwMode="auto">
          <a:xfrm>
            <a:off x="762000" y="4724400"/>
            <a:ext cx="79629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9A4C25"/>
              </a:buClr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A4C25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A4C25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A4C25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A4C25"/>
              </a:buClr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Once declared, they can then receive a value (initialization);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however the value must be compatible with the variable’s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declared type.</a:t>
            </a:r>
          </a:p>
        </p:txBody>
      </p:sp>
    </p:spTree>
    <p:extLst>
      <p:ext uri="{BB962C8B-B14F-4D97-AF65-F5344CB8AC3E}">
        <p14:creationId xmlns:p14="http://schemas.microsoft.com/office/powerpoint/2010/main" val="2507409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4333</TotalTime>
  <Words>2990</Words>
  <Application>Microsoft Office PowerPoint</Application>
  <PresentationFormat>On-screen Show (4:3)</PresentationFormat>
  <Paragraphs>496</Paragraphs>
  <Slides>61</Slides>
  <Notes>56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Office Theme</vt:lpstr>
      <vt:lpstr>Lecture 2b- Java Fundamentals</vt:lpstr>
      <vt:lpstr>Commenting Code</vt:lpstr>
      <vt:lpstr>Scope</vt:lpstr>
      <vt:lpstr>Primitive Data Types</vt:lpstr>
      <vt:lpstr>Numeric Data Types</vt:lpstr>
      <vt:lpstr>Variable Declarations</vt:lpstr>
      <vt:lpstr>Variable Assignment and Initialization</vt:lpstr>
      <vt:lpstr>Variable Assignment and Initialization</vt:lpstr>
      <vt:lpstr>Variable Assignment and Initialization</vt:lpstr>
      <vt:lpstr>Variable Assignment and Initialization</vt:lpstr>
      <vt:lpstr>Variable Assignment and Initialization</vt:lpstr>
      <vt:lpstr>Variable Assignment and Initialization</vt:lpstr>
      <vt:lpstr>Activity 3 (will be included in quiz grade)</vt:lpstr>
      <vt:lpstr>Integer Data Types</vt:lpstr>
      <vt:lpstr>Floating Point Data Types</vt:lpstr>
      <vt:lpstr>Floating Point Literals</vt:lpstr>
      <vt:lpstr>Floating Point Literals</vt:lpstr>
      <vt:lpstr>Floating Point Literals</vt:lpstr>
      <vt:lpstr>The boolean Data Type</vt:lpstr>
      <vt:lpstr>The char Data Type</vt:lpstr>
      <vt:lpstr>Arithmetic Operators</vt:lpstr>
      <vt:lpstr>Arithmetic Operators</vt:lpstr>
      <vt:lpstr>Integer Division</vt:lpstr>
      <vt:lpstr>Operator Precedence</vt:lpstr>
      <vt:lpstr>Grouping with Parenthesis</vt:lpstr>
      <vt:lpstr>Combined Assignment Operators</vt:lpstr>
      <vt:lpstr>Combined Assignment Operators</vt:lpstr>
      <vt:lpstr>Combined Assignment Operators</vt:lpstr>
      <vt:lpstr>Creating Constants</vt:lpstr>
      <vt:lpstr>Creating Constants</vt:lpstr>
      <vt:lpstr>Creating Constants</vt:lpstr>
      <vt:lpstr>Activity 4 (will be included in quiz grade)</vt:lpstr>
      <vt:lpstr>The String Class</vt:lpstr>
      <vt:lpstr>Primitive vs. Reference Variables</vt:lpstr>
      <vt:lpstr>Primitive vs. Reference Variables</vt:lpstr>
      <vt:lpstr>String Objects</vt:lpstr>
      <vt:lpstr>The String Methods</vt:lpstr>
      <vt:lpstr>String Methods</vt:lpstr>
      <vt:lpstr>The System.out.printf Method</vt:lpstr>
      <vt:lpstr>The System.out.printf Method</vt:lpstr>
      <vt:lpstr>The System.out.printf Method</vt:lpstr>
      <vt:lpstr>The System.out.printf Method</vt:lpstr>
      <vt:lpstr>The System.out.printf Method</vt:lpstr>
      <vt:lpstr>The System.out.printf Method</vt:lpstr>
      <vt:lpstr>The System.out.printf Method</vt:lpstr>
      <vt:lpstr>The System.out.printf Method</vt:lpstr>
      <vt:lpstr>The System.out.printf Method</vt:lpstr>
      <vt:lpstr>The System.out.printf Method</vt:lpstr>
      <vt:lpstr>The System.out.printf Method</vt:lpstr>
      <vt:lpstr>The System.out.printf Method</vt:lpstr>
      <vt:lpstr>The System.out.printf Method</vt:lpstr>
      <vt:lpstr>The System.out.printf Method</vt:lpstr>
      <vt:lpstr>The printf Example 1</vt:lpstr>
      <vt:lpstr>The printf Example 2</vt:lpstr>
      <vt:lpstr>The String.format Method</vt:lpstr>
      <vt:lpstr>The String.format Method</vt:lpstr>
      <vt:lpstr>The Scanner Class</vt:lpstr>
      <vt:lpstr>The Scanner Class example</vt:lpstr>
      <vt:lpstr>Activity 5 (will be included in quiz grade)</vt:lpstr>
      <vt:lpstr>Type Casting</vt:lpstr>
      <vt:lpstr>Type Casting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1- Introduction</dc:title>
  <dc:creator>Sampath Jayarathna</dc:creator>
  <cp:lastModifiedBy>Sampath Jayarathna</cp:lastModifiedBy>
  <cp:revision>126</cp:revision>
  <dcterms:created xsi:type="dcterms:W3CDTF">2009-12-29T10:39:27Z</dcterms:created>
  <dcterms:modified xsi:type="dcterms:W3CDTF">2017-10-11T21:49:14Z</dcterms:modified>
</cp:coreProperties>
</file>