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9" r:id="rId3"/>
    <p:sldId id="302" r:id="rId4"/>
    <p:sldId id="260" r:id="rId5"/>
    <p:sldId id="303" r:id="rId6"/>
    <p:sldId id="307" r:id="rId7"/>
    <p:sldId id="261" r:id="rId8"/>
    <p:sldId id="262" r:id="rId9"/>
    <p:sldId id="309" r:id="rId10"/>
    <p:sldId id="263" r:id="rId11"/>
    <p:sldId id="264" r:id="rId12"/>
    <p:sldId id="265" r:id="rId13"/>
    <p:sldId id="266" r:id="rId14"/>
    <p:sldId id="310" r:id="rId15"/>
    <p:sldId id="267" r:id="rId16"/>
    <p:sldId id="308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1" r:id="rId28"/>
    <p:sldId id="282" r:id="rId29"/>
    <p:sldId id="279" r:id="rId30"/>
    <p:sldId id="304" r:id="rId31"/>
    <p:sldId id="280" r:id="rId32"/>
    <p:sldId id="305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8" r:id="rId48"/>
    <p:sldId id="311" r:id="rId49"/>
    <p:sldId id="300" r:id="rId50"/>
    <p:sldId id="306" r:id="rId51"/>
    <p:sldId id="301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="" xmlns:a16="http://schemas.microsoft.com/office/drawing/2014/main" id="{99BE53BB-8800-4C72-8FB3-D3A45206F1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="" xmlns:a16="http://schemas.microsoft.com/office/drawing/2014/main" id="{68446EDE-6569-4BCE-9074-92D51EEAB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="" xmlns:a16="http://schemas.microsoft.com/office/drawing/2014/main" id="{F5B8C0C2-D6A7-40FB-AC73-310422433D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ADD5CA-852D-4E0D-9DC3-9B75157B1121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13485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="" xmlns:a16="http://schemas.microsoft.com/office/drawing/2014/main" id="{7F326ECA-6A07-4A83-A600-473691A72B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="" xmlns:a16="http://schemas.microsoft.com/office/drawing/2014/main" id="{8F64F412-21E6-4FA1-B8E2-845A64C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="" xmlns:a16="http://schemas.microsoft.com/office/drawing/2014/main" id="{015A839D-88BA-4910-A8CD-F249211EC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BE241B-AB0C-4C49-945F-9A93C8484930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62740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="" xmlns:a16="http://schemas.microsoft.com/office/drawing/2014/main" id="{3961FB72-23EB-4D79-9749-9EA3EFE262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="" xmlns:a16="http://schemas.microsoft.com/office/drawing/2014/main" id="{C62F7788-6243-43D5-B5E7-5C941FD61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="" xmlns:a16="http://schemas.microsoft.com/office/drawing/2014/main" id="{0A687068-54BA-4FB4-AA6A-DFE1C5D256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98C902-9170-4B14-8AA7-89947C4E8550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217860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="" xmlns:a16="http://schemas.microsoft.com/office/drawing/2014/main" id="{6185CD40-03FA-4518-880A-6BAB8918AF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="" xmlns:a16="http://schemas.microsoft.com/office/drawing/2014/main" id="{D51A8E67-4A15-4066-B8BB-6BDA17DBF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="" xmlns:a16="http://schemas.microsoft.com/office/drawing/2014/main" id="{CF625FBD-2BD5-440A-9E0E-8C8ECB08F2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71A5B1-805F-46BB-A255-E3DA4B0024C0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72467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="" xmlns:a16="http://schemas.microsoft.com/office/drawing/2014/main" id="{7673752B-1B7D-4751-A28E-0574ED2A71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="" xmlns:a16="http://schemas.microsoft.com/office/drawing/2014/main" id="{7A8CF353-947B-439B-B1C1-766DFC90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="" xmlns:a16="http://schemas.microsoft.com/office/drawing/2014/main" id="{7B03578F-3D6B-4875-94AC-789B9D60A5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F3D24D-5800-4152-992D-569FEDCC3043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41110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="" xmlns:a16="http://schemas.microsoft.com/office/drawing/2014/main" id="{7903E367-2535-4034-8E13-816E5A4CA5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="" xmlns:a16="http://schemas.microsoft.com/office/drawing/2014/main" id="{144D625C-1F41-4E91-BC2B-B8FEF6E8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="" xmlns:a16="http://schemas.microsoft.com/office/drawing/2014/main" id="{3E48239F-E112-4049-98BC-E20AC6F352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6A3A74-E3B4-4A14-B5B0-975860A70ACD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14062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="" xmlns:a16="http://schemas.microsoft.com/office/drawing/2014/main" id="{C73A43A0-C417-4C93-964F-F8948EE3E2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="" xmlns:a16="http://schemas.microsoft.com/office/drawing/2014/main" id="{932AED28-7476-4003-8A91-0782A2F22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="" xmlns:a16="http://schemas.microsoft.com/office/drawing/2014/main" id="{0B746D32-FE03-4B9A-A22D-6DF20FDD71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8C754B-1CAB-441B-BEE2-EBD40CA60866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20011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="" xmlns:a16="http://schemas.microsoft.com/office/drawing/2014/main" id="{A4A05883-2DAE-417C-A2B4-9B8C1DF96F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="" xmlns:a16="http://schemas.microsoft.com/office/drawing/2014/main" id="{D47338D8-0590-4F96-BBC6-0305C41FC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="" xmlns:a16="http://schemas.microsoft.com/office/drawing/2014/main" id="{56DB2A9B-626A-4ADE-BB22-E75592EC2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D0CD0C-7DAE-4499-8389-0A52B726DEE5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1706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="" xmlns:a16="http://schemas.microsoft.com/office/drawing/2014/main" id="{21320916-B038-4CC5-8FE9-CE3C909EE8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="" xmlns:a16="http://schemas.microsoft.com/office/drawing/2014/main" id="{C51B4287-4C6F-45F5-8B1D-C0278C44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="" xmlns:a16="http://schemas.microsoft.com/office/drawing/2014/main" id="{0BAA5214-85F1-4BA9-8391-D765F454B0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EB3357-DF1F-4944-9B92-4D21F6701CF2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6921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="" xmlns:a16="http://schemas.microsoft.com/office/drawing/2014/main" id="{D6C45B37-6DFB-4392-862A-CD2558008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="" xmlns:a16="http://schemas.microsoft.com/office/drawing/2014/main" id="{C0268347-9B77-458D-8899-C92D683B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="" xmlns:a16="http://schemas.microsoft.com/office/drawing/2014/main" id="{926AA8F3-F7C3-46C5-82CA-7E26CEF13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B7D60A-16D3-43AF-924B-251B3D6C6D30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794660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="" xmlns:a16="http://schemas.microsoft.com/office/drawing/2014/main" id="{CFE1AA83-4FF1-4554-B604-5308B5DE77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="" xmlns:a16="http://schemas.microsoft.com/office/drawing/2014/main" id="{FC7A4053-1199-45E4-8626-1D894DE69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="" xmlns:a16="http://schemas.microsoft.com/office/drawing/2014/main" id="{47C804F8-AF55-4FD0-B1CD-3F15DA4441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32108F-E702-4E7E-9EEB-0EF1C6CB492E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690137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="" xmlns:a16="http://schemas.microsoft.com/office/drawing/2014/main" id="{BE468BB8-11B7-4669-8AC2-1CDC29728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="" xmlns:a16="http://schemas.microsoft.com/office/drawing/2014/main" id="{3FE16258-19E4-43E7-A25D-A1F9B50B4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="" xmlns:a16="http://schemas.microsoft.com/office/drawing/2014/main" id="{6D716C27-71BE-482E-8822-470EB693D2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EA0116-C761-41FE-BA17-9099310BBD33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98761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="" xmlns:a16="http://schemas.microsoft.com/office/drawing/2014/main" id="{4C41638F-840F-41D9-88F4-57A13B1658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="" xmlns:a16="http://schemas.microsoft.com/office/drawing/2014/main" id="{662B9551-E01E-45F4-8CCB-4E1FD214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="" xmlns:a16="http://schemas.microsoft.com/office/drawing/2014/main" id="{DADDB6BA-DE78-4E92-BB95-2E06D7B4A9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C6DA48-5FBB-4753-A559-EFD34AB6CB8F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13563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="" xmlns:a16="http://schemas.microsoft.com/office/drawing/2014/main" id="{9E976DCD-FC4F-4D3F-A029-978F10DEA7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="" xmlns:a16="http://schemas.microsoft.com/office/drawing/2014/main" id="{04651B8C-6F84-4FAD-8B6E-95D0DD8FE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="" xmlns:a16="http://schemas.microsoft.com/office/drawing/2014/main" id="{CCD626A4-8DB7-4D2A-BF4D-8BBCBAF0E8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BF060BD-4532-434C-83D2-F1C672042E8D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571558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="" xmlns:a16="http://schemas.microsoft.com/office/drawing/2014/main" id="{95AA7CE3-88E7-49A7-BF26-03877DAFBE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="" xmlns:a16="http://schemas.microsoft.com/office/drawing/2014/main" id="{1D419001-1B06-49DC-9547-354EEB79E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="" xmlns:a16="http://schemas.microsoft.com/office/drawing/2014/main" id="{2F866901-CE86-4DC3-9B9C-60A64BB394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7205B4-CFE0-4714-9C13-2AE17F37A5F2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030322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="" xmlns:a16="http://schemas.microsoft.com/office/drawing/2014/main" id="{109CD2F4-58E8-437D-A6B3-DBDD084797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="" xmlns:a16="http://schemas.microsoft.com/office/drawing/2014/main" id="{4A756BED-6C51-4AEB-ACF9-14654794A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="" xmlns:a16="http://schemas.microsoft.com/office/drawing/2014/main" id="{1737A4D3-C7AC-43CD-93F4-99A206E2FA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05549F-FB52-4C85-AE4B-7229135DD832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1419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="" xmlns:a16="http://schemas.microsoft.com/office/drawing/2014/main" id="{109CD2F4-58E8-437D-A6B3-DBDD084797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="" xmlns:a16="http://schemas.microsoft.com/office/drawing/2014/main" id="{4A756BED-6C51-4AEB-ACF9-14654794A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="" xmlns:a16="http://schemas.microsoft.com/office/drawing/2014/main" id="{1737A4D3-C7AC-43CD-93F4-99A206E2FA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05549F-FB52-4C85-AE4B-7229135DD832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329277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="" xmlns:a16="http://schemas.microsoft.com/office/drawing/2014/main" id="{4A81BC0A-3B67-40A4-BB18-12010CA581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="" xmlns:a16="http://schemas.microsoft.com/office/drawing/2014/main" id="{724C45D4-B32B-4511-BB52-BE49DAEFD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="" xmlns:a16="http://schemas.microsoft.com/office/drawing/2014/main" id="{8AAA4842-96EA-4A7B-88F3-076D59C05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C309F5-0F82-4498-B0C2-5C15B0602629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727909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="" xmlns:a16="http://schemas.microsoft.com/office/drawing/2014/main" id="{4A81BC0A-3B67-40A4-BB18-12010CA581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="" xmlns:a16="http://schemas.microsoft.com/office/drawing/2014/main" id="{724C45D4-B32B-4511-BB52-BE49DAEFD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="" xmlns:a16="http://schemas.microsoft.com/office/drawing/2014/main" id="{8AAA4842-96EA-4A7B-88F3-076D59C05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C309F5-0F82-4498-B0C2-5C15B0602629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4626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="" xmlns:a16="http://schemas.microsoft.com/office/drawing/2014/main" id="{21320916-B038-4CC5-8FE9-CE3C909EE8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="" xmlns:a16="http://schemas.microsoft.com/office/drawing/2014/main" id="{C51B4287-4C6F-45F5-8B1D-C0278C44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="" xmlns:a16="http://schemas.microsoft.com/office/drawing/2014/main" id="{0BAA5214-85F1-4BA9-8391-D765F454B0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EB3357-DF1F-4944-9B92-4D21F6701CF2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14773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="" xmlns:a16="http://schemas.microsoft.com/office/drawing/2014/main" id="{480049FC-F32D-4166-AFE5-DCA474EFF1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="" xmlns:a16="http://schemas.microsoft.com/office/drawing/2014/main" id="{79766D0F-2EF0-43FF-8C54-16862BAF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="" xmlns:a16="http://schemas.microsoft.com/office/drawing/2014/main" id="{AF69C55E-9DE1-4761-BB2E-9000442150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A2280-AFEC-4C9E-90E0-6D26E25CD953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40035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="" xmlns:a16="http://schemas.microsoft.com/office/drawing/2014/main" id="{DCE68AA7-385D-4401-B5C1-086E7B68C4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="" xmlns:a16="http://schemas.microsoft.com/office/drawing/2014/main" id="{B790287D-1075-4D54-AE70-8561128F2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="" xmlns:a16="http://schemas.microsoft.com/office/drawing/2014/main" id="{4A00B207-A59F-4C4D-BFFE-093F999A06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CAB682-12DC-4807-811B-96BD8BACD52D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393496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="" xmlns:a16="http://schemas.microsoft.com/office/drawing/2014/main" id="{3821E74C-E55B-4701-8AB6-61213348D8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="" xmlns:a16="http://schemas.microsoft.com/office/drawing/2014/main" id="{844F4425-9F55-4214-9370-1A8E063ED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="" xmlns:a16="http://schemas.microsoft.com/office/drawing/2014/main" id="{84537760-1706-4431-AE35-09F335703A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8FC69A-E140-47CA-BE49-EBD66029B20E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420684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="" xmlns:a16="http://schemas.microsoft.com/office/drawing/2014/main" id="{46AE05D0-32A7-432E-B281-9F737F11FF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="" xmlns:a16="http://schemas.microsoft.com/office/drawing/2014/main" id="{C1B0B2C3-73AC-46EC-855E-D53875573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="" xmlns:a16="http://schemas.microsoft.com/office/drawing/2014/main" id="{6C978DCB-A1A1-450B-9385-A4524DB284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3D77EF-FC51-488B-8CBC-6FD13F5FEC17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096790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="" xmlns:a16="http://schemas.microsoft.com/office/drawing/2014/main" id="{8D9423C3-90CB-468B-89BB-E356F3386C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="" xmlns:a16="http://schemas.microsoft.com/office/drawing/2014/main" id="{09DB9CB8-DE04-41D4-925F-3EF3DB3B6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="" xmlns:a16="http://schemas.microsoft.com/office/drawing/2014/main" id="{72A93F5D-8DEB-4C6D-A655-22158BEBF0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AFD477-B802-489E-A807-303F70D5C537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798687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="" xmlns:a16="http://schemas.microsoft.com/office/drawing/2014/main" id="{E2858E49-D9C9-4A57-A157-25752CDB1A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="" xmlns:a16="http://schemas.microsoft.com/office/drawing/2014/main" id="{D6F2DE9D-F7C6-44AC-B33A-2F5C5B95E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="" xmlns:a16="http://schemas.microsoft.com/office/drawing/2014/main" id="{90341187-584A-444E-BB12-EB2D18C85F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FC6C27-594A-4ED2-BA99-359243DE90DF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78005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="" xmlns:a16="http://schemas.microsoft.com/office/drawing/2014/main" id="{F5EAEC25-7D82-441C-B2D2-7839B19E02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="" xmlns:a16="http://schemas.microsoft.com/office/drawing/2014/main" id="{292FEB16-BDF5-488B-B2C9-0B105230A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="" xmlns:a16="http://schemas.microsoft.com/office/drawing/2014/main" id="{E715BA24-07EB-4105-B981-72B89CECA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32274A-ECC4-4E03-9EA3-5341FCBF75E8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729457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="" xmlns:a16="http://schemas.microsoft.com/office/drawing/2014/main" id="{56B8C88C-6119-4FFA-A19F-982FA0ADA1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="" xmlns:a16="http://schemas.microsoft.com/office/drawing/2014/main" id="{CA5D0FB5-7E1A-4580-9206-29EFF8918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="" xmlns:a16="http://schemas.microsoft.com/office/drawing/2014/main" id="{4D39D10D-D448-412C-829E-4F956501C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380C51-1A3A-4A6B-A23D-127C9DC056E4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815776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="" xmlns:a16="http://schemas.microsoft.com/office/drawing/2014/main" id="{8720917E-0FD0-4EB7-8064-B3EE78B202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>
            <a:extLst>
              <a:ext uri="{FF2B5EF4-FFF2-40B4-BE49-F238E27FC236}">
                <a16:creationId xmlns="" xmlns:a16="http://schemas.microsoft.com/office/drawing/2014/main" id="{E8213893-0DF5-4452-BE54-480370286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="" xmlns:a16="http://schemas.microsoft.com/office/drawing/2014/main" id="{190609CD-248E-4BB2-9100-BBB83B55F1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8DEAED-6D70-43FC-9F03-DB7B2B17440B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2655065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="" xmlns:a16="http://schemas.microsoft.com/office/drawing/2014/main" id="{88A9A95A-3FC1-42E5-9C02-8219156220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>
            <a:extLst>
              <a:ext uri="{FF2B5EF4-FFF2-40B4-BE49-F238E27FC236}">
                <a16:creationId xmlns="" xmlns:a16="http://schemas.microsoft.com/office/drawing/2014/main" id="{FB2C7BCF-13BC-482A-B4E7-E9E2024BC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="" xmlns:a16="http://schemas.microsoft.com/office/drawing/2014/main" id="{F188188D-BBDA-4F87-8689-42BBCE7DED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D26899-B3E6-4AAB-8C34-49AC17088611}" type="slidenum">
              <a:rPr kumimoji="0" lang="en-US" altLang="en-US"/>
              <a:pPr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82626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="" xmlns:a16="http://schemas.microsoft.com/office/drawing/2014/main" id="{83E7DCAF-07D0-4B10-8A13-64B24D3348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="" xmlns:a16="http://schemas.microsoft.com/office/drawing/2014/main" id="{492C3488-5E14-49BD-A38F-035D643D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="" xmlns:a16="http://schemas.microsoft.com/office/drawing/2014/main" id="{CB146743-F8CC-48A7-BE4B-76EEFEBB70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E89089-6B3C-4BC9-983F-458B896E8B8F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64703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="" xmlns:a16="http://schemas.microsoft.com/office/drawing/2014/main" id="{99EEFE9F-564E-427E-8350-887267DC83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>
            <a:extLst>
              <a:ext uri="{FF2B5EF4-FFF2-40B4-BE49-F238E27FC236}">
                <a16:creationId xmlns="" xmlns:a16="http://schemas.microsoft.com/office/drawing/2014/main" id="{F2C9DDEB-B8FC-4C9A-B34D-2BB836FDB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="" xmlns:a16="http://schemas.microsoft.com/office/drawing/2014/main" id="{0A794CBB-D2B2-4F6F-B9A2-645055CE5D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703481-5224-4DC9-9127-EDC486A3A435}" type="slidenum">
              <a:rPr kumimoji="0" lang="en-US" altLang="en-US"/>
              <a:pPr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688293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="" xmlns:a16="http://schemas.microsoft.com/office/drawing/2014/main" id="{8741EC4E-78AF-4BFE-A534-8164439A54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="" xmlns:a16="http://schemas.microsoft.com/office/drawing/2014/main" id="{C8C1CC79-6F10-4906-94FE-E9D6499C9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="" xmlns:a16="http://schemas.microsoft.com/office/drawing/2014/main" id="{028EB041-5C83-462C-9F1E-EB8C6C5C13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C88B07-4E96-4D42-950D-FFFD158CD938}" type="slidenum">
              <a:rPr kumimoji="0" lang="en-US" altLang="en-US"/>
              <a:pPr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606766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="" xmlns:a16="http://schemas.microsoft.com/office/drawing/2014/main" id="{43F9EA7F-1759-40BD-96FC-44EE328A04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="" xmlns:a16="http://schemas.microsoft.com/office/drawing/2014/main" id="{59C3B000-184F-4FA0-A4B1-1CD213E90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="" xmlns:a16="http://schemas.microsoft.com/office/drawing/2014/main" id="{D47C8F12-63D4-484C-A219-54604BFD25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0D00D2-2C29-4F31-8022-827586E586C4}" type="slidenum">
              <a:rPr kumimoji="0" lang="en-US" altLang="en-US"/>
              <a:pPr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927591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="" xmlns:a16="http://schemas.microsoft.com/office/drawing/2014/main" id="{F5DE8A36-17D0-4306-A310-E6E9DA12FF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>
            <a:extLst>
              <a:ext uri="{FF2B5EF4-FFF2-40B4-BE49-F238E27FC236}">
                <a16:creationId xmlns="" xmlns:a16="http://schemas.microsoft.com/office/drawing/2014/main" id="{782C3C99-7057-4706-9667-C8EE188B6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="" xmlns:a16="http://schemas.microsoft.com/office/drawing/2014/main" id="{5E6E0042-A43D-4CE7-AB3A-BE0D83E64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81239E-F144-47FE-A21A-C08E8AB437FF}" type="slidenum">
              <a:rPr kumimoji="0" lang="en-US" altLang="en-US"/>
              <a:pPr>
                <a:spcBef>
                  <a:spcPct val="0"/>
                </a:spcBef>
              </a:pPr>
              <a:t>46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329418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="" xmlns:a16="http://schemas.microsoft.com/office/drawing/2014/main" id="{CF180753-678A-47E4-B2EE-1F9A6A101B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>
            <a:extLst>
              <a:ext uri="{FF2B5EF4-FFF2-40B4-BE49-F238E27FC236}">
                <a16:creationId xmlns="" xmlns:a16="http://schemas.microsoft.com/office/drawing/2014/main" id="{4C499582-BC30-43F9-B74B-8037B1FAF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="" xmlns:a16="http://schemas.microsoft.com/office/drawing/2014/main" id="{C8C44E74-58BC-4DFF-8ADA-5FA33DB3DE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5AB510-BAE2-4F88-AC5B-A043605038DC}" type="slidenum">
              <a:rPr kumimoji="0" lang="en-US" altLang="en-US"/>
              <a:pPr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662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33132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="" xmlns:a16="http://schemas.microsoft.com/office/drawing/2014/main" id="{DC64A9A6-C6F6-42BA-860E-D493E51D52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="" xmlns:a16="http://schemas.microsoft.com/office/drawing/2014/main" id="{BA520C6C-B9FF-44F5-B239-1C6621BD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="" xmlns:a16="http://schemas.microsoft.com/office/drawing/2014/main" id="{B2F72C07-44BD-4B3B-8378-F0ABA2CBC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3375B-F056-4D4D-954E-0C463509DD79}" type="slidenum">
              <a:rPr kumimoji="0" lang="en-US" altLang="en-US"/>
              <a:pPr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770837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>
            <a:extLst>
              <a:ext uri="{FF2B5EF4-FFF2-40B4-BE49-F238E27FC236}">
                <a16:creationId xmlns="" xmlns:a16="http://schemas.microsoft.com/office/drawing/2014/main" id="{DC64A9A6-C6F6-42BA-860E-D493E51D52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>
            <a:extLst>
              <a:ext uri="{FF2B5EF4-FFF2-40B4-BE49-F238E27FC236}">
                <a16:creationId xmlns="" xmlns:a16="http://schemas.microsoft.com/office/drawing/2014/main" id="{BA520C6C-B9FF-44F5-B239-1C6621BD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1140" name="Slide Number Placeholder 3">
            <a:extLst>
              <a:ext uri="{FF2B5EF4-FFF2-40B4-BE49-F238E27FC236}">
                <a16:creationId xmlns="" xmlns:a16="http://schemas.microsoft.com/office/drawing/2014/main" id="{B2F72C07-44BD-4B3B-8378-F0ABA2CBC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3375B-F056-4D4D-954E-0C463509DD79}" type="slidenum">
              <a:rPr kumimoji="0" lang="en-US" altLang="en-US"/>
              <a:pPr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039775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>
            <a:extLst>
              <a:ext uri="{FF2B5EF4-FFF2-40B4-BE49-F238E27FC236}">
                <a16:creationId xmlns="" xmlns:a16="http://schemas.microsoft.com/office/drawing/2014/main" id="{C18BA117-71D5-4CD0-80A9-0BA5EF7F17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>
            <a:extLst>
              <a:ext uri="{FF2B5EF4-FFF2-40B4-BE49-F238E27FC236}">
                <a16:creationId xmlns="" xmlns:a16="http://schemas.microsoft.com/office/drawing/2014/main" id="{0AC2C3A7-35CB-4E25-8CF0-2B89BDD72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3188" name="Slide Number Placeholder 3">
            <a:extLst>
              <a:ext uri="{FF2B5EF4-FFF2-40B4-BE49-F238E27FC236}">
                <a16:creationId xmlns="" xmlns:a16="http://schemas.microsoft.com/office/drawing/2014/main" id="{F4401189-CEF4-4185-8EF6-5D9A64F7A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F5D1C5-DA8B-446C-BC11-C6FF35158487}" type="slidenum">
              <a:rPr kumimoji="0" lang="en-US" altLang="en-US"/>
              <a:pPr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9570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="" xmlns:a16="http://schemas.microsoft.com/office/drawing/2014/main" id="{83E7DCAF-07D0-4B10-8A13-64B24D3348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="" xmlns:a16="http://schemas.microsoft.com/office/drawing/2014/main" id="{492C3488-5E14-49BD-A38F-035D643DD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="" xmlns:a16="http://schemas.microsoft.com/office/drawing/2014/main" id="{CB146743-F8CC-48A7-BE4B-76EEFEBB70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AE89089-6B3C-4BC9-983F-458B896E8B8F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2585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="" xmlns:a16="http://schemas.microsoft.com/office/drawing/2014/main" id="{52511B4A-6E23-471E-A0F0-3D474DB418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="" xmlns:a16="http://schemas.microsoft.com/office/drawing/2014/main" id="{ACA7EB35-D578-4DF8-80CF-4A7F155D6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="" xmlns:a16="http://schemas.microsoft.com/office/drawing/2014/main" id="{1FB533CC-1515-4107-B596-803FE91446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C7DA02-28D5-4F8B-95F5-663A86BB99A5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33938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C51084E5-ACFE-4724-96F4-F7CBAAFBFD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C56FF2D2-926D-42A6-AF19-7301BD989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782F0648-665C-4C75-926B-7DF47B4B6D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AE0F87-7A20-437A-B467-A56A2BEDAD98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7865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2162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87401" y="2877271"/>
            <a:ext cx="7408332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4- Loops and Files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140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Computer Science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="" xmlns:a16="http://schemas.microsoft.com/office/drawing/2014/main" id="{690373D7-15A0-4426-BF2E-EAE861CC32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Flowchart</a:t>
            </a:r>
          </a:p>
        </p:txBody>
      </p:sp>
      <p:grpSp>
        <p:nvGrpSpPr>
          <p:cNvPr id="17412" name="Group 16">
            <a:extLst>
              <a:ext uri="{FF2B5EF4-FFF2-40B4-BE49-F238E27FC236}">
                <a16:creationId xmlns="" xmlns:a16="http://schemas.microsoft.com/office/drawing/2014/main" id="{F5FE018D-9397-4323-8708-FAFCA3F8B6A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687513"/>
            <a:ext cx="4419600" cy="4408487"/>
            <a:chOff x="1968" y="775"/>
            <a:chExt cx="2784" cy="2777"/>
          </a:xfrm>
        </p:grpSpPr>
        <p:sp>
          <p:nvSpPr>
            <p:cNvPr id="17413" name="Rectangle 5">
              <a:extLst>
                <a:ext uri="{FF2B5EF4-FFF2-40B4-BE49-F238E27FC236}">
                  <a16:creationId xmlns="" xmlns:a16="http://schemas.microsoft.com/office/drawing/2014/main" id="{8AA4AD28-5FF4-4634-AB98-B32D5B48BA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1371">
              <a:off x="2016" y="1728"/>
              <a:ext cx="72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17414" name="Rectangle 6">
              <a:extLst>
                <a:ext uri="{FF2B5EF4-FFF2-40B4-BE49-F238E27FC236}">
                  <a16:creationId xmlns="" xmlns:a16="http://schemas.microsoft.com/office/drawing/2014/main" id="{8836CCD3-BF75-4C74-BCCC-7A1D3B315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968"/>
              <a:ext cx="120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statement(s)</a:t>
              </a:r>
            </a:p>
          </p:txBody>
        </p:sp>
        <p:sp>
          <p:nvSpPr>
            <p:cNvPr id="17415" name="Text Box 8">
              <a:extLst>
                <a:ext uri="{FF2B5EF4-FFF2-40B4-BE49-F238E27FC236}">
                  <a16:creationId xmlns="" xmlns:a16="http://schemas.microsoft.com/office/drawing/2014/main" id="{C942E328-2B1F-49BC-A0B7-4423E1D50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776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17416" name="Line 9">
              <a:extLst>
                <a:ext uri="{FF2B5EF4-FFF2-40B4-BE49-F238E27FC236}">
                  <a16:creationId xmlns="" xmlns:a16="http://schemas.microsoft.com/office/drawing/2014/main" id="{C081E092-6C6E-4669-9159-C0A5B8949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64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417" name="AutoShape 10">
              <a:extLst>
                <a:ext uri="{FF2B5EF4-FFF2-40B4-BE49-F238E27FC236}">
                  <a16:creationId xmlns="" xmlns:a16="http://schemas.microsoft.com/office/drawing/2014/main" id="{16B89A9B-5B88-4C54-868C-CE235F5684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448" y="1008"/>
              <a:ext cx="1704" cy="960"/>
            </a:xfrm>
            <a:prstGeom prst="bentConnector3">
              <a:avLst>
                <a:gd name="adj1" fmla="val 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8" name="Line 11">
              <a:extLst>
                <a:ext uri="{FF2B5EF4-FFF2-40B4-BE49-F238E27FC236}">
                  <a16:creationId xmlns="" xmlns:a16="http://schemas.microsoft.com/office/drawing/2014/main" id="{2B50A5A7-EB93-4E8E-8A41-13E0ACD1D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6" y="775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9" name="Text Box 12">
              <a:extLst>
                <a:ext uri="{FF2B5EF4-FFF2-40B4-BE49-F238E27FC236}">
                  <a16:creationId xmlns="" xmlns:a16="http://schemas.microsoft.com/office/drawing/2014/main" id="{0122A45D-C683-4849-9217-7663DBF93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884"/>
              <a:ext cx="7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Courier New" panose="02070309020205020404" pitchFamily="49" charset="0"/>
                </a:rPr>
                <a:t>boolean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expression?</a:t>
              </a:r>
            </a:p>
          </p:txBody>
        </p:sp>
        <p:sp>
          <p:nvSpPr>
            <p:cNvPr id="17420" name="Text Box 13">
              <a:extLst>
                <a:ext uri="{FF2B5EF4-FFF2-40B4-BE49-F238E27FC236}">
                  <a16:creationId xmlns="" xmlns:a16="http://schemas.microsoft.com/office/drawing/2014/main" id="{6DECDBC0-A9A3-4077-A07A-2EF6BDAFC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880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17421" name="Line 14">
              <a:extLst>
                <a:ext uri="{FF2B5EF4-FFF2-40B4-BE49-F238E27FC236}">
                  <a16:creationId xmlns="" xmlns:a16="http://schemas.microsoft.com/office/drawing/2014/main" id="{6622438D-148C-4708-B701-004A380EE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11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91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5B538615-4FA2-4F92-8678-5A15BDB28F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Infinite Loops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31D14799-8949-42E2-9C3F-B40351E1B2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In order for a 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loop to end, the condition must become false. The following loop will not end: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int x = 20;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while(x &gt; 0)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System.out.println(</a:t>
            </a: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1800" b="1">
                <a:latin typeface="Courier New" panose="02070309020205020404" pitchFamily="49" charset="0"/>
              </a:rPr>
              <a:t>x is greater than 0");</a:t>
            </a:r>
            <a:endParaRPr lang="en-US" altLang="en-US" sz="16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The variable </a:t>
            </a:r>
            <a:r>
              <a:rPr lang="en-US" altLang="en-US" sz="2800">
                <a:latin typeface="Courier New" panose="02070309020205020404" pitchFamily="49" charset="0"/>
              </a:rPr>
              <a:t>x</a:t>
            </a:r>
            <a:r>
              <a:rPr lang="en-US" altLang="en-US" sz="2800"/>
              <a:t> never gets decremented so it will always be greater than 0.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Adding the </a:t>
            </a:r>
            <a:r>
              <a:rPr lang="en-US" altLang="en-US" sz="2400" b="1">
                <a:solidFill>
                  <a:srgbClr val="FF3300"/>
                </a:solidFill>
                <a:latin typeface="Courier New" panose="02070309020205020404" pitchFamily="49" charset="0"/>
              </a:rPr>
              <a:t>x--</a:t>
            </a:r>
            <a:r>
              <a:rPr lang="en-US" altLang="en-US" sz="2400"/>
              <a:t> above fixes the problem.</a:t>
            </a: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9379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24F7F212-D68A-4FAF-B24F-1634468A8CA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Infinite Loops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="" xmlns:a16="http://schemas.microsoft.com/office/drawing/2014/main" id="{8B55B4C5-97A9-4141-9D4C-E7D22A0709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This version of the loop decrements </a:t>
            </a:r>
            <a:r>
              <a:rPr lang="en-US" altLang="en-US" sz="3600">
                <a:latin typeface="Courier New" panose="02070309020205020404" pitchFamily="49" charset="0"/>
              </a:rPr>
              <a:t>x</a:t>
            </a:r>
            <a:r>
              <a:rPr lang="en-US" altLang="en-US" sz="3600"/>
              <a:t> during each iteration:</a:t>
            </a:r>
          </a:p>
          <a:p>
            <a:pPr eaLnBrk="1" hangingPunct="1">
              <a:buFontTx/>
              <a:buNone/>
            </a:pPr>
            <a:endParaRPr lang="en-US" altLang="en-US" sz="2400" b="1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int x = 20;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while(x &gt; 0)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latin typeface="Courier New" panose="02070309020205020404" pitchFamily="49" charset="0"/>
              </a:rPr>
              <a:t>System.out.println(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b="1">
                <a:latin typeface="Courier New" panose="02070309020205020404" pitchFamily="49" charset="0"/>
              </a:rPr>
              <a:t>x is greater than 0");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x--;</a:t>
            </a:r>
          </a:p>
          <a:p>
            <a:pPr lvl="1" eaLnBrk="1" hangingPunct="1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8154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1BAA9C0C-E5AE-418E-BBE8-5532530C5D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Block Statements in Loops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="" xmlns:a16="http://schemas.microsoft.com/office/drawing/2014/main" id="{766AF57D-DCB0-483C-9B7B-A25F5F69108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Curly braces are required to enclose block statement while loops. (like block </a:t>
            </a:r>
            <a:r>
              <a:rPr lang="en-US" altLang="en-US">
                <a:latin typeface="Courier New" panose="02070309020205020404" pitchFamily="49" charset="0"/>
              </a:rPr>
              <a:t>if</a:t>
            </a:r>
            <a:r>
              <a:rPr lang="en-US" altLang="en-US"/>
              <a:t> statements)</a:t>
            </a:r>
            <a:br>
              <a:rPr lang="en-US" altLang="en-US"/>
            </a:br>
            <a:endParaRPr lang="en-US" alt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while (</a:t>
            </a:r>
            <a:r>
              <a:rPr lang="en-US" altLang="en-US" sz="2400" b="1" i="1">
                <a:latin typeface="Courier New" panose="02070309020205020404" pitchFamily="49" charset="0"/>
              </a:rPr>
              <a:t>condition</a:t>
            </a:r>
            <a:r>
              <a:rPr lang="en-US" altLang="en-US" sz="2400" b="1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</a:t>
            </a:r>
            <a:r>
              <a:rPr lang="en-US" altLang="en-US" sz="2400" b="1" i="1">
                <a:latin typeface="Courier New" panose="02070309020205020404" pitchFamily="49" charset="0"/>
              </a:rPr>
              <a:t>statement</a:t>
            </a:r>
            <a:r>
              <a:rPr lang="en-US" altLang="en-US" sz="2400" b="1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 </a:t>
            </a:r>
            <a:r>
              <a:rPr lang="en-US" altLang="en-US" sz="2400" b="1" i="1">
                <a:latin typeface="Courier New" panose="02070309020205020404" pitchFamily="49" charset="0"/>
              </a:rPr>
              <a:t>statement;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i="1">
                <a:latin typeface="Courier New" panose="02070309020205020404" pitchFamily="49" charset="0"/>
              </a:rPr>
              <a:t>   statement;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7392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8 </a:t>
            </a:r>
            <a:r>
              <a:rPr lang="en-US" altLang="en-US" dirty="0"/>
              <a:t>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Write a while loop to find the sum of first 500 numbers. Display the result at the end of the loop run. 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dirty="0" smtClean="0"/>
              <a:t>		1+2+3</a:t>
            </a:r>
            <a:r>
              <a:rPr lang="en-US" altLang="en-US" dirty="0"/>
              <a:t>……..+499 + </a:t>
            </a:r>
            <a:r>
              <a:rPr lang="en-US" altLang="en-US" dirty="0" smtClean="0"/>
              <a:t>500</a:t>
            </a:r>
          </a:p>
          <a:p>
            <a:pPr eaLnBrk="1" hangingPunct="1"/>
            <a:r>
              <a:rPr lang="en-US" altLang="en-US" dirty="0" smtClean="0"/>
              <a:t>Modify the above code to break from loop when the number is 199. </a:t>
            </a:r>
          </a:p>
          <a:p>
            <a:pPr eaLnBrk="1" hangingPunct="1"/>
            <a:r>
              <a:rPr lang="en-US" altLang="en-US" dirty="0" smtClean="0"/>
              <a:t>Modify the code to enter a positive number n and find the sum up to that number.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342900" lvl="1" indent="0"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37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="" xmlns:a16="http://schemas.microsoft.com/office/drawing/2014/main" id="{6B50863A-058B-4420-B2C2-54B7B8B11A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for Input Validation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="" xmlns:a16="http://schemas.microsoft.com/office/drawing/2014/main" id="{89F4C144-2009-4CCB-BCFC-93DD6CCADF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i="1" dirty="0"/>
              <a:t>Input validation</a:t>
            </a:r>
            <a:r>
              <a:rPr lang="en-US" altLang="en-US" sz="2800" dirty="0"/>
              <a:t> is the process of ensuring that user input is valid.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>
                <a:latin typeface="Courier New" panose="02070309020205020404" pitchFamily="49" charset="0"/>
              </a:rPr>
              <a:t>("Enter a number in the " +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"range of 1 through 100: 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number 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// Validate the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while (number &lt; 1 || number &gt; 100)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latin typeface="Courier New" panose="02070309020205020404" pitchFamily="49" charset="0"/>
              </a:rPr>
              <a:t>("That number is invalid.");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>
                <a:latin typeface="Courier New" panose="02070309020205020404" pitchFamily="49" charset="0"/>
              </a:rPr>
              <a:t>("Enter a number in the " +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           "range of 1 through 100: 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number =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00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9 </a:t>
            </a:r>
            <a:r>
              <a:rPr lang="en-US" altLang="en-US" dirty="0"/>
              <a:t>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Write a while loop to loop through each of the characters of your name.</a:t>
            </a:r>
          </a:p>
          <a:p>
            <a:pPr eaLnBrk="1" hangingPunct="1"/>
            <a:r>
              <a:rPr lang="en-US" altLang="en-US" dirty="0" smtClean="0"/>
              <a:t>Use the </a:t>
            </a:r>
            <a:r>
              <a:rPr lang="en-US" altLang="en-US" dirty="0" err="1" smtClean="0"/>
              <a:t>charAt</a:t>
            </a:r>
            <a:r>
              <a:rPr lang="en-US" altLang="en-US" dirty="0" smtClean="0"/>
              <a:t>(index) method to retrieve each character from a String. Index is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type parameter to retrieve the character in a particular location.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	String name = “California”;</a:t>
            </a:r>
          </a:p>
          <a:p>
            <a:pPr marL="342900" lvl="1" indent="0">
              <a:buNone/>
            </a:pPr>
            <a:r>
              <a:rPr lang="en-US" altLang="en-US" dirty="0" smtClean="0"/>
              <a:t>	Char </a:t>
            </a:r>
            <a:r>
              <a:rPr lang="en-US" altLang="en-US" dirty="0" err="1" smtClean="0"/>
              <a:t>nameChar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name.charAt</a:t>
            </a:r>
            <a:r>
              <a:rPr lang="en-US" altLang="en-US" dirty="0" smtClean="0"/>
              <a:t>(0) // will give ‘C’</a:t>
            </a:r>
          </a:p>
          <a:p>
            <a:pPr marL="342900" lvl="1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</a:t>
            </a:r>
            <a:r>
              <a:rPr lang="en-US" altLang="en-US" dirty="0" err="1" smtClean="0"/>
              <a:t>nameChar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name.charAt</a:t>
            </a:r>
            <a:r>
              <a:rPr lang="en-US" altLang="en-US" dirty="0" smtClean="0"/>
              <a:t>(1); // will give ‘a’</a:t>
            </a:r>
          </a:p>
          <a:p>
            <a:pPr marL="342900" lvl="1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</a:t>
            </a:r>
            <a:r>
              <a:rPr lang="en-US" altLang="en-US" dirty="0" err="1" smtClean="0"/>
              <a:t>nameChar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name.charAt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name.legnth</a:t>
            </a:r>
            <a:r>
              <a:rPr lang="en-US" altLang="en-US" dirty="0" smtClean="0"/>
              <a:t>()-1); will give last character ‘a’;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98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="" xmlns:a16="http://schemas.microsoft.com/office/drawing/2014/main" id="{914906EC-DD28-46DA-9DCA-65BD1D094D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do</a:t>
            </a:r>
            <a:r>
              <a:rPr lang="en-US" altLang="en-US"/>
              <a:t>-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="" xmlns:a16="http://schemas.microsoft.com/office/drawing/2014/main" id="{28857C46-86AF-4A3C-A053-6FCF48034B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do</a:t>
            </a:r>
            <a:r>
              <a:rPr lang="en-US" altLang="en-US" sz="2800" dirty="0"/>
              <a:t>-</a:t>
            </a:r>
            <a:r>
              <a:rPr lang="en-US" altLang="en-US" sz="2800" dirty="0">
                <a:latin typeface="Courier New" panose="02070309020205020404" pitchFamily="49" charset="0"/>
              </a:rPr>
              <a:t>while</a:t>
            </a:r>
            <a:r>
              <a:rPr lang="en-US" altLang="en-US" sz="2800" dirty="0"/>
              <a:t> loop is a </a:t>
            </a:r>
            <a:r>
              <a:rPr lang="en-US" altLang="en-US" sz="2800" i="1" dirty="0"/>
              <a:t>post-test</a:t>
            </a:r>
            <a:r>
              <a:rPr lang="en-US" altLang="en-US" sz="2800" dirty="0"/>
              <a:t> loop, which means it will execute the loop prior to testing the condition.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do</a:t>
            </a:r>
            <a:r>
              <a:rPr lang="en-US" altLang="en-US" sz="2800" dirty="0"/>
              <a:t>-</a:t>
            </a:r>
            <a:r>
              <a:rPr lang="en-US" altLang="en-US" sz="2800" dirty="0">
                <a:latin typeface="Courier New" panose="02070309020205020404" pitchFamily="49" charset="0"/>
              </a:rPr>
              <a:t>while</a:t>
            </a:r>
            <a:r>
              <a:rPr lang="en-US" altLang="en-US" sz="2800" dirty="0"/>
              <a:t> loop takes the form: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do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</a:t>
            </a:r>
            <a:r>
              <a:rPr lang="en-US" altLang="en-US" sz="2400" b="1" i="1" dirty="0">
                <a:latin typeface="Courier New" panose="02070309020205020404" pitchFamily="49" charset="0"/>
              </a:rPr>
              <a:t>statement(s);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}while (</a:t>
            </a:r>
            <a:r>
              <a:rPr lang="en-US" altLang="en-US" sz="2400" b="1" i="1" dirty="0">
                <a:latin typeface="Courier New" panose="02070309020205020404" pitchFamily="49" charset="0"/>
              </a:rPr>
              <a:t>condition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marL="225425" lvl="1"/>
            <a:r>
              <a:rPr lang="en-US" altLang="en-US" sz="2800" dirty="0"/>
              <a:t>Remember the semicolon at the end of while  </a:t>
            </a:r>
          </a:p>
          <a:p>
            <a:pPr lvl="1" eaLnBrk="1" hangingPunct="1"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548FAFF1-9B08-4818-AA39-ACB8868950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do</a:t>
            </a:r>
            <a:r>
              <a:rPr lang="en-US" altLang="en-US"/>
              <a:t>-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Flowchart</a:t>
            </a:r>
          </a:p>
        </p:txBody>
      </p:sp>
      <p:grpSp>
        <p:nvGrpSpPr>
          <p:cNvPr id="28676" name="Group 18">
            <a:extLst>
              <a:ext uri="{FF2B5EF4-FFF2-40B4-BE49-F238E27FC236}">
                <a16:creationId xmlns="" xmlns:a16="http://schemas.microsoft.com/office/drawing/2014/main" id="{37F49121-6958-41A0-92F7-3D5FA21B8A0C}"/>
              </a:ext>
            </a:extLst>
          </p:cNvPr>
          <p:cNvGrpSpPr>
            <a:grpSpLocks/>
          </p:cNvGrpSpPr>
          <p:nvPr/>
        </p:nvGrpSpPr>
        <p:grpSpPr bwMode="auto">
          <a:xfrm>
            <a:off x="4370439" y="1573157"/>
            <a:ext cx="2819400" cy="4800600"/>
            <a:chOff x="1824" y="768"/>
            <a:chExt cx="1776" cy="3024"/>
          </a:xfrm>
        </p:grpSpPr>
        <p:sp>
          <p:nvSpPr>
            <p:cNvPr id="28677" name="Rectangle 6">
              <a:extLst>
                <a:ext uri="{FF2B5EF4-FFF2-40B4-BE49-F238E27FC236}">
                  <a16:creationId xmlns="" xmlns:a16="http://schemas.microsoft.com/office/drawing/2014/main" id="{2530D2EE-ABB9-497E-AE4D-184703639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296"/>
              <a:ext cx="120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statement(s)</a:t>
              </a:r>
            </a:p>
          </p:txBody>
        </p:sp>
        <p:sp>
          <p:nvSpPr>
            <p:cNvPr id="28678" name="Line 10">
              <a:extLst>
                <a:ext uri="{FF2B5EF4-FFF2-40B4-BE49-F238E27FC236}">
                  <a16:creationId xmlns="" xmlns:a16="http://schemas.microsoft.com/office/drawing/2014/main" id="{A725A2FA-B221-42AA-8485-1DD22987D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76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8679" name="Group 14">
              <a:extLst>
                <a:ext uri="{FF2B5EF4-FFF2-40B4-BE49-F238E27FC236}">
                  <a16:creationId xmlns="" xmlns:a16="http://schemas.microsoft.com/office/drawing/2014/main" id="{ADCB9D1E-B846-408B-8783-4A4F136CA7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968"/>
              <a:ext cx="1396" cy="1824"/>
              <a:chOff x="1968" y="1728"/>
              <a:chExt cx="1396" cy="1824"/>
            </a:xfrm>
          </p:grpSpPr>
          <p:sp>
            <p:nvSpPr>
              <p:cNvPr id="28684" name="Rectangle 5">
                <a:extLst>
                  <a:ext uri="{FF2B5EF4-FFF2-40B4-BE49-F238E27FC236}">
                    <a16:creationId xmlns="" xmlns:a16="http://schemas.microsoft.com/office/drawing/2014/main" id="{93E38CE4-817B-4DE8-A3C0-2FE76F61E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701371">
                <a:off x="2016" y="1728"/>
                <a:ext cx="720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8685" name="Text Box 7">
                <a:extLst>
                  <a:ext uri="{FF2B5EF4-FFF2-40B4-BE49-F238E27FC236}">
                    <a16:creationId xmlns="" xmlns:a16="http://schemas.microsoft.com/office/drawing/2014/main" id="{4573C03E-B645-4711-A7CE-E6C79317C2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776"/>
                <a:ext cx="3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true</a:t>
                </a:r>
              </a:p>
            </p:txBody>
          </p:sp>
          <p:sp>
            <p:nvSpPr>
              <p:cNvPr id="28686" name="Line 8">
                <a:extLst>
                  <a:ext uri="{FF2B5EF4-FFF2-40B4-BE49-F238E27FC236}">
                    <a16:creationId xmlns="" xmlns:a16="http://schemas.microsoft.com/office/drawing/2014/main" id="{1D12ED1C-640E-4990-A58B-36FF69556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640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687" name="Text Box 11">
                <a:extLst>
                  <a:ext uri="{FF2B5EF4-FFF2-40B4-BE49-F238E27FC236}">
                    <a16:creationId xmlns="" xmlns:a16="http://schemas.microsoft.com/office/drawing/2014/main" id="{91881EC6-9096-4C47-8FC8-2283587FC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884"/>
                <a:ext cx="7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>
                    <a:latin typeface="Courier New" panose="02070309020205020404" pitchFamily="49" charset="0"/>
                  </a:rPr>
                  <a:t>boolean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expression?</a:t>
                </a:r>
              </a:p>
            </p:txBody>
          </p:sp>
          <p:sp>
            <p:nvSpPr>
              <p:cNvPr id="28688" name="Text Box 12">
                <a:extLst>
                  <a:ext uri="{FF2B5EF4-FFF2-40B4-BE49-F238E27FC236}">
                    <a16:creationId xmlns="" xmlns:a16="http://schemas.microsoft.com/office/drawing/2014/main" id="{B7DD7676-E162-4CBB-8B3D-CD06E89387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880"/>
                <a:ext cx="3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9A4C25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9A4C25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9A4C25"/>
                  </a:buClr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/>
                  <a:t>false</a:t>
                </a:r>
              </a:p>
            </p:txBody>
          </p:sp>
        </p:grpSp>
        <p:sp>
          <p:nvSpPr>
            <p:cNvPr id="28680" name="Line 13">
              <a:extLst>
                <a:ext uri="{FF2B5EF4-FFF2-40B4-BE49-F238E27FC236}">
                  <a16:creationId xmlns="" xmlns:a16="http://schemas.microsoft.com/office/drawing/2014/main" id="{DFA1A70D-63A8-4855-BBC4-ECD28FF90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5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5">
              <a:extLst>
                <a:ext uri="{FF2B5EF4-FFF2-40B4-BE49-F238E27FC236}">
                  <a16:creationId xmlns="" xmlns:a16="http://schemas.microsoft.com/office/drawing/2014/main" id="{D069E239-FA2C-4D3E-814F-C84EC97523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2" name="Line 16">
              <a:extLst>
                <a:ext uri="{FF2B5EF4-FFF2-40B4-BE49-F238E27FC236}">
                  <a16:creationId xmlns="" xmlns:a16="http://schemas.microsoft.com/office/drawing/2014/main" id="{AF476984-06E4-439F-A80C-5C41F437D9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00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7">
              <a:extLst>
                <a:ext uri="{FF2B5EF4-FFF2-40B4-BE49-F238E27FC236}">
                  <a16:creationId xmlns="" xmlns:a16="http://schemas.microsoft.com/office/drawing/2014/main" id="{43DADD47-291B-453C-9CE8-7010ACA9F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100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14745-F5A5-47FF-A391-B3600B1F3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78" y="2411357"/>
            <a:ext cx="3880088" cy="30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E47E22E6-4683-424B-A014-9AAD2B8F22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FBD53B3F-65F2-46FC-88EC-C53EE18CED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045245" cy="4724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for</a:t>
            </a:r>
            <a:r>
              <a:rPr lang="en-US" altLang="en-US" sz="2800" dirty="0"/>
              <a:t> loop is a pre-test loop.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for</a:t>
            </a:r>
            <a:r>
              <a:rPr lang="en-US" altLang="en-US" sz="2800" dirty="0"/>
              <a:t> loop allows the programmer to initialize a control variable, test a condition, and modify the control variable all in one line of code.</a:t>
            </a:r>
          </a:p>
          <a:p>
            <a:pPr eaLnBrk="1" hangingPunct="1"/>
            <a:r>
              <a:rPr lang="en-US" altLang="en-US" sz="2800" dirty="0"/>
              <a:t>The </a:t>
            </a:r>
            <a:r>
              <a:rPr lang="en-US" altLang="en-US" sz="2800" dirty="0">
                <a:latin typeface="Courier New" panose="02070309020205020404" pitchFamily="49" charset="0"/>
              </a:rPr>
              <a:t>for</a:t>
            </a:r>
            <a:r>
              <a:rPr lang="en-US" altLang="en-US" sz="2800" dirty="0"/>
              <a:t> loop takes the form: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for(</a:t>
            </a:r>
            <a:r>
              <a:rPr lang="en-US" altLang="en-US" sz="2000" b="1" i="1" dirty="0">
                <a:latin typeface="Courier New" panose="02070309020205020404" pitchFamily="49" charset="0"/>
              </a:rPr>
              <a:t>initialization</a:t>
            </a:r>
            <a:r>
              <a:rPr lang="en-US" altLang="en-US" sz="2000" b="1" dirty="0">
                <a:latin typeface="Courier New" panose="02070309020205020404" pitchFamily="49" charset="0"/>
              </a:rPr>
              <a:t>; </a:t>
            </a:r>
            <a:r>
              <a:rPr lang="en-US" altLang="en-US" sz="2000" b="1" i="1" dirty="0">
                <a:latin typeface="Courier New" panose="02070309020205020404" pitchFamily="49" charset="0"/>
              </a:rPr>
              <a:t>test</a:t>
            </a:r>
            <a:r>
              <a:rPr lang="en-US" altLang="en-US" sz="2000" b="1" dirty="0">
                <a:latin typeface="Courier New" panose="02070309020205020404" pitchFamily="49" charset="0"/>
              </a:rPr>
              <a:t>; </a:t>
            </a:r>
            <a:r>
              <a:rPr lang="en-US" altLang="en-US" sz="2000" b="1" i="1" dirty="0">
                <a:latin typeface="Courier New" panose="02070309020205020404" pitchFamily="49" charset="0"/>
              </a:rPr>
              <a:t>update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{</a:t>
            </a:r>
          </a:p>
          <a:p>
            <a:pPr lvl="2" eaLnBrk="1" hangingPunct="1">
              <a:buFontTx/>
              <a:buNone/>
            </a:pPr>
            <a:r>
              <a:rPr lang="en-US" altLang="en-US" sz="2000" b="1" i="1" dirty="0">
                <a:latin typeface="Courier New" panose="02070309020205020404" pitchFamily="49" charset="0"/>
              </a:rPr>
              <a:t>statement(s)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205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66D0345B-BAE9-459D-BDAE-9A090714B2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Increment and Decrement Operators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2805592E-C211-490D-B70A-B0A9E2E4D2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There are numerous times where a variable must simply be incremented or decremented.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number = number + 1;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number = number – 1;</a:t>
            </a:r>
          </a:p>
          <a:p>
            <a:pPr eaLnBrk="1" hangingPunct="1"/>
            <a:r>
              <a:rPr lang="en-US" altLang="en-US" sz="2800" dirty="0"/>
              <a:t>Java provide shortened ways to increment and decrement a variable’s value.</a:t>
            </a:r>
          </a:p>
          <a:p>
            <a:pPr eaLnBrk="1" hangingPunct="1"/>
            <a:r>
              <a:rPr lang="en-US" altLang="en-US" sz="2800" dirty="0"/>
              <a:t>Using the </a:t>
            </a:r>
            <a:r>
              <a:rPr lang="en-US" altLang="en-US" sz="2800" b="1" dirty="0">
                <a:latin typeface="Courier New" panose="02070309020205020404" pitchFamily="49" charset="0"/>
              </a:rPr>
              <a:t>++</a:t>
            </a:r>
            <a:r>
              <a:rPr lang="en-US" altLang="en-US" sz="2800" dirty="0"/>
              <a:t> or </a:t>
            </a:r>
            <a:r>
              <a:rPr lang="en-US" altLang="en-US" sz="2800" b="1" dirty="0">
                <a:latin typeface="Courier New" panose="02070309020205020404" pitchFamily="49" charset="0"/>
              </a:rPr>
              <a:t>--</a:t>
            </a:r>
            <a:r>
              <a:rPr lang="en-US" altLang="en-US" sz="2800" dirty="0"/>
              <a:t> unary operators, this task can be completed quickly.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number++;  or  ++number;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number--;  or  --number;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9325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BCF3238B-280F-4094-8004-919EA2AB94A9}"/>
              </a:ext>
            </a:extLst>
          </p:cNvPr>
          <p:cNvGrpSpPr/>
          <p:nvPr/>
        </p:nvGrpSpPr>
        <p:grpSpPr>
          <a:xfrm>
            <a:off x="256880" y="2429643"/>
            <a:ext cx="3916919" cy="3538537"/>
            <a:chOff x="256881" y="2429643"/>
            <a:chExt cx="3467100" cy="2925865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051F5060-CDF6-4395-B137-B7B48CC2DF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881" y="2429643"/>
              <a:ext cx="3467100" cy="12192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D96109AA-39BD-449C-9CF7-B536849EF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6881" y="3707683"/>
              <a:ext cx="1190625" cy="1647825"/>
            </a:xfrm>
            <a:prstGeom prst="rect">
              <a:avLst/>
            </a:prstGeom>
          </p:spPr>
        </p:pic>
      </p:grp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C89B2FC7-4D1B-46E6-B7CE-950C4BA14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Flowchart</a:t>
            </a:r>
          </a:p>
        </p:txBody>
      </p:sp>
      <p:grpSp>
        <p:nvGrpSpPr>
          <p:cNvPr id="31748" name="Group 16">
            <a:extLst>
              <a:ext uri="{FF2B5EF4-FFF2-40B4-BE49-F238E27FC236}">
                <a16:creationId xmlns="" xmlns:a16="http://schemas.microsoft.com/office/drawing/2014/main" id="{204DE1E3-000D-4CA8-B175-76B38B9D8D54}"/>
              </a:ext>
            </a:extLst>
          </p:cNvPr>
          <p:cNvGrpSpPr>
            <a:grpSpLocks/>
          </p:cNvGrpSpPr>
          <p:nvPr/>
        </p:nvGrpSpPr>
        <p:grpSpPr bwMode="auto">
          <a:xfrm>
            <a:off x="3916439" y="1624780"/>
            <a:ext cx="4941888" cy="4343400"/>
            <a:chOff x="1003" y="780"/>
            <a:chExt cx="3113" cy="2736"/>
          </a:xfrm>
        </p:grpSpPr>
        <p:sp>
          <p:nvSpPr>
            <p:cNvPr id="31749" name="Rectangle 5">
              <a:extLst>
                <a:ext uri="{FF2B5EF4-FFF2-40B4-BE49-F238E27FC236}">
                  <a16:creationId xmlns="" xmlns:a16="http://schemas.microsoft.com/office/drawing/2014/main" id="{6DE0226C-D707-4666-866D-0548FDEFAA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1371">
              <a:off x="1152" y="1728"/>
              <a:ext cx="720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="" xmlns:a16="http://schemas.microsoft.com/office/drawing/2014/main" id="{9B459BB1-06BB-42D0-AABC-0F27E6997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" y="1968"/>
              <a:ext cx="79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/>
                <a:t>statement(s)</a:t>
              </a:r>
            </a:p>
          </p:txBody>
        </p:sp>
        <p:sp>
          <p:nvSpPr>
            <p:cNvPr id="31751" name="Text Box 7">
              <a:extLst>
                <a:ext uri="{FF2B5EF4-FFF2-40B4-BE49-F238E27FC236}">
                  <a16:creationId xmlns="" xmlns:a16="http://schemas.microsoft.com/office/drawing/2014/main" id="{41830059-A066-481C-AE2C-ECA1665A0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824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true</a:t>
              </a:r>
            </a:p>
          </p:txBody>
        </p:sp>
        <p:sp>
          <p:nvSpPr>
            <p:cNvPr id="31752" name="Line 8">
              <a:extLst>
                <a:ext uri="{FF2B5EF4-FFF2-40B4-BE49-F238E27FC236}">
                  <a16:creationId xmlns="" xmlns:a16="http://schemas.microsoft.com/office/drawing/2014/main" id="{77DA95C6-AE10-4A96-94A5-B3B2C53DC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8" y="260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1753" name="AutoShape 9">
              <a:extLst>
                <a:ext uri="{FF2B5EF4-FFF2-40B4-BE49-F238E27FC236}">
                  <a16:creationId xmlns="" xmlns:a16="http://schemas.microsoft.com/office/drawing/2014/main" id="{A7C374BB-F77D-4998-8AA3-8EDD6E538E52}"/>
                </a:ext>
              </a:extLst>
            </p:cNvPr>
            <p:cNvCxnSpPr>
              <a:cxnSpLocks noChangeShapeType="1"/>
              <a:stCxn id="31758" idx="0"/>
            </p:cNvCxnSpPr>
            <p:nvPr/>
          </p:nvCxnSpPr>
          <p:spPr bwMode="auto">
            <a:xfrm rot="16200000" flipV="1">
              <a:off x="1913" y="89"/>
              <a:ext cx="960" cy="278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4" name="Line 10">
              <a:extLst>
                <a:ext uri="{FF2B5EF4-FFF2-40B4-BE49-F238E27FC236}">
                  <a16:creationId xmlns="" xmlns:a16="http://schemas.microsoft.com/office/drawing/2014/main" id="{17C33BE2-21A6-4BDA-B38C-0DB123E9D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0" y="7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5" name="Text Box 11">
              <a:extLst>
                <a:ext uri="{FF2B5EF4-FFF2-40B4-BE49-F238E27FC236}">
                  <a16:creationId xmlns="" xmlns:a16="http://schemas.microsoft.com/office/drawing/2014/main" id="{DA929272-3D72-4709-9C36-0CFA9E973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84"/>
              <a:ext cx="7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Courier New" panose="02070309020205020404" pitchFamily="49" charset="0"/>
                </a:rPr>
                <a:t>boolean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expression?</a:t>
              </a:r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="" xmlns:a16="http://schemas.microsoft.com/office/drawing/2014/main" id="{597A885D-C537-4E8F-BD76-8E4BBBAAF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80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false</a:t>
              </a:r>
            </a:p>
          </p:txBody>
        </p:sp>
        <p:sp>
          <p:nvSpPr>
            <p:cNvPr id="31757" name="Line 13">
              <a:extLst>
                <a:ext uri="{FF2B5EF4-FFF2-40B4-BE49-F238E27FC236}">
                  <a16:creationId xmlns="" xmlns:a16="http://schemas.microsoft.com/office/drawing/2014/main" id="{7D65E50E-FC73-4A3A-BE8A-E0D521C693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0" y="21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8" name="Rectangle 14">
              <a:extLst>
                <a:ext uri="{FF2B5EF4-FFF2-40B4-BE49-F238E27FC236}">
                  <a16:creationId xmlns="" xmlns:a16="http://schemas.microsoft.com/office/drawing/2014/main" id="{0619AFD0-8113-4D63-A8F0-9D4976D22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" y="1959"/>
              <a:ext cx="665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/>
                <a:t>update</a:t>
              </a:r>
            </a:p>
          </p:txBody>
        </p:sp>
        <p:sp>
          <p:nvSpPr>
            <p:cNvPr id="31759" name="Line 15">
              <a:extLst>
                <a:ext uri="{FF2B5EF4-FFF2-40B4-BE49-F238E27FC236}">
                  <a16:creationId xmlns="" xmlns:a16="http://schemas.microsoft.com/office/drawing/2014/main" id="{CD19AEDE-4025-41F5-8654-6BACD6BC5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3" y="20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37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="" xmlns:a16="http://schemas.microsoft.com/office/drawing/2014/main" id="{D2CA5717-4783-4D27-A88F-1922640E7B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Sections of 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="" xmlns:a16="http://schemas.microsoft.com/office/drawing/2014/main" id="{63EE82CB-BE20-412C-81C7-8E33B3CB32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initialization section</a:t>
            </a:r>
            <a:r>
              <a:rPr lang="en-US" altLang="en-US" dirty="0"/>
              <a:t> of the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 allows the loop to initialize its own control variable.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lvl="1"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for(</a:t>
            </a:r>
            <a:r>
              <a:rPr lang="en-US" altLang="en-US" b="1" i="1" dirty="0">
                <a:latin typeface="Courier New" panose="02070309020205020404" pitchFamily="49" charset="0"/>
              </a:rPr>
              <a:t>initialization</a:t>
            </a:r>
            <a:r>
              <a:rPr lang="en-US" altLang="en-US" b="1" dirty="0">
                <a:latin typeface="Courier New" panose="02070309020205020404" pitchFamily="49" charset="0"/>
              </a:rPr>
              <a:t>; </a:t>
            </a:r>
            <a:r>
              <a:rPr lang="en-US" altLang="en-US" b="1" i="1" dirty="0">
                <a:latin typeface="Courier New" panose="02070309020205020404" pitchFamily="49" charset="0"/>
              </a:rPr>
              <a:t>test</a:t>
            </a:r>
            <a:r>
              <a:rPr lang="en-US" altLang="en-US" b="1" dirty="0">
                <a:latin typeface="Courier New" panose="02070309020205020404" pitchFamily="49" charset="0"/>
              </a:rPr>
              <a:t>; </a:t>
            </a:r>
            <a:r>
              <a:rPr lang="en-US" altLang="en-US" b="1" i="1" dirty="0">
                <a:latin typeface="Courier New" panose="02070309020205020404" pitchFamily="49" charset="0"/>
              </a:rPr>
              <a:t>update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 lvl="1"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{</a:t>
            </a:r>
          </a:p>
          <a:p>
            <a:pPr lvl="2">
              <a:buNone/>
            </a:pPr>
            <a:r>
              <a:rPr lang="en-US" altLang="en-US" sz="2000" b="1" i="1" dirty="0">
                <a:latin typeface="Courier New" panose="02070309020205020404" pitchFamily="49" charset="0"/>
              </a:rPr>
              <a:t>statement(s)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test section</a:t>
            </a:r>
            <a:r>
              <a:rPr lang="en-US" altLang="en-US" dirty="0"/>
              <a:t> of the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statement acts in the same manner as the condition section of a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update section</a:t>
            </a:r>
            <a:r>
              <a:rPr lang="en-US" altLang="en-US" dirty="0"/>
              <a:t> of the </a:t>
            </a:r>
            <a:r>
              <a:rPr lang="en-US" altLang="en-US" dirty="0">
                <a:latin typeface="Courier New" panose="02070309020205020404" pitchFamily="49" charset="0"/>
              </a:rPr>
              <a:t>for</a:t>
            </a:r>
            <a:r>
              <a:rPr lang="en-US" altLang="en-US" dirty="0"/>
              <a:t> loop is the last thing to execute at the end of each loop.</a:t>
            </a:r>
          </a:p>
        </p:txBody>
      </p:sp>
    </p:spTree>
    <p:extLst>
      <p:ext uri="{BB962C8B-B14F-4D97-AF65-F5344CB8AC3E}">
        <p14:creationId xmlns:p14="http://schemas.microsoft.com/office/powerpoint/2010/main" val="17910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="" xmlns:a16="http://schemas.microsoft.com/office/drawing/2014/main" id="{A962647A-C0FE-4EF1-AD37-620A85B735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Initialization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="" xmlns:a16="http://schemas.microsoft.com/office/drawing/2014/main" id="{FD5ABF7E-A27B-4B70-9133-9F4421AE14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initialization section of a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is optional; however, it is usually provided.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Typically,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loops initialize a counter variable that will be tested by the test section of the loop and updated by the update section.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initialization section can initialize multiple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Variables declared in this section have scope only for 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loop.</a:t>
            </a:r>
          </a:p>
        </p:txBody>
      </p:sp>
    </p:spTree>
    <p:extLst>
      <p:ext uri="{BB962C8B-B14F-4D97-AF65-F5344CB8AC3E}">
        <p14:creationId xmlns:p14="http://schemas.microsoft.com/office/powerpoint/2010/main" val="11360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="" xmlns:a16="http://schemas.microsoft.com/office/drawing/2014/main" id="{A4DA2E8B-889D-45A1-A79C-E8D03F5CBA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Update Expression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="" xmlns:a16="http://schemas.microsoft.com/office/drawing/2014/main" id="{33CA1A69-2683-4BDE-A659-245425461F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update expression is usually used to increment or decrement the counter variable(s) declared in the initialization section of the for loop.</a:t>
            </a:r>
          </a:p>
          <a:p>
            <a:pPr eaLnBrk="1" hangingPunct="1"/>
            <a:r>
              <a:rPr lang="en-US" altLang="en-US" sz="2800"/>
              <a:t>The update section of the loop executes last in the loop.</a:t>
            </a:r>
          </a:p>
          <a:p>
            <a:pPr eaLnBrk="1" hangingPunct="1"/>
            <a:r>
              <a:rPr lang="en-US" altLang="en-US" sz="2800"/>
              <a:t>The update section may update multiple variables.</a:t>
            </a:r>
          </a:p>
          <a:p>
            <a:pPr eaLnBrk="1" hangingPunct="1"/>
            <a:r>
              <a:rPr lang="en-US" altLang="en-US" sz="2800"/>
              <a:t>Each variable updated is executed as if it were on a line by itself.</a:t>
            </a:r>
          </a:p>
        </p:txBody>
      </p:sp>
    </p:spTree>
    <p:extLst>
      <p:ext uri="{BB962C8B-B14F-4D97-AF65-F5344CB8AC3E}">
        <p14:creationId xmlns:p14="http://schemas.microsoft.com/office/powerpoint/2010/main" val="8521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="" xmlns:a16="http://schemas.microsoft.com/office/drawing/2014/main" id="{AA776CD3-34C6-4458-9EB1-14FBD1A1E0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Modifying The Control Variable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="" xmlns:a16="http://schemas.microsoft.com/office/drawing/2014/main" id="{5D7580A1-96AB-4D26-8CE5-1F075CC327E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should avoid updating the control variable of a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within the body of the loop.</a:t>
            </a:r>
          </a:p>
          <a:p>
            <a:pPr eaLnBrk="1" hangingPunct="1"/>
            <a:r>
              <a:rPr lang="en-US" altLang="en-US"/>
              <a:t>The update section should be used to update the control variable.</a:t>
            </a:r>
          </a:p>
          <a:p>
            <a:pPr eaLnBrk="1" hangingPunct="1"/>
            <a:r>
              <a:rPr lang="en-US" altLang="en-US"/>
              <a:t>Updating the control variable in the </a:t>
            </a:r>
            <a:r>
              <a:rPr lang="en-US" altLang="en-US">
                <a:latin typeface="Courier New" panose="02070309020205020404" pitchFamily="49" charset="0"/>
              </a:rPr>
              <a:t>for</a:t>
            </a:r>
            <a:r>
              <a:rPr lang="en-US" altLang="en-US"/>
              <a:t> loop body leads to hard to maintain code and difficult debugging.</a:t>
            </a:r>
          </a:p>
        </p:txBody>
      </p:sp>
    </p:spTree>
    <p:extLst>
      <p:ext uri="{BB962C8B-B14F-4D97-AF65-F5344CB8AC3E}">
        <p14:creationId xmlns:p14="http://schemas.microsoft.com/office/powerpoint/2010/main" val="24081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="" xmlns:a16="http://schemas.microsoft.com/office/drawing/2014/main" id="{142CB9C4-25EA-41B9-850B-FA55C6F3F8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Initializations and Updates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="" xmlns:a16="http://schemas.microsoft.com/office/drawing/2014/main" id="{4908527C-B523-4552-8FE4-5A7F41557F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for</a:t>
            </a:r>
            <a:r>
              <a:rPr lang="en-US" altLang="en-US" sz="2800"/>
              <a:t> loop may initialize and update multiple variables.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for(int i = 5, int j = 0; i &lt; 10 || j &lt; 20; i++, j+=2)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</a:t>
            </a:r>
            <a:r>
              <a:rPr lang="en-US" altLang="en-US" sz="1800" b="1" i="1">
                <a:latin typeface="Courier New" panose="02070309020205020404" pitchFamily="49" charset="0"/>
              </a:rPr>
              <a:t>statement(s)</a:t>
            </a:r>
            <a:r>
              <a:rPr lang="en-US" altLang="en-US" sz="1800" b="1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Note that the only parts of a </a:t>
            </a:r>
            <a:r>
              <a:rPr lang="en-US" altLang="en-US" sz="2800">
                <a:latin typeface="Courier New" panose="02070309020205020404" pitchFamily="49" charset="0"/>
              </a:rPr>
              <a:t>for</a:t>
            </a:r>
            <a:r>
              <a:rPr lang="en-US" altLang="en-US" sz="2800"/>
              <a:t> loop that are mandatory are the semicolons.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for(;;)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</a:t>
            </a:r>
            <a:r>
              <a:rPr lang="en-US" altLang="en-US" sz="1800" b="1" i="1">
                <a:latin typeface="Courier New" panose="02070309020205020404" pitchFamily="49" charset="0"/>
              </a:rPr>
              <a:t>statement(s)</a:t>
            </a:r>
            <a:r>
              <a:rPr lang="en-US" altLang="en-US" sz="1800" b="1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 // infinite loop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left out, the test section defaults to true.</a:t>
            </a:r>
          </a:p>
        </p:txBody>
      </p:sp>
    </p:spTree>
    <p:extLst>
      <p:ext uri="{BB962C8B-B14F-4D97-AF65-F5344CB8AC3E}">
        <p14:creationId xmlns:p14="http://schemas.microsoft.com/office/powerpoint/2010/main" val="29436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="" xmlns:a16="http://schemas.microsoft.com/office/drawing/2014/main" id="{C31E074D-B008-4DA0-A6B4-C721332EAA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Totals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="" xmlns:a16="http://schemas.microsoft.com/office/drawing/2014/main" id="{96CE22CC-A42B-4B7D-B171-45CFFF1D20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Loops allow the program to keep running totals while evaluating data.</a:t>
            </a:r>
          </a:p>
          <a:p>
            <a:pPr eaLnBrk="1" hangingPunct="1"/>
            <a:r>
              <a:rPr lang="en-US" altLang="en-US" dirty="0"/>
              <a:t>Imagine needing to keep a running total.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13089DB-16C6-40C7-A5B2-A1FB200C8B7B}"/>
              </a:ext>
            </a:extLst>
          </p:cNvPr>
          <p:cNvGrpSpPr/>
          <p:nvPr/>
        </p:nvGrpSpPr>
        <p:grpSpPr>
          <a:xfrm>
            <a:off x="1226881" y="3097162"/>
            <a:ext cx="5960500" cy="3647461"/>
            <a:chOff x="1226881" y="3581708"/>
            <a:chExt cx="5353050" cy="3143250"/>
          </a:xfrm>
        </p:grpSpPr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685EC3B3-3E3A-4CA6-864C-285269C84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6881" y="3581708"/>
              <a:ext cx="5353050" cy="154305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3D812320-1581-48F7-93F2-93C2DE083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6881" y="5124758"/>
              <a:ext cx="2171700" cy="16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05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>
            <a:extLst>
              <a:ext uri="{FF2B5EF4-FFF2-40B4-BE49-F238E27FC236}">
                <a16:creationId xmlns="" xmlns:a16="http://schemas.microsoft.com/office/drawing/2014/main" id="{A31C1058-6401-4B20-BC87-1E8A4D90549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="" xmlns:a16="http://schemas.microsoft.com/office/drawing/2014/main" id="{19532BD2-59F8-4D8D-9B80-D0C5138C11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can be used to abnormally terminate a loop.</a:t>
            </a:r>
          </a:p>
          <a:p>
            <a:pPr eaLnBrk="1" hangingPunct="1"/>
            <a:r>
              <a:rPr lang="en-US" altLang="en-US"/>
              <a:t>The use of the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in loops bypasses the normal mechanisms and makes the code hard to read and maintain.</a:t>
            </a:r>
          </a:p>
          <a:p>
            <a:pPr eaLnBrk="1" hangingPunct="1"/>
            <a:r>
              <a:rPr lang="en-US" altLang="en-US"/>
              <a:t>It is considered bad form to use the </a:t>
            </a:r>
            <a:r>
              <a:rPr lang="en-US" altLang="en-US">
                <a:latin typeface="Courier New" panose="02070309020205020404" pitchFamily="49" charset="0"/>
              </a:rPr>
              <a:t>break</a:t>
            </a:r>
            <a:r>
              <a:rPr lang="en-US" altLang="en-US"/>
              <a:t> statement in this manner.</a:t>
            </a:r>
          </a:p>
        </p:txBody>
      </p:sp>
    </p:spTree>
    <p:extLst>
      <p:ext uri="{BB962C8B-B14F-4D97-AF65-F5344CB8AC3E}">
        <p14:creationId xmlns:p14="http://schemas.microsoft.com/office/powerpoint/2010/main" val="41655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="" xmlns:a16="http://schemas.microsoft.com/office/drawing/2014/main" id="{79BE496E-A198-4B8F-A5A9-40A29FA4AB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continue</a:t>
            </a:r>
            <a:r>
              <a:rPr lang="en-US" altLang="en-US"/>
              <a:t> Statement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="" xmlns:a16="http://schemas.microsoft.com/office/drawing/2014/main" id="{46CAF0F1-BB6B-4106-B645-5A9AAEC831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continue</a:t>
            </a:r>
            <a:r>
              <a:rPr lang="en-US" altLang="en-US" sz="2800"/>
              <a:t> statement will cause the currently executing iteration of a loop to terminate and the next iteration will begin.</a:t>
            </a:r>
          </a:p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continue</a:t>
            </a:r>
            <a:r>
              <a:rPr lang="en-US" altLang="en-US" sz="2800"/>
              <a:t> statement will cause the evaluation of the condition in 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and </a:t>
            </a:r>
            <a:r>
              <a:rPr lang="en-US" altLang="en-US" sz="2800">
                <a:latin typeface="Courier New" panose="02070309020205020404" pitchFamily="49" charset="0"/>
              </a:rPr>
              <a:t>for</a:t>
            </a:r>
            <a:r>
              <a:rPr lang="en-US" altLang="en-US" sz="2800"/>
              <a:t> loops.</a:t>
            </a:r>
          </a:p>
          <a:p>
            <a:pPr eaLnBrk="1" hangingPunct="1"/>
            <a:r>
              <a:rPr lang="en-US" altLang="en-US" sz="2800"/>
              <a:t>Like the </a:t>
            </a:r>
            <a:r>
              <a:rPr lang="en-US" altLang="en-US" sz="2800">
                <a:latin typeface="Courier New" panose="02070309020205020404" pitchFamily="49" charset="0"/>
              </a:rPr>
              <a:t>break</a:t>
            </a:r>
            <a:r>
              <a:rPr lang="en-US" altLang="en-US" sz="2800"/>
              <a:t> statement, the </a:t>
            </a:r>
            <a:r>
              <a:rPr lang="en-US" altLang="en-US" sz="2800">
                <a:latin typeface="Courier New" panose="02070309020205020404" pitchFamily="49" charset="0"/>
              </a:rPr>
              <a:t>continue</a:t>
            </a:r>
            <a:r>
              <a:rPr lang="en-US" altLang="en-US" sz="2800"/>
              <a:t> statement should be avoided because it makes the code hard to read and debug.</a:t>
            </a:r>
          </a:p>
          <a:p>
            <a:pPr eaLnBrk="1" hangingPunct="1"/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495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>
            <a:extLst>
              <a:ext uri="{FF2B5EF4-FFF2-40B4-BE49-F238E27FC236}">
                <a16:creationId xmlns="" xmlns:a16="http://schemas.microsoft.com/office/drawing/2014/main" id="{CFF35C33-A47A-4A2C-8C45-69C0D6C569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Sentinel Values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="" xmlns:a16="http://schemas.microsoft.com/office/drawing/2014/main" id="{E4D1DCED-CDA1-4056-9385-315A7773A65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Sometimes the end point of input data is not known.</a:t>
            </a:r>
          </a:p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i="1" dirty="0"/>
              <a:t>sentinel value</a:t>
            </a:r>
            <a:r>
              <a:rPr lang="en-US" altLang="en-US" sz="2400" dirty="0"/>
              <a:t> can be used to notify the program to stop acquiring input.</a:t>
            </a:r>
          </a:p>
          <a:p>
            <a:pPr eaLnBrk="1" hangingPunct="1"/>
            <a:r>
              <a:rPr lang="en-US" altLang="en-US" sz="2400" dirty="0"/>
              <a:t>If it is a user input, the user could be prompted to input data that is not normally in the input data range (i.e. –1 where normal input would be positive.)</a:t>
            </a:r>
          </a:p>
          <a:p>
            <a:pPr eaLnBrk="1" hangingPunct="1"/>
            <a:r>
              <a:rPr lang="en-US" altLang="en-US" sz="2400" dirty="0"/>
              <a:t>Programs that get file input typically use the end-of-file marker to stop acquiring input data.</a:t>
            </a:r>
          </a:p>
        </p:txBody>
      </p:sp>
    </p:spTree>
    <p:extLst>
      <p:ext uri="{BB962C8B-B14F-4D97-AF65-F5344CB8AC3E}">
        <p14:creationId xmlns:p14="http://schemas.microsoft.com/office/powerpoint/2010/main" val="1812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66D0345B-BAE9-459D-BDAE-9A090714B2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Increment and Decrement Operators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8AB2072-A862-46DB-9AD3-3C0BC81A3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512" y="1466057"/>
            <a:ext cx="4365682" cy="532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57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>
            <a:extLst>
              <a:ext uri="{FF2B5EF4-FFF2-40B4-BE49-F238E27FC236}">
                <a16:creationId xmlns="" xmlns:a16="http://schemas.microsoft.com/office/drawing/2014/main" id="{CFF35C33-A47A-4A2C-8C45-69C0D6C569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Sentinel Values (-1 is the sentinel here)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D7771A1-5619-4A45-A52A-E920C72C18C8}"/>
              </a:ext>
            </a:extLst>
          </p:cNvPr>
          <p:cNvGrpSpPr/>
          <p:nvPr/>
        </p:nvGrpSpPr>
        <p:grpSpPr>
          <a:xfrm>
            <a:off x="1422296" y="1466696"/>
            <a:ext cx="6463173" cy="5229072"/>
            <a:chOff x="1628775" y="1535522"/>
            <a:chExt cx="5886450" cy="4781550"/>
          </a:xfrm>
        </p:grpSpPr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406DD715-3967-43E6-B743-8B2FC6A9A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28775" y="1535522"/>
              <a:ext cx="5886450" cy="300037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01BBF6D8-E570-48B5-B690-9A3C6DD20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8775" y="4535897"/>
              <a:ext cx="3171825" cy="1781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8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77991CA1-27B2-4407-B623-060F7285A9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Loops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="" xmlns:a16="http://schemas.microsoft.com/office/drawing/2014/main" id="{69011868-8FC6-4855-BE88-5602CD96A2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Like </a:t>
            </a:r>
            <a:r>
              <a:rPr lang="en-US" altLang="en-US" sz="2800" dirty="0">
                <a:latin typeface="Courier New" panose="02070309020205020404" pitchFamily="49" charset="0"/>
              </a:rPr>
              <a:t>if</a:t>
            </a:r>
            <a:r>
              <a:rPr lang="en-US" altLang="en-US" sz="2800" dirty="0"/>
              <a:t> statements, loops can be nested.</a:t>
            </a:r>
          </a:p>
          <a:p>
            <a:pPr eaLnBrk="1" hangingPunct="1"/>
            <a:r>
              <a:rPr lang="en-US" altLang="en-US" sz="2800" dirty="0"/>
              <a:t>If a loop is nested, the inner loop will execute all of its iterations for each time the outer loop executes once.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for(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 = 0;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 &lt; 10;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</a:rPr>
              <a:t>++)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for(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600" b="1" dirty="0">
                <a:latin typeface="Courier New" panose="02070309020205020404" pitchFamily="49" charset="0"/>
              </a:rPr>
              <a:t> j = 0; j &lt; 10;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j++</a:t>
            </a:r>
            <a:r>
              <a:rPr lang="en-US" altLang="en-US" sz="1600" b="1" dirty="0">
                <a:latin typeface="Courier New" panose="02070309020205020404" pitchFamily="49" charset="0"/>
              </a:rPr>
              <a:t>)</a:t>
            </a:r>
          </a:p>
          <a:p>
            <a:pPr lvl="3" eaLnBrk="1" hangingPunct="1"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loop statements;</a:t>
            </a:r>
          </a:p>
          <a:p>
            <a:pPr eaLnBrk="1" hangingPunct="1"/>
            <a:r>
              <a:rPr lang="en-US" altLang="en-US" sz="2800" dirty="0"/>
              <a:t>The loop statements in this example will execute 100 times.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517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="" xmlns:a16="http://schemas.microsoft.com/office/drawing/2014/main" id="{77991CA1-27B2-4407-B623-060F7285A9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Loops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618D79C-D7A4-4737-B86E-F4FF4650250D}"/>
              </a:ext>
            </a:extLst>
          </p:cNvPr>
          <p:cNvGrpSpPr/>
          <p:nvPr/>
        </p:nvGrpSpPr>
        <p:grpSpPr>
          <a:xfrm>
            <a:off x="1360692" y="1770882"/>
            <a:ext cx="5984005" cy="3695853"/>
            <a:chOff x="1783479" y="1770882"/>
            <a:chExt cx="4810125" cy="2518593"/>
          </a:xfrm>
        </p:grpSpPr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C53F0E15-C880-4B6B-86B5-2F5424630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83479" y="1770882"/>
              <a:ext cx="4810125" cy="174307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FD5E85BE-8C7F-4F49-9435-DC94F8E89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83479" y="3594150"/>
              <a:ext cx="914400" cy="695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08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>
            <a:extLst>
              <a:ext uri="{FF2B5EF4-FFF2-40B4-BE49-F238E27FC236}">
                <a16:creationId xmlns="" xmlns:a16="http://schemas.microsoft.com/office/drawing/2014/main" id="{A2E20A34-2DDA-4E3E-8D73-5A13A2A219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Deciding Which Loops to Use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="" xmlns:a16="http://schemas.microsoft.com/office/drawing/2014/main" id="{84DD884F-4C16-40DE-B17D-BED9693F4C2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loop: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Pretest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 it where you do not want the statements to execute if the condition is false in the beginning.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do</a:t>
            </a:r>
            <a:r>
              <a:rPr lang="en-US" altLang="en-US" sz="2800"/>
              <a:t>-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loop: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Post-test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 it where you want the statements to execute at least one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for</a:t>
            </a:r>
            <a:r>
              <a:rPr lang="en-US" altLang="en-US" sz="2800"/>
              <a:t> loop: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Pretest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 it where there is some type of counting variable that can be evaluated.</a:t>
            </a:r>
          </a:p>
        </p:txBody>
      </p:sp>
    </p:spTree>
    <p:extLst>
      <p:ext uri="{BB962C8B-B14F-4D97-AF65-F5344CB8AC3E}">
        <p14:creationId xmlns:p14="http://schemas.microsoft.com/office/powerpoint/2010/main" val="26064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="" xmlns:a16="http://schemas.microsoft.com/office/drawing/2014/main" id="{B43DC17E-8735-49A9-8CFA-681CB943D2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Input and Output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="" xmlns:a16="http://schemas.microsoft.com/office/drawing/2014/main" id="{65785820-BDBD-4441-A3F4-A5019A5D99D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Reentering data all the time could get tedious for the user.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data can be saved to a file.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Files can be </a:t>
            </a:r>
            <a:r>
              <a:rPr lang="en-US" altLang="en-US" sz="2400" i="1"/>
              <a:t>input files</a:t>
            </a:r>
            <a:r>
              <a:rPr lang="en-US" altLang="en-US" sz="2400"/>
              <a:t> or </a:t>
            </a:r>
            <a:r>
              <a:rPr lang="en-US" altLang="en-US" sz="2400" i="1"/>
              <a:t>output files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Files have to be opened.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Data is then written to the file.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file must be closed prior to program termination.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general, there are two types of files: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binary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294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>
            <a:extLst>
              <a:ext uri="{FF2B5EF4-FFF2-40B4-BE49-F238E27FC236}">
                <a16:creationId xmlns="" xmlns:a16="http://schemas.microsoft.com/office/drawing/2014/main" id="{9354ADAC-C148-424A-898D-F6963EEAA6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Text To a File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="" xmlns:a16="http://schemas.microsoft.com/office/drawing/2014/main" id="{8D91DCB2-1CB8-4849-8816-B7EC8BDD8D8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open a file for text output you create an instance of the </a:t>
            </a:r>
            <a:r>
              <a:rPr lang="en-US" altLang="en-US">
                <a:latin typeface="Courier New" panose="02070309020205020404" pitchFamily="49" charset="0"/>
              </a:rPr>
              <a:t>PrintWriter</a:t>
            </a:r>
            <a:r>
              <a:rPr lang="en-US" altLang="en-US"/>
              <a:t> class. </a:t>
            </a:r>
          </a:p>
        </p:txBody>
      </p:sp>
      <p:sp>
        <p:nvSpPr>
          <p:cNvPr id="59397" name="Text Box 4">
            <a:extLst>
              <a:ext uri="{FF2B5EF4-FFF2-40B4-BE49-F238E27FC236}">
                <a16:creationId xmlns="" xmlns:a16="http://schemas.microsoft.com/office/drawing/2014/main" id="{924C1145-2611-4E43-BDE3-0B5293016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876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PrintWriter outputFile = new PrintWriter("StudentData.txt");</a:t>
            </a:r>
          </a:p>
        </p:txBody>
      </p:sp>
      <p:sp>
        <p:nvSpPr>
          <p:cNvPr id="59398" name="Text Box 5">
            <a:extLst>
              <a:ext uri="{FF2B5EF4-FFF2-40B4-BE49-F238E27FC236}">
                <a16:creationId xmlns="" xmlns:a16="http://schemas.microsoft.com/office/drawing/2014/main" id="{A2C268B5-1EA9-48A2-B8D6-458808E2A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91000"/>
            <a:ext cx="3962400" cy="1016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Pass the name of the file that you wish to open as an argument 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PrintWriter</a:t>
            </a:r>
            <a:r>
              <a:rPr lang="en-US" altLang="en-US" sz="2000" b="1">
                <a:solidFill>
                  <a:srgbClr val="FF3300"/>
                </a:solidFill>
              </a:rPr>
              <a:t> constructor.</a:t>
            </a:r>
            <a:endParaRPr lang="en-US" altLang="en-US" sz="2000" b="1">
              <a:solidFill>
                <a:srgbClr val="FFFF00"/>
              </a:solidFill>
            </a:endParaRPr>
          </a:p>
        </p:txBody>
      </p:sp>
      <p:grpSp>
        <p:nvGrpSpPr>
          <p:cNvPr id="59399" name="Group 10">
            <a:extLst>
              <a:ext uri="{FF2B5EF4-FFF2-40B4-BE49-F238E27FC236}">
                <a16:creationId xmlns="" xmlns:a16="http://schemas.microsoft.com/office/drawing/2014/main" id="{9670B3D0-A4F9-4C8A-B0E3-6DC89047F4D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200400"/>
            <a:ext cx="4343400" cy="990600"/>
            <a:chOff x="2352" y="2016"/>
            <a:chExt cx="2160" cy="624"/>
          </a:xfrm>
        </p:grpSpPr>
        <p:sp>
          <p:nvSpPr>
            <p:cNvPr id="59401" name="Line 6">
              <a:extLst>
                <a:ext uri="{FF2B5EF4-FFF2-40B4-BE49-F238E27FC236}">
                  <a16:creationId xmlns="" xmlns:a16="http://schemas.microsoft.com/office/drawing/2014/main" id="{10571999-7B28-400E-A16D-144122FC72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40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02" name="Line 7">
              <a:extLst>
                <a:ext uri="{FF2B5EF4-FFF2-40B4-BE49-F238E27FC236}">
                  <a16:creationId xmlns="" xmlns:a16="http://schemas.microsoft.com/office/drawing/2014/main" id="{23BB182E-AF20-41C1-B51C-E16E16897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400"/>
              <a:ext cx="216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403" name="Line 8">
              <a:extLst>
                <a:ext uri="{FF2B5EF4-FFF2-40B4-BE49-F238E27FC236}">
                  <a16:creationId xmlns="" xmlns:a16="http://schemas.microsoft.com/office/drawing/2014/main" id="{60BA71F3-BBAE-4E5D-B851-4D1D2C888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016"/>
              <a:ext cx="0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9400" name="Text Box 11">
            <a:extLst>
              <a:ext uri="{FF2B5EF4-FFF2-40B4-BE49-F238E27FC236}">
                <a16:creationId xmlns="" xmlns:a16="http://schemas.microsoft.com/office/drawing/2014/main" id="{C56ADC76-181F-4D07-9D61-825553A54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2895600" cy="1320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Warning: if the file already exists, it will be erased and replaced with a new file.</a:t>
            </a:r>
          </a:p>
        </p:txBody>
      </p:sp>
    </p:spTree>
    <p:extLst>
      <p:ext uri="{BB962C8B-B14F-4D97-AF65-F5344CB8AC3E}">
        <p14:creationId xmlns:p14="http://schemas.microsoft.com/office/powerpoint/2010/main" val="506379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>
            <a:extLst>
              <a:ext uri="{FF2B5EF4-FFF2-40B4-BE49-F238E27FC236}">
                <a16:creationId xmlns="" xmlns:a16="http://schemas.microsoft.com/office/drawing/2014/main" id="{CD0D47B4-CBD0-4FB1-9D05-5DB5722409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PrintWriter</a:t>
            </a:r>
            <a:r>
              <a:rPr lang="en-US" altLang="en-US"/>
              <a:t> Class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="" xmlns:a16="http://schemas.microsoft.com/office/drawing/2014/main" id="{AF721FB3-B0C6-4685-A827-0513868D8F7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153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</a:t>
            </a:r>
            <a:r>
              <a:rPr lang="en-US" altLang="en-US" sz="2800" dirty="0" err="1"/>
              <a:t>PrintWriter</a:t>
            </a:r>
            <a:r>
              <a:rPr lang="en-US" altLang="en-US" sz="2800" dirty="0"/>
              <a:t> class allows you to write data to a file using the print and </a:t>
            </a:r>
            <a:r>
              <a:rPr lang="en-US" altLang="en-US" sz="2800" dirty="0" err="1"/>
              <a:t>println</a:t>
            </a:r>
            <a:r>
              <a:rPr lang="en-US" altLang="en-US" sz="2800" dirty="0"/>
              <a:t> methods, as you have been using to display data on the screen.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Just as with the </a:t>
            </a:r>
            <a:r>
              <a:rPr lang="en-US" altLang="en-US" sz="2800" dirty="0" err="1"/>
              <a:t>System.out</a:t>
            </a:r>
            <a:r>
              <a:rPr lang="en-US" altLang="en-US" sz="2800" dirty="0"/>
              <a:t> object, the </a:t>
            </a:r>
            <a:r>
              <a:rPr lang="en-US" altLang="en-US" sz="2800" dirty="0" err="1"/>
              <a:t>println</a:t>
            </a:r>
            <a:r>
              <a:rPr lang="en-US" altLang="en-US" sz="2800" dirty="0"/>
              <a:t> method of the </a:t>
            </a:r>
            <a:r>
              <a:rPr lang="en-US" altLang="en-US" sz="2800" dirty="0" err="1"/>
              <a:t>PrintWriter</a:t>
            </a:r>
            <a:r>
              <a:rPr lang="en-US" altLang="en-US" sz="2800" dirty="0"/>
              <a:t> class will place a newline character after the written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print method writes data without writing the newline character.</a:t>
            </a:r>
          </a:p>
        </p:txBody>
      </p:sp>
    </p:spTree>
    <p:extLst>
      <p:ext uri="{BB962C8B-B14F-4D97-AF65-F5344CB8AC3E}">
        <p14:creationId xmlns:p14="http://schemas.microsoft.com/office/powerpoint/2010/main" val="4001758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>
            <a:extLst>
              <a:ext uri="{FF2B5EF4-FFF2-40B4-BE49-F238E27FC236}">
                <a16:creationId xmlns="" xmlns:a16="http://schemas.microsoft.com/office/drawing/2014/main" id="{97CF61FE-9612-42B0-8455-81680795D20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PrintWriter</a:t>
            </a:r>
            <a:r>
              <a:rPr lang="en-US" altLang="en-US"/>
              <a:t> Class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="" xmlns:a16="http://schemas.microsoft.com/office/drawing/2014/main" id="{70F62A3A-5EC5-4A4C-BBCF-B66147527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66975"/>
            <a:ext cx="77724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outputFile</a:t>
            </a:r>
            <a:r>
              <a:rPr lang="en-US" altLang="en-US" sz="1800" dirty="0">
                <a:latin typeface="Courier New" panose="02070309020205020404" pitchFamily="49" charset="0"/>
              </a:rPr>
              <a:t>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1800" dirty="0">
                <a:latin typeface="Courier New" panose="02070309020205020404" pitchFamily="49" charset="0"/>
              </a:rPr>
              <a:t>("Names.dat");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outputFile.println</a:t>
            </a:r>
            <a:r>
              <a:rPr lang="en-US" altLang="en-US" sz="1800" dirty="0">
                <a:latin typeface="Courier New" panose="02070309020205020404" pitchFamily="49" charset="0"/>
              </a:rPr>
              <a:t>("Chris");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outputFile.println</a:t>
            </a:r>
            <a:r>
              <a:rPr lang="en-US" altLang="en-US" sz="1800" dirty="0">
                <a:latin typeface="Courier New" panose="02070309020205020404" pitchFamily="49" charset="0"/>
              </a:rPr>
              <a:t>("Kathryn");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outputFile.println</a:t>
            </a:r>
            <a:r>
              <a:rPr lang="en-US" altLang="en-US" sz="1800" dirty="0">
                <a:latin typeface="Courier New" panose="02070309020205020404" pitchFamily="49" charset="0"/>
              </a:rPr>
              <a:t>("Jean");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outputFile.close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  <a:r>
              <a:rPr lang="en-US" altLang="en-US" sz="2000" dirty="0"/>
              <a:t> </a:t>
            </a:r>
          </a:p>
        </p:txBody>
      </p:sp>
      <p:sp>
        <p:nvSpPr>
          <p:cNvPr id="63493" name="Text Box 5">
            <a:extLst>
              <a:ext uri="{FF2B5EF4-FFF2-40B4-BE49-F238E27FC236}">
                <a16:creationId xmlns="" xmlns:a16="http://schemas.microsoft.com/office/drawing/2014/main" id="{7A71E9CA-2248-4EB6-9CF8-5C6E49668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1555750"/>
            <a:ext cx="18288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Open the file.</a:t>
            </a:r>
          </a:p>
        </p:txBody>
      </p:sp>
      <p:sp>
        <p:nvSpPr>
          <p:cNvPr id="63494" name="Line 7">
            <a:extLst>
              <a:ext uri="{FF2B5EF4-FFF2-40B4-BE49-F238E27FC236}">
                <a16:creationId xmlns="" xmlns:a16="http://schemas.microsoft.com/office/drawing/2014/main" id="{F5FEE098-0E07-4459-A1DD-545AA078A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913" y="1784350"/>
            <a:ext cx="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5" name="Line 6">
            <a:extLst>
              <a:ext uri="{FF2B5EF4-FFF2-40B4-BE49-F238E27FC236}">
                <a16:creationId xmlns="" xmlns:a16="http://schemas.microsoft.com/office/drawing/2014/main" id="{F08D8981-E658-4B7C-87F9-47C5B86695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913" y="1784350"/>
            <a:ext cx="533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6" name="Line 8">
            <a:extLst>
              <a:ext uri="{FF2B5EF4-FFF2-40B4-BE49-F238E27FC236}">
                <a16:creationId xmlns="" xmlns:a16="http://schemas.microsoft.com/office/drawing/2014/main" id="{5411F1A7-8F35-4D68-9BD5-9788933BA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7913" y="2622550"/>
            <a:ext cx="228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7" name="Text Box 12">
            <a:extLst>
              <a:ext uri="{FF2B5EF4-FFF2-40B4-BE49-F238E27FC236}">
                <a16:creationId xmlns="" xmlns:a16="http://schemas.microsoft.com/office/drawing/2014/main" id="{1A78C195-BF49-482A-9F52-C8378AF92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29200"/>
            <a:ext cx="26670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Write data to the file.</a:t>
            </a:r>
          </a:p>
        </p:txBody>
      </p:sp>
      <p:grpSp>
        <p:nvGrpSpPr>
          <p:cNvPr id="63498" name="Group 22">
            <a:extLst>
              <a:ext uri="{FF2B5EF4-FFF2-40B4-BE49-F238E27FC236}">
                <a16:creationId xmlns="" xmlns:a16="http://schemas.microsoft.com/office/drawing/2014/main" id="{C1A33BC1-C2F3-4A80-B310-6B2F76F40869}"/>
              </a:ext>
            </a:extLst>
          </p:cNvPr>
          <p:cNvGrpSpPr>
            <a:grpSpLocks/>
          </p:cNvGrpSpPr>
          <p:nvPr/>
        </p:nvGrpSpPr>
        <p:grpSpPr bwMode="auto">
          <a:xfrm>
            <a:off x="1062038" y="2951163"/>
            <a:ext cx="1528762" cy="2078037"/>
            <a:chOff x="669" y="1859"/>
            <a:chExt cx="963" cy="1309"/>
          </a:xfrm>
        </p:grpSpPr>
        <p:grpSp>
          <p:nvGrpSpPr>
            <p:cNvPr id="63503" name="Group 19">
              <a:extLst>
                <a:ext uri="{FF2B5EF4-FFF2-40B4-BE49-F238E27FC236}">
                  <a16:creationId xmlns="" xmlns:a16="http://schemas.microsoft.com/office/drawing/2014/main" id="{D0308323-DE2F-489F-B376-D5DE80EE0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9" y="1859"/>
              <a:ext cx="148" cy="973"/>
              <a:chOff x="669" y="1859"/>
              <a:chExt cx="148" cy="973"/>
            </a:xfrm>
          </p:grpSpPr>
          <p:sp>
            <p:nvSpPr>
              <p:cNvPr id="63506" name="Line 14">
                <a:extLst>
                  <a:ext uri="{FF2B5EF4-FFF2-40B4-BE49-F238E27FC236}">
                    <a16:creationId xmlns="" xmlns:a16="http://schemas.microsoft.com/office/drawing/2014/main" id="{88738A49-3CCB-4B5D-A8C5-5213276B62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3" y="185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07" name="Line 15">
                <a:extLst>
                  <a:ext uri="{FF2B5EF4-FFF2-40B4-BE49-F238E27FC236}">
                    <a16:creationId xmlns="" xmlns:a16="http://schemas.microsoft.com/office/drawing/2014/main" id="{A88FA811-92AB-4029-A09D-4FC31AE5F3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3" y="2039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08" name="Line 16">
                <a:extLst>
                  <a:ext uri="{FF2B5EF4-FFF2-40B4-BE49-F238E27FC236}">
                    <a16:creationId xmlns="" xmlns:a16="http://schemas.microsoft.com/office/drawing/2014/main" id="{5D1799D4-8D37-41C3-8BFB-DF0D6DEA91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3" y="2185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09" name="Line 18">
                <a:extLst>
                  <a:ext uri="{FF2B5EF4-FFF2-40B4-BE49-F238E27FC236}">
                    <a16:creationId xmlns="" xmlns:a16="http://schemas.microsoft.com/office/drawing/2014/main" id="{2E1233C6-D404-4569-9238-7E862E63A4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9" y="1860"/>
                <a:ext cx="3" cy="972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3504" name="Line 20">
              <a:extLst>
                <a:ext uri="{FF2B5EF4-FFF2-40B4-BE49-F238E27FC236}">
                  <a16:creationId xmlns="" xmlns:a16="http://schemas.microsoft.com/office/drawing/2014/main" id="{545BC7C7-6438-4764-B238-8DC12C1E4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832"/>
              <a:ext cx="96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5" name="Line 21">
              <a:extLst>
                <a:ext uri="{FF2B5EF4-FFF2-40B4-BE49-F238E27FC236}">
                  <a16:creationId xmlns="" xmlns:a16="http://schemas.microsoft.com/office/drawing/2014/main" id="{DE701C08-D0D0-46BA-AA42-2DFDAC54E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832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499" name="Text Box 23">
            <a:extLst>
              <a:ext uri="{FF2B5EF4-FFF2-40B4-BE49-F238E27FC236}">
                <a16:creationId xmlns="" xmlns:a16="http://schemas.microsoft.com/office/drawing/2014/main" id="{60AD8323-F69A-471E-9C49-04A2D4676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190500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Close the file.</a:t>
            </a:r>
          </a:p>
        </p:txBody>
      </p:sp>
      <p:grpSp>
        <p:nvGrpSpPr>
          <p:cNvPr id="63500" name="Group 26">
            <a:extLst>
              <a:ext uri="{FF2B5EF4-FFF2-40B4-BE49-F238E27FC236}">
                <a16:creationId xmlns="" xmlns:a16="http://schemas.microsoft.com/office/drawing/2014/main" id="{DD373854-AB24-4892-91F0-D19CE6844CE9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810000"/>
            <a:ext cx="1600200" cy="457200"/>
            <a:chOff x="2496" y="2400"/>
            <a:chExt cx="1008" cy="288"/>
          </a:xfrm>
        </p:grpSpPr>
        <p:sp>
          <p:nvSpPr>
            <p:cNvPr id="63501" name="Line 24">
              <a:extLst>
                <a:ext uri="{FF2B5EF4-FFF2-40B4-BE49-F238E27FC236}">
                  <a16:creationId xmlns="" xmlns:a16="http://schemas.microsoft.com/office/drawing/2014/main" id="{82232DEE-C176-403E-BEA1-4014F1EDB3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400"/>
              <a:ext cx="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2" name="Line 25">
              <a:extLst>
                <a:ext uri="{FF2B5EF4-FFF2-40B4-BE49-F238E27FC236}">
                  <a16:creationId xmlns="" xmlns:a16="http://schemas.microsoft.com/office/drawing/2014/main" id="{136BAFC3-6A18-4E09-8551-DEC4C41DF9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2400"/>
              <a:ext cx="100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8619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>
            <a:extLst>
              <a:ext uri="{FF2B5EF4-FFF2-40B4-BE49-F238E27FC236}">
                <a16:creationId xmlns="" xmlns:a16="http://schemas.microsoft.com/office/drawing/2014/main" id="{8B6BE0D3-1923-4E2E-B356-7665E0FE83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3200">
                <a:latin typeface="Courier New" panose="02070309020205020404" pitchFamily="49" charset="0"/>
              </a:rPr>
              <a:t>PrintWriter</a:t>
            </a:r>
            <a:r>
              <a:rPr lang="en-US" altLang="en-US"/>
              <a:t> Class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0614532-F619-4799-A8E5-B5EC50872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7" y="1690689"/>
            <a:ext cx="7727751" cy="462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44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>
            <a:extLst>
              <a:ext uri="{FF2B5EF4-FFF2-40B4-BE49-F238E27FC236}">
                <a16:creationId xmlns="" xmlns:a16="http://schemas.microsoft.com/office/drawing/2014/main" id="{7EA6399E-7AB8-41B9-A787-DEDAFD7441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="" xmlns:a16="http://schemas.microsoft.com/office/drawing/2014/main" id="{D0281A2F-420A-42F8-9DB7-B0CC712D16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something unexpected happens in a Java program, an </a:t>
            </a:r>
            <a:r>
              <a:rPr lang="en-US" altLang="en-US" i="1" dirty="0"/>
              <a:t>exception</a:t>
            </a:r>
            <a:r>
              <a:rPr lang="en-US" altLang="en-US" dirty="0"/>
              <a:t> is thrown.</a:t>
            </a:r>
          </a:p>
          <a:p>
            <a:pPr eaLnBrk="1" hangingPunct="1"/>
            <a:r>
              <a:rPr lang="en-US" altLang="en-US" dirty="0"/>
              <a:t>The method that is executing when the exception is thrown must either handle the exception or pass it up the line.</a:t>
            </a:r>
          </a:p>
          <a:p>
            <a:pPr eaLnBrk="1" hangingPunct="1"/>
            <a:r>
              <a:rPr lang="en-US" altLang="en-US" dirty="0"/>
              <a:t>Handling the exception will be discussed later.</a:t>
            </a:r>
          </a:p>
          <a:p>
            <a:pPr eaLnBrk="1" hangingPunct="1"/>
            <a:r>
              <a:rPr lang="en-US" altLang="en-US" dirty="0"/>
              <a:t>To pass it up the line, the method needs a </a:t>
            </a:r>
            <a:r>
              <a:rPr lang="en-US" altLang="en-US" dirty="0">
                <a:latin typeface="Courier New" panose="02070309020205020404" pitchFamily="49" charset="0"/>
              </a:rPr>
              <a:t>throws</a:t>
            </a:r>
            <a:r>
              <a:rPr lang="en-US" altLang="en-US" dirty="0"/>
              <a:t> clause in the method header or try-catch block to catch the exception.</a:t>
            </a:r>
          </a:p>
        </p:txBody>
      </p:sp>
    </p:spTree>
    <p:extLst>
      <p:ext uri="{BB962C8B-B14F-4D97-AF65-F5344CB8AC3E}">
        <p14:creationId xmlns:p14="http://schemas.microsoft.com/office/powerpoint/2010/main" val="60868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="" xmlns:a16="http://schemas.microsoft.com/office/drawing/2014/main" id="{E61B1A78-8EE3-4CA6-9FF3-9D019C36D4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Differences Between Prefix and Postfix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="" xmlns:a16="http://schemas.microsoft.com/office/drawing/2014/main" id="{EEFB2DBF-984E-4318-B182-D3A9A6844F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When an increment or decrement are the only operations in a statement, there is no difference between prefix and postfix notation.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 When used in an expression: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prefix notation indicates that the variable will be incremented or decremented prior to the rest of the equation being evaluated.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postfix notation indicates that the variable will be incremented or decremented after the rest of the equation has been evaluated.</a:t>
            </a:r>
          </a:p>
        </p:txBody>
      </p:sp>
    </p:spTree>
    <p:extLst>
      <p:ext uri="{BB962C8B-B14F-4D97-AF65-F5344CB8AC3E}">
        <p14:creationId xmlns:p14="http://schemas.microsoft.com/office/powerpoint/2010/main" val="2472915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>
            <a:extLst>
              <a:ext uri="{FF2B5EF4-FFF2-40B4-BE49-F238E27FC236}">
                <a16:creationId xmlns="" xmlns:a16="http://schemas.microsoft.com/office/drawing/2014/main" id="{9CE0D53B-6CE4-4AEE-8510-F8F01ACD18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="" xmlns:a16="http://schemas.microsoft.com/office/drawing/2014/main" id="{7438FE8E-FDA7-4675-A17E-5AF01619DD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To insert a </a:t>
            </a:r>
            <a:r>
              <a:rPr lang="en-US" altLang="en-US" sz="2800">
                <a:latin typeface="Courier New" panose="02070309020205020404" pitchFamily="49" charset="0"/>
              </a:rPr>
              <a:t>throws</a:t>
            </a:r>
            <a:r>
              <a:rPr lang="en-US" altLang="en-US" sz="2800"/>
              <a:t> clause in a method header, simply add the word </a:t>
            </a:r>
            <a:r>
              <a:rPr lang="en-US" altLang="en-US" sz="2800" i="1"/>
              <a:t>throws</a:t>
            </a:r>
            <a:r>
              <a:rPr lang="en-US" altLang="en-US" sz="2800"/>
              <a:t> and the name of the expected exception.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Courier New" panose="02070309020205020404" pitchFamily="49" charset="0"/>
              </a:rPr>
              <a:t>PrintWriter</a:t>
            </a:r>
            <a:r>
              <a:rPr lang="en-US" altLang="en-US" sz="2800"/>
              <a:t> objects can throw an </a:t>
            </a:r>
            <a:r>
              <a:rPr lang="en-US" altLang="en-US" sz="2800">
                <a:latin typeface="Courier New" panose="02070309020205020404" pitchFamily="49" charset="0"/>
              </a:rPr>
              <a:t>IOException</a:t>
            </a:r>
            <a:r>
              <a:rPr lang="en-US" altLang="en-US" sz="2800"/>
              <a:t>, so we write the </a:t>
            </a:r>
            <a:r>
              <a:rPr lang="en-US" altLang="en-US" sz="2800">
                <a:latin typeface="Courier New" panose="02070309020205020404" pitchFamily="49" charset="0"/>
              </a:rPr>
              <a:t>throws</a:t>
            </a:r>
            <a:r>
              <a:rPr lang="en-US" altLang="en-US" sz="2800"/>
              <a:t> clause like this:</a:t>
            </a:r>
            <a:br>
              <a:rPr lang="en-US" altLang="en-US" sz="2800"/>
            </a:br>
            <a:endParaRPr lang="en-US" altLang="en-US" sz="28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public static void main(String[] args) throws IOException</a:t>
            </a:r>
            <a:r>
              <a:rPr lang="en-US" altLang="en-US" sz="1400" b="1">
                <a:latin typeface="Courier New" panose="02070309020205020404" pitchFamily="49" charset="0"/>
              </a:rPr>
              <a:t/>
            </a:r>
            <a:br>
              <a:rPr lang="en-US" altLang="en-US" sz="1400" b="1">
                <a:latin typeface="Courier New" panose="02070309020205020404" pitchFamily="49" charset="0"/>
              </a:rPr>
            </a:br>
            <a:endParaRPr lang="en-US" altLang="en-US" sz="1400" b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93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="" xmlns:a16="http://schemas.microsoft.com/office/drawing/2014/main" id="{CC00F76F-0CEB-4134-A36A-ABDD33BFC5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Appending Text to a File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="" xmlns:a16="http://schemas.microsoft.com/office/drawing/2014/main" id="{BC844D88-E586-4EB8-AD3F-6912FAC7F2D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avoid erasing a file that already exists, create a </a:t>
            </a:r>
            <a:r>
              <a:rPr lang="en-US" altLang="en-US" dirty="0" err="1">
                <a:latin typeface="Courier New" panose="02070309020205020404" pitchFamily="49" charset="0"/>
              </a:rPr>
              <a:t>FileWriter</a:t>
            </a:r>
            <a:r>
              <a:rPr lang="en-US" altLang="en-US" dirty="0"/>
              <a:t> object in this manner: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000" dirty="0" err="1">
                <a:latin typeface="Courier New" panose="02070309020205020404" pitchFamily="49" charset="0"/>
              </a:rPr>
              <a:t>FileWriter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fw</a:t>
            </a:r>
            <a:r>
              <a:rPr lang="en-US" altLang="en-US" sz="2000" dirty="0">
                <a:latin typeface="Courier New" panose="02070309020205020404" pitchFamily="49" charset="0"/>
              </a:rPr>
              <a:t> =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 new </a:t>
            </a:r>
            <a:r>
              <a:rPr lang="en-US" altLang="en-US" sz="2000" dirty="0" err="1">
                <a:latin typeface="Courier New" panose="02070309020205020404" pitchFamily="49" charset="0"/>
              </a:rPr>
              <a:t>FileWriter</a:t>
            </a:r>
            <a:r>
              <a:rPr lang="en-US" altLang="en-US" sz="2000" dirty="0">
                <a:latin typeface="Courier New" panose="02070309020205020404" pitchFamily="49" charset="0"/>
              </a:rPr>
              <a:t>("names.dat", true);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Then, create a </a:t>
            </a:r>
            <a:r>
              <a:rPr lang="en-US" altLang="en-US" dirty="0" err="1">
                <a:latin typeface="Courier New" panose="02070309020205020404" pitchFamily="49" charset="0"/>
              </a:rPr>
              <a:t>PrintWriter</a:t>
            </a:r>
            <a:r>
              <a:rPr lang="en-US" altLang="en-US" dirty="0"/>
              <a:t> object in this manner: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fw</a:t>
            </a:r>
            <a:r>
              <a:rPr lang="en-US" altLang="en-US" sz="2000" dirty="0">
                <a:latin typeface="Courier New" panose="02070309020205020404" pitchFamily="49" charset="0"/>
              </a:rPr>
              <a:t> = new </a:t>
            </a:r>
            <a:r>
              <a:rPr lang="en-US" altLang="en-US" sz="2000" dirty="0" err="1">
                <a:latin typeface="Courier New" panose="02070309020205020404" pitchFamily="49" charset="0"/>
              </a:rPr>
              <a:t>PrintWriter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fw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95270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>
            <a:extLst>
              <a:ext uri="{FF2B5EF4-FFF2-40B4-BE49-F238E27FC236}">
                <a16:creationId xmlns="" xmlns:a16="http://schemas.microsoft.com/office/drawing/2014/main" id="{93B7327E-78A4-4EFB-9616-9106F57B27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Specifying a File Location</a:t>
            </a:r>
            <a:endParaRPr lang="en-US" altLang="en-US" sz="2400"/>
          </a:p>
        </p:txBody>
      </p:sp>
      <p:sp>
        <p:nvSpPr>
          <p:cNvPr id="73732" name="Rectangle 3">
            <a:extLst>
              <a:ext uri="{FF2B5EF4-FFF2-40B4-BE49-F238E27FC236}">
                <a16:creationId xmlns="" xmlns:a16="http://schemas.microsoft.com/office/drawing/2014/main" id="{EB0AA3ED-B092-4109-ABDE-F1650DA819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 a Windows computer, paths contain backslash (</a:t>
            </a:r>
            <a:r>
              <a:rPr lang="en-US" altLang="en-US">
                <a:latin typeface="Courier New" panose="02070309020205020404" pitchFamily="49" charset="0"/>
              </a:rPr>
              <a:t>\</a:t>
            </a:r>
            <a:r>
              <a:rPr lang="en-US" altLang="en-US"/>
              <a:t>) characters. </a:t>
            </a:r>
          </a:p>
          <a:p>
            <a:pPr eaLnBrk="1" hangingPunct="1"/>
            <a:r>
              <a:rPr lang="en-US" altLang="en-US"/>
              <a:t>Remember, if the backslash is used in a string literal, it is the escape character so you must use two of them:</a:t>
            </a:r>
            <a:br>
              <a:rPr lang="en-US" altLang="en-US"/>
            </a:b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PrintWriter outFile = 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new PrintWriter("A:\\PriceList.txt");</a:t>
            </a:r>
          </a:p>
        </p:txBody>
      </p:sp>
    </p:spTree>
    <p:extLst>
      <p:ext uri="{BB962C8B-B14F-4D97-AF65-F5344CB8AC3E}">
        <p14:creationId xmlns:p14="http://schemas.microsoft.com/office/powerpoint/2010/main" val="2873734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>
            <a:extLst>
              <a:ext uri="{FF2B5EF4-FFF2-40B4-BE49-F238E27FC236}">
                <a16:creationId xmlns="" xmlns:a16="http://schemas.microsoft.com/office/drawing/2014/main" id="{A1CCC1EB-8097-4778-8EDC-69E6D394E8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Specifying a File Location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="" xmlns:a16="http://schemas.microsoft.com/office/drawing/2014/main" id="{E8E2DF48-518E-420C-BB08-CEC621C4FC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This is only necessary if the backslash is in a string literal.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the backslash is in a </a:t>
            </a:r>
            <a:r>
              <a:rPr lang="en-US" altLang="en-US">
                <a:latin typeface="Courier New" panose="02070309020205020404" pitchFamily="49" charset="0"/>
              </a:rPr>
              <a:t>String</a:t>
            </a:r>
            <a:r>
              <a:rPr lang="en-US" altLang="en-US"/>
              <a:t> object then it will be handled properly.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Fortunately, Java allows Unix style filenames using the forward slash (</a:t>
            </a:r>
            <a:r>
              <a:rPr lang="en-US" altLang="en-US">
                <a:latin typeface="Courier New" panose="02070309020205020404" pitchFamily="49" charset="0"/>
              </a:rPr>
              <a:t>/</a:t>
            </a:r>
            <a:r>
              <a:rPr lang="en-US" altLang="en-US"/>
              <a:t>) to separate directories: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PrintWriter outFile = new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PrintWriter("/home/rharrison/names.txt");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969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>
            <a:extLst>
              <a:ext uri="{FF2B5EF4-FFF2-40B4-BE49-F238E27FC236}">
                <a16:creationId xmlns="" xmlns:a16="http://schemas.microsoft.com/office/drawing/2014/main" id="{478D677B-FB70-49C7-BC23-9AF9DD9587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Data From a File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="" xmlns:a16="http://schemas.microsoft.com/office/drawing/2014/main" id="{8159AFE9-7B7E-49D7-93D4-79E1DE455A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05800" cy="1524000"/>
          </a:xfrm>
        </p:spPr>
        <p:txBody>
          <a:bodyPr/>
          <a:lstStyle/>
          <a:p>
            <a:pPr eaLnBrk="1" hangingPunct="1"/>
            <a:r>
              <a:rPr lang="en-US" altLang="en-US"/>
              <a:t>You use the </a:t>
            </a:r>
            <a:r>
              <a:rPr lang="en-US" altLang="en-US">
                <a:latin typeface="Courier New" panose="02070309020205020404" pitchFamily="49" charset="0"/>
              </a:rPr>
              <a:t>File</a:t>
            </a:r>
            <a:r>
              <a:rPr lang="en-US" altLang="en-US"/>
              <a:t> class and the </a:t>
            </a:r>
            <a:r>
              <a:rPr lang="en-US" altLang="en-US">
                <a:latin typeface="Courier New" panose="02070309020205020404" pitchFamily="49" charset="0"/>
              </a:rPr>
              <a:t>Scanner</a:t>
            </a:r>
            <a:r>
              <a:rPr lang="en-US" altLang="en-US"/>
              <a:t> class to read data from a file:</a:t>
            </a:r>
          </a:p>
        </p:txBody>
      </p:sp>
      <p:sp>
        <p:nvSpPr>
          <p:cNvPr id="77829" name="Text Box 4">
            <a:extLst>
              <a:ext uri="{FF2B5EF4-FFF2-40B4-BE49-F238E27FC236}">
                <a16:creationId xmlns="" xmlns:a16="http://schemas.microsoft.com/office/drawing/2014/main" id="{83931D11-7790-4930-A5E7-666898312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655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File myFile = new File("Customers.txt");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inputFile = new Scanner(myFile);</a:t>
            </a:r>
            <a:r>
              <a:rPr lang="en-US" altLang="en-US" sz="2000"/>
              <a:t> </a:t>
            </a:r>
          </a:p>
        </p:txBody>
      </p:sp>
      <p:sp>
        <p:nvSpPr>
          <p:cNvPr id="77830" name="Text Box 5">
            <a:extLst>
              <a:ext uri="{FF2B5EF4-FFF2-40B4-BE49-F238E27FC236}">
                <a16:creationId xmlns="" xmlns:a16="http://schemas.microsoft.com/office/drawing/2014/main" id="{4FBBB9CA-1E0B-4905-B646-62F206E2F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90800"/>
            <a:ext cx="3429000" cy="1016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Pass the name of the file as an argument 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File</a:t>
            </a:r>
            <a:r>
              <a:rPr lang="en-US" altLang="en-US" sz="2000" b="1">
                <a:solidFill>
                  <a:srgbClr val="FF3300"/>
                </a:solidFill>
              </a:rPr>
              <a:t> class constructor.</a:t>
            </a:r>
          </a:p>
        </p:txBody>
      </p:sp>
      <p:sp>
        <p:nvSpPr>
          <p:cNvPr id="77831" name="Text Box 6">
            <a:extLst>
              <a:ext uri="{FF2B5EF4-FFF2-40B4-BE49-F238E27FC236}">
                <a16:creationId xmlns="" xmlns:a16="http://schemas.microsoft.com/office/drawing/2014/main" id="{5B1C68C5-10E4-42A8-A445-5D2FEF7B9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29200"/>
            <a:ext cx="3429000" cy="1016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Pass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File</a:t>
            </a:r>
            <a:r>
              <a:rPr lang="en-US" altLang="en-US" sz="2000" b="1">
                <a:solidFill>
                  <a:srgbClr val="FF3300"/>
                </a:solidFill>
              </a:rPr>
              <a:t> object as an argument 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2000" b="1">
                <a:solidFill>
                  <a:srgbClr val="FF3300"/>
                </a:solidFill>
              </a:rPr>
              <a:t> class constructor.</a:t>
            </a:r>
          </a:p>
        </p:txBody>
      </p:sp>
      <p:grpSp>
        <p:nvGrpSpPr>
          <p:cNvPr id="77832" name="Group 10">
            <a:extLst>
              <a:ext uri="{FF2B5EF4-FFF2-40B4-BE49-F238E27FC236}">
                <a16:creationId xmlns="" xmlns:a16="http://schemas.microsoft.com/office/drawing/2014/main" id="{23C6EFD2-59DB-4C9F-AE32-5E5002799E20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048000"/>
            <a:ext cx="304800" cy="990600"/>
            <a:chOff x="3312" y="1920"/>
            <a:chExt cx="192" cy="624"/>
          </a:xfrm>
        </p:grpSpPr>
        <p:sp>
          <p:nvSpPr>
            <p:cNvPr id="77835" name="Line 8">
              <a:extLst>
                <a:ext uri="{FF2B5EF4-FFF2-40B4-BE49-F238E27FC236}">
                  <a16:creationId xmlns="" xmlns:a16="http://schemas.microsoft.com/office/drawing/2014/main" id="{D824A182-B2D5-4859-BAF3-991A0886B2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1920"/>
              <a:ext cx="1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6" name="Line 9">
              <a:extLst>
                <a:ext uri="{FF2B5EF4-FFF2-40B4-BE49-F238E27FC236}">
                  <a16:creationId xmlns="" xmlns:a16="http://schemas.microsoft.com/office/drawing/2014/main" id="{75FA1F06-C1B7-47C6-ADDA-AE3883F96A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1920"/>
              <a:ext cx="0" cy="62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7833" name="Line 11">
            <a:extLst>
              <a:ext uri="{FF2B5EF4-FFF2-40B4-BE49-F238E27FC236}">
                <a16:creationId xmlns="" xmlns:a16="http://schemas.microsoft.com/office/drawing/2014/main" id="{BA1ABB20-A264-49FA-B108-2471ADEA9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562600"/>
            <a:ext cx="1676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834" name="Line 12">
            <a:extLst>
              <a:ext uri="{FF2B5EF4-FFF2-40B4-BE49-F238E27FC236}">
                <a16:creationId xmlns="" xmlns:a16="http://schemas.microsoft.com/office/drawing/2014/main" id="{9F724D17-7814-40C3-A487-40B3C4CABD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724400"/>
            <a:ext cx="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01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>
            <a:extLst>
              <a:ext uri="{FF2B5EF4-FFF2-40B4-BE49-F238E27FC236}">
                <a16:creationId xmlns="" xmlns:a16="http://schemas.microsoft.com/office/drawing/2014/main" id="{DF0C35AE-4E50-4E89-B3C1-B27CC80851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Data From a File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="" xmlns:a16="http://schemas.microsoft.com/office/drawing/2014/main" id="{F9B8F0F1-154D-414E-B7FB-722B3E18EB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Scanner keyboard = new Scanner(System.in);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System.out.print("Enter the filename: ");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String filename = keyboard.nextLine();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File file = new File(filename);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  <a:t>Scanner inputFile = new Scanner(file);</a:t>
            </a:r>
            <a:br>
              <a:rPr lang="en-US" altLang="en-US" sz="1600" b="1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en-US" sz="1600" b="1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/>
              <a:t>The lines above:</a:t>
            </a:r>
          </a:p>
          <a:p>
            <a:pPr lvl="1" eaLnBrk="1" hangingPunct="1"/>
            <a:r>
              <a:rPr lang="en-US" altLang="en-US" sz="2000"/>
              <a:t>Creates an instance of the </a:t>
            </a:r>
            <a:r>
              <a:rPr lang="en-US" altLang="en-US" sz="2000">
                <a:latin typeface="Courier New" panose="02070309020205020404" pitchFamily="49" charset="0"/>
              </a:rPr>
              <a:t>Scanner</a:t>
            </a:r>
            <a:r>
              <a:rPr lang="en-US" altLang="en-US" sz="2000"/>
              <a:t> class to read from the keyboard</a:t>
            </a:r>
          </a:p>
          <a:p>
            <a:pPr lvl="1" eaLnBrk="1" hangingPunct="1"/>
            <a:r>
              <a:rPr lang="en-US" altLang="en-US" sz="2000"/>
              <a:t>Prompt the user for a filename</a:t>
            </a:r>
          </a:p>
          <a:p>
            <a:pPr lvl="1" eaLnBrk="1" hangingPunct="1"/>
            <a:r>
              <a:rPr lang="en-US" altLang="en-US" sz="2000"/>
              <a:t>Get the filename from the user</a:t>
            </a:r>
          </a:p>
          <a:p>
            <a:pPr lvl="1" eaLnBrk="1" hangingPunct="1"/>
            <a:r>
              <a:rPr lang="en-US" altLang="en-US" sz="2000"/>
              <a:t>Create an instance of the </a:t>
            </a:r>
            <a:r>
              <a:rPr lang="en-US" altLang="en-US" sz="2000">
                <a:latin typeface="Courier New" panose="02070309020205020404" pitchFamily="49" charset="0"/>
              </a:rPr>
              <a:t>File</a:t>
            </a:r>
            <a:r>
              <a:rPr lang="en-US" altLang="en-US" sz="2000"/>
              <a:t> class to represent the file</a:t>
            </a:r>
          </a:p>
          <a:p>
            <a:pPr lvl="1" eaLnBrk="1" hangingPunct="1"/>
            <a:r>
              <a:rPr lang="en-US" altLang="en-US" sz="2000"/>
              <a:t>Create an instance of the </a:t>
            </a:r>
            <a:r>
              <a:rPr lang="en-US" altLang="en-US" sz="2000">
                <a:latin typeface="Courier New" panose="02070309020205020404" pitchFamily="49" charset="0"/>
              </a:rPr>
              <a:t>Scanner</a:t>
            </a:r>
            <a:r>
              <a:rPr lang="en-US" altLang="en-US" sz="2000"/>
              <a:t> class that reads from the file</a:t>
            </a:r>
          </a:p>
        </p:txBody>
      </p:sp>
    </p:spTree>
    <p:extLst>
      <p:ext uri="{BB962C8B-B14F-4D97-AF65-F5344CB8AC3E}">
        <p14:creationId xmlns:p14="http://schemas.microsoft.com/office/powerpoint/2010/main" val="33911885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>
            <a:extLst>
              <a:ext uri="{FF2B5EF4-FFF2-40B4-BE49-F238E27FC236}">
                <a16:creationId xmlns="" xmlns:a16="http://schemas.microsoft.com/office/drawing/2014/main" id="{4CDDEA61-5492-464F-941F-5BB6BADF6F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Data From a File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="" xmlns:a16="http://schemas.microsoft.com/office/drawing/2014/main" id="{78FDC24D-1821-4320-8E60-210EE83A61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001000" cy="1600200"/>
          </a:xfrm>
        </p:spPr>
        <p:txBody>
          <a:bodyPr/>
          <a:lstStyle/>
          <a:p>
            <a:pPr eaLnBrk="1" hangingPunct="1"/>
            <a:r>
              <a:rPr lang="en-US" altLang="en-US" sz="2400"/>
              <a:t>Once an instance of </a:t>
            </a:r>
            <a:r>
              <a:rPr lang="en-US" altLang="en-US" sz="2400">
                <a:latin typeface="Courier New" panose="02070309020205020404" pitchFamily="49" charset="0"/>
              </a:rPr>
              <a:t>Scanner</a:t>
            </a:r>
            <a:r>
              <a:rPr lang="en-US" altLang="en-US" sz="2400"/>
              <a:t> is created, data can be read using the same methods that you have used to read keyboard input (</a:t>
            </a:r>
            <a:r>
              <a:rPr lang="en-US" altLang="en-US" sz="2400">
                <a:latin typeface="Courier New" panose="02070309020205020404" pitchFamily="49" charset="0"/>
              </a:rPr>
              <a:t>nextLine</a:t>
            </a:r>
            <a:r>
              <a:rPr lang="en-US" altLang="en-US" sz="2400"/>
              <a:t>, </a:t>
            </a:r>
            <a:r>
              <a:rPr lang="en-US" altLang="en-US" sz="2400">
                <a:latin typeface="Courier New" panose="02070309020205020404" pitchFamily="49" charset="0"/>
              </a:rPr>
              <a:t>nextInt</a:t>
            </a:r>
            <a:r>
              <a:rPr lang="en-US" altLang="en-US" sz="2400"/>
              <a:t>, </a:t>
            </a:r>
            <a:r>
              <a:rPr lang="en-US" altLang="en-US" sz="2400">
                <a:latin typeface="Courier New" panose="02070309020205020404" pitchFamily="49" charset="0"/>
              </a:rPr>
              <a:t>nextDouble</a:t>
            </a:r>
            <a:r>
              <a:rPr lang="en-US" altLang="en-US" sz="2400"/>
              <a:t>, etc).</a:t>
            </a:r>
          </a:p>
        </p:txBody>
      </p:sp>
      <p:sp>
        <p:nvSpPr>
          <p:cNvPr id="81925" name="Text Box 4">
            <a:extLst>
              <a:ext uri="{FF2B5EF4-FFF2-40B4-BE49-F238E27FC236}">
                <a16:creationId xmlns="" xmlns:a16="http://schemas.microsoft.com/office/drawing/2014/main" id="{C9F41CFA-3A89-4EF8-AC14-AD161F01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19450"/>
            <a:ext cx="7696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// Open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File file = new File("Names.txt");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Scanner inputFile = new Scanner(file);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// Read a line from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String str = inputFile.nextLine();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// Close the file.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inputFile.close();</a:t>
            </a:r>
          </a:p>
        </p:txBody>
      </p:sp>
    </p:spTree>
    <p:extLst>
      <p:ext uri="{BB962C8B-B14F-4D97-AF65-F5344CB8AC3E}">
        <p14:creationId xmlns:p14="http://schemas.microsoft.com/office/powerpoint/2010/main" val="7682325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>
            <a:extLst>
              <a:ext uri="{FF2B5EF4-FFF2-40B4-BE49-F238E27FC236}">
                <a16:creationId xmlns="" xmlns:a16="http://schemas.microsoft.com/office/drawing/2014/main" id="{2899A8B8-E01E-4D4B-B25E-53CD20C728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Detecting The End of a File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="" xmlns:a16="http://schemas.microsoft.com/office/drawing/2014/main" id="{5FC611C4-33EA-46DC-BE8A-894A4EB6DDF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0"/>
            <a:ext cx="861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Scanner</a:t>
            </a:r>
            <a:r>
              <a:rPr lang="en-US" altLang="en-US"/>
              <a:t> class’s </a:t>
            </a:r>
            <a:r>
              <a:rPr lang="en-US" altLang="en-US">
                <a:latin typeface="Courier New" panose="02070309020205020404" pitchFamily="49" charset="0"/>
              </a:rPr>
              <a:t>hasNext()</a:t>
            </a:r>
            <a:r>
              <a:rPr lang="en-US" altLang="en-US"/>
              <a:t> method will return true if another item can be read from the file.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// Open the file.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File file = new File(filename);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Scanner inputFile = new Scanner(file);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// Read until the end of the file.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while (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inputFile.hasNext()</a:t>
            </a:r>
            <a:r>
              <a:rPr lang="en-US" altLang="en-US" sz="2000" b="1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String str = inputFile.nextLine();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System.out.println(str);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inputFile.close();// close the file when done.</a:t>
            </a:r>
          </a:p>
        </p:txBody>
      </p:sp>
    </p:spTree>
    <p:extLst>
      <p:ext uri="{BB962C8B-B14F-4D97-AF65-F5344CB8AC3E}">
        <p14:creationId xmlns:p14="http://schemas.microsoft.com/office/powerpoint/2010/main" val="22506849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15  </a:t>
            </a:r>
            <a:r>
              <a:rPr lang="en-US" altLang="en-US" dirty="0" smtClean="0"/>
              <a:t>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</a:t>
            </a:r>
            <a:r>
              <a:rPr lang="en-US" altLang="en-US" sz="2800" dirty="0" smtClean="0"/>
              <a:t>an external file called </a:t>
            </a:r>
            <a:r>
              <a:rPr lang="en-US" altLang="en-US" sz="2800" dirty="0" smtClean="0"/>
              <a:t>mydat.dat</a:t>
            </a:r>
          </a:p>
          <a:p>
            <a:pPr eaLnBrk="1" hangingPunct="1"/>
            <a:r>
              <a:rPr lang="en-US" altLang="en-US" sz="2800" dirty="0" smtClean="0"/>
              <a:t>Create a static method called </a:t>
            </a:r>
            <a:r>
              <a:rPr lang="en-US" altLang="en-US" sz="2800" dirty="0" err="1" smtClean="0"/>
              <a:t>storeData</a:t>
            </a:r>
            <a:r>
              <a:rPr lang="en-US" altLang="en-US" sz="2800" dirty="0" smtClean="0"/>
              <a:t> to add following information through the code (in separate lines)</a:t>
            </a:r>
          </a:p>
          <a:p>
            <a:pPr lvl="1"/>
            <a:r>
              <a:rPr lang="en-US" altLang="en-US" dirty="0"/>
              <a:t>Your name</a:t>
            </a:r>
          </a:p>
          <a:p>
            <a:pPr lvl="1"/>
            <a:r>
              <a:rPr lang="en-US" altLang="en-US" dirty="0"/>
              <a:t>Your Age</a:t>
            </a:r>
          </a:p>
          <a:p>
            <a:pPr lvl="1"/>
            <a:r>
              <a:rPr lang="en-US" altLang="en-US" dirty="0"/>
              <a:t>Your City</a:t>
            </a:r>
          </a:p>
          <a:p>
            <a:pPr lvl="1"/>
            <a:r>
              <a:rPr lang="en-US" altLang="en-US" dirty="0"/>
              <a:t>Your favorite movie, TV show, singer/song</a:t>
            </a:r>
          </a:p>
          <a:p>
            <a:pPr marL="342900" lvl="1" indent="0">
              <a:buNone/>
            </a:pPr>
            <a:endParaRPr lang="en-US" altLang="en-US" dirty="0"/>
          </a:p>
          <a:p>
            <a:r>
              <a:rPr lang="en-US" altLang="en-US" sz="2800" dirty="0"/>
              <a:t>Create a static method called </a:t>
            </a:r>
            <a:r>
              <a:rPr lang="en-US" altLang="en-US" sz="2800" dirty="0" err="1" smtClean="0"/>
              <a:t>readData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read data from the file and display the results. 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92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>
            <a:extLst>
              <a:ext uri="{FF2B5EF4-FFF2-40B4-BE49-F238E27FC236}">
                <a16:creationId xmlns="" xmlns:a16="http://schemas.microsoft.com/office/drawing/2014/main" id="{253ECBFE-DDC6-41CF-A0C2-836818B388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Random Numbers with the </a:t>
            </a:r>
            <a:r>
              <a:rPr lang="en-US" altLang="en-US">
                <a:latin typeface="Courier New" panose="02070309020205020404" pitchFamily="49" charset="0"/>
              </a:rPr>
              <a:t>Random</a:t>
            </a:r>
            <a:r>
              <a:rPr lang="en-US" altLang="en-US"/>
              <a:t> Class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="" xmlns:a16="http://schemas.microsoft.com/office/drawing/2014/main" id="{F183FB9A-780A-40F3-82B0-041B5A8E046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Some applications, such as games and simulations, require the use of randomly generated numbers.  </a:t>
            </a:r>
          </a:p>
          <a:p>
            <a:pPr eaLnBrk="1" hangingPunct="1"/>
            <a:r>
              <a:rPr lang="en-US" altLang="en-US" sz="2800"/>
              <a:t>The Java API has a class, </a:t>
            </a:r>
            <a:r>
              <a:rPr lang="en-US" altLang="en-US" sz="2800">
                <a:latin typeface="Courier New" panose="02070309020205020404" pitchFamily="49" charset="0"/>
              </a:rPr>
              <a:t>Random</a:t>
            </a:r>
            <a:r>
              <a:rPr lang="en-US" altLang="en-US" sz="2800"/>
              <a:t>, for this purpose. To use the </a:t>
            </a:r>
            <a:r>
              <a:rPr lang="en-US" altLang="en-US" sz="2800">
                <a:latin typeface="Courier New" panose="02070309020205020404" pitchFamily="49" charset="0"/>
              </a:rPr>
              <a:t>Random</a:t>
            </a:r>
            <a:r>
              <a:rPr lang="en-US" altLang="en-US" sz="2800"/>
              <a:t> class, use the following </a:t>
            </a:r>
            <a:r>
              <a:rPr lang="en-US" altLang="en-US" sz="2800">
                <a:latin typeface="Courier New" panose="02070309020205020404" pitchFamily="49" charset="0"/>
              </a:rPr>
              <a:t>import</a:t>
            </a:r>
            <a:r>
              <a:rPr lang="en-US" altLang="en-US" sz="2800"/>
              <a:t> statement and create an instance of the class.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import java.util.Random;</a:t>
            </a:r>
          </a:p>
          <a:p>
            <a:pPr lvl="1" eaLnBrk="1" hangingPunct="1"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Random randomNumbers = new Random();</a:t>
            </a:r>
          </a:p>
          <a:p>
            <a:pPr lvl="1" eaLnBrk="1" hangingPunct="1"/>
            <a:endParaRPr lang="en-US" altLang="en-US" sz="24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1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="" xmlns:a16="http://schemas.microsoft.com/office/drawing/2014/main" id="{E61B1A78-8EE3-4CA6-9FF3-9D019C36D4C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Differences Between Prefix and Postfix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15B4F83-8CA8-4E07-B763-D40A49703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" y="1809749"/>
            <a:ext cx="4238625" cy="382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116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>
            <a:extLst>
              <a:ext uri="{FF2B5EF4-FFF2-40B4-BE49-F238E27FC236}">
                <a16:creationId xmlns="" xmlns:a16="http://schemas.microsoft.com/office/drawing/2014/main" id="{253ECBFE-DDC6-41CF-A0C2-836818B388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Generating Random Numbers with the </a:t>
            </a:r>
            <a:r>
              <a:rPr lang="en-US" altLang="en-US">
                <a:latin typeface="Courier New" panose="02070309020205020404" pitchFamily="49" charset="0"/>
              </a:rPr>
              <a:t>Random</a:t>
            </a:r>
            <a:r>
              <a:rPr lang="en-US" altLang="en-US"/>
              <a:t> Class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34FAE4F-4EFE-4C11-B995-524CEB7AECEC}"/>
              </a:ext>
            </a:extLst>
          </p:cNvPr>
          <p:cNvGrpSpPr/>
          <p:nvPr/>
        </p:nvGrpSpPr>
        <p:grpSpPr>
          <a:xfrm>
            <a:off x="1873199" y="1690688"/>
            <a:ext cx="5933614" cy="4621621"/>
            <a:chOff x="2433637" y="2466975"/>
            <a:chExt cx="4276725" cy="3424236"/>
          </a:xfrm>
        </p:grpSpPr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63D9DC36-DC39-4C80-8A24-9873C1AEF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3637" y="2466975"/>
              <a:ext cx="4276725" cy="192405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929B8B0C-4C84-47F4-BC9F-26AE223C7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43162" y="4443411"/>
              <a:ext cx="1419225" cy="144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71737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>
            <a:extLst>
              <a:ext uri="{FF2B5EF4-FFF2-40B4-BE49-F238E27FC236}">
                <a16:creationId xmlns="" xmlns:a16="http://schemas.microsoft.com/office/drawing/2014/main" id="{197C45AB-3E70-4760-85FC-DCA744C220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/>
              <a:t>Some Methods of the 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Random</a:t>
            </a:r>
            <a:r>
              <a:rPr lang="en-US" altLang="en-US"/>
              <a:t> Class</a:t>
            </a:r>
          </a:p>
        </p:txBody>
      </p:sp>
      <p:graphicFrame>
        <p:nvGraphicFramePr>
          <p:cNvPr id="201731" name="Group 3">
            <a:extLst>
              <a:ext uri="{FF2B5EF4-FFF2-40B4-BE49-F238E27FC236}">
                <a16:creationId xmlns="" xmlns:a16="http://schemas.microsoft.com/office/drawing/2014/main" id="{0C2B5EEF-5A87-4E34-8B42-148546795841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600200"/>
          <a:ext cx="8001000" cy="4191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76869"/>
                        </a:gs>
                        <a:gs pos="50000">
                          <a:schemeClr val="accent1"/>
                        </a:gs>
                        <a:gs pos="100000">
                          <a:srgbClr val="57686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76869"/>
                        </a:gs>
                        <a:gs pos="50000">
                          <a:schemeClr val="accent1"/>
                        </a:gs>
                        <a:gs pos="100000">
                          <a:srgbClr val="57686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nextDouble()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double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The number will be within the range of 0.0 and 1.0.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nextFloat()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float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The number will be within the range of 0.0 and 1.0.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nextInt()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Returns the next random number as an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The number will be within the range of an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which is –2,147,483,648 to +2,147,483,648.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nextInt(int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This method accepts an integer argument, n.  It returns a random number as an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The number will be within the range of 0 to 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26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6 </a:t>
            </a:r>
            <a:r>
              <a:rPr lang="en-US" altLang="en-US" dirty="0"/>
              <a:t>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Write  a java program and complete the following steps and display the value of x and y. </a:t>
            </a:r>
            <a:endParaRPr lang="en-US" altLang="en-US" dirty="0"/>
          </a:p>
          <a:p>
            <a:pPr marL="342900" lvl="1" indent="0">
              <a:buNone/>
            </a:pPr>
            <a:r>
              <a:rPr lang="en-US" altLang="en-US" dirty="0" smtClean="0"/>
              <a:t>  	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x = 3;</a:t>
            </a:r>
          </a:p>
          <a:p>
            <a:pPr marL="342900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x++;</a:t>
            </a:r>
          </a:p>
          <a:p>
            <a:pPr marL="342900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--x;</a:t>
            </a:r>
          </a:p>
          <a:p>
            <a:pPr marL="342900" lvl="1" indent="0">
              <a:buNone/>
            </a:pPr>
            <a:r>
              <a:rPr lang="en-US" altLang="en-US" dirty="0"/>
              <a:t>	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(x); // what is the value of x?</a:t>
            </a:r>
          </a:p>
          <a:p>
            <a:pPr marL="342900" lvl="1" indent="0">
              <a:buNone/>
            </a:pPr>
            <a:r>
              <a:rPr lang="en-US" altLang="en-US" dirty="0"/>
              <a:t>  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y = x++;</a:t>
            </a:r>
          </a:p>
          <a:p>
            <a:pPr marL="342900" lvl="1" indent="0"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(x</a:t>
            </a:r>
            <a:r>
              <a:rPr lang="en-US" altLang="en-US" dirty="0"/>
              <a:t>); // what is </a:t>
            </a:r>
            <a:r>
              <a:rPr lang="en-US" altLang="en-US" dirty="0" smtClean="0"/>
              <a:t>the value </a:t>
            </a:r>
            <a:r>
              <a:rPr lang="en-US" altLang="en-US" dirty="0"/>
              <a:t>of x?</a:t>
            </a:r>
          </a:p>
          <a:p>
            <a:pPr marL="342900" lvl="1" indent="0"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(y); </a:t>
            </a:r>
            <a:r>
              <a:rPr lang="en-US" altLang="en-US" dirty="0"/>
              <a:t>// what is </a:t>
            </a:r>
            <a:r>
              <a:rPr lang="en-US" altLang="en-US" dirty="0" smtClean="0"/>
              <a:t>the value </a:t>
            </a:r>
            <a:r>
              <a:rPr lang="en-US" altLang="en-US" dirty="0"/>
              <a:t>of </a:t>
            </a:r>
            <a:r>
              <a:rPr lang="en-US" altLang="en-US" dirty="0" smtClean="0"/>
              <a:t>y?</a:t>
            </a:r>
          </a:p>
          <a:p>
            <a:pPr marL="342900" lvl="1" indent="0">
              <a:buNone/>
            </a:pPr>
            <a:r>
              <a:rPr lang="en-US" altLang="en-US" dirty="0" smtClean="0"/>
              <a:t>	y = ++x;</a:t>
            </a:r>
          </a:p>
          <a:p>
            <a:pPr marL="342900" lvl="1" indent="0"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(x</a:t>
            </a:r>
            <a:r>
              <a:rPr lang="en-US" altLang="en-US" dirty="0"/>
              <a:t>); // what is the value of x?</a:t>
            </a:r>
          </a:p>
          <a:p>
            <a:pPr marL="342900" lvl="1" indent="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System.out.println</a:t>
            </a:r>
            <a:r>
              <a:rPr lang="en-US" altLang="en-US" dirty="0"/>
              <a:t>(y); // what is the value of y</a:t>
            </a:r>
            <a:r>
              <a:rPr lang="en-US" altLang="en-US" dirty="0" smtClean="0"/>
              <a:t>?</a:t>
            </a:r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r>
              <a:rPr lang="en-US" altLang="en-US" dirty="0" smtClean="0"/>
              <a:t>	</a:t>
            </a:r>
            <a:r>
              <a:rPr lang="en-US" altLang="en-US" dirty="0" err="1"/>
              <a:t>System.out.println</a:t>
            </a:r>
            <a:r>
              <a:rPr lang="en-US" altLang="en-US" dirty="0" smtClean="0"/>
              <a:t>(++x</a:t>
            </a:r>
            <a:r>
              <a:rPr lang="en-US" altLang="en-US" dirty="0"/>
              <a:t>); // what is </a:t>
            </a:r>
            <a:r>
              <a:rPr lang="en-US" altLang="en-US" dirty="0" smtClean="0"/>
              <a:t>the value </a:t>
            </a:r>
            <a:r>
              <a:rPr lang="en-US" altLang="en-US" dirty="0"/>
              <a:t>of x</a:t>
            </a:r>
            <a:r>
              <a:rPr lang="en-US" altLang="en-US" dirty="0" smtClean="0"/>
              <a:t>?</a:t>
            </a:r>
          </a:p>
          <a:p>
            <a:pPr marL="342900" lvl="1" indent="0">
              <a:buNone/>
            </a:pPr>
            <a:r>
              <a:rPr lang="en-US" altLang="en-US" dirty="0"/>
              <a:t>	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(x++); </a:t>
            </a:r>
            <a:r>
              <a:rPr lang="en-US" altLang="en-US" dirty="0"/>
              <a:t>// what is </a:t>
            </a:r>
            <a:r>
              <a:rPr lang="en-US" altLang="en-US" dirty="0" smtClean="0"/>
              <a:t>the value </a:t>
            </a:r>
            <a:r>
              <a:rPr lang="en-US" altLang="en-US" dirty="0"/>
              <a:t>of x?</a:t>
            </a:r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19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="" xmlns:a16="http://schemas.microsoft.com/office/drawing/2014/main" id="{43E2A85B-7D66-4984-9A22-37CF28315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="" xmlns:a16="http://schemas.microsoft.com/office/drawing/2014/main" id="{ECA71F5C-F3CF-4981-A44F-F041510632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Java provides three different looping structures.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loop has the form: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while(condition)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>
                <a:latin typeface="Courier New" panose="02070309020205020404" pitchFamily="49" charset="0"/>
              </a:rPr>
              <a:t>statements</a:t>
            </a:r>
            <a:r>
              <a:rPr lang="en-US" altLang="en-US" sz="1800" b="1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While the condition is true, the statements will execute repeatedly.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</a:t>
            </a:r>
            <a:r>
              <a:rPr lang="en-US" altLang="en-US" sz="2800">
                <a:latin typeface="Courier New" panose="02070309020205020404" pitchFamily="49" charset="0"/>
              </a:rPr>
              <a:t>while</a:t>
            </a:r>
            <a:r>
              <a:rPr lang="en-US" altLang="en-US" sz="2800"/>
              <a:t> loop is a </a:t>
            </a:r>
            <a:r>
              <a:rPr lang="en-US" altLang="en-US" sz="2800" i="1"/>
              <a:t>pretest</a:t>
            </a:r>
            <a:r>
              <a:rPr lang="en-US" altLang="en-US" sz="2800"/>
              <a:t> loop, which means that it will test the value of the condition prior to executing the loop.</a:t>
            </a:r>
          </a:p>
        </p:txBody>
      </p:sp>
    </p:spTree>
    <p:extLst>
      <p:ext uri="{BB962C8B-B14F-4D97-AF65-F5344CB8AC3E}">
        <p14:creationId xmlns:p14="http://schemas.microsoft.com/office/powerpoint/2010/main" val="363325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74F9051-961B-4C55-95C1-49D3C7255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787" y="3602035"/>
            <a:ext cx="3657600" cy="2266950"/>
          </a:xfrm>
          <a:prstGeom prst="rect">
            <a:avLst/>
          </a:prstGeom>
        </p:spPr>
      </p:pic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28A9E2A1-E5EB-48DC-ADD9-C251600E81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43273794-B701-47EA-8234-40D17DD6866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825625"/>
            <a:ext cx="3114675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Care must be taken to set the condition to false somewhere in the loop so the loop will end.</a:t>
            </a:r>
          </a:p>
          <a:p>
            <a:pPr eaLnBrk="1" hangingPunct="1"/>
            <a:r>
              <a:rPr lang="en-US" altLang="en-US" dirty="0"/>
              <a:t>Loops that do not end are called </a:t>
            </a:r>
            <a:r>
              <a:rPr lang="en-US" altLang="en-US" i="1" dirty="0"/>
              <a:t>infinite loops.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dirty="0"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loop executes 0 or more times. If the condition is false, the loop will not execute.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81D7152-A86E-4177-8418-83F47A635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262" y="1576387"/>
            <a:ext cx="40671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1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7 </a:t>
            </a:r>
            <a:r>
              <a:rPr lang="en-US" altLang="en-US" dirty="0"/>
              <a:t>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Write a while loop to iterate 5 times.</a:t>
            </a:r>
          </a:p>
          <a:p>
            <a:pPr eaLnBrk="1" hangingPunct="1"/>
            <a:r>
              <a:rPr lang="en-US" altLang="en-US" dirty="0" smtClean="0"/>
              <a:t>In each iteration, ask from user a number and display the number</a:t>
            </a:r>
          </a:p>
          <a:p>
            <a:pPr eaLnBrk="1" hangingPunct="1"/>
            <a:r>
              <a:rPr lang="en-US" altLang="en-US" dirty="0" smtClean="0"/>
              <a:t>You can use the following condition to test the while loop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test = 0;</a:t>
            </a:r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while( check test is less than 5 here)</a:t>
            </a:r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{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                    // Your scanner code goes here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/>
              <a:t>             }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	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43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5324</TotalTime>
  <Words>2549</Words>
  <Application>Microsoft Office PowerPoint</Application>
  <PresentationFormat>On-screen Show (4:3)</PresentationFormat>
  <Paragraphs>388</Paragraphs>
  <Slides>51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Lecture 4- Loops and Files</vt:lpstr>
      <vt:lpstr>The Increment and Decrement Operators</vt:lpstr>
      <vt:lpstr>The Increment and Decrement Operators</vt:lpstr>
      <vt:lpstr>Differences Between Prefix and Postfix</vt:lpstr>
      <vt:lpstr>Differences Between Prefix and Postfix</vt:lpstr>
      <vt:lpstr>Activity 6 (will be included in quiz grade)</vt:lpstr>
      <vt:lpstr>The while Loop</vt:lpstr>
      <vt:lpstr>The while Loop</vt:lpstr>
      <vt:lpstr>Activity 7 (will be included in quiz grade)</vt:lpstr>
      <vt:lpstr>The while loop Flowchart</vt:lpstr>
      <vt:lpstr>Infinite Loops</vt:lpstr>
      <vt:lpstr>Infinite Loops</vt:lpstr>
      <vt:lpstr>Block Statements in Loops</vt:lpstr>
      <vt:lpstr>Activity 8 (will be included in quiz grade)</vt:lpstr>
      <vt:lpstr>The while Loop for Input Validation</vt:lpstr>
      <vt:lpstr>Activity 9 (will be included in quiz grade)</vt:lpstr>
      <vt:lpstr>The do-while Loop</vt:lpstr>
      <vt:lpstr>The do-while Loop Flowchart</vt:lpstr>
      <vt:lpstr>The for Loop</vt:lpstr>
      <vt:lpstr>The for Loop Flowchart</vt:lpstr>
      <vt:lpstr>The Sections of The for Loop</vt:lpstr>
      <vt:lpstr>The for Loop Initialization</vt:lpstr>
      <vt:lpstr>The Update Expression</vt:lpstr>
      <vt:lpstr>Modifying The Control Variable</vt:lpstr>
      <vt:lpstr>Multiple Initializations and Updates</vt:lpstr>
      <vt:lpstr>Running Totals</vt:lpstr>
      <vt:lpstr>The break Statement</vt:lpstr>
      <vt:lpstr>The continue Statement</vt:lpstr>
      <vt:lpstr>Sentinel Values</vt:lpstr>
      <vt:lpstr>Sentinel Values (-1 is the sentinel here)</vt:lpstr>
      <vt:lpstr>Nested Loops</vt:lpstr>
      <vt:lpstr>Nested Loops</vt:lpstr>
      <vt:lpstr>Deciding Which Loops to Use</vt:lpstr>
      <vt:lpstr>File Input and Output</vt:lpstr>
      <vt:lpstr>Writing Text To a File</vt:lpstr>
      <vt:lpstr>The PrintWriter Class</vt:lpstr>
      <vt:lpstr>The PrintWriter Class</vt:lpstr>
      <vt:lpstr>The PrintWriter Class</vt:lpstr>
      <vt:lpstr>Exceptions</vt:lpstr>
      <vt:lpstr>Exceptions</vt:lpstr>
      <vt:lpstr>Appending Text to a File</vt:lpstr>
      <vt:lpstr>Specifying a File Location</vt:lpstr>
      <vt:lpstr>Specifying a File Location</vt:lpstr>
      <vt:lpstr>Reading Data From a File</vt:lpstr>
      <vt:lpstr>Reading Data From a File</vt:lpstr>
      <vt:lpstr>Reading Data From a File</vt:lpstr>
      <vt:lpstr>Detecting The End of a File</vt:lpstr>
      <vt:lpstr>Activity 15  (will be included in quiz grade)</vt:lpstr>
      <vt:lpstr>Generating Random Numbers with the Random Class</vt:lpstr>
      <vt:lpstr>Generating Random Numbers with the Random Class</vt:lpstr>
      <vt:lpstr>Some Methods of the  Random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102</cp:revision>
  <dcterms:created xsi:type="dcterms:W3CDTF">2009-12-29T10:39:27Z</dcterms:created>
  <dcterms:modified xsi:type="dcterms:W3CDTF">2017-11-09T01:51:13Z</dcterms:modified>
</cp:coreProperties>
</file>