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1"/>
  </p:notesMasterIdLst>
  <p:handoutMasterIdLst>
    <p:handoutMasterId r:id="rId42"/>
  </p:handoutMasterIdLst>
  <p:sldIdLst>
    <p:sldId id="360" r:id="rId2"/>
    <p:sldId id="362" r:id="rId3"/>
    <p:sldId id="364" r:id="rId4"/>
    <p:sldId id="430" r:id="rId5"/>
    <p:sldId id="366" r:id="rId6"/>
    <p:sldId id="368" r:id="rId7"/>
    <p:sldId id="370" r:id="rId8"/>
    <p:sldId id="372" r:id="rId9"/>
    <p:sldId id="377" r:id="rId10"/>
    <p:sldId id="378" r:id="rId11"/>
    <p:sldId id="380" r:id="rId12"/>
    <p:sldId id="382" r:id="rId13"/>
    <p:sldId id="383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4" r:id="rId23"/>
    <p:sldId id="410" r:id="rId24"/>
    <p:sldId id="411" r:id="rId25"/>
    <p:sldId id="412" r:id="rId26"/>
    <p:sldId id="415" r:id="rId27"/>
    <p:sldId id="416" r:id="rId28"/>
    <p:sldId id="417" r:id="rId29"/>
    <p:sldId id="418" r:id="rId30"/>
    <p:sldId id="419" r:id="rId31"/>
    <p:sldId id="420" r:id="rId32"/>
    <p:sldId id="422" r:id="rId33"/>
    <p:sldId id="423" r:id="rId34"/>
    <p:sldId id="424" r:id="rId35"/>
    <p:sldId id="425" r:id="rId36"/>
    <p:sldId id="427" r:id="rId37"/>
    <p:sldId id="428" r:id="rId38"/>
    <p:sldId id="429" r:id="rId39"/>
    <p:sldId id="431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3086" autoAdjust="0"/>
  </p:normalViewPr>
  <p:slideViewPr>
    <p:cSldViewPr snapToGrid="0" snapToObjects="1">
      <p:cViewPr varScale="1">
        <p:scale>
          <a:sx n="96" d="100"/>
          <a:sy n="96" d="100"/>
        </p:scale>
        <p:origin x="19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>
                <a:uFillTx/>
              </a:rPr>
              <a:t>37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251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4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ait.wri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3js.org/" TargetMode="External"/><Relationship Id="rId2" Type="http://schemas.openxmlformats.org/officeDocument/2006/relationships/hyperlink" Target="https://python-graph-gallery.com/cheat-shee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s.google.com/chart/" TargetMode="External"/><Relationship Id="rId4" Type="http://schemas.openxmlformats.org/officeDocument/2006/relationships/hyperlink" Target="https://shiny.rstudio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u.edu/academics/courses-registration/studentopinionsurve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bls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59597" y="2877271"/>
            <a:ext cx="8581203" cy="2387600"/>
          </a:xfrm>
        </p:spPr>
        <p:txBody>
          <a:bodyPr/>
          <a:lstStyle/>
          <a:p>
            <a:r>
              <a:rPr lang="en-US" sz="3200" dirty="0"/>
              <a:t>Lecture </a:t>
            </a:r>
            <a:r>
              <a:rPr lang="en-US" sz="3200" dirty="0" smtClean="0"/>
              <a:t>11 </a:t>
            </a:r>
            <a:r>
              <a:rPr lang="en-US" sz="3200" dirty="0"/>
              <a:t>– </a:t>
            </a:r>
            <a:r>
              <a:rPr lang="en-US" sz="3200" dirty="0" smtClean="0"/>
              <a:t> Delivering Results</a:t>
            </a:r>
            <a:endParaRPr lang="en-US" sz="32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4994" y="15144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Joseph Gonzalez at UC Berkeley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Parenthood Procedures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38330" y="1825625"/>
            <a:ext cx="497702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All points and lines are on the same scale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does this plot change the perception of the information?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There has been a dramatic decrease in cancer screenings which dominates this plot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scales of the two procedures are very different – consider representing as percentages instead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Procedures in 2006 and 2013 as a percentage 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Abortions increased from 13% to 26% of total procedures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857237" lvl="1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Content Placeholder 5" descr="plannedParenthood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>
          <a:xfrm>
            <a:off x="359050" y="1527307"/>
            <a:ext cx="3179280" cy="2669856"/>
          </a:xfrm>
          <a:prstGeom prst="rect">
            <a:avLst/>
          </a:prstGeom>
        </p:spPr>
      </p:pic>
      <p:pic>
        <p:nvPicPr>
          <p:cNvPr id="8" name="Content Placeholder 3" descr="plannedParenthoodDot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>
          <a:xfrm>
            <a:off x="969842" y="4072310"/>
            <a:ext cx="2479036" cy="2775751"/>
          </a:xfrm>
        </p:spPr>
      </p:pic>
    </p:spTree>
    <p:extLst>
      <p:ext uri="{BB962C8B-B14F-4D97-AF65-F5344CB8AC3E}">
        <p14:creationId xmlns:p14="http://schemas.microsoft.com/office/powerpoint/2010/main" val="21390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Scale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870" y="1547333"/>
            <a:ext cx="7886700" cy="4351338"/>
          </a:xfrm>
        </p:spPr>
        <p:txBody>
          <a:bodyPr/>
          <a:lstStyle/>
          <a:p>
            <a:r>
              <a:rPr lang="en-US" dirty="0" smtClean="0"/>
              <a:t>Choose axis limit to fill the plotting region</a:t>
            </a:r>
            <a:endParaRPr lang="en-US" dirty="0"/>
          </a:p>
          <a:p>
            <a:r>
              <a:rPr lang="en-US" dirty="0" smtClean="0"/>
              <a:t>In necessary, </a:t>
            </a:r>
          </a:p>
          <a:p>
            <a:pPr lvl="1"/>
            <a:r>
              <a:rPr lang="en-US" dirty="0" smtClean="0"/>
              <a:t>Zoom in to focus on region with bulk of data </a:t>
            </a:r>
          </a:p>
          <a:p>
            <a:pPr lvl="1"/>
            <a:r>
              <a:rPr lang="en-US" dirty="0" smtClean="0"/>
              <a:t>Make multiple plots of different regions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ransform data to improve resolution</a:t>
            </a:r>
          </a:p>
          <a:p>
            <a:r>
              <a:rPr lang="en-US" dirty="0" smtClean="0"/>
              <a:t>Don’t </a:t>
            </a:r>
            <a:r>
              <a:rPr lang="en-US" dirty="0"/>
              <a:t>change scale mid-axis </a:t>
            </a:r>
          </a:p>
          <a:p>
            <a:r>
              <a:rPr lang="en-US" dirty="0"/>
              <a:t>Don’t use two different scales for the same </a:t>
            </a:r>
            <a:r>
              <a:rPr lang="en-US" dirty="0" smtClean="0"/>
              <a:t>axis</a:t>
            </a:r>
            <a:endParaRPr lang="en-US" dirty="0"/>
          </a:p>
        </p:txBody>
      </p:sp>
      <p:pic>
        <p:nvPicPr>
          <p:cNvPr id="7" name="Picture 6" descr="obscureA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786" y="1304335"/>
            <a:ext cx="2961821" cy="1803581"/>
          </a:xfrm>
          <a:prstGeom prst="rect">
            <a:avLst/>
          </a:prstGeom>
        </p:spPr>
      </p:pic>
      <p:pic>
        <p:nvPicPr>
          <p:cNvPr id="8" name="Picture 7" descr="obscure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19" y="2599958"/>
            <a:ext cx="2819955" cy="1448945"/>
          </a:xfrm>
          <a:prstGeom prst="rect">
            <a:avLst/>
          </a:prstGeom>
        </p:spPr>
      </p:pic>
      <p:pic>
        <p:nvPicPr>
          <p:cNvPr id="9" name="Content Placeholder 6" descr="CPSMedianIn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618129" y="3867992"/>
            <a:ext cx="3770699" cy="2917732"/>
          </a:xfrm>
          <a:prstGeom prst="rect">
            <a:avLst/>
          </a:prstGeom>
        </p:spPr>
      </p:pic>
      <p:pic>
        <p:nvPicPr>
          <p:cNvPr id="10" name="Content Placeholder 3" descr="CPSMedianIncLineDo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>
          <a:xfrm>
            <a:off x="4514850" y="3582799"/>
            <a:ext cx="3886200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Conditioning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71432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Emphasize the important difference –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Lines make it easier to see growth in gap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Placement of one point above the other makes it easier to compare males &amp; females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Juxtapose </a:t>
            </a:r>
            <a:r>
              <a:rPr lang="en-US" dirty="0"/>
              <a:t>scatter plots, histograms &amp; keep x and y scales the same across plots to facilitate </a:t>
            </a:r>
            <a:r>
              <a:rPr lang="en-US" dirty="0" smtClean="0"/>
              <a:t>comparison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dirty="0"/>
              <a:t>color and plotting symbols to represent additional variables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CPSMedianIncLinePlot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1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 - Color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10" y="4691999"/>
            <a:ext cx="5811988" cy="2166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3" y="1540565"/>
            <a:ext cx="5744816" cy="4850296"/>
          </a:xfrm>
        </p:spPr>
        <p:txBody>
          <a:bodyPr>
            <a:normAutofit/>
          </a:bodyPr>
          <a:lstStyle/>
          <a:p>
            <a:r>
              <a:rPr lang="en-US" dirty="0"/>
              <a:t>Choosing a set of </a:t>
            </a:r>
            <a:r>
              <a:rPr lang="en-US" dirty="0" smtClean="0"/>
              <a:t>colors </a:t>
            </a:r>
            <a:r>
              <a:rPr lang="en-US" dirty="0"/>
              <a:t>which work well together is a challenging task for anyone who does not have an intuitive gift for </a:t>
            </a:r>
            <a:r>
              <a:rPr lang="en-US" dirty="0" smtClean="0"/>
              <a:t>color</a:t>
            </a:r>
          </a:p>
          <a:p>
            <a:r>
              <a:rPr lang="en-US" dirty="0" smtClean="0"/>
              <a:t> 7-10% of males are  red-green color blind. Avoid following combinations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Red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Brown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Blue</a:t>
            </a:r>
            <a:r>
              <a:rPr lang="en-US" dirty="0"/>
              <a:t> &amp; </a:t>
            </a:r>
            <a:r>
              <a:rPr lang="en-US" b="1" dirty="0"/>
              <a:t>Purple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Blue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Light Green</a:t>
            </a:r>
            <a:r>
              <a:rPr lang="en-US" dirty="0"/>
              <a:t> &amp; </a:t>
            </a:r>
            <a:r>
              <a:rPr lang="en-US" b="1" dirty="0"/>
              <a:t>Yellow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Blue</a:t>
            </a:r>
            <a:r>
              <a:rPr lang="en-US" dirty="0"/>
              <a:t> &amp; </a:t>
            </a:r>
            <a:r>
              <a:rPr lang="en-US" b="1" dirty="0"/>
              <a:t>Grey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Grey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Green</a:t>
            </a:r>
            <a:r>
              <a:rPr lang="en-US" dirty="0"/>
              <a:t> &amp; </a:t>
            </a:r>
            <a:r>
              <a:rPr lang="en-US" b="1" dirty="0"/>
              <a:t>Black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5" y="3021287"/>
            <a:ext cx="4586473" cy="15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Saturated/colorful colors are hard to look at for a long time. </a:t>
            </a:r>
          </a:p>
          <a:p>
            <a:r>
              <a:rPr lang="en-US" dirty="0" smtClean="0"/>
              <a:t>They tend to produce an after</a:t>
            </a:r>
            <a:r>
              <a:rPr lang="en-US" dirty="0"/>
              <a:t>-image</a:t>
            </a:r>
            <a:r>
              <a:rPr lang="en-US" dirty="0" smtClean="0"/>
              <a:t> eﬀect which </a:t>
            </a:r>
            <a:r>
              <a:rPr lang="en-US" dirty="0"/>
              <a:t>can be distracting.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rightGree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926146"/>
            <a:ext cx="3910235" cy="1219200"/>
          </a:xfrm>
          <a:prstGeom prst="rect">
            <a:avLst/>
          </a:prstGeom>
        </p:spPr>
      </p:pic>
      <p:pic>
        <p:nvPicPr>
          <p:cNvPr id="5" name="Picture 4" descr="DullGree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3933485"/>
            <a:ext cx="4178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20" y="2226469"/>
            <a:ext cx="4012383" cy="3263504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reas </a:t>
            </a:r>
            <a:r>
              <a:rPr lang="en-US" dirty="0"/>
              <a:t>should be rendered with </a:t>
            </a:r>
            <a:r>
              <a:rPr lang="en-US" dirty="0" smtClean="0"/>
              <a:t>colors </a:t>
            </a:r>
            <a:r>
              <a:rPr lang="en-US" dirty="0"/>
              <a:t>of similar </a:t>
            </a:r>
            <a:r>
              <a:rPr lang="en-US" dirty="0" smtClean="0"/>
              <a:t>luminance (brightness).</a:t>
            </a:r>
          </a:p>
          <a:p>
            <a:r>
              <a:rPr lang="en-US" dirty="0" smtClean="0"/>
              <a:t>Lighter colors </a:t>
            </a:r>
            <a:r>
              <a:rPr lang="en-US" dirty="0"/>
              <a:t>tend to make areas look larger than darker </a:t>
            </a:r>
            <a:r>
              <a:rPr lang="en-US" dirty="0" smtClean="0"/>
              <a:t>colors</a:t>
            </a:r>
            <a:endParaRPr lang="en-US" dirty="0"/>
          </a:p>
        </p:txBody>
      </p:sp>
      <p:pic>
        <p:nvPicPr>
          <p:cNvPr id="4" name="Picture 3" descr="GreyBlackSquare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114" y="1780373"/>
            <a:ext cx="509088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 and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 – Choose a </a:t>
            </a:r>
            <a:r>
              <a:rPr lang="en-US" b="1" dirty="0" smtClean="0"/>
              <a:t>qualitative</a:t>
            </a:r>
            <a:r>
              <a:rPr lang="en-US" dirty="0" smtClean="0"/>
              <a:t> scheme that makes it easy to distinguish between categories</a:t>
            </a:r>
          </a:p>
          <a:p>
            <a:r>
              <a:rPr lang="en-US" dirty="0" smtClean="0"/>
              <a:t>Quantitative – Choose a color scheme that implies magnitude. </a:t>
            </a:r>
          </a:p>
          <a:p>
            <a:pPr lvl="1"/>
            <a:r>
              <a:rPr lang="en-US" dirty="0" smtClean="0"/>
              <a:t>Does the data progress from low to high? </a:t>
            </a:r>
            <a:r>
              <a:rPr lang="en-US" dirty="0"/>
              <a:t>U</a:t>
            </a:r>
            <a:r>
              <a:rPr lang="en-US" dirty="0" smtClean="0"/>
              <a:t>se a </a:t>
            </a:r>
            <a:r>
              <a:rPr lang="en-US" b="1" dirty="0" smtClean="0"/>
              <a:t>sequential</a:t>
            </a:r>
            <a:r>
              <a:rPr lang="en-US" dirty="0" smtClean="0"/>
              <a:t> scheme where light colors are for low values</a:t>
            </a:r>
          </a:p>
          <a:p>
            <a:pPr lvl="1"/>
            <a:r>
              <a:rPr lang="en-US" dirty="0" smtClean="0"/>
              <a:t>Do both low and high value deserve equal emphasis? Use a </a:t>
            </a:r>
            <a:r>
              <a:rPr lang="en-US" b="1" dirty="0" smtClean="0"/>
              <a:t>diverging</a:t>
            </a:r>
            <a:r>
              <a:rPr lang="en-US" dirty="0" smtClean="0"/>
              <a:t> scheme where light colors represent middle values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Palettes</a:t>
            </a:r>
            <a:endParaRPr lang="en-US" dirty="0"/>
          </a:p>
        </p:txBody>
      </p:sp>
      <p:pic>
        <p:nvPicPr>
          <p:cNvPr id="4" name="Content Placeholder 3" descr="BrewerPaletteQual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6559" r="-36559"/>
          <a:stretch>
            <a:fillRect/>
          </a:stretch>
        </p:blipFill>
        <p:spPr>
          <a:xfrm>
            <a:off x="-1729223" y="1222237"/>
            <a:ext cx="7241715" cy="4435613"/>
          </a:xfrm>
        </p:spPr>
      </p:pic>
      <p:pic>
        <p:nvPicPr>
          <p:cNvPr id="6" name="Content Placeholder 5" descr="BrewerPaletteDiv.pdf"/>
          <p:cNvPicPr>
            <a:picLocks noChangeAspect="1"/>
          </p:cNvPicPr>
          <p:nvPr/>
        </p:nvPicPr>
        <p:blipFill>
          <a:blip r:embed="rId4"/>
          <a:srcRect l="-36559" r="-36559"/>
          <a:stretch>
            <a:fillRect/>
          </a:stretch>
        </p:blipFill>
        <p:spPr>
          <a:xfrm>
            <a:off x="3150423" y="1222237"/>
            <a:ext cx="7925230" cy="3628109"/>
          </a:xfrm>
          <a:prstGeom prst="rect">
            <a:avLst/>
          </a:prstGeom>
        </p:spPr>
      </p:pic>
      <p:pic>
        <p:nvPicPr>
          <p:cNvPr id="7" name="Content Placeholder 3" descr="BrewerSeqPalette.pdf"/>
          <p:cNvPicPr>
            <a:picLocks noChangeAspect="1"/>
          </p:cNvPicPr>
          <p:nvPr/>
        </p:nvPicPr>
        <p:blipFill>
          <a:blip r:embed="rId5"/>
          <a:srcRect l="-36559" r="-36559"/>
          <a:stretch>
            <a:fillRect/>
          </a:stretch>
        </p:blipFill>
        <p:spPr>
          <a:xfrm>
            <a:off x="2143363" y="3702518"/>
            <a:ext cx="9285314" cy="3694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71" y="4903465"/>
            <a:ext cx="194046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Qualitative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5594" y="1506023"/>
            <a:ext cx="15032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Diverging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97231" y="5365130"/>
            <a:ext cx="15747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365126"/>
            <a:ext cx="8448260" cy="1325563"/>
          </a:xfrm>
        </p:spPr>
        <p:txBody>
          <a:bodyPr/>
          <a:lstStyle/>
          <a:p>
            <a:r>
              <a:rPr lang="en-US" dirty="0" smtClean="0"/>
              <a:t>Why is visualization a topic in this data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 belongs in every stage of the data life cycle</a:t>
            </a:r>
          </a:p>
          <a:p>
            <a:r>
              <a:rPr lang="en-US" dirty="0" smtClean="0"/>
              <a:t>Plots can uncover structure in data that can’t be detected from numerical summaries</a:t>
            </a:r>
          </a:p>
          <a:p>
            <a:r>
              <a:rPr lang="en-US" dirty="0" smtClean="0"/>
              <a:t>Visualization is an important story telling skill</a:t>
            </a:r>
          </a:p>
        </p:txBody>
      </p:sp>
    </p:spTree>
    <p:extLst>
      <p:ext uri="{BB962C8B-B14F-4D97-AF65-F5344CB8AC3E}">
        <p14:creationId xmlns:p14="http://schemas.microsoft.com/office/powerpoint/2010/main" val="42906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 - Length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plot, Pie chart, Dot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68" y="150757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xperiments found that angle judgments based on pie charts are less accurate than length judgments from bar charts </a:t>
            </a:r>
          </a:p>
          <a:p>
            <a:r>
              <a:rPr lang="en-US" dirty="0" smtClean="0"/>
              <a:t>Length is easier to compare than area or volume</a:t>
            </a:r>
          </a:p>
          <a:p>
            <a:r>
              <a:rPr lang="en-US" dirty="0" smtClean="0"/>
              <a:t>Lengths that fall on a line are easier to compare than lengths on parallel lines, i.e., judgments based on dot charts are easier to make than judgments based on bar plots </a:t>
            </a:r>
          </a:p>
          <a:p>
            <a:endParaRPr lang="en-US" dirty="0"/>
          </a:p>
        </p:txBody>
      </p:sp>
      <p:pic>
        <p:nvPicPr>
          <p:cNvPr id="6" name="Content Placeholder 3" descr="africaGDPDo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b="12599"/>
          <a:stretch>
            <a:fillRect/>
          </a:stretch>
        </p:blipFill>
        <p:spPr>
          <a:xfrm>
            <a:off x="4572000" y="3793020"/>
            <a:ext cx="2656233" cy="2974157"/>
          </a:xfrm>
          <a:prstGeom prst="rect">
            <a:avLst/>
          </a:prstGeom>
        </p:spPr>
      </p:pic>
      <p:pic>
        <p:nvPicPr>
          <p:cNvPr id="7" name="Content Placeholder 2" descr="africaGDPBox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42" r="-16842"/>
          <a:stretch>
            <a:fillRect/>
          </a:stretch>
        </p:blipFill>
        <p:spPr>
          <a:xfrm>
            <a:off x="986458" y="3434245"/>
            <a:ext cx="3136799" cy="35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and Jiggling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46" y="1487694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Stacked bar plots and histograms are difficult to read because the base line moves from one bar to the next</a:t>
            </a:r>
          </a:p>
          <a:p>
            <a:r>
              <a:rPr lang="en-US" sz="1800" dirty="0" smtClean="0"/>
              <a:t>Line plots where the area between successive lines represent the measurement are very difficult to read because the base line jiggles up and down.</a:t>
            </a:r>
          </a:p>
          <a:p>
            <a:pPr lvl="1"/>
            <a:r>
              <a:rPr lang="en-US" dirty="0"/>
              <a:t>Data on historical carbon dioxide (CO2) emissions from fuel combustion (</a:t>
            </a:r>
            <a:r>
              <a:rPr lang="en-US" dirty="0">
                <a:hlinkClick r:id="rId2"/>
              </a:rPr>
              <a:t>http://cait.wri.org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6" name="Content Placeholder 4" descr="CO2EmissionsStacked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4" r="-9454"/>
          <a:stretch>
            <a:fillRect/>
          </a:stretch>
        </p:blipFill>
        <p:spPr>
          <a:xfrm>
            <a:off x="1252331" y="3326675"/>
            <a:ext cx="3136088" cy="3511446"/>
          </a:xfrm>
          <a:prstGeom prst="rect">
            <a:avLst/>
          </a:prstGeom>
        </p:spPr>
      </p:pic>
      <p:pic>
        <p:nvPicPr>
          <p:cNvPr id="7" name="Content Placeholder 6" descr="CO2EmissionsLi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5" r="-9715"/>
          <a:stretch>
            <a:fillRect/>
          </a:stretch>
        </p:blipFill>
        <p:spPr>
          <a:xfrm>
            <a:off x="4462670" y="3326674"/>
            <a:ext cx="3136088" cy="35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 n (records)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 Blossom Run</a:t>
            </a:r>
            <a:endParaRPr lang="en-US" dirty="0"/>
          </a:p>
        </p:txBody>
      </p:sp>
      <p:pic>
        <p:nvPicPr>
          <p:cNvPr id="4" name="Content Placeholder 3" descr="cherryBlossom70kBad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623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8358" y="2183434"/>
            <a:ext cx="4276311" cy="435133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3-dimensional histogram is needed, but hard to come by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heat map or </a:t>
            </a:r>
            <a:r>
              <a:rPr lang="en-US" dirty="0" err="1" smtClean="0"/>
              <a:t>hexbin</a:t>
            </a:r>
            <a:r>
              <a:rPr lang="en-US" dirty="0" smtClean="0"/>
              <a:t> plot or transparency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 descr="cherryBlossomV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61" b="-12561"/>
          <a:stretch>
            <a:fillRect/>
          </a:stretch>
        </p:blipFill>
        <p:spPr>
          <a:xfrm>
            <a:off x="3965713" y="4482549"/>
            <a:ext cx="4975218" cy="26040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 Blossom Run</a:t>
            </a:r>
            <a:endParaRPr lang="en-US" dirty="0"/>
          </a:p>
        </p:txBody>
      </p:sp>
      <p:pic>
        <p:nvPicPr>
          <p:cNvPr id="7" name="Content Placeholder 6" descr="cherryBlossomV2.tif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91" b="-14991"/>
          <a:stretch>
            <a:fillRect/>
          </a:stretch>
        </p:blipFill>
        <p:spPr>
          <a:xfrm>
            <a:off x="79552" y="993060"/>
            <a:ext cx="4867689" cy="4087726"/>
          </a:xfrm>
        </p:spPr>
      </p:pic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4788196" y="1690689"/>
            <a:ext cx="3886200" cy="2633111"/>
          </a:xfrm>
        </p:spPr>
        <p:txBody>
          <a:bodyPr>
            <a:normAutofit/>
          </a:bodyPr>
          <a:lstStyle/>
          <a:p>
            <a:r>
              <a:rPr lang="en-US" dirty="0" smtClean="0"/>
              <a:t>Local Smoothing helps us see the center</a:t>
            </a:r>
          </a:p>
          <a:p>
            <a:r>
              <a:rPr lang="en-US" dirty="0" smtClean="0"/>
              <a:t>Not Longitudinal – follow same people in time</a:t>
            </a:r>
          </a:p>
          <a:p>
            <a:r>
              <a:rPr lang="en-US" dirty="0"/>
              <a:t>Slightly transparent points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 the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scale appropriately</a:t>
            </a:r>
          </a:p>
          <a:p>
            <a:r>
              <a:rPr lang="en-US" dirty="0"/>
              <a:t>Avoid having other graph elements interfere with </a:t>
            </a:r>
            <a:r>
              <a:rPr lang="en-US" dirty="0" smtClean="0"/>
              <a:t>data</a:t>
            </a:r>
          </a:p>
          <a:p>
            <a:r>
              <a:rPr lang="en-US" dirty="0"/>
              <a:t>Use visually prominent </a:t>
            </a:r>
            <a:r>
              <a:rPr lang="en-US" dirty="0" smtClean="0"/>
              <a:t>symbols</a:t>
            </a:r>
          </a:p>
          <a:p>
            <a:r>
              <a:rPr lang="en-US" dirty="0" smtClean="0"/>
              <a:t>Eliminate </a:t>
            </a:r>
            <a:r>
              <a:rPr lang="en-US" dirty="0"/>
              <a:t>superfluous </a:t>
            </a:r>
            <a:r>
              <a:rPr lang="en-US" dirty="0" smtClean="0"/>
              <a:t>material, aka chart junk</a:t>
            </a:r>
          </a:p>
          <a:p>
            <a:r>
              <a:rPr lang="en-US" dirty="0"/>
              <a:t>Avoid over-</a:t>
            </a:r>
            <a:r>
              <a:rPr lang="en-US" dirty="0" smtClean="0"/>
              <a:t>plotting</a:t>
            </a:r>
          </a:p>
          <a:p>
            <a:pPr marL="10715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over-plotting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070" y="1849196"/>
            <a:ext cx="2781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Why are there so few data points?</a:t>
            </a:r>
          </a:p>
        </p:txBody>
      </p:sp>
      <p:pic>
        <p:nvPicPr>
          <p:cNvPr id="4" name="Picture 3" descr="overplotti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4" y="2116638"/>
            <a:ext cx="4349750" cy="3398045"/>
          </a:xfrm>
          <a:prstGeom prst="rect">
            <a:avLst/>
          </a:prstGeom>
        </p:spPr>
      </p:pic>
      <p:pic>
        <p:nvPicPr>
          <p:cNvPr id="8" name="Content Placeholder 3" descr="DadMomScatterplotJitter.pdf"/>
          <p:cNvPicPr>
            <a:picLocks noGrp="1" noChangeAspect="1"/>
          </p:cNvPicPr>
          <p:nvPr>
            <p:ph idx="1"/>
          </p:nvPr>
        </p:nvPicPr>
        <p:blipFill>
          <a:blip r:embed="rId3"/>
          <a:srcRect l="-7080" r="-7080"/>
          <a:stretch>
            <a:fillRect/>
          </a:stretch>
        </p:blipFill>
        <p:spPr>
          <a:xfrm>
            <a:off x="3992073" y="3815660"/>
            <a:ext cx="4983653" cy="2926840"/>
          </a:xfrm>
        </p:spPr>
      </p:pic>
      <p:sp>
        <p:nvSpPr>
          <p:cNvPr id="11" name="TextBox 10"/>
          <p:cNvSpPr txBox="1"/>
          <p:nvPr/>
        </p:nvSpPr>
        <p:spPr>
          <a:xfrm>
            <a:off x="5118501" y="2950616"/>
            <a:ext cx="226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Shrink the plotting symbol so they don’t plot on top of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 Comparisons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Juxtaposed plots on same </a:t>
            </a:r>
            <a:r>
              <a:rPr lang="en-US" dirty="0" smtClean="0"/>
              <a:t>scale</a:t>
            </a:r>
          </a:p>
          <a:p>
            <a:r>
              <a:rPr lang="en-US" dirty="0"/>
              <a:t>Make it easy to distinguish elements of  </a:t>
            </a:r>
            <a:r>
              <a:rPr lang="en-US" i="1" dirty="0"/>
              <a:t>superposed</a:t>
            </a:r>
            <a:r>
              <a:rPr lang="en-US" dirty="0"/>
              <a:t> </a:t>
            </a:r>
            <a:r>
              <a:rPr lang="en-US" dirty="0" smtClean="0"/>
              <a:t>plots, e.g</a:t>
            </a:r>
            <a:r>
              <a:rPr lang="en-US" dirty="0"/>
              <a:t>. </a:t>
            </a:r>
            <a:r>
              <a:rPr lang="en-US" dirty="0" smtClean="0"/>
              <a:t>color, line type</a:t>
            </a:r>
          </a:p>
          <a:p>
            <a:r>
              <a:rPr lang="en-US" dirty="0" smtClean="0"/>
              <a:t>Avoid angles, extra dimensions (e.g., areas rather than lines)</a:t>
            </a:r>
          </a:p>
          <a:p>
            <a:r>
              <a:rPr lang="en-US" dirty="0" smtClean="0"/>
              <a:t>Don’t break the visual metaphor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5" y="365126"/>
            <a:ext cx="8607287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Recap: Good Starting Place – Know your data type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(Numeric)</a:t>
            </a:r>
          </a:p>
          <a:p>
            <a:pPr lvl="1"/>
            <a:r>
              <a:rPr lang="en-US" dirty="0" smtClean="0"/>
              <a:t>Continuous (e.g., health care expenditure)</a:t>
            </a:r>
          </a:p>
          <a:p>
            <a:pPr lvl="1"/>
            <a:r>
              <a:rPr lang="en-US" dirty="0" smtClean="0"/>
              <a:t>Discrete  (e.g., number of siblings)</a:t>
            </a:r>
          </a:p>
          <a:p>
            <a:r>
              <a:rPr lang="en-US" dirty="0" smtClean="0"/>
              <a:t>Qualitative (Categorical)</a:t>
            </a:r>
          </a:p>
          <a:p>
            <a:pPr lvl="1"/>
            <a:r>
              <a:rPr lang="en-US" dirty="0" smtClean="0"/>
              <a:t>Nominal – or labels (no overlap)</a:t>
            </a:r>
            <a:br>
              <a:rPr lang="en-US" dirty="0" smtClean="0"/>
            </a:br>
            <a:r>
              <a:rPr lang="en-US" dirty="0" smtClean="0"/>
              <a:t>(e.g., gender, hair color) </a:t>
            </a:r>
          </a:p>
          <a:p>
            <a:pPr lvl="1"/>
            <a:r>
              <a:rPr lang="en-US" dirty="0" smtClean="0"/>
              <a:t>Ordinal – order of the value is important (e.g., Yelp rating, education level)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See table that maps data types to plot types at end of slides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510" y="4146689"/>
            <a:ext cx="3884751" cy="1170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66" y="2788541"/>
            <a:ext cx="4172984" cy="9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</a:t>
            </a:r>
            <a:r>
              <a:rPr lang="en-US" dirty="0" smtClean="0"/>
              <a:t>area </a:t>
            </a:r>
            <a:r>
              <a:rPr lang="en-US" dirty="0" err="1" smtClean="0"/>
              <a:t>vs</a:t>
            </a:r>
            <a:r>
              <a:rPr lang="en-US" dirty="0" smtClean="0"/>
              <a:t> length</a:t>
            </a:r>
            <a:endParaRPr lang="en-US" dirty="0"/>
          </a:p>
        </p:txBody>
      </p:sp>
      <p:pic>
        <p:nvPicPr>
          <p:cNvPr id="3" name="Content Placeholder 2" descr="kaggleWordcloud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8012"/>
          <a:stretch>
            <a:fillRect/>
          </a:stretch>
        </p:blipFill>
        <p:spPr>
          <a:xfrm>
            <a:off x="294252" y="2013854"/>
            <a:ext cx="3886200" cy="3263504"/>
          </a:xfrm>
        </p:spPr>
      </p:pic>
      <p:pic>
        <p:nvPicPr>
          <p:cNvPr id="6" name="Content Placeholder 5" descr="kaggleDotchart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>
          <a:xfrm>
            <a:off x="4034239" y="2727936"/>
            <a:ext cx="4573048" cy="3840297"/>
          </a:xfrm>
        </p:spPr>
      </p:pic>
      <p:sp>
        <p:nvSpPr>
          <p:cNvPr id="2" name="Rectangle 1"/>
          <p:cNvSpPr/>
          <p:nvPr/>
        </p:nvSpPr>
        <p:spPr>
          <a:xfrm>
            <a:off x="628650" y="1690689"/>
            <a:ext cx="557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Broken Visual metaphor – count is represented by height of word, not area</a:t>
            </a:r>
          </a:p>
        </p:txBody>
      </p:sp>
    </p:spTree>
    <p:extLst>
      <p:ext uri="{BB962C8B-B14F-4D97-AF65-F5344CB8AC3E}">
        <p14:creationId xmlns:p14="http://schemas.microsoft.com/office/powerpoint/2010/main" val="40002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ake a plot information rich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634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 what you see in the Caption</a:t>
            </a:r>
          </a:p>
          <a:p>
            <a:r>
              <a:rPr lang="en-US" dirty="0" smtClean="0"/>
              <a:t>Add context </a:t>
            </a:r>
            <a:r>
              <a:rPr lang="en-US" dirty="0" smtClean="0">
                <a:solidFill>
                  <a:srgbClr val="000000"/>
                </a:solidFill>
              </a:rPr>
              <a:t>with Reference Markers </a:t>
            </a:r>
            <a:r>
              <a:rPr lang="en-US" dirty="0" smtClean="0"/>
              <a:t>(lines and points) including text</a:t>
            </a:r>
          </a:p>
          <a:p>
            <a:r>
              <a:rPr lang="en-US" dirty="0" smtClean="0"/>
              <a:t>Use color and plotting symbols to add more information</a:t>
            </a:r>
          </a:p>
          <a:p>
            <a:r>
              <a:rPr lang="en-US" dirty="0" smtClean="0"/>
              <a:t>Plot the same thing more than once in different ways/scales</a:t>
            </a:r>
          </a:p>
          <a:p>
            <a:r>
              <a:rPr lang="en-US" dirty="0" smtClean="0"/>
              <a:t>Reduce clutter</a:t>
            </a:r>
          </a:p>
          <a:p>
            <a:r>
              <a:rPr lang="en-US" dirty="0"/>
              <a:t>Label axes, including units</a:t>
            </a:r>
          </a:p>
          <a:p>
            <a:r>
              <a:rPr lang="en-US" dirty="0" smtClean="0"/>
              <a:t>Label </a:t>
            </a:r>
            <a:r>
              <a:rPr lang="en-US" dirty="0"/>
              <a:t>points </a:t>
            </a:r>
            <a:r>
              <a:rPr lang="en-US" dirty="0" smtClean="0"/>
              <a:t>and legends for </a:t>
            </a:r>
            <a:r>
              <a:rPr lang="en-US" dirty="0"/>
              <a:t>unusual/interesting </a:t>
            </a:r>
            <a:r>
              <a:rPr lang="en-US" dirty="0" smtClean="0"/>
              <a:t>observations</a:t>
            </a:r>
          </a:p>
          <a:p>
            <a:r>
              <a:rPr lang="en-US" dirty="0"/>
              <a:t>Captions </a:t>
            </a:r>
            <a:r>
              <a:rPr lang="en-US" dirty="0" smtClean="0"/>
              <a:t>should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Describe what has been graphed</a:t>
            </a:r>
          </a:p>
          <a:p>
            <a:pPr lvl="1"/>
            <a:r>
              <a:rPr lang="en-US" dirty="0"/>
              <a:t>Draw attention to important features</a:t>
            </a:r>
          </a:p>
          <a:p>
            <a:pPr lvl="1"/>
            <a:r>
              <a:rPr lang="en-US" dirty="0"/>
              <a:t>Describe conclusions drawn from </a:t>
            </a:r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Self-contained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be </a:t>
            </a:r>
            <a:r>
              <a:rPr lang="en-US" dirty="0" smtClean="0"/>
              <a:t>comprehensive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 – Example Voter Registration</a:t>
            </a:r>
            <a:endParaRPr lang="en-US" dirty="0"/>
          </a:p>
        </p:txBody>
      </p:sp>
      <p:pic>
        <p:nvPicPr>
          <p:cNvPr id="3" name="Content Placeholder 2" descr="cavotersBarchart2016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3" b="-12983"/>
          <a:stretch>
            <a:fillRect/>
          </a:stretch>
        </p:blipFill>
        <p:spPr>
          <a:xfrm>
            <a:off x="499441" y="1587086"/>
            <a:ext cx="3886200" cy="4351338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9150" y="2074103"/>
            <a:ext cx="3886200" cy="435133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Location of tick marks under bars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Color of bars – indicate party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Title confusing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Y-axis label confusing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X-axis label missing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Registration Trends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Check data for understanding of how plot is </a:t>
            </a:r>
            <a:r>
              <a:rPr lang="en-US" dirty="0" smtClean="0"/>
              <a:t>made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Observation? People vote, not counties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Lurking variable? County size - small counties tend to be rural and conservative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Content Placeholder 6" descr="cavotersBarchart2016V2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347870" y="1610630"/>
            <a:ext cx="4281280" cy="4665724"/>
          </a:xfrm>
        </p:spPr>
      </p:pic>
    </p:spTree>
    <p:extLst>
      <p:ext uri="{BB962C8B-B14F-4D97-AF65-F5344CB8AC3E}">
        <p14:creationId xmlns:p14="http://schemas.microsoft.com/office/powerpoint/2010/main" val="42341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Registration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Collect better/more data</a:t>
            </a:r>
          </a:p>
          <a:p>
            <a:pPr marL="857237" lvl="1" indent="-342900">
              <a:buFont typeface="Arial"/>
              <a:buChar char="•"/>
            </a:pPr>
            <a:r>
              <a:rPr lang="en-US" dirty="0" smtClean="0"/>
              <a:t>Decline to state and other parties are missing</a:t>
            </a:r>
          </a:p>
        </p:txBody>
      </p:sp>
      <p:pic>
        <p:nvPicPr>
          <p:cNvPr id="3" name="Content Placeholder 2" descr="cavotersLinechart2016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91936" y="1776480"/>
            <a:ext cx="4728541" cy="5294499"/>
          </a:xfrm>
        </p:spPr>
      </p:pic>
    </p:spTree>
    <p:extLst>
      <p:ext uri="{BB962C8B-B14F-4D97-AF65-F5344CB8AC3E}">
        <p14:creationId xmlns:p14="http://schemas.microsoft.com/office/powerpoint/2010/main" val="19550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Plot Making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major conclusions in graphical form</a:t>
            </a:r>
          </a:p>
          <a:p>
            <a:r>
              <a:rPr lang="en-US" dirty="0" smtClean="0"/>
              <a:t>Provide reference information</a:t>
            </a:r>
          </a:p>
          <a:p>
            <a:r>
              <a:rPr lang="en-US" dirty="0" smtClean="0"/>
              <a:t>Proof read for clarity and consistency</a:t>
            </a:r>
          </a:p>
          <a:p>
            <a:r>
              <a:rPr lang="en-US" dirty="0" smtClean="0"/>
              <a:t>Graphing is an iterative process</a:t>
            </a:r>
          </a:p>
          <a:p>
            <a:r>
              <a:rPr lang="en-US" dirty="0" smtClean="0"/>
              <a:t>Multiplicity is OK, i.e., two plots of the same variable may provide different messages</a:t>
            </a:r>
          </a:p>
          <a:p>
            <a:r>
              <a:rPr lang="en-US" dirty="0" smtClean="0"/>
              <a:t>Make plots data rich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Univariate (analysis of one variable) Displays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816800"/>
              </p:ext>
            </p:extLst>
          </p:nvPr>
        </p:nvGraphicFramePr>
        <p:xfrm>
          <a:off x="537954" y="1670811"/>
          <a:ext cx="8427141" cy="376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1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Plot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2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US" sz="1800" baseline="0" dirty="0" smtClean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Histogram, Density curve</a:t>
                      </a:r>
                    </a:p>
                    <a:p>
                      <a:r>
                        <a:rPr lang="en-US" sz="1800" dirty="0" smtClean="0"/>
                        <a:t>Box plot, Violin plot</a:t>
                      </a:r>
                    </a:p>
                    <a:p>
                      <a:r>
                        <a:rPr lang="en-US" sz="1800" dirty="0" smtClean="0"/>
                        <a:t>Normal </a:t>
                      </a:r>
                      <a:r>
                        <a:rPr lang="en-US" sz="1800" dirty="0" err="1" smtClean="0"/>
                        <a:t>quantile</a:t>
                      </a:r>
                      <a:r>
                        <a:rPr lang="en-US" sz="1800" dirty="0" smtClean="0"/>
                        <a:t> plot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Few Observations</a:t>
                      </a:r>
                      <a:r>
                        <a:rPr lang="en-US" sz="1800" baseline="0" dirty="0" smtClean="0"/>
                        <a:t> - </a:t>
                      </a:r>
                      <a:r>
                        <a:rPr lang="en-US" sz="1800" dirty="0" smtClean="0"/>
                        <a:t>Rug plot,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Dot plot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Caution if discrete: density</a:t>
                      </a:r>
                      <a:r>
                        <a:rPr lang="en-US" sz="1800" baseline="0" dirty="0" smtClean="0"/>
                        <a:t> curves and </a:t>
                      </a:r>
                      <a:r>
                        <a:rPr lang="en-US" sz="1800" dirty="0" smtClean="0"/>
                        <a:t>box plots may be misleading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3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Dot chart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Bar chart</a:t>
                      </a:r>
                    </a:p>
                    <a:p>
                      <a:r>
                        <a:rPr lang="en-US" sz="1800" dirty="0" smtClean="0"/>
                        <a:t>Pie chart (avoid!)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Caution</a:t>
                      </a:r>
                      <a:r>
                        <a:rPr lang="en-US" sz="1800" baseline="0" dirty="0" smtClean="0"/>
                        <a:t> if ordinal –order of bars, dots, etc. should reflect category order</a:t>
                      </a:r>
                      <a:endParaRPr lang="en-US" sz="18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3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365126"/>
            <a:ext cx="8408503" cy="1325563"/>
          </a:xfrm>
        </p:spPr>
        <p:txBody>
          <a:bodyPr/>
          <a:lstStyle/>
          <a:p>
            <a:r>
              <a:rPr lang="en-US" dirty="0" smtClean="0"/>
              <a:t>Bivariate (involves multiple variables) Displays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324081"/>
              </p:ext>
            </p:extLst>
          </p:nvPr>
        </p:nvGraphicFramePr>
        <p:xfrm>
          <a:off x="881980" y="2356858"/>
          <a:ext cx="7208471" cy="306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96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Quantitative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Scatter plot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Smooth scatter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Smooth lines and curves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Multiple histograms, density</a:t>
                      </a:r>
                      <a:r>
                        <a:rPr lang="en-US" sz="1800" baseline="0" dirty="0" smtClean="0"/>
                        <a:t> curves,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Side-by-side bar plot</a:t>
                      </a:r>
                    </a:p>
                    <a:p>
                      <a:r>
                        <a:rPr lang="en-US" sz="1800" dirty="0" smtClean="0"/>
                        <a:t>Overlaid Lines plot</a:t>
                      </a:r>
                    </a:p>
                    <a:p>
                      <a:r>
                        <a:rPr lang="en-US" sz="1800" dirty="0" smtClean="0"/>
                        <a:t>Side-by-side</a:t>
                      </a:r>
                      <a:r>
                        <a:rPr lang="en-US" sz="1800" baseline="0" dirty="0" smtClean="0"/>
                        <a:t> dot chart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Mosaic plot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9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libraries/toolkits/APIs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Pandas </a:t>
            </a:r>
            <a:r>
              <a:rPr lang="en-US" dirty="0"/>
              <a:t>plotting (</a:t>
            </a:r>
            <a:r>
              <a:rPr lang="en-US" dirty="0" smtClean="0"/>
              <a:t>Python)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err="1" smtClean="0"/>
              <a:t>Matplotlib</a:t>
            </a:r>
            <a:r>
              <a:rPr lang="en-US" dirty="0"/>
              <a:t>, </a:t>
            </a:r>
            <a:r>
              <a:rPr lang="en-US" dirty="0" err="1"/>
              <a:t>seaborn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://python-graph-gallery.com/cheat-sheets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D3.js </a:t>
            </a:r>
            <a:r>
              <a:rPr lang="en-US" dirty="0"/>
              <a:t>(JavaScript)</a:t>
            </a:r>
            <a:br>
              <a:rPr lang="en-US" dirty="0"/>
            </a:br>
            <a:r>
              <a:rPr lang="en-US" dirty="0">
                <a:hlinkClick r:id="rId3"/>
              </a:rPr>
              <a:t>https://d3js.org</a:t>
            </a:r>
            <a:r>
              <a:rPr lang="en-US" dirty="0"/>
              <a:t> </a:t>
            </a:r>
          </a:p>
          <a:p>
            <a:r>
              <a:rPr lang="en-US" b="1" dirty="0"/>
              <a:t>Shiny </a:t>
            </a:r>
            <a:r>
              <a:rPr lang="en-US" dirty="0"/>
              <a:t>(R)</a:t>
            </a:r>
            <a:br>
              <a:rPr lang="en-US" dirty="0"/>
            </a:br>
            <a:r>
              <a:rPr lang="en-US" dirty="0">
                <a:hlinkClick r:id="rId4"/>
              </a:rPr>
              <a:t>https://shiny.rstudio.com</a:t>
            </a:r>
            <a:r>
              <a:rPr lang="en-US" dirty="0"/>
              <a:t> </a:t>
            </a:r>
          </a:p>
          <a:p>
            <a:r>
              <a:rPr lang="en-US" b="1" dirty="0" smtClean="0"/>
              <a:t>Google </a:t>
            </a:r>
            <a:r>
              <a:rPr lang="en-US" b="1" dirty="0"/>
              <a:t>Charts </a:t>
            </a:r>
            <a:r>
              <a:rPr lang="en-US" dirty="0"/>
              <a:t>(</a:t>
            </a:r>
            <a:r>
              <a:rPr lang="en-US" dirty="0" smtClean="0"/>
              <a:t>JavaScript)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://developers.google.com/chart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55" y="1607274"/>
            <a:ext cx="8330610" cy="499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Student Opinion Surveys for </a:t>
            </a:r>
            <a:r>
              <a:rPr lang="en-US" dirty="0" smtClean="0"/>
              <a:t>CS 795/895 Topics in Computer Science</a:t>
            </a:r>
          </a:p>
          <a:p>
            <a:r>
              <a:rPr lang="en-US" dirty="0" smtClean="0"/>
              <a:t>Click</a:t>
            </a:r>
            <a:r>
              <a:rPr lang="en-US" dirty="0"/>
              <a:t> </a:t>
            </a:r>
            <a:r>
              <a:rPr lang="en-US" i="1" dirty="0"/>
              <a:t>Student Opinion Survey </a:t>
            </a:r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www.odu.edu/academics/courses-registration/studentopinionsurvey</a:t>
            </a:r>
            <a:r>
              <a:rPr lang="en-US" i="1" dirty="0" smtClean="0"/>
              <a:t> </a:t>
            </a:r>
            <a:endParaRPr lang="en-US" altLang="zh-TW" sz="2000" dirty="0" smtClean="0">
              <a:ea typeface="新細明體" pitchFamily="2" charset="-120"/>
            </a:endParaRPr>
          </a:p>
          <a:p>
            <a:r>
              <a:rPr lang="en-US" altLang="zh-TW" sz="2000" dirty="0" smtClean="0">
                <a:ea typeface="新細明體" pitchFamily="2" charset="-120"/>
              </a:rPr>
              <a:t>Complete the opinion survey and confirm it in Piazza activity thread (just write submitted the opinion survey!)</a:t>
            </a:r>
          </a:p>
          <a:p>
            <a:endParaRPr lang="en-US" altLang="zh-TW" sz="2000" dirty="0" smtClean="0">
              <a:ea typeface="新細明體" pitchFamily="2" charset="-120"/>
            </a:endParaRPr>
          </a:p>
          <a:p>
            <a:endParaRPr lang="en-US" altLang="zh-TW" sz="2000" dirty="0">
              <a:ea typeface="新細明體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4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Plots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2" y="365126"/>
            <a:ext cx="8716617" cy="1325563"/>
          </a:xfrm>
        </p:spPr>
        <p:txBody>
          <a:bodyPr/>
          <a:lstStyle/>
          <a:p>
            <a:r>
              <a:rPr lang="en-US" dirty="0" smtClean="0"/>
              <a:t>2015 Congressional Hearing: Planned Parenthood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1" y="1597025"/>
            <a:ext cx="833893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Congressman </a:t>
            </a:r>
            <a:r>
              <a:rPr lang="en-US" dirty="0" err="1"/>
              <a:t>Chaffetz</a:t>
            </a:r>
            <a:r>
              <a:rPr lang="en-US" dirty="0"/>
              <a:t> (R-UT), </a:t>
            </a:r>
            <a:r>
              <a:rPr lang="en-US" dirty="0" smtClean="0"/>
              <a:t>chair </a:t>
            </a:r>
            <a:r>
              <a:rPr lang="en-US" dirty="0"/>
              <a:t>US House Oversight </a:t>
            </a:r>
            <a:r>
              <a:rPr lang="en-US" dirty="0" smtClean="0"/>
              <a:t>Committee</a:t>
            </a:r>
          </a:p>
          <a:p>
            <a:pPr lvl="1"/>
            <a:r>
              <a:rPr lang="en-US" dirty="0" smtClean="0"/>
              <a:t>Investigation of federal </a:t>
            </a:r>
            <a:r>
              <a:rPr lang="en-US" dirty="0"/>
              <a:t>funding of Planned Parenthood </a:t>
            </a:r>
            <a:endParaRPr lang="en-US" dirty="0" smtClean="0"/>
          </a:p>
          <a:p>
            <a:pPr lvl="1"/>
            <a:r>
              <a:rPr lang="en-US" dirty="0" err="1" smtClean="0"/>
              <a:t>Chaffetz</a:t>
            </a:r>
            <a:r>
              <a:rPr lang="en-US" dirty="0" smtClean="0"/>
              <a:t> showed a </a:t>
            </a:r>
            <a:r>
              <a:rPr lang="en-US" dirty="0"/>
              <a:t>plot </a:t>
            </a:r>
            <a:r>
              <a:rPr lang="en-US" dirty="0" smtClean="0"/>
              <a:t>which originally </a:t>
            </a:r>
            <a:r>
              <a:rPr lang="en-US" dirty="0"/>
              <a:t>appeared in a report by Americans United for Life (http://www.aul.org/). </a:t>
            </a:r>
            <a:endParaRPr lang="en-US" dirty="0" smtClean="0"/>
          </a:p>
        </p:txBody>
      </p:sp>
      <p:pic>
        <p:nvPicPr>
          <p:cNvPr id="4" name="Content Placeholder 3" descr="plannedParenthoodBa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8012"/>
          <a:stretch>
            <a:fillRect/>
          </a:stretch>
        </p:blipFill>
        <p:spPr>
          <a:xfrm>
            <a:off x="755374" y="3264576"/>
            <a:ext cx="3180521" cy="3561196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629150" y="3772694"/>
            <a:ext cx="3886200" cy="27463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Procedures:</a:t>
            </a:r>
          </a:p>
          <a:p>
            <a:pPr marL="857237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Cancer screenings</a:t>
            </a:r>
          </a:p>
          <a:p>
            <a:pPr marL="857237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Abortion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Time: 2006 to 2013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How many data points are in this plot?</a:t>
            </a:r>
          </a:p>
          <a:p>
            <a:pPr marL="857237" lvl="1" indent="-342900" fontAlgn="auto">
              <a:spcAft>
                <a:spcPts val="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Registration Trends in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en-US" dirty="0" smtClean="0"/>
              <a:t>State of California publishes voter registration summaries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www.sos.ca.gov</a:t>
            </a:r>
            <a:r>
              <a:rPr lang="en-US" dirty="0"/>
              <a:t>/elections/</a:t>
            </a:r>
            <a:r>
              <a:rPr lang="en-US" dirty="0" err="1"/>
              <a:t>ror</a:t>
            </a:r>
            <a:r>
              <a:rPr lang="en-US" dirty="0"/>
              <a:t>/60day </a:t>
            </a:r>
            <a:r>
              <a:rPr lang="en-US" dirty="0" err="1"/>
              <a:t>presprim</a:t>
            </a:r>
            <a:r>
              <a:rPr lang="en-US" dirty="0"/>
              <a:t>/</a:t>
            </a:r>
            <a:r>
              <a:rPr lang="en-US" dirty="0" err="1"/>
              <a:t>hist</a:t>
            </a:r>
            <a:r>
              <a:rPr lang="en-US" dirty="0"/>
              <a:t>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 err="1"/>
              <a:t>stats.pdf</a:t>
            </a:r>
            <a:endParaRPr lang="en-US" dirty="0"/>
          </a:p>
          <a:p>
            <a:r>
              <a:rPr lang="en-US" dirty="0" smtClean="0"/>
              <a:t> Historical registration counts available for presidential election years</a:t>
            </a:r>
          </a:p>
          <a:p>
            <a:endParaRPr lang="en-US" dirty="0" smtClean="0"/>
          </a:p>
        </p:txBody>
      </p:sp>
      <p:pic>
        <p:nvPicPr>
          <p:cNvPr id="5" name="Content Placeholder 3" descr="cavotersBarchart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65" r="-18465"/>
          <a:stretch>
            <a:fillRect/>
          </a:stretch>
        </p:blipFill>
        <p:spPr>
          <a:xfrm>
            <a:off x="839818" y="3700764"/>
            <a:ext cx="4998602" cy="276277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178287" y="5115556"/>
            <a:ext cx="3679735" cy="97138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What’s confusing or annoying  about this plot?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02" y="2078444"/>
            <a:ext cx="4275848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Bureau of Labor </a:t>
            </a:r>
            <a:r>
              <a:rPr lang="en-US" dirty="0"/>
              <a:t>Statistics </a:t>
            </a:r>
            <a:endParaRPr lang="en-US" dirty="0" smtClean="0"/>
          </a:p>
          <a:p>
            <a:pPr lvl="1"/>
            <a:r>
              <a:rPr lang="en-US" dirty="0" smtClean="0"/>
              <a:t>Oversees </a:t>
            </a:r>
            <a:r>
              <a:rPr lang="en-US" dirty="0"/>
              <a:t>scientific surveys related to economic health of the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Current Population Survey</a:t>
            </a:r>
          </a:p>
          <a:p>
            <a:pPr lvl="1"/>
            <a:r>
              <a:rPr lang="en-US" dirty="0" smtClean="0"/>
              <a:t>Collects data on the earnings</a:t>
            </a:r>
          </a:p>
          <a:p>
            <a:pPr lvl="1"/>
            <a:r>
              <a:rPr lang="en-US" dirty="0" smtClean="0">
                <a:hlinkClick r:id="rId2"/>
              </a:rPr>
              <a:t>www.bls.gov</a:t>
            </a:r>
            <a:r>
              <a:rPr lang="en-US" dirty="0" smtClean="0"/>
              <a:t> - Web interface to a report generating app</a:t>
            </a:r>
            <a:endParaRPr lang="en-US" dirty="0"/>
          </a:p>
          <a:p>
            <a:pPr lvl="1"/>
            <a:r>
              <a:rPr lang="en-US" dirty="0"/>
              <a:t>Which </a:t>
            </a:r>
            <a:r>
              <a:rPr lang="en-US" dirty="0" smtClean="0"/>
              <a:t>comparisons can </a:t>
            </a:r>
            <a:r>
              <a:rPr lang="en-US" dirty="0"/>
              <a:t>be easily made with this plot?</a:t>
            </a:r>
          </a:p>
          <a:p>
            <a:pPr lvl="1"/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6" descr="CPSMedianIn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4572000" y="1378365"/>
            <a:ext cx="3886200" cy="4351338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 Blossom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37" y="1547329"/>
            <a:ext cx="7886700" cy="4351338"/>
          </a:xfrm>
        </p:spPr>
        <p:txBody>
          <a:bodyPr/>
          <a:lstStyle/>
          <a:p>
            <a:r>
              <a:rPr lang="en-US" dirty="0"/>
              <a:t>10 mile </a:t>
            </a:r>
            <a:r>
              <a:rPr lang="en-US" dirty="0" smtClean="0"/>
              <a:t>run in Washington DC each April</a:t>
            </a:r>
          </a:p>
          <a:p>
            <a:r>
              <a:rPr lang="en-US" dirty="0" smtClean="0"/>
              <a:t>Race organizers make results available on Web</a:t>
            </a:r>
          </a:p>
          <a:p>
            <a:pPr lvl="1"/>
            <a:r>
              <a:rPr lang="en-US" dirty="0" smtClean="0"/>
              <a:t>Runner name, age, gender, address, hometown, time</a:t>
            </a:r>
          </a:p>
          <a:p>
            <a:pPr lvl="1"/>
            <a:r>
              <a:rPr lang="en-US" dirty="0" smtClean="0"/>
              <a:t>Race results from 1999 to 2016 </a:t>
            </a:r>
          </a:p>
          <a:p>
            <a:pPr lvl="1"/>
            <a:r>
              <a:rPr lang="en-US" dirty="0" smtClean="0"/>
              <a:t>In 2012 </a:t>
            </a:r>
            <a:r>
              <a:rPr lang="en-US" dirty="0"/>
              <a:t>nearly 17,000 runners ranging in age from 9 to 89 participated </a:t>
            </a:r>
            <a:endParaRPr lang="en-US" dirty="0" smtClean="0"/>
          </a:p>
        </p:txBody>
      </p:sp>
      <p:pic>
        <p:nvPicPr>
          <p:cNvPr id="4" name="Content Placeholder 3" descr="cherryBlossom70kBa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6230"/>
          <a:stretch>
            <a:fillRect/>
          </a:stretch>
        </p:blipFill>
        <p:spPr>
          <a:xfrm>
            <a:off x="1065972" y="3266591"/>
            <a:ext cx="3108462" cy="3480513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996758" y="4046813"/>
            <a:ext cx="3886200" cy="18518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Scatter plot of run time (minutes) by age (years)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70,000 points in this plot. </a:t>
            </a:r>
          </a:p>
          <a:p>
            <a:pPr marL="342900" indent="-34290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What’s the relationship between run time and age?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10411</TotalTime>
  <Words>1294</Words>
  <Application>Microsoft Office PowerPoint</Application>
  <PresentationFormat>On-screen Show (4:3)</PresentationFormat>
  <Paragraphs>220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Calibri</vt:lpstr>
      <vt:lpstr>新細明體</vt:lpstr>
      <vt:lpstr>Times New Roman</vt:lpstr>
      <vt:lpstr>Office Theme</vt:lpstr>
      <vt:lpstr>Lecture 11 –  Delivering Results</vt:lpstr>
      <vt:lpstr>Why is visualization a topic in this data science?</vt:lpstr>
      <vt:lpstr>Recap: Good Starting Place – Know your data type</vt:lpstr>
      <vt:lpstr>Example Plots</vt:lpstr>
      <vt:lpstr>2015 Congressional Hearing: Planned Parenthood </vt:lpstr>
      <vt:lpstr>Voter Registration Trends in California</vt:lpstr>
      <vt:lpstr>Earnings</vt:lpstr>
      <vt:lpstr>Cherry Blossom Run</vt:lpstr>
      <vt:lpstr>Scale</vt:lpstr>
      <vt:lpstr>Planned Parenthood Procedures</vt:lpstr>
      <vt:lpstr>Choosing the Scale</vt:lpstr>
      <vt:lpstr>Conditioning</vt:lpstr>
      <vt:lpstr>Earnings</vt:lpstr>
      <vt:lpstr>Perception - Color</vt:lpstr>
      <vt:lpstr>Color Guidelines</vt:lpstr>
      <vt:lpstr>Colorfulness</vt:lpstr>
      <vt:lpstr>Luminance</vt:lpstr>
      <vt:lpstr>Data Type and Color</vt:lpstr>
      <vt:lpstr>Examples of Palettes</vt:lpstr>
      <vt:lpstr>Perception - Length</vt:lpstr>
      <vt:lpstr>Bar plot, Pie chart, Dot chart</vt:lpstr>
      <vt:lpstr>Stacking and Jiggling</vt:lpstr>
      <vt:lpstr>Large n (records)</vt:lpstr>
      <vt:lpstr>Cherry Blossom Run</vt:lpstr>
      <vt:lpstr>Cherry Blossom Run</vt:lpstr>
      <vt:lpstr>Philosophy</vt:lpstr>
      <vt:lpstr>Reveal the Data</vt:lpstr>
      <vt:lpstr>Avoid over-plotting</vt:lpstr>
      <vt:lpstr>Facilitate Comparisons</vt:lpstr>
      <vt:lpstr>Comparison: area vs length</vt:lpstr>
      <vt:lpstr>Make a plot information rich</vt:lpstr>
      <vt:lpstr>Iterate – Example Voter Registration</vt:lpstr>
      <vt:lpstr>Voter Registration Trends</vt:lpstr>
      <vt:lpstr>Voter Registration Trends</vt:lpstr>
      <vt:lpstr>Good Plot Making Practice </vt:lpstr>
      <vt:lpstr>Univariate (analysis of one variable) Displays</vt:lpstr>
      <vt:lpstr>Bivariate (involves multiple variables) Displays</vt:lpstr>
      <vt:lpstr>Example libraries/toolkits/APIs</vt:lpstr>
      <vt:lpstr>Activity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325</cp:revision>
  <dcterms:created xsi:type="dcterms:W3CDTF">2009-12-29T10:39:27Z</dcterms:created>
  <dcterms:modified xsi:type="dcterms:W3CDTF">2018-11-27T22:11:40Z</dcterms:modified>
</cp:coreProperties>
</file>