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0" r:id="rId3"/>
    <p:sldId id="341" r:id="rId4"/>
    <p:sldId id="340" r:id="rId5"/>
    <p:sldId id="351" r:id="rId6"/>
    <p:sldId id="352" r:id="rId7"/>
    <p:sldId id="342" r:id="rId8"/>
    <p:sldId id="356" r:id="rId9"/>
    <p:sldId id="343" r:id="rId10"/>
    <p:sldId id="353" r:id="rId11"/>
    <p:sldId id="358" r:id="rId12"/>
    <p:sldId id="359" r:id="rId13"/>
    <p:sldId id="361" r:id="rId14"/>
    <p:sldId id="362" r:id="rId15"/>
    <p:sldId id="36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downloading.html" TargetMode="External"/><Relationship Id="rId2" Type="http://schemas.openxmlformats.org/officeDocument/2006/relationships/hyperlink" Target="https://www.anaconda.com/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godb.com/download-center?jmp=nav#community" TargetMode="External"/><Relationship Id="rId4" Type="http://schemas.openxmlformats.org/officeDocument/2006/relationships/hyperlink" Target="http://www.jedit.org/index.php?page=downlo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odu.edu/~sampa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odu/fall2018/cs795/home" TargetMode="External"/><Relationship Id="rId2" Type="http://schemas.openxmlformats.org/officeDocument/2006/relationships/hyperlink" Target="http://www.cs.odu.edu/~sampath/courses/f18/cs7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ckboard.odu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Project: </a:t>
            </a:r>
            <a:r>
              <a:rPr lang="en-US" dirty="0"/>
              <a:t>More in the next couple of slides…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1800" b="1" dirty="0">
                <a:solidFill>
                  <a:srgbClr val="FF0000"/>
                </a:solidFill>
              </a:rPr>
              <a:t>Thursday, December 13 from 4.00 pm to 6.00 </a:t>
            </a:r>
            <a:r>
              <a:rPr lang="en-US" sz="1800" b="1" dirty="0" smtClean="0">
                <a:solidFill>
                  <a:srgbClr val="FF0000"/>
                </a:solidFill>
              </a:rPr>
              <a:t>PM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assignments, each worth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overall grade.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/>
              <a:t>Research Paper Presentation</a:t>
            </a:r>
          </a:p>
          <a:p>
            <a:pPr lvl="1"/>
            <a:r>
              <a:rPr lang="en-US" sz="2400" dirty="0"/>
              <a:t>More information in the syllabus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ungraded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Evaluation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2 (+ 1?) students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non-competing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for other organizations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document sharing between teams is not permitted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(40%)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evaluation, Demo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artifacts will be considered in the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Sep. 20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reports, </a:t>
            </a:r>
            <a:r>
              <a:rPr lang="en-US" sz="2800" dirty="0">
                <a:solidFill>
                  <a:srgbClr val="FF0000"/>
                </a:solidFill>
              </a:rPr>
              <a:t>Oct. 18 &amp; Nov. </a:t>
            </a:r>
            <a:r>
              <a:rPr lang="en-US" sz="2800" dirty="0" smtClean="0">
                <a:solidFill>
                  <a:srgbClr val="FF0000"/>
                </a:solidFill>
              </a:rPr>
              <a:t>15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Report, </a:t>
            </a:r>
            <a:r>
              <a:rPr lang="en-US" sz="2800" dirty="0" smtClean="0">
                <a:solidFill>
                  <a:srgbClr val="FF0000"/>
                </a:solidFill>
              </a:rPr>
              <a:t>Dec</a:t>
            </a:r>
            <a:r>
              <a:rPr lang="en-US" sz="2800" dirty="0">
                <a:solidFill>
                  <a:srgbClr val="FF0000"/>
                </a:solidFill>
              </a:rPr>
              <a:t>. 04 &amp; </a:t>
            </a:r>
            <a:r>
              <a:rPr lang="en-US" sz="2800" dirty="0" smtClean="0">
                <a:solidFill>
                  <a:srgbClr val="FF0000"/>
                </a:solidFill>
              </a:rPr>
              <a:t>Dec 05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Demo, </a:t>
            </a:r>
            <a:r>
              <a:rPr lang="en-US" sz="2800" dirty="0">
                <a:solidFill>
                  <a:srgbClr val="FF0000"/>
                </a:solidFill>
              </a:rPr>
              <a:t>Dec. 04 &amp; Dec 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Ideas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Industry projects</a:t>
            </a:r>
          </a:p>
          <a:p>
            <a:r>
              <a:rPr lang="en-US" altLang="en-US" dirty="0" smtClean="0"/>
              <a:t>Research projects (potential publications in upcoming conferences such as CHIIR, JCDL, CIKM etc.)</a:t>
            </a:r>
          </a:p>
          <a:p>
            <a:r>
              <a:rPr lang="en-US" altLang="en-US" dirty="0" smtClean="0"/>
              <a:t>Unstructured (or semi-structured)</a:t>
            </a:r>
          </a:p>
          <a:p>
            <a:pPr lvl="1"/>
            <a:r>
              <a:rPr lang="en-US" altLang="en-US" dirty="0" smtClean="0"/>
              <a:t>May be an existing dataset but require some cleaning, inference, model building, analytics and visualizing</a:t>
            </a:r>
          </a:p>
          <a:p>
            <a:pPr lvl="1"/>
            <a:r>
              <a:rPr lang="en-US" altLang="en-US" dirty="0" smtClean="0"/>
              <a:t>Not a structured dataset </a:t>
            </a:r>
            <a:r>
              <a:rPr lang="en-US" altLang="en-US" smtClean="0"/>
              <a:t>(not in a some </a:t>
            </a:r>
            <a:r>
              <a:rPr lang="en-US" altLang="en-US" dirty="0" smtClean="0"/>
              <a:t>sort of a database)</a:t>
            </a:r>
          </a:p>
          <a:p>
            <a:r>
              <a:rPr lang="en-US" altLang="en-US" dirty="0" smtClean="0"/>
              <a:t>Work with some equipment such as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, wearables, eye trackers, brain trackers, GSR, VR/AR or other sensory data</a:t>
            </a:r>
          </a:p>
          <a:p>
            <a:pPr lvl="1"/>
            <a:r>
              <a:rPr lang="en-US" altLang="en-US" dirty="0" smtClean="0"/>
              <a:t>Talk to me about using some of these </a:t>
            </a:r>
            <a:r>
              <a:rPr lang="en-US" altLang="en-US" dirty="0" err="1" smtClean="0"/>
              <a:t>equipments</a:t>
            </a:r>
            <a:r>
              <a:rPr lang="en-US" altLang="en-US" dirty="0" smtClean="0"/>
              <a:t> available at the lab (can extend this work towards your MS Thesis or PhD)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marL="342900" lvl="1" indent="0">
              <a:buNone/>
            </a:pP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1694991"/>
            <a:ext cx="8405446" cy="4351338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Windows/Mac/Linux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/>
              <a:t>Anaconda (or any other IDE)</a:t>
            </a:r>
          </a:p>
          <a:p>
            <a:pPr lvl="2"/>
            <a:r>
              <a:rPr lang="en-US" altLang="en-US" sz="2100" dirty="0" smtClean="0"/>
              <a:t>Python 3.6 version</a:t>
            </a:r>
          </a:p>
          <a:p>
            <a:pPr lvl="2"/>
            <a:r>
              <a:rPr lang="en-US" altLang="en-US" sz="2100" dirty="0" smtClean="0">
                <a:hlinkClick r:id="rId2"/>
              </a:rPr>
              <a:t>https</a:t>
            </a:r>
            <a:r>
              <a:rPr lang="en-US" altLang="en-US" sz="2100" dirty="0">
                <a:hlinkClick r:id="rId2"/>
              </a:rPr>
              <a:t>://www.anaconda.com/download</a:t>
            </a:r>
            <a:r>
              <a:rPr lang="en-US" altLang="en-US" sz="2100" dirty="0" smtClean="0">
                <a:hlinkClick r:id="rId2"/>
              </a:rPr>
              <a:t>/</a:t>
            </a:r>
            <a:r>
              <a:rPr lang="en-US" altLang="en-US" sz="2100" dirty="0" smtClean="0"/>
              <a:t> </a:t>
            </a:r>
            <a:endParaRPr lang="en-US" altLang="en-US" sz="2100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 smtClean="0"/>
              <a:t>Weka 3.8 </a:t>
            </a:r>
            <a:endParaRPr lang="en-US" altLang="en-US" sz="2400" dirty="0"/>
          </a:p>
          <a:p>
            <a:pPr lvl="2"/>
            <a:r>
              <a:rPr lang="en-US" altLang="en-US" sz="2100" dirty="0">
                <a:hlinkClick r:id="rId3"/>
              </a:rPr>
              <a:t>https://</a:t>
            </a:r>
            <a:r>
              <a:rPr lang="en-US" altLang="en-US" sz="2100" dirty="0" smtClean="0">
                <a:hlinkClick r:id="rId3"/>
              </a:rPr>
              <a:t>www.cs.waikato.ac.nz/ml/weka/downloading.html</a:t>
            </a:r>
            <a:endParaRPr lang="en-US" altLang="en-US" sz="2100" dirty="0" smtClean="0"/>
          </a:p>
          <a:p>
            <a:pPr lvl="1"/>
            <a:r>
              <a:rPr lang="en-US" altLang="en-US" sz="2400" dirty="0" err="1" smtClean="0"/>
              <a:t>jEdit</a:t>
            </a:r>
            <a:endParaRPr lang="en-US" altLang="en-US" sz="2400" dirty="0" smtClean="0"/>
          </a:p>
          <a:p>
            <a:pPr lvl="2"/>
            <a:r>
              <a:rPr lang="en-US" altLang="en-US" sz="2100" dirty="0">
                <a:hlinkClick r:id="rId4"/>
              </a:rPr>
              <a:t>http://</a:t>
            </a:r>
            <a:r>
              <a:rPr lang="en-US" altLang="en-US" sz="2100" dirty="0" smtClean="0">
                <a:hlinkClick r:id="rId4"/>
              </a:rPr>
              <a:t>www.jedit.org/index.php?page=download</a:t>
            </a:r>
            <a:r>
              <a:rPr lang="en-US" altLang="en-US" sz="2100" dirty="0" smtClean="0"/>
              <a:t> </a:t>
            </a:r>
            <a:endParaRPr lang="en-US" altLang="en-US" sz="2100" dirty="0"/>
          </a:p>
          <a:p>
            <a:pPr lvl="1"/>
            <a:r>
              <a:rPr lang="en-US" altLang="en-US" sz="2400" dirty="0" err="1" smtClean="0"/>
              <a:t>mongoDB</a:t>
            </a:r>
            <a:r>
              <a:rPr lang="en-US" altLang="en-US" sz="2400" dirty="0" smtClean="0"/>
              <a:t> community server</a:t>
            </a:r>
          </a:p>
          <a:p>
            <a:pPr lvl="2"/>
            <a:r>
              <a:rPr lang="en-US" altLang="en-US" sz="2100" dirty="0" smtClean="0">
                <a:hlinkClick r:id="rId5"/>
              </a:rPr>
              <a:t>https</a:t>
            </a:r>
            <a:r>
              <a:rPr lang="en-US" altLang="en-US" sz="2100" dirty="0">
                <a:hlinkClick r:id="rId5"/>
              </a:rPr>
              <a:t>://</a:t>
            </a:r>
            <a:r>
              <a:rPr lang="en-US" altLang="en-US" sz="2100" dirty="0" smtClean="0">
                <a:hlinkClick r:id="rId5"/>
              </a:rPr>
              <a:t>www.mongodb.com/download-center?jmp=nav#community</a:t>
            </a:r>
            <a:r>
              <a:rPr lang="en-US" altLang="en-US" sz="210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 smtClean="0"/>
              <a:t>Team members 2(+1) and research paper sign-up 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HW1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Due, Sep 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65881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(Assistant Professor Cal Poly 2016-2018)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neuro-IR, Machine Learning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hlinkClick r:id="rId2"/>
              </a:rPr>
              <a:t>http://www.cs.odu.edu/~sampath/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ECS 3109, sampath@cs.odu.edu, (757) 683-7787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3pm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/>
              <a:t>4pm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</a:t>
            </a:r>
            <a:r>
              <a:rPr lang="en-US" dirty="0"/>
              <a:t>Tuesday and Thursday, </a:t>
            </a:r>
            <a:r>
              <a:rPr lang="en-US" dirty="0" smtClean="0"/>
              <a:t>Time</a:t>
            </a:r>
            <a:r>
              <a:rPr lang="en-US" dirty="0"/>
              <a:t>: 5.45 PM – 7.00 </a:t>
            </a:r>
            <a:r>
              <a:rPr lang="en-US" dirty="0" smtClean="0"/>
              <a:t>PM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2"/>
              </a:rPr>
              <a:t>http://www.cs.odu.edu/~sampath/courses/f18/cs795/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https://piazza.com/odu/fall2018/cs795/home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https://www.blackboard.odu.edu/</a:t>
            </a: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There are no specific course prerequisites for this </a:t>
            </a:r>
            <a:r>
              <a:rPr lang="en-US" dirty="0" smtClean="0"/>
              <a:t>course. </a:t>
            </a:r>
            <a:r>
              <a:rPr lang="en-US" dirty="0"/>
              <a:t>Knowledge in linear algebra and statistics.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Define and explain the key concepts and models relevant to data science. </a:t>
            </a:r>
          </a:p>
          <a:p>
            <a:pPr lvl="0"/>
            <a:r>
              <a:rPr lang="en-US" dirty="0"/>
              <a:t>Understand the processes of data science: identifying the problem to be solved, data collection, preparation, modeling, evaluation and visualization. </a:t>
            </a:r>
          </a:p>
          <a:p>
            <a:pPr lvl="0"/>
            <a:r>
              <a:rPr lang="en-US" dirty="0"/>
              <a:t>Develop an appreciation of the many techniques for data modeling </a:t>
            </a:r>
          </a:p>
          <a:p>
            <a:pPr lvl="0"/>
            <a:r>
              <a:rPr lang="en-US" dirty="0"/>
              <a:t>Be comfortable using commercial and open source tools such as </a:t>
            </a:r>
            <a:r>
              <a:rPr lang="en-US" dirty="0" smtClean="0"/>
              <a:t>Python language </a:t>
            </a:r>
            <a:r>
              <a:rPr lang="en-US" dirty="0"/>
              <a:t>and associated libraries for data analytics and visualization.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No textbook is required. All the key course content will be documented in slides, which will be available in the course website after each lecture.</a:t>
            </a:r>
          </a:p>
          <a:p>
            <a:pPr lvl="1"/>
            <a:r>
              <a:rPr lang="en-US" b="1" dirty="0" smtClean="0"/>
              <a:t>Bring </a:t>
            </a:r>
            <a:r>
              <a:rPr lang="en-US" b="1" dirty="0"/>
              <a:t>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96864"/>
              </p:ext>
            </p:extLst>
          </p:nvPr>
        </p:nvGraphicFramePr>
        <p:xfrm>
          <a:off x="888023" y="2286000"/>
          <a:ext cx="8130650" cy="288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6712357" imgH="2284797" progId="Word.Document.12">
                  <p:embed/>
                </p:oleObj>
              </mc:Choice>
              <mc:Fallback>
                <p:oleObj name="Document" r:id="rId3" imgW="6712357" imgH="2284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023" y="2286000"/>
                        <a:ext cx="8130650" cy="2883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642</Words>
  <Application>Microsoft Office PowerPoint</Application>
  <PresentationFormat>On-screen Show (4:3)</PresentationFormat>
  <Paragraphs>138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Office Theme</vt:lpstr>
      <vt:lpstr>Document</vt:lpstr>
      <vt:lpstr>Lecture 1a- Introduction </vt:lpstr>
      <vt:lpstr>Today</vt:lpstr>
      <vt:lpstr>Who am I?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Team Project - Evaluation</vt:lpstr>
      <vt:lpstr>Team Project - Milestones</vt:lpstr>
      <vt:lpstr>Team Project - Ideas</vt:lpstr>
      <vt:lpstr>Personal devices – Software Setup</vt:lpstr>
      <vt:lpstr>To-do and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91</cp:revision>
  <dcterms:created xsi:type="dcterms:W3CDTF">2009-12-29T10:39:27Z</dcterms:created>
  <dcterms:modified xsi:type="dcterms:W3CDTF">2018-08-27T22:11:44Z</dcterms:modified>
</cp:coreProperties>
</file>