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9"/>
  </p:notesMasterIdLst>
  <p:handoutMasterIdLst>
    <p:handoutMasterId r:id="rId40"/>
  </p:handoutMasterIdLst>
  <p:sldIdLst>
    <p:sldId id="3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309" r:id="rId13"/>
    <p:sldId id="310" r:id="rId14"/>
    <p:sldId id="298" r:id="rId15"/>
    <p:sldId id="266" r:id="rId16"/>
    <p:sldId id="267" r:id="rId17"/>
    <p:sldId id="268" r:id="rId18"/>
    <p:sldId id="269" r:id="rId19"/>
    <p:sldId id="272" r:id="rId20"/>
    <p:sldId id="299" r:id="rId21"/>
    <p:sldId id="273" r:id="rId22"/>
    <p:sldId id="274" r:id="rId23"/>
    <p:sldId id="275" r:id="rId24"/>
    <p:sldId id="276" r:id="rId25"/>
    <p:sldId id="295" r:id="rId26"/>
    <p:sldId id="278" r:id="rId27"/>
    <p:sldId id="300" r:id="rId28"/>
    <p:sldId id="279" r:id="rId29"/>
    <p:sldId id="280" r:id="rId30"/>
    <p:sldId id="281" r:id="rId31"/>
    <p:sldId id="282" r:id="rId32"/>
    <p:sldId id="283" r:id="rId33"/>
    <p:sldId id="301" r:id="rId34"/>
    <p:sldId id="285" r:id="rId35"/>
    <p:sldId id="286" r:id="rId36"/>
    <p:sldId id="296" r:id="rId37"/>
    <p:sldId id="297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A0"/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1562" autoAdjust="0"/>
  </p:normalViewPr>
  <p:slideViewPr>
    <p:cSldViewPr snapToGrid="0" snapToObjects="1">
      <p:cViewPr varScale="1">
        <p:scale>
          <a:sx n="106" d="100"/>
          <a:sy n="106" d="100"/>
        </p:scale>
        <p:origin x="177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74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s.dropna</a:t>
            </a:r>
            <a:r>
              <a:rPr lang="en-US" dirty="0" smtClean="0"/>
              <a:t>(</a:t>
            </a:r>
            <a:r>
              <a:rPr lang="en-US" dirty="0" err="1" smtClean="0"/>
              <a:t>inplace</a:t>
            </a:r>
            <a:r>
              <a:rPr lang="en-US" dirty="0" smtClean="0"/>
              <a:t>=True)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print(obj4.add(obj5, </a:t>
            </a:r>
            <a:r>
              <a:rPr lang="en-US" dirty="0" err="1" smtClean="0"/>
              <a:t>fill_value</a:t>
            </a:r>
            <a:r>
              <a:rPr lang="en-US" dirty="0" smtClean="0"/>
              <a:t>=0)) to avoid </a:t>
            </a:r>
            <a:r>
              <a:rPr lang="en-US" dirty="0" err="1" smtClean="0"/>
              <a:t>NaN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Slices</a:t>
            </a:r>
            <a:r>
              <a:rPr lang="en-US" baseline="0" dirty="0" smtClean="0"/>
              <a:t>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01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Df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frame.drop</a:t>
            </a:r>
            <a:r>
              <a:rPr lang="en-US" baseline="0" dirty="0" smtClean="0"/>
              <a:t>('r1', 0)  # 0 for row, 1 for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8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8/cs795/files/data/values.cs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2- </a:t>
            </a:r>
            <a:r>
              <a:rPr lang="en-US" dirty="0"/>
              <a:t>Pandas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326" y="1610907"/>
            <a:ext cx="79320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obj4.name = 'population'</a:t>
            </a:r>
          </a:p>
          <a:p>
            <a:r>
              <a:rPr lang="en-US" dirty="0">
                <a:solidFill>
                  <a:srgbClr val="000080"/>
                </a:solidFill>
              </a:rPr>
              <a:t>obj4.index.name = 'state'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Texas     10.0</a:t>
            </a:r>
          </a:p>
          <a:p>
            <a:r>
              <a:rPr lang="en-US" dirty="0"/>
              <a:t>Ohio      20.0</a:t>
            </a:r>
          </a:p>
          <a:p>
            <a:r>
              <a:rPr lang="en-US" dirty="0"/>
              <a:t>Oregon    15.0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43902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682" y="1454818"/>
            <a:ext cx="84610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of a series can be changed to a different index.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 = ['Florida', 'New York', 'Kentucky', 'Georgia']</a:t>
            </a:r>
          </a:p>
          <a:p>
            <a:pPr lvl="1"/>
            <a:r>
              <a:rPr lang="en-US" dirty="0" smtClean="0"/>
              <a:t>Florida     </a:t>
            </a:r>
            <a:r>
              <a:rPr lang="en-US" dirty="0"/>
              <a:t>10.0</a:t>
            </a:r>
          </a:p>
          <a:p>
            <a:pPr lvl="1"/>
            <a:r>
              <a:rPr lang="en-US" dirty="0"/>
              <a:t>New York    20.0</a:t>
            </a:r>
          </a:p>
          <a:p>
            <a:pPr lvl="1"/>
            <a:r>
              <a:rPr lang="en-US" dirty="0"/>
              <a:t>Kentucky    15.0</a:t>
            </a:r>
          </a:p>
          <a:p>
            <a:pPr lvl="1"/>
            <a:r>
              <a:rPr lang="en-US" dirty="0"/>
              <a:t>Georgia     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object itself is immutable.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obj4.index[2]='California'</a:t>
            </a:r>
          </a:p>
          <a:p>
            <a:pPr lvl="1"/>
            <a:r>
              <a:rPr lang="en-US" dirty="0" err="1">
                <a:solidFill>
                  <a:srgbClr val="8B0000"/>
                </a:solidFill>
              </a:rPr>
              <a:t>TypeError</a:t>
            </a:r>
            <a:r>
              <a:rPr lang="en-US" dirty="0">
                <a:solidFill>
                  <a:srgbClr val="8B0000"/>
                </a:solidFill>
              </a:rPr>
              <a:t>:</a:t>
            </a:r>
            <a:r>
              <a:rPr lang="en-US" dirty="0"/>
              <a:t> Index does not support mutable operations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print(obj4.index)</a:t>
            </a:r>
          </a:p>
          <a:p>
            <a:pPr lvl="1"/>
            <a:r>
              <a:rPr lang="en-US" dirty="0"/>
              <a:t>Index(['Florida', 'New York', 'Kentucky', 'Georgia'],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8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</a:t>
            </a:r>
            <a:r>
              <a:rPr lang="en-US" dirty="0" smtClean="0"/>
              <a:t>can </a:t>
            </a:r>
            <a:r>
              <a:rPr lang="en-US" dirty="0"/>
              <a:t>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print(S[['zero', 'two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>
                <a:solidFill>
                  <a:srgbClr val="000080"/>
                </a:solidFill>
              </a:rPr>
              <a:t>print(S[2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print(S[[0,2</a:t>
            </a:r>
            <a:r>
              <a:rPr lang="en-US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  <a:br>
              <a:rPr lang="en-US" dirty="0"/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883121" y="5495453"/>
            <a:ext cx="2158833" cy="737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82928" y="6233013"/>
            <a:ext cx="293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 operator for items &gt;1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02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</a:t>
            </a:r>
            <a:r>
              <a:rPr lang="en-US" dirty="0" smtClean="0"/>
              <a:t>can </a:t>
            </a:r>
            <a:r>
              <a:rPr lang="en-US" dirty="0"/>
              <a:t>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 err="1"/>
              <a:t>dtype</a:t>
            </a:r>
            <a:r>
              <a:rPr lang="en-US" dirty="0"/>
              <a:t>: int32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print(S</a:t>
            </a:r>
            <a:r>
              <a:rPr lang="en-US" dirty="0" smtClean="0">
                <a:solidFill>
                  <a:srgbClr val="000080"/>
                </a:solidFill>
              </a:rPr>
              <a:t>['zero': </a:t>
            </a:r>
            <a:r>
              <a:rPr lang="en-US" dirty="0">
                <a:solidFill>
                  <a:srgbClr val="000080"/>
                </a:solidFill>
              </a:rPr>
              <a:t>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/>
              <a:t>two 2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52481" y="4672520"/>
            <a:ext cx="159026" cy="45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52481" y="5128209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Inclusive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18397" y="3835547"/>
            <a:ext cx="2808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S[S </a:t>
            </a:r>
            <a:r>
              <a:rPr lang="en-US" dirty="0"/>
              <a:t>&gt; 1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two 2</a:t>
            </a:r>
          </a:p>
          <a:p>
            <a:r>
              <a:rPr lang="en-US" dirty="0" smtClean="0"/>
              <a:t>three 3</a:t>
            </a:r>
          </a:p>
          <a:p>
            <a:r>
              <a:rPr lang="en-US" dirty="0" err="1" smtClean="0"/>
              <a:t>dtype</a:t>
            </a:r>
            <a:r>
              <a:rPr lang="en-US" dirty="0" smtClean="0"/>
              <a:t>: int32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</a:t>
            </a:r>
            <a:r>
              <a:rPr lang="en-US" dirty="0"/>
              <a:t>[-2</a:t>
            </a:r>
            <a:r>
              <a:rPr lang="en-US" dirty="0" smtClean="0"/>
              <a:t>:]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2</a:t>
            </a:r>
          </a:p>
          <a:p>
            <a:r>
              <a:rPr lang="en-US" dirty="0"/>
              <a:t>three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76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random list of 10 integers in the range from 1 to 100 </a:t>
            </a:r>
          </a:p>
          <a:p>
            <a:r>
              <a:rPr lang="en-US" dirty="0" smtClean="0"/>
              <a:t>Generate a Series with index values of 1-10</a:t>
            </a:r>
          </a:p>
          <a:p>
            <a:pPr lvl="1"/>
            <a:r>
              <a:rPr lang="en-US" dirty="0"/>
              <a:t>Name your Series “Random Numbers”</a:t>
            </a:r>
          </a:p>
          <a:p>
            <a:pPr lvl="1"/>
            <a:r>
              <a:rPr lang="en-US" dirty="0"/>
              <a:t>Name your index “index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Now generate the Squares of all the values in the Series and display last 4 items of the Series</a:t>
            </a:r>
          </a:p>
          <a:p>
            <a:r>
              <a:rPr lang="en-US" dirty="0" smtClean="0"/>
              <a:t>Also display all the numbers &gt;500 as a list (without the index)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927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795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DataFrame</a:t>
            </a:r>
            <a:r>
              <a:rPr lang="en-US" dirty="0"/>
              <a:t> is a tabular data structure comprised of rows and columns, akin to a spreadsheet or database table.</a:t>
            </a:r>
          </a:p>
          <a:p>
            <a:r>
              <a:rPr lang="en-US" dirty="0"/>
              <a:t>It can be treated as an </a:t>
            </a:r>
            <a:r>
              <a:rPr lang="en-US" dirty="0" smtClean="0"/>
              <a:t>ordered </a:t>
            </a:r>
            <a:r>
              <a:rPr lang="en-US" dirty="0"/>
              <a:t>collection of  columns</a:t>
            </a:r>
          </a:p>
          <a:p>
            <a:pPr lvl="1"/>
            <a:r>
              <a:rPr lang="en-US" dirty="0"/>
              <a:t>Each column can be a different data type</a:t>
            </a:r>
          </a:p>
          <a:p>
            <a:pPr lvl="1"/>
            <a:r>
              <a:rPr lang="en-US" dirty="0"/>
              <a:t>Have both row and column indices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668060"/>
            <a:ext cx="82256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</a:t>
            </a:r>
            <a:r>
              <a:rPr lang="en-US" sz="1600" dirty="0" smtClean="0">
                <a:solidFill>
                  <a:srgbClr val="000080"/>
                </a:solidFill>
              </a:rPr>
              <a:t>]}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  <a:endParaRPr lang="en-US" sz="1600" dirty="0">
              <a:solidFill>
                <a:srgbClr val="000080"/>
              </a:solidFill>
              <a:effectLst/>
            </a:endParaRPr>
          </a:p>
          <a:p>
            <a:r>
              <a:rPr lang="en-US" sz="1600" dirty="0"/>
              <a:t> </a:t>
            </a:r>
            <a:r>
              <a:rPr lang="en-US" sz="1600" dirty="0" smtClean="0"/>
              <a:t>     state  </a:t>
            </a:r>
            <a:r>
              <a:rPr lang="en-US" sz="1600" dirty="0"/>
              <a:t>year  pop</a:t>
            </a:r>
          </a:p>
          <a:p>
            <a:r>
              <a:rPr lang="en-US" sz="1600" dirty="0"/>
              <a:t>0    Ohio  2000  1.5</a:t>
            </a:r>
          </a:p>
          <a:p>
            <a:r>
              <a:rPr lang="en-US" sz="1600" dirty="0"/>
              <a:t>1    Ohio  2001  1.7</a:t>
            </a:r>
          </a:p>
          <a:p>
            <a:r>
              <a:rPr lang="en-US" sz="1600" dirty="0"/>
              <a:t>2    Ohio  2002  3.6</a:t>
            </a:r>
          </a:p>
          <a:p>
            <a:r>
              <a:rPr lang="en-US" sz="1600" dirty="0"/>
              <a:t>3  Nevada  2001  2.4</a:t>
            </a:r>
          </a:p>
          <a:p>
            <a:r>
              <a:rPr lang="en-US" sz="1600" dirty="0"/>
              <a:t>4  Nevada  2002  2.9</a:t>
            </a:r>
          </a:p>
        </p:txBody>
      </p:sp>
    </p:spTree>
    <p:extLst>
      <p:ext uri="{BB962C8B-B14F-4D97-AF65-F5344CB8AC3E}">
        <p14:creationId xmlns:p14="http://schemas.microsoft.com/office/powerpoint/2010/main" val="1927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7542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specifying columns and 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39" y="1834477"/>
            <a:ext cx="7263053" cy="984511"/>
          </a:xfrm>
        </p:spPr>
        <p:txBody>
          <a:bodyPr>
            <a:normAutofit/>
          </a:bodyPr>
          <a:lstStyle/>
          <a:p>
            <a:r>
              <a:rPr lang="en-US" dirty="0"/>
              <a:t>Order of columns/rows can be specified. </a:t>
            </a:r>
          </a:p>
          <a:p>
            <a:r>
              <a:rPr lang="en-US" dirty="0"/>
              <a:t>Columns not </a:t>
            </a:r>
            <a:r>
              <a:rPr lang="en-US" dirty="0" smtClean="0"/>
              <a:t>in </a:t>
            </a:r>
            <a:r>
              <a:rPr lang="en-US" dirty="0"/>
              <a:t>data will have </a:t>
            </a:r>
            <a:r>
              <a:rPr lang="en-US" dirty="0" err="1"/>
              <a:t>NaN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39" y="2818988"/>
            <a:ext cx="8482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4141A0"/>
                </a:solidFill>
                <a:effectLst/>
              </a:rPr>
              <a:t>frame2 </a:t>
            </a:r>
            <a:r>
              <a:rPr lang="en-US" sz="1600" dirty="0">
                <a:solidFill>
                  <a:srgbClr val="4141A0"/>
                </a:solidFill>
                <a:effectLst/>
              </a:rPr>
              <a:t>= </a:t>
            </a:r>
            <a:r>
              <a:rPr lang="en-US" sz="1600" dirty="0" err="1">
                <a:solidFill>
                  <a:srgbClr val="4141A0"/>
                </a:solidFill>
                <a:effectLst/>
              </a:rPr>
              <a:t>DataFrame</a:t>
            </a:r>
            <a:r>
              <a:rPr lang="en-US" sz="1600" dirty="0">
                <a:solidFill>
                  <a:srgbClr val="4141A0"/>
                </a:solidFill>
                <a:effectLst/>
              </a:rPr>
              <a:t>(data, columns=['year', 'state', 'pop', 'debt'], index=['A', 'B', 'C', 'D', 'E'])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 smtClean="0">
                <a:solidFill>
                  <a:srgbClr val="000080"/>
                </a:solidFill>
                <a:effectLst/>
              </a:rPr>
              <a:t>Print(frame2)</a:t>
            </a:r>
            <a:endParaRPr lang="en-US" sz="1600" dirty="0">
              <a:effectLst/>
            </a:endParaRPr>
          </a:p>
          <a:p>
            <a:r>
              <a:rPr lang="it-IT" sz="1600" dirty="0" smtClean="0"/>
              <a:t>     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NaN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57804" y="3713584"/>
            <a:ext cx="1655496" cy="813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89294" y="3139515"/>
            <a:ext cx="318608" cy="1161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9294" y="430092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order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957804" y="5101022"/>
            <a:ext cx="1426689" cy="39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8913" y="527766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Initialized with </a:t>
            </a:r>
            <a:r>
              <a:rPr lang="en-US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from nested </a:t>
            </a:r>
            <a:r>
              <a:rPr lang="en-US" dirty="0" err="1"/>
              <a:t>dict</a:t>
            </a:r>
            <a:r>
              <a:rPr lang="en-US" dirty="0"/>
              <a:t> of </a:t>
            </a:r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Outer </a:t>
            </a:r>
            <a:r>
              <a:rPr lang="en-US" dirty="0" err="1"/>
              <a:t>dict</a:t>
            </a:r>
            <a:r>
              <a:rPr lang="en-US" dirty="0"/>
              <a:t> keys as columns and inner </a:t>
            </a:r>
            <a:r>
              <a:rPr lang="en-US" dirty="0" err="1"/>
              <a:t>dict</a:t>
            </a:r>
            <a:r>
              <a:rPr lang="en-US" dirty="0"/>
              <a:t> keys as row </a:t>
            </a:r>
            <a:r>
              <a:rPr lang="en-US" dirty="0" smtClean="0"/>
              <a:t>indices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2329650"/>
            <a:ext cx="812224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pop = {'Nevada': {2001: 2.9, 2002: 2.9}, 'Ohio': {2002: 3.6, 2001: 1.7, 2000: 1.5}}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frame3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(pop)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	 Nevada  </a:t>
            </a:r>
            <a:r>
              <a:rPr lang="pt-BR" sz="1600" dirty="0"/>
              <a:t>Ohio</a:t>
            </a:r>
          </a:p>
          <a:p>
            <a:r>
              <a:rPr lang="pt-BR" sz="1600" dirty="0"/>
              <a:t>2000     NaN   1.5</a:t>
            </a:r>
          </a:p>
          <a:p>
            <a:r>
              <a:rPr lang="pt-BR" sz="1600" dirty="0"/>
              <a:t>2001     2.9   1.7</a:t>
            </a:r>
          </a:p>
          <a:p>
            <a:r>
              <a:rPr lang="pt-BR" sz="1600" dirty="0" smtClean="0"/>
              <a:t>2002     </a:t>
            </a:r>
            <a:r>
              <a:rPr lang="pt-BR" sz="1600" dirty="0"/>
              <a:t>2.9   3.6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042019" y="4699635"/>
            <a:ext cx="3965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print(frame3.T)</a:t>
            </a:r>
          </a:p>
          <a:p>
            <a:r>
              <a:rPr lang="fi-FI" dirty="0" smtClean="0"/>
              <a:t>		2000  </a:t>
            </a:r>
            <a:r>
              <a:rPr lang="fi-FI" dirty="0"/>
              <a:t>2001  2002</a:t>
            </a:r>
          </a:p>
          <a:p>
            <a:r>
              <a:rPr lang="fi-FI" dirty="0"/>
              <a:t>Nevada   NaN   2.9   2.9</a:t>
            </a:r>
          </a:p>
          <a:p>
            <a:r>
              <a:rPr lang="fi-FI" dirty="0"/>
              <a:t>Ohio     </a:t>
            </a:r>
            <a:r>
              <a:rPr lang="fi-FI" dirty="0" smtClean="0"/>
              <a:t>	  1.5   </a:t>
            </a:r>
            <a:r>
              <a:rPr lang="fi-FI" dirty="0"/>
              <a:t>1.7   3.6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8129" y="4269314"/>
            <a:ext cx="138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Transpose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76693" y="4422532"/>
            <a:ext cx="177666" cy="63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650" y="5061492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 of inner keys (in sorted order)</a:t>
            </a:r>
          </a:p>
        </p:txBody>
      </p:sp>
    </p:spTree>
    <p:extLst>
      <p:ext uri="{BB962C8B-B14F-4D97-AF65-F5344CB8AC3E}">
        <p14:creationId xmlns:p14="http://schemas.microsoft.com/office/powerpoint/2010/main" val="138824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index, columns,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967" y="1379684"/>
            <a:ext cx="7904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frame3.index.name = 'year'</a:t>
            </a:r>
          </a:p>
          <a:p>
            <a:r>
              <a:rPr lang="en-US" dirty="0">
                <a:solidFill>
                  <a:srgbClr val="000080"/>
                </a:solidFill>
              </a:rPr>
              <a:t>frame3.columns.name=</a:t>
            </a:r>
            <a:r>
              <a:rPr lang="en-US" dirty="0" smtClean="0">
                <a:solidFill>
                  <a:srgbClr val="000080"/>
                </a:solidFill>
              </a:rPr>
              <a:t>'state‘</a:t>
            </a:r>
            <a:br>
              <a:rPr lang="en-US" dirty="0" smtClean="0">
                <a:solidFill>
                  <a:srgbClr val="000080"/>
                </a:solidFill>
              </a:rPr>
            </a:br>
            <a:r>
              <a:rPr lang="en-US" dirty="0" smtClean="0">
                <a:solidFill>
                  <a:srgbClr val="000080"/>
                </a:solidFill>
              </a:rPr>
              <a:t>print(frame3)</a:t>
            </a:r>
          </a:p>
          <a:p>
            <a:r>
              <a:rPr lang="en-US" dirty="0"/>
              <a:t>state  Nevada  Ohio</a:t>
            </a:r>
          </a:p>
          <a:p>
            <a:r>
              <a:rPr lang="en-US" dirty="0"/>
              <a:t>year               </a:t>
            </a:r>
          </a:p>
          <a:p>
            <a:r>
              <a:rPr lang="en-US" dirty="0"/>
              <a:t>2000      </a:t>
            </a:r>
            <a:r>
              <a:rPr lang="en-US" dirty="0" err="1"/>
              <a:t>NaN</a:t>
            </a:r>
            <a:r>
              <a:rPr lang="en-US" dirty="0"/>
              <a:t>   1.5</a:t>
            </a:r>
          </a:p>
          <a:p>
            <a:r>
              <a:rPr lang="en-US" dirty="0"/>
              <a:t>2001      2.9   1.7</a:t>
            </a:r>
          </a:p>
          <a:p>
            <a:r>
              <a:rPr lang="en-US" dirty="0" smtClean="0"/>
              <a:t>2002      2.9   3.6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print(frame3.index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Int64Index([2000, 2001, 2002], </a:t>
            </a:r>
            <a:r>
              <a:rPr lang="en-US" dirty="0" err="1"/>
              <a:t>dtype</a:t>
            </a:r>
            <a:r>
              <a:rPr lang="en-US" dirty="0"/>
              <a:t>='int64', name='year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print(frame3.columns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Index(['Nevada', 'Ohio'], </a:t>
            </a:r>
            <a:r>
              <a:rPr lang="en-US" dirty="0" err="1"/>
              <a:t>dtype</a:t>
            </a:r>
            <a:r>
              <a:rPr lang="en-US" dirty="0"/>
              <a:t>='object', name='state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print(frame3.values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[[nan 1.5]</a:t>
            </a:r>
          </a:p>
          <a:p>
            <a:r>
              <a:rPr lang="en-US" dirty="0"/>
              <a:t> [2.9 1.7]</a:t>
            </a:r>
          </a:p>
          <a:p>
            <a:r>
              <a:rPr lang="en-US" dirty="0"/>
              <a:t> [2.9 3.6]]</a:t>
            </a:r>
          </a:p>
        </p:txBody>
      </p:sp>
    </p:spTree>
    <p:extLst>
      <p:ext uri="{BB962C8B-B14F-4D97-AF65-F5344CB8AC3E}">
        <p14:creationId xmlns:p14="http://schemas.microsoft.com/office/powerpoint/2010/main" val="4002234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76" y="445222"/>
            <a:ext cx="7886700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retrieving a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6" y="1536376"/>
            <a:ext cx="7886700" cy="1169229"/>
          </a:xfrm>
        </p:spPr>
        <p:txBody>
          <a:bodyPr>
            <a:normAutofit/>
          </a:bodyPr>
          <a:lstStyle/>
          <a:p>
            <a:r>
              <a:rPr lang="en-US" dirty="0"/>
              <a:t>A column in a </a:t>
            </a:r>
            <a:r>
              <a:rPr lang="en-US" dirty="0" err="1"/>
              <a:t>DataFrame</a:t>
            </a:r>
            <a:r>
              <a:rPr lang="en-US" dirty="0"/>
              <a:t> can be retrieved as a Series by </a:t>
            </a:r>
            <a:r>
              <a:rPr lang="en-US" dirty="0" err="1"/>
              <a:t>dict</a:t>
            </a:r>
            <a:r>
              <a:rPr lang="en-US" dirty="0"/>
              <a:t>-like notation or as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806" y="2705605"/>
            <a:ext cx="7947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dirty="0">
                <a:solidFill>
                  <a:srgbClr val="000080"/>
                </a:solidFill>
              </a:rPr>
              <a:t>frame = 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(data)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print(frame['state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0      </a:t>
            </a:r>
            <a:r>
              <a:rPr lang="en-US" dirty="0" smtClean="0"/>
              <a:t>Ohio</a:t>
            </a:r>
          </a:p>
          <a:p>
            <a:r>
              <a:rPr lang="en-US" dirty="0" smtClean="0"/>
              <a:t>1      Ohio</a:t>
            </a:r>
          </a:p>
          <a:p>
            <a:r>
              <a:rPr lang="en-US" dirty="0" smtClean="0"/>
              <a:t>2      </a:t>
            </a:r>
            <a:r>
              <a:rPr lang="en-US" dirty="0"/>
              <a:t>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5641" y="3864703"/>
            <a:ext cx="3383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frame.state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0      Ohio</a:t>
            </a:r>
          </a:p>
          <a:p>
            <a:r>
              <a:rPr lang="en-US" dirty="0"/>
              <a:t>1      Ohio</a:t>
            </a:r>
          </a:p>
          <a:p>
            <a:r>
              <a:rPr lang="en-US" dirty="0"/>
              <a:t>2      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</p:txBody>
      </p:sp>
    </p:spTree>
    <p:extLst>
      <p:ext uri="{BB962C8B-B14F-4D97-AF65-F5344CB8AC3E}">
        <p14:creationId xmlns:p14="http://schemas.microsoft.com/office/powerpoint/2010/main" val="291085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pandas?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popular library that data scientists use</a:t>
            </a:r>
          </a:p>
          <a:p>
            <a:r>
              <a:rPr lang="en-US" dirty="0"/>
              <a:t>Labeled axes to avoid misalignment of data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merge two tables, some rows may be different</a:t>
            </a:r>
          </a:p>
          <a:p>
            <a:r>
              <a:rPr lang="en-US" dirty="0"/>
              <a:t>Missing values or special values may need to be removed or replaced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3492"/>
              </p:ext>
            </p:extLst>
          </p:nvPr>
        </p:nvGraphicFramePr>
        <p:xfrm>
          <a:off x="649752" y="4068217"/>
          <a:ext cx="4379845" cy="256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974">
                  <a:extLst>
                    <a:ext uri="{9D8B030D-6E8A-4147-A177-3AD203B41FA5}">
                      <a16:colId xmlns:a16="http://schemas.microsoft.com/office/drawing/2014/main" val="3987370880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2409504757"/>
                    </a:ext>
                  </a:extLst>
                </a:gridCol>
                <a:gridCol w="674480">
                  <a:extLst>
                    <a:ext uri="{9D8B030D-6E8A-4147-A177-3AD203B41FA5}">
                      <a16:colId xmlns:a16="http://schemas.microsoft.com/office/drawing/2014/main" val="360844735"/>
                    </a:ext>
                  </a:extLst>
                </a:gridCol>
                <a:gridCol w="785469">
                  <a:extLst>
                    <a:ext uri="{9D8B030D-6E8A-4147-A177-3AD203B41FA5}">
                      <a16:colId xmlns:a16="http://schemas.microsoft.com/office/drawing/2014/main" val="659680590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2777339186"/>
                    </a:ext>
                  </a:extLst>
                </a:gridCol>
                <a:gridCol w="729974">
                  <a:extLst>
                    <a:ext uri="{9D8B030D-6E8A-4147-A177-3AD203B41FA5}">
                      <a16:colId xmlns:a16="http://schemas.microsoft.com/office/drawing/2014/main" val="1624276275"/>
                    </a:ext>
                  </a:extLst>
                </a:gridCol>
              </a:tblGrid>
              <a:tr h="335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Frank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7919822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22262"/>
              </p:ext>
            </p:extLst>
          </p:nvPr>
        </p:nvGraphicFramePr>
        <p:xfrm>
          <a:off x="5346826" y="4068217"/>
          <a:ext cx="3189627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09">
                  <a:extLst>
                    <a:ext uri="{9D8B030D-6E8A-4147-A177-3AD203B41FA5}">
                      <a16:colId xmlns:a16="http://schemas.microsoft.com/office/drawing/2014/main" val="3987370880"/>
                    </a:ext>
                  </a:extLst>
                </a:gridCol>
                <a:gridCol w="696321">
                  <a:extLst>
                    <a:ext uri="{9D8B030D-6E8A-4147-A177-3AD203B41FA5}">
                      <a16:colId xmlns:a16="http://schemas.microsoft.com/office/drawing/2014/main" val="2409504757"/>
                    </a:ext>
                  </a:extLst>
                </a:gridCol>
                <a:gridCol w="1430097">
                  <a:extLst>
                    <a:ext uri="{9D8B030D-6E8A-4147-A177-3AD203B41FA5}">
                      <a16:colId xmlns:a16="http://schemas.microsoft.com/office/drawing/2014/main" val="3608447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score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-99999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7919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/>
              <a:t>Download the following csv file and load it to your python </a:t>
            </a:r>
            <a:r>
              <a:rPr lang="en-US" dirty="0" smtClean="0"/>
              <a:t>module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dirty="0" err="1" smtClean="0"/>
              <a:t>pd.read_csv</a:t>
            </a:r>
            <a:r>
              <a:rPr lang="en-US" dirty="0" smtClean="0"/>
              <a:t>() which will read it to a </a:t>
            </a:r>
            <a:r>
              <a:rPr lang="en-US" dirty="0" err="1" smtClean="0"/>
              <a:t>DataFrame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https://www.cs.odu.edu/~</a:t>
            </a:r>
            <a:r>
              <a:rPr lang="en-US" dirty="0" smtClean="0">
                <a:hlinkClick r:id="rId3"/>
              </a:rPr>
              <a:t>sampath/courses/f18/cs795/files/data/values.csv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Calculate the average and standard deviation (</a:t>
            </a:r>
            <a:r>
              <a:rPr lang="en-US" dirty="0" err="1" smtClean="0"/>
              <a:t>std</a:t>
            </a:r>
            <a:r>
              <a:rPr lang="en-US" dirty="0" smtClean="0"/>
              <a:t>) of the column factor_1  and display the result. </a:t>
            </a:r>
          </a:p>
          <a:p>
            <a:pPr lvl="1"/>
            <a:r>
              <a:rPr lang="en-US" dirty="0" smtClean="0"/>
              <a:t>Pandas mean() and </a:t>
            </a:r>
            <a:r>
              <a:rPr lang="en-US" dirty="0" err="1" smtClean="0"/>
              <a:t>std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107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getting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54" y="1477283"/>
            <a:ext cx="7886700" cy="82055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loc</a:t>
            </a:r>
            <a:r>
              <a:rPr lang="en-US" dirty="0"/>
              <a:t> for using indexes and </a:t>
            </a:r>
            <a:r>
              <a:rPr lang="en-US" dirty="0" err="1"/>
              <a:t>iloc</a:t>
            </a:r>
            <a:r>
              <a:rPr lang="en-US" dirty="0"/>
              <a:t> for using </a:t>
            </a:r>
            <a:r>
              <a:rPr lang="en-US" dirty="0" smtClean="0"/>
              <a:t>positions</a:t>
            </a:r>
          </a:p>
          <a:p>
            <a:pPr lvl="1"/>
            <a:r>
              <a:rPr lang="en-US" dirty="0" err="1"/>
              <a:t>loc</a:t>
            </a:r>
            <a:r>
              <a:rPr lang="en-US" dirty="0"/>
              <a:t> gets rows (or columns) with particular labels from the index.</a:t>
            </a:r>
          </a:p>
          <a:p>
            <a:pPr lvl="1"/>
            <a:r>
              <a:rPr lang="en-US" dirty="0" err="1"/>
              <a:t>iloc</a:t>
            </a:r>
            <a:r>
              <a:rPr lang="en-US" dirty="0"/>
              <a:t> gets rows (or columns) at particular positions in the index (so it only takes integers).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297842"/>
            <a:ext cx="8375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frame2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columns=['year', 'state', 'pop', 'debt'], index=['A', 'B', 'C', 'D', 'E'])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	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</a:t>
            </a:r>
            <a:r>
              <a:rPr lang="it-IT" sz="1600" dirty="0" smtClean="0"/>
              <a:t>NaN</a:t>
            </a:r>
          </a:p>
          <a:p>
            <a:endParaRPr lang="it-IT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print(frame2.loc['A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year     2000</a:t>
            </a:r>
          </a:p>
          <a:p>
            <a:r>
              <a:rPr lang="en-US" sz="1600" dirty="0"/>
              <a:t>state    Ohio</a:t>
            </a:r>
          </a:p>
          <a:p>
            <a:r>
              <a:rPr lang="en-US" sz="1600" dirty="0"/>
              <a:t>pop       1.5</a:t>
            </a:r>
          </a:p>
          <a:p>
            <a:r>
              <a:rPr lang="en-US" sz="1600" dirty="0"/>
              <a:t>debt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Name: A, </a:t>
            </a:r>
            <a:r>
              <a:rPr lang="en-US" sz="1600" dirty="0" err="1"/>
              <a:t>dtype</a:t>
            </a:r>
            <a:r>
              <a:rPr lang="en-US" sz="1600" dirty="0"/>
              <a:t>: object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5673" y="3564536"/>
            <a:ext cx="30137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print(frame2.loc[['A', 'B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A  2000  Ohio  1.5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B  2001  Ohio  1.7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print(frame2.loc['A':'E',['</a:t>
            </a:r>
            <a:r>
              <a:rPr lang="en-US" sz="1600" dirty="0" err="1">
                <a:solidFill>
                  <a:srgbClr val="4141A0"/>
                </a:solidFill>
              </a:rPr>
              <a:t>state','pop</a:t>
            </a:r>
            <a:r>
              <a:rPr lang="en-US" sz="1600" dirty="0">
                <a:solidFill>
                  <a:srgbClr val="4141A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</a:t>
            </a:r>
            <a:r>
              <a:rPr lang="en-US" sz="1600" dirty="0" smtClean="0"/>
              <a:t>   Ohio  </a:t>
            </a:r>
            <a:r>
              <a:rPr lang="en-US" sz="1600" dirty="0"/>
              <a:t>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6429" y="3564536"/>
            <a:ext cx="2715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print(frame2.iloc[1:3])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B  2001  Ohio  1.7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C  2002  Ohio  3.6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print(frame2.iloc[:,1:3</a:t>
            </a:r>
            <a:r>
              <a:rPr lang="en-US" sz="1600" dirty="0" smtClean="0">
                <a:solidFill>
                  <a:srgbClr val="4141A0"/>
                </a:solidFill>
              </a:rPr>
              <a:t>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   Ohio  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</p:spTree>
    <p:extLst>
      <p:ext uri="{BB962C8B-B14F-4D97-AF65-F5344CB8AC3E}">
        <p14:creationId xmlns:p14="http://schemas.microsoft.com/office/powerpoint/2010/main" val="31446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modifying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490" y="1481344"/>
            <a:ext cx="53968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frame2['debt'] = 0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0</a:t>
            </a:r>
          </a:p>
          <a:p>
            <a:r>
              <a:rPr lang="en-US" sz="1600" dirty="0"/>
              <a:t>C  2002    Ohio  3.6     0</a:t>
            </a:r>
          </a:p>
          <a:p>
            <a:r>
              <a:rPr lang="en-US" sz="1600" dirty="0"/>
              <a:t>D  2001  Nevada  2.4     0</a:t>
            </a:r>
          </a:p>
          <a:p>
            <a:r>
              <a:rPr lang="en-US" sz="1600" dirty="0"/>
              <a:t>E  2002  Nevada  2.9     </a:t>
            </a:r>
            <a:r>
              <a:rPr lang="en-US" sz="1600" dirty="0" smtClean="0"/>
              <a:t>0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frame2['debt'] = range(5)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1</a:t>
            </a:r>
          </a:p>
          <a:p>
            <a:r>
              <a:rPr lang="en-US" sz="1600" dirty="0"/>
              <a:t>C  2002    Ohio  3.6     2</a:t>
            </a:r>
          </a:p>
          <a:p>
            <a:r>
              <a:rPr lang="en-US" sz="1600" dirty="0"/>
              <a:t>D  2001  Nevada  2.4     3</a:t>
            </a:r>
          </a:p>
          <a:p>
            <a:r>
              <a:rPr lang="en-US" sz="1600" dirty="0"/>
              <a:t>E  2002  Nevada  2.9     4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2648" y="1517059"/>
            <a:ext cx="51656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600" dirty="0">
                <a:solidFill>
                  <a:srgbClr val="000080"/>
                </a:solidFill>
              </a:rPr>
              <a:t>val = Series([10, 10, 10], index = ['A', 'C', 'D'])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frame2['debt'] = val</a:t>
            </a:r>
          </a:p>
          <a:p>
            <a:r>
              <a:rPr lang="nn-NO" sz="1600" dirty="0">
                <a:solidFill>
                  <a:srgbClr val="000080"/>
                </a:solidFill>
              </a:rPr>
              <a:t>print(frame2</a:t>
            </a:r>
            <a:r>
              <a:rPr lang="nn-NO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  </a:t>
            </a:r>
            <a:r>
              <a:rPr lang="nn-NO" sz="1600" dirty="0" smtClean="0">
                <a:solidFill>
                  <a:srgbClr val="000080"/>
                </a:solidFill>
              </a:rPr>
              <a:t>   </a:t>
            </a:r>
            <a:r>
              <a:rPr lang="nn-NO" sz="1600" dirty="0" smtClean="0"/>
              <a:t>year   </a:t>
            </a:r>
            <a:r>
              <a:rPr lang="nn-NO" sz="1600" dirty="0"/>
              <a:t>state  pop  debt</a:t>
            </a:r>
          </a:p>
          <a:p>
            <a:r>
              <a:rPr lang="nn-NO" sz="1600" dirty="0"/>
              <a:t>A  2000    Ohio  1.5  10.0</a:t>
            </a:r>
          </a:p>
          <a:p>
            <a:r>
              <a:rPr lang="nn-NO" sz="1600" dirty="0"/>
              <a:t>B  2001    Ohio  1.7   NaN</a:t>
            </a:r>
          </a:p>
          <a:p>
            <a:r>
              <a:rPr lang="nn-NO" sz="1600" dirty="0"/>
              <a:t>C  2002    Ohio  3.6  10.0</a:t>
            </a:r>
          </a:p>
          <a:p>
            <a:r>
              <a:rPr lang="nn-NO" sz="1600" dirty="0"/>
              <a:t>D  2001  Nevada  2.4  10.0</a:t>
            </a:r>
          </a:p>
          <a:p>
            <a:r>
              <a:rPr lang="nn-NO" sz="1600" dirty="0"/>
              <a:t>E  2002  Nevada  2.9   NaN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0970" y="4176858"/>
            <a:ext cx="4983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Rows or individual elements can be modified similarly. Using </a:t>
            </a:r>
            <a:r>
              <a:rPr lang="en-US" sz="2000" dirty="0" err="1"/>
              <a:t>loc</a:t>
            </a:r>
            <a:r>
              <a:rPr lang="en-US" sz="2000" dirty="0"/>
              <a:t> or </a:t>
            </a:r>
            <a:r>
              <a:rPr lang="en-US" sz="2000" dirty="0" err="1"/>
              <a:t>iloc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630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removing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859339"/>
            <a:ext cx="7815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del frame2['debt']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print(frame2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	 year 	state 	pop</a:t>
            </a:r>
          </a:p>
          <a:p>
            <a:r>
              <a:rPr lang="en-US" dirty="0"/>
              <a:t>A 	2000 	Ohio 	1.5</a:t>
            </a:r>
          </a:p>
          <a:p>
            <a:r>
              <a:rPr lang="en-US" dirty="0"/>
              <a:t>B 	2001 	Ohio 	1.7</a:t>
            </a:r>
          </a:p>
          <a:p>
            <a:r>
              <a:rPr lang="en-US" dirty="0"/>
              <a:t>C 	2002 	Ohio 	3.6</a:t>
            </a:r>
          </a:p>
          <a:p>
            <a:r>
              <a:rPr lang="en-US" dirty="0"/>
              <a:t>D 	2001 	Nevada 	2.4</a:t>
            </a:r>
          </a:p>
          <a:p>
            <a:r>
              <a:rPr lang="en-US" dirty="0"/>
              <a:t>E 	2002 	Nevada 	2.9</a:t>
            </a:r>
          </a:p>
        </p:txBody>
      </p:sp>
    </p:spTree>
    <p:extLst>
      <p:ext uri="{BB962C8B-B14F-4D97-AF65-F5344CB8AC3E}">
        <p14:creationId xmlns:p14="http://schemas.microsoft.com/office/powerpoint/2010/main" val="64367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07" y="1483592"/>
            <a:ext cx="84522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import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as </a:t>
            </a:r>
            <a:r>
              <a:rPr lang="en-US" sz="1600" dirty="0" smtClean="0">
                <a:solidFill>
                  <a:srgbClr val="000080"/>
                </a:solidFill>
              </a:rPr>
              <a:t>np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np.arange</a:t>
            </a:r>
            <a:r>
              <a:rPr lang="en-US" sz="1600" dirty="0">
                <a:solidFill>
                  <a:srgbClr val="000080"/>
                </a:solidFill>
              </a:rPr>
              <a:t>(9).</a:t>
            </a:r>
            <a:r>
              <a:rPr lang="en-US" sz="1600" dirty="0" smtClean="0">
                <a:solidFill>
                  <a:srgbClr val="000080"/>
                </a:solidFill>
              </a:rPr>
              <a:t>reshape(3,3)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[[0 1 2]</a:t>
            </a:r>
          </a:p>
          <a:p>
            <a:r>
              <a:rPr lang="en-US" sz="1600" dirty="0"/>
              <a:t> [3 4 5]</a:t>
            </a:r>
          </a:p>
          <a:p>
            <a:r>
              <a:rPr lang="en-US" sz="1600" dirty="0"/>
              <a:t> [6 7 8</a:t>
            </a:r>
            <a:r>
              <a:rPr lang="en-US" sz="1600" dirty="0" smtClean="0"/>
              <a:t>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index=['r1', 'r2', 'r3'], columns=['c1', 'c2', 'c3'])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121857" y="3480613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print(frame['c1'])</a:t>
            </a:r>
          </a:p>
          <a:p>
            <a:r>
              <a:rPr lang="pt-BR" sz="1600" dirty="0"/>
              <a:t>r1    0</a:t>
            </a:r>
          </a:p>
          <a:p>
            <a:r>
              <a:rPr lang="pt-BR" sz="1600" dirty="0"/>
              <a:t>r2    3</a:t>
            </a:r>
          </a:p>
          <a:p>
            <a:r>
              <a:rPr lang="pt-BR" sz="1600" dirty="0"/>
              <a:t>r3    6</a:t>
            </a:r>
          </a:p>
          <a:p>
            <a:r>
              <a:rPr lang="pt-BR" sz="1600" dirty="0"/>
              <a:t>Name: c1, dtype: </a:t>
            </a:r>
            <a:r>
              <a:rPr lang="pt-BR" sz="1600" dirty="0" smtClean="0"/>
              <a:t>int32</a:t>
            </a:r>
            <a:endParaRPr lang="pt-BR" sz="1600" dirty="0"/>
          </a:p>
        </p:txBody>
      </p:sp>
      <p:sp>
        <p:nvSpPr>
          <p:cNvPr id="19" name="Rectangle 18"/>
          <p:cNvSpPr/>
          <p:nvPr/>
        </p:nvSpPr>
        <p:spPr>
          <a:xfrm>
            <a:off x="439807" y="4786478"/>
            <a:ext cx="295091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['c1']['r1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0</a:t>
            </a:r>
          </a:p>
          <a:p>
            <a:endParaRPr lang="en-US" sz="5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[['c1', 'c3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0   2</a:t>
            </a:r>
          </a:p>
          <a:p>
            <a:r>
              <a:rPr lang="pt-BR" sz="1600" dirty="0"/>
              <a:t>r2   3   5</a:t>
            </a:r>
          </a:p>
          <a:p>
            <a:r>
              <a:rPr lang="pt-BR" sz="1600" dirty="0"/>
              <a:t>r3   6   8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476281" y="3480612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c1    0</a:t>
            </a:r>
          </a:p>
          <a:p>
            <a:r>
              <a:rPr lang="en-US" sz="1600" dirty="0"/>
              <a:t>c2    1</a:t>
            </a:r>
          </a:p>
          <a:p>
            <a:r>
              <a:rPr lang="en-US" sz="1600" dirty="0"/>
              <a:t>c3    2</a:t>
            </a:r>
          </a:p>
          <a:p>
            <a:r>
              <a:rPr lang="en-US" sz="1600" dirty="0"/>
              <a:t>Name: r1, </a:t>
            </a:r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int32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772445" y="4785389"/>
            <a:ext cx="29509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[['r1','r3']])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  <a:endParaRPr lang="en-US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533914" y="4773945"/>
            <a:ext cx="1656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[:2</a:t>
            </a:r>
            <a:r>
              <a:rPr lang="en-US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279366" y="4804052"/>
            <a:ext cx="19562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frame.iloc</a:t>
            </a:r>
            <a:r>
              <a:rPr lang="en-US" sz="1600" dirty="0">
                <a:solidFill>
                  <a:srgbClr val="000080"/>
                </a:solidFill>
              </a:rPr>
              <a:t>[:2])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</a:t>
            </a:r>
            <a:r>
              <a:rPr lang="pt-BR" sz="1600" dirty="0" smtClean="0"/>
              <a:t>0   </a:t>
            </a:r>
            <a:r>
              <a:rPr lang="pt-BR" sz="1600" dirty="0"/>
              <a:t>1   2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91822" y="6449696"/>
            <a:ext cx="128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 slices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400800" y="5851163"/>
            <a:ext cx="588584" cy="52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427199" y="5851163"/>
            <a:ext cx="382523" cy="523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3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- 2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262" y="1482633"/>
            <a:ext cx="83328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print(frame.loc[['r1', 'r2'], ['c1', 'c2</a:t>
            </a:r>
            <a:r>
              <a:rPr lang="pt-BR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 smtClean="0"/>
              <a:t>  c1 </a:t>
            </a:r>
            <a:r>
              <a:rPr lang="pt-BR" sz="1600" dirty="0"/>
              <a:t>c2</a:t>
            </a:r>
          </a:p>
          <a:p>
            <a:r>
              <a:rPr lang="pt-BR" sz="1600" dirty="0"/>
              <a:t>r1 0 1</a:t>
            </a:r>
          </a:p>
          <a:p>
            <a:r>
              <a:rPr lang="pt-BR" sz="1600" dirty="0"/>
              <a:t>r2 3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 smtClean="0">
                <a:solidFill>
                  <a:srgbClr val="000080"/>
                </a:solidFill>
              </a:rPr>
              <a:t>print(frame.iloc</a:t>
            </a:r>
            <a:r>
              <a:rPr lang="pt-BR" sz="1600" dirty="0">
                <a:solidFill>
                  <a:srgbClr val="000080"/>
                </a:solidFill>
              </a:rPr>
              <a:t>[:2,:2</a:t>
            </a:r>
            <a:r>
              <a:rPr lang="pt-BR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</a:t>
            </a:r>
          </a:p>
          <a:p>
            <a:r>
              <a:rPr lang="pt-BR" sz="1600" dirty="0"/>
              <a:t>r1   0   1</a:t>
            </a:r>
          </a:p>
          <a:p>
            <a:r>
              <a:rPr lang="pt-BR" sz="1600" dirty="0"/>
              <a:t>r2   3  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v = DataFrame(np.arange(9).reshape(3,3), index=['a', 'a', 'b'], columns=['c1','c2','c3'])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print(v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</a:p>
          <a:p>
            <a:r>
              <a:rPr lang="pt-BR" sz="1600" dirty="0"/>
              <a:t>b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print(v.loc['a'])</a:t>
            </a:r>
            <a:endParaRPr lang="pt-BR" sz="1600" dirty="0" smtClean="0"/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25176" y="4264315"/>
            <a:ext cx="715618" cy="57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9333" y="483739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Duplicated keys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42658" y="148263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rgbClr val="000080"/>
                </a:solidFill>
              </a:rPr>
              <a:t>print(frame.loc</a:t>
            </a:r>
            <a:r>
              <a:rPr lang="pt-BR" sz="1600" dirty="0">
                <a:solidFill>
                  <a:srgbClr val="000080"/>
                </a:solidFill>
              </a:rPr>
              <a:t>['r1':'r3', 'c1':'c3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</a:t>
            </a:r>
            <a:r>
              <a:rPr lang="pt-BR" sz="1600" dirty="0" smtClean="0"/>
              <a:t> </a:t>
            </a:r>
            <a:r>
              <a:rPr lang="pt-BR" sz="1600" dirty="0"/>
              <a:t>c1  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18584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- 3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085" y="1441316"/>
            <a:ext cx="27663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 &lt;3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c1     </a:t>
            </a:r>
            <a:r>
              <a:rPr lang="en-US" sz="1600" dirty="0"/>
              <a:t>c2     c3</a:t>
            </a:r>
          </a:p>
          <a:p>
            <a:r>
              <a:rPr lang="en-US" sz="1600" dirty="0"/>
              <a:t>r1   True   </a:t>
            </a:r>
            <a:r>
              <a:rPr lang="en-US" sz="1600" dirty="0" err="1"/>
              <a:t>True</a:t>
            </a:r>
            <a:r>
              <a:rPr lang="en-US" sz="1600" dirty="0"/>
              <a:t>   </a:t>
            </a:r>
            <a:r>
              <a:rPr lang="en-US" sz="1600" dirty="0" err="1"/>
              <a:t>True</a:t>
            </a:r>
            <a:endParaRPr lang="en-US" sz="1600" dirty="0"/>
          </a:p>
          <a:p>
            <a:r>
              <a:rPr lang="en-US" sz="1600" dirty="0"/>
              <a:t>r2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/>
              <a:t>False</a:t>
            </a:r>
            <a:endParaRPr lang="en-US" sz="1600" dirty="0"/>
          </a:p>
          <a:p>
            <a:r>
              <a:rPr lang="en-US" sz="1600" dirty="0"/>
              <a:t>r3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 smtClean="0"/>
              <a:t>False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001481" y="1441316"/>
            <a:ext cx="27663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print(frame[frame['c1']&gt;0])</a:t>
            </a:r>
          </a:p>
          <a:p>
            <a:r>
              <a:rPr lang="pt-BR" sz="1600" dirty="0"/>
              <a:t>     c1  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print(frame['c1']&gt;0)</a:t>
            </a:r>
          </a:p>
          <a:p>
            <a:r>
              <a:rPr lang="pt-BR" sz="1600" dirty="0"/>
              <a:t>r1    False</a:t>
            </a:r>
          </a:p>
          <a:p>
            <a:r>
              <a:rPr lang="pt-BR" sz="1600" dirty="0"/>
              <a:t>r2     True</a:t>
            </a:r>
          </a:p>
          <a:p>
            <a:r>
              <a:rPr lang="pt-BR" sz="1600" dirty="0"/>
              <a:t>r3     True</a:t>
            </a:r>
          </a:p>
          <a:p>
            <a:r>
              <a:rPr lang="pt-BR" sz="1600" dirty="0"/>
              <a:t>Name: c1, dtype: bool</a:t>
            </a: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07844" y="4644826"/>
            <a:ext cx="27663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frame[frame&lt;3</a:t>
            </a:r>
            <a:r>
              <a:rPr lang="en-US" sz="1600" dirty="0">
                <a:solidFill>
                  <a:srgbClr val="000080"/>
                </a:solidFill>
              </a:rPr>
              <a:t>] = 3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3   3   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0625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numpy</a:t>
            </a:r>
            <a:r>
              <a:rPr lang="en-US" dirty="0" smtClean="0"/>
              <a:t> array of the shape (3,5): 3 rows and 5 columns  with random values from 1 to 100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np.random.randint</a:t>
            </a:r>
            <a:r>
              <a:rPr lang="en-US" dirty="0" smtClean="0"/>
              <a:t>(</a:t>
            </a:r>
            <a:r>
              <a:rPr lang="en-US" dirty="0" err="1" smtClean="0"/>
              <a:t>low,high</a:t>
            </a:r>
            <a:r>
              <a:rPr lang="en-US" dirty="0" smtClean="0"/>
              <a:t>, (shape)) 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numpy</a:t>
            </a:r>
            <a:r>
              <a:rPr lang="en-US" dirty="0" smtClean="0"/>
              <a:t> array to generate a Data Frame with index = </a:t>
            </a:r>
            <a:r>
              <a:rPr lang="en-US" dirty="0" err="1" smtClean="0"/>
              <a:t>a,b,c</a:t>
            </a:r>
            <a:r>
              <a:rPr lang="en-US" dirty="0"/>
              <a:t> </a:t>
            </a:r>
            <a:r>
              <a:rPr lang="en-US" dirty="0" smtClean="0"/>
              <a:t>and columns 1,2,3,4, 5</a:t>
            </a:r>
          </a:p>
          <a:p>
            <a:r>
              <a:rPr lang="en-US" dirty="0" smtClean="0"/>
              <a:t>Transpose the </a:t>
            </a:r>
            <a:r>
              <a:rPr lang="en-US" dirty="0" err="1" smtClean="0"/>
              <a:t>DataFrame</a:t>
            </a:r>
            <a:r>
              <a:rPr lang="en-US" dirty="0" smtClean="0"/>
              <a:t> and change the values less than 40 to 0 in the Data Frame. </a:t>
            </a:r>
          </a:p>
        </p:txBody>
      </p:sp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rows/columns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1508" y="1555037"/>
            <a:ext cx="3784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print(frame.drop(['r1','r3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print(frame.drop(['c1'], axis=1</a:t>
            </a:r>
            <a:r>
              <a:rPr lang="pt-BR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1   2</a:t>
            </a:r>
          </a:p>
          <a:p>
            <a:r>
              <a:rPr lang="pt-BR" sz="1600" dirty="0"/>
              <a:t>r2   4   5</a:t>
            </a:r>
          </a:p>
          <a:p>
            <a:r>
              <a:rPr lang="pt-BR" sz="1600" dirty="0"/>
              <a:t>r3   7  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691" y="2964173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</a:t>
            </a:r>
            <a:r>
              <a:rPr lang="en-US" sz="2000" dirty="0" smtClean="0"/>
              <a:t>object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30" y="4897926"/>
            <a:ext cx="3077329" cy="160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084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 the order of rows/columns of a </a:t>
            </a:r>
            <a:r>
              <a:rPr lang="en-US" dirty="0" err="1"/>
              <a:t>DataFrame</a:t>
            </a:r>
            <a:r>
              <a:rPr lang="en-US" dirty="0"/>
              <a:t> or order of a series according to new index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334" y="2646363"/>
            <a:ext cx="7942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frame2 = frame.reindex(columns=['c2', 'c3', 'c1'])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print(frame2)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1   2   0</a:t>
            </a:r>
          </a:p>
          <a:p>
            <a:r>
              <a:rPr lang="pt-BR" sz="1600" dirty="0"/>
              <a:t>r2   4   5   3</a:t>
            </a:r>
          </a:p>
          <a:p>
            <a:r>
              <a:rPr lang="pt-BR" sz="1600" dirty="0"/>
              <a:t>r3   7   8   </a:t>
            </a:r>
            <a:r>
              <a:rPr lang="pt-BR" sz="1600" dirty="0" smtClean="0"/>
              <a:t>6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frame2 = frame.reindex(['r1', 'r3', 'r2', 'r4'])</a:t>
            </a:r>
            <a:r>
              <a:rPr lang="pt-BR" sz="1600" dirty="0" smtClean="0"/>
              <a:t>    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</a:t>
            </a:r>
            <a:r>
              <a:rPr lang="pt-BR" sz="1600" dirty="0"/>
              <a:t>c2 c3</a:t>
            </a:r>
          </a:p>
          <a:p>
            <a:r>
              <a:rPr lang="pt-BR" sz="1600" dirty="0"/>
              <a:t>r1 0.0 1.0 2.0</a:t>
            </a:r>
          </a:p>
          <a:p>
            <a:r>
              <a:rPr lang="pt-BR" sz="1600" dirty="0"/>
              <a:t>r3 6.0 7.0 8.0</a:t>
            </a:r>
          </a:p>
          <a:p>
            <a:r>
              <a:rPr lang="pt-BR" sz="1600" dirty="0"/>
              <a:t>r2 3.0 4.0 5.0</a:t>
            </a:r>
          </a:p>
          <a:p>
            <a:r>
              <a:rPr lang="pt-BR" sz="1600" dirty="0"/>
              <a:t>r4 NaN NaN NaN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53703" y="3164228"/>
            <a:ext cx="318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object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62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Wes McKinney in 2008, now maintained by </a:t>
            </a:r>
            <a:r>
              <a:rPr lang="en-US" dirty="0" smtClean="0"/>
              <a:t>many </a:t>
            </a:r>
            <a:r>
              <a:rPr lang="en-US" dirty="0"/>
              <a:t>others. </a:t>
            </a:r>
          </a:p>
          <a:p>
            <a:pPr lvl="1"/>
            <a:r>
              <a:rPr lang="en-US" dirty="0"/>
              <a:t>Author of one of the textbooks: Python for Data Analysis</a:t>
            </a:r>
          </a:p>
          <a:p>
            <a:r>
              <a:rPr lang="en-US" dirty="0"/>
              <a:t>Powerful and productive Python data analysis and Management Library</a:t>
            </a:r>
          </a:p>
          <a:p>
            <a:r>
              <a:rPr lang="en-US" dirty="0"/>
              <a:t>Panel Data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name is derived from the term "panel data", an econometrics term for data sets that include both time-series and cross-sectional data</a:t>
            </a:r>
          </a:p>
          <a:p>
            <a:r>
              <a:rPr lang="en-US" dirty="0"/>
              <a:t>Its an open source product.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94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60" y="1540660"/>
            <a:ext cx="8450036" cy="903960"/>
          </a:xfrm>
        </p:spPr>
        <p:txBody>
          <a:bodyPr/>
          <a:lstStyle/>
          <a:p>
            <a:r>
              <a:rPr lang="en-US" dirty="0" err="1"/>
              <a:t>DataFrame.applymap</a:t>
            </a:r>
            <a:r>
              <a:rPr lang="en-US" dirty="0"/>
              <a:t>(f) applies f to every entry</a:t>
            </a:r>
          </a:p>
          <a:p>
            <a:r>
              <a:rPr lang="en-US" dirty="0" err="1"/>
              <a:t>DataFrame.apply</a:t>
            </a:r>
            <a:r>
              <a:rPr lang="en-US" dirty="0"/>
              <a:t>(f) applies f to every column (default) or row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7396" y="2563463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max(x)-min(x)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dirty="0"/>
              <a:t>c1    6</a:t>
            </a:r>
          </a:p>
          <a:p>
            <a:r>
              <a:rPr lang="en-US" dirty="0"/>
              <a:t>c2    6</a:t>
            </a:r>
          </a:p>
          <a:p>
            <a:r>
              <a:rPr lang="en-US" dirty="0"/>
              <a:t>c3    6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frame.apply</a:t>
            </a:r>
            <a:r>
              <a:rPr lang="en-US" dirty="0" smtClean="0">
                <a:solidFill>
                  <a:srgbClr val="000080"/>
                </a:solidFill>
              </a:rPr>
              <a:t>(</a:t>
            </a:r>
            <a:r>
              <a:rPr lang="en-US" dirty="0" err="1" smtClean="0">
                <a:solidFill>
                  <a:srgbClr val="000080"/>
                </a:solidFill>
              </a:rPr>
              <a:t>max_minus_min,axis</a:t>
            </a:r>
            <a:r>
              <a:rPr lang="en-US" dirty="0" smtClean="0">
                <a:solidFill>
                  <a:srgbClr val="000080"/>
                </a:solidFill>
              </a:rPr>
              <a:t>=1))</a:t>
            </a:r>
            <a:endParaRPr lang="en-US" dirty="0"/>
          </a:p>
          <a:p>
            <a:r>
              <a:rPr lang="pt-BR" dirty="0"/>
              <a:t>r1    2</a:t>
            </a:r>
          </a:p>
          <a:p>
            <a:r>
              <a:rPr lang="pt-BR" dirty="0"/>
              <a:t>r2    2</a:t>
            </a:r>
          </a:p>
          <a:p>
            <a:r>
              <a:rPr lang="pt-BR" dirty="0"/>
              <a:t>r3    2</a:t>
            </a:r>
          </a:p>
          <a:p>
            <a:r>
              <a:rPr lang="pt-BR" dirty="0"/>
              <a:t>dtype: </a:t>
            </a:r>
            <a:r>
              <a:rPr lang="pt-BR" dirty="0" smtClean="0"/>
              <a:t>int64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2563463"/>
            <a:ext cx="51876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80"/>
                </a:solidFill>
              </a:rPr>
              <a:t>print(frame) </a:t>
            </a:r>
            <a:endParaRPr lang="pt-BR" dirty="0"/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2</a:t>
            </a:r>
          </a:p>
          <a:p>
            <a:r>
              <a:rPr lang="pt-BR" dirty="0"/>
              <a:t>r2   3   4   5</a:t>
            </a:r>
          </a:p>
          <a:p>
            <a:r>
              <a:rPr lang="pt-BR" dirty="0"/>
              <a:t>r3   6   7   </a:t>
            </a:r>
            <a:r>
              <a:rPr lang="pt-BR" dirty="0" smtClean="0"/>
              <a:t>8</a:t>
            </a:r>
          </a:p>
          <a:p>
            <a:endParaRPr lang="pt-BR" dirty="0"/>
          </a:p>
          <a:p>
            <a:r>
              <a:rPr lang="en-US" dirty="0" err="1">
                <a:solidFill>
                  <a:srgbClr val="4141A0"/>
                </a:solidFill>
              </a:rPr>
              <a:t>def</a:t>
            </a:r>
            <a:r>
              <a:rPr lang="en-US" dirty="0">
                <a:solidFill>
                  <a:srgbClr val="4141A0"/>
                </a:solidFill>
              </a:rPr>
              <a:t> square(x): </a:t>
            </a:r>
          </a:p>
          <a:p>
            <a:r>
              <a:rPr lang="en-US" dirty="0">
                <a:solidFill>
                  <a:srgbClr val="4141A0"/>
                </a:solidFill>
              </a:rPr>
              <a:t>    return x**</a:t>
            </a:r>
            <a:r>
              <a:rPr lang="en-US" dirty="0" smtClean="0">
                <a:solidFill>
                  <a:srgbClr val="4141A0"/>
                </a:solidFill>
              </a:rPr>
              <a:t>2</a:t>
            </a:r>
            <a:endParaRPr lang="en-US" dirty="0">
              <a:solidFill>
                <a:srgbClr val="4141A0"/>
              </a:solidFill>
            </a:endParaRPr>
          </a:p>
          <a:p>
            <a:r>
              <a:rPr lang="en-US" dirty="0">
                <a:solidFill>
                  <a:srgbClr val="4141A0"/>
                </a:solidFill>
              </a:rPr>
              <a:t>print(</a:t>
            </a:r>
            <a:r>
              <a:rPr lang="en-US" dirty="0" err="1">
                <a:solidFill>
                  <a:srgbClr val="4141A0"/>
                </a:solidFill>
              </a:rPr>
              <a:t>frame.applymap</a:t>
            </a:r>
            <a:r>
              <a:rPr lang="en-US" dirty="0">
                <a:solidFill>
                  <a:srgbClr val="4141A0"/>
                </a:solidFill>
              </a:rPr>
              <a:t>(square</a:t>
            </a:r>
            <a:r>
              <a:rPr lang="en-US" dirty="0" smtClean="0">
                <a:solidFill>
                  <a:srgbClr val="4141A0"/>
                </a:solidFill>
              </a:rPr>
              <a:t>))</a:t>
            </a:r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4</a:t>
            </a:r>
          </a:p>
          <a:p>
            <a:r>
              <a:rPr lang="pt-BR" dirty="0"/>
              <a:t>r2   9  16  25</a:t>
            </a:r>
          </a:p>
          <a:p>
            <a:r>
              <a:rPr lang="pt-BR" dirty="0"/>
              <a:t>r3  36  49  64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320" y="5211576"/>
            <a:ext cx="2477621" cy="129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4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690689"/>
            <a:ext cx="6313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Series([max(x), min(x)], index=['max', 'min'])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smtClean="0"/>
              <a:t>         c1  </a:t>
            </a:r>
            <a:r>
              <a:rPr lang="en-US" dirty="0"/>
              <a:t>c2  c3</a:t>
            </a:r>
          </a:p>
          <a:p>
            <a:r>
              <a:rPr lang="en-US" dirty="0"/>
              <a:t>max   6   7   8</a:t>
            </a:r>
          </a:p>
          <a:p>
            <a:r>
              <a:rPr lang="en-US" dirty="0"/>
              <a:t>min   </a:t>
            </a:r>
            <a:r>
              <a:rPr lang="en-US" dirty="0" smtClean="0"/>
              <a:t> 0   </a:t>
            </a:r>
            <a:r>
              <a:rPr lang="en-US" dirty="0"/>
              <a:t>1   2</a:t>
            </a:r>
          </a:p>
        </p:txBody>
      </p:sp>
    </p:spTree>
    <p:extLst>
      <p:ext uri="{BB962C8B-B14F-4D97-AF65-F5344CB8AC3E}">
        <p14:creationId xmlns:p14="http://schemas.microsoft.com/office/powerpoint/2010/main" val="3164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3693"/>
            <a:ext cx="3038889" cy="533122"/>
          </a:xfrm>
        </p:spPr>
        <p:txBody>
          <a:bodyPr/>
          <a:lstStyle/>
          <a:p>
            <a:r>
              <a:rPr lang="en-US" dirty="0" err="1"/>
              <a:t>sort_index</a:t>
            </a:r>
            <a:r>
              <a:rPr lang="en-US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175" y="1957250"/>
            <a:ext cx="30044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frame.index</a:t>
            </a:r>
            <a:r>
              <a:rPr lang="en-US" sz="1600" dirty="0">
                <a:solidFill>
                  <a:srgbClr val="000080"/>
                </a:solidFill>
              </a:rPr>
              <a:t>=['A', 'C', 'B']; </a:t>
            </a:r>
            <a:r>
              <a:rPr lang="en-US" sz="1600" dirty="0" err="1">
                <a:solidFill>
                  <a:srgbClr val="000080"/>
                </a:solidFill>
              </a:rPr>
              <a:t>frame.columns</a:t>
            </a:r>
            <a:r>
              <a:rPr lang="en-US" sz="1600" dirty="0">
                <a:solidFill>
                  <a:srgbClr val="000080"/>
                </a:solidFill>
              </a:rPr>
              <a:t>=['</a:t>
            </a:r>
            <a:r>
              <a:rPr lang="en-US" sz="1600" dirty="0" err="1">
                <a:solidFill>
                  <a:srgbClr val="000080"/>
                </a:solidFill>
              </a:rPr>
              <a:t>b','a','c</a:t>
            </a:r>
            <a:r>
              <a:rPr lang="en-US" sz="1600" dirty="0">
                <a:solidFill>
                  <a:srgbClr val="000080"/>
                </a:solidFill>
              </a:rPr>
              <a:t>'];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print(frame) </a:t>
            </a:r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C  3  4  5</a:t>
            </a:r>
          </a:p>
          <a:p>
            <a:r>
              <a:rPr lang="pt-BR" sz="1600" dirty="0"/>
              <a:t>B  6  7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B  6  7  8</a:t>
            </a:r>
          </a:p>
          <a:p>
            <a:r>
              <a:rPr lang="pt-BR" sz="1600" dirty="0"/>
              <a:t>C  3  4  </a:t>
            </a:r>
            <a:r>
              <a:rPr lang="pt-BR" sz="1600" dirty="0" smtClean="0"/>
              <a:t>5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>
                <a:solidFill>
                  <a:srgbClr val="000080"/>
                </a:solidFill>
              </a:rPr>
              <a:t>(axis=1</a:t>
            </a:r>
            <a:r>
              <a:rPr lang="en-US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 smtClean="0"/>
              <a:t>     a  </a:t>
            </a:r>
            <a:r>
              <a:rPr lang="pt-BR" sz="1600" dirty="0"/>
              <a:t>b  c</a:t>
            </a:r>
          </a:p>
          <a:p>
            <a:r>
              <a:rPr lang="pt-BR" sz="1600" dirty="0"/>
              <a:t>A  1  0  2</a:t>
            </a:r>
          </a:p>
          <a:p>
            <a:r>
              <a:rPr lang="pt-BR" sz="1600" dirty="0"/>
              <a:t>C  4  3  5</a:t>
            </a:r>
          </a:p>
          <a:p>
            <a:r>
              <a:rPr lang="pt-BR" sz="1600" dirty="0"/>
              <a:t>B  7  6  8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536302" y="1873771"/>
            <a:ext cx="54584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 = DataFrame(np.random.randint(0, 10, 9).reshape(3,-1), index=['r1', 'r2', 'r3'], columns=['c1', 'c2', 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print(frame.sort_values(by='c1</a:t>
            </a:r>
            <a:r>
              <a:rPr lang="pt-BR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print(frame.sort_values(axis=1,by=['r3','r1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9   0   6</a:t>
            </a:r>
          </a:p>
          <a:p>
            <a:r>
              <a:rPr lang="pt-BR" sz="1600" dirty="0"/>
              <a:t>r2   2   9   8</a:t>
            </a:r>
          </a:p>
          <a:p>
            <a:r>
              <a:rPr lang="pt-BR" sz="1600" dirty="0"/>
              <a:t>r3   0   6   8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9298" y="1424128"/>
            <a:ext cx="3038889" cy="53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sort_values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22980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Use the Data Frame created at the Activity 5</a:t>
            </a:r>
          </a:p>
          <a:p>
            <a:r>
              <a:rPr lang="en-US" dirty="0" smtClean="0"/>
              <a:t>Apply a lambda function to calculate the square root of each value in the data frame</a:t>
            </a:r>
          </a:p>
          <a:p>
            <a:pPr lvl="1"/>
            <a:r>
              <a:rPr lang="en-US" dirty="0" smtClean="0"/>
              <a:t>import math  </a:t>
            </a:r>
            <a:r>
              <a:rPr lang="en-US" dirty="0" err="1" smtClean="0"/>
              <a:t>math.sqrt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84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mean()</a:t>
            </a:r>
          </a:p>
          <a:p>
            <a:pPr lvl="1"/>
            <a:r>
              <a:rPr lang="en-US" dirty="0"/>
              <a:t>Mean(axis=0, </a:t>
            </a:r>
            <a:r>
              <a:rPr lang="en-US" dirty="0" err="1"/>
              <a:t>skipna</a:t>
            </a:r>
            <a:r>
              <a:rPr lang="en-US" dirty="0"/>
              <a:t>=True)</a:t>
            </a:r>
          </a:p>
          <a:p>
            <a:r>
              <a:rPr lang="en-US" dirty="0"/>
              <a:t>sum()</a:t>
            </a:r>
          </a:p>
          <a:p>
            <a:r>
              <a:rPr lang="en-US" dirty="0" err="1"/>
              <a:t>cumsum</a:t>
            </a:r>
            <a:r>
              <a:rPr lang="en-US" dirty="0"/>
              <a:t>()</a:t>
            </a:r>
          </a:p>
          <a:p>
            <a:r>
              <a:rPr lang="en-US" dirty="0"/>
              <a:t>describe(): return summary statistics of each column</a:t>
            </a:r>
          </a:p>
          <a:p>
            <a:pPr lvl="1"/>
            <a:r>
              <a:rPr lang="en-US" dirty="0"/>
              <a:t>for numeric data: mean, </a:t>
            </a:r>
            <a:r>
              <a:rPr lang="en-US" dirty="0" err="1"/>
              <a:t>std</a:t>
            </a:r>
            <a:r>
              <a:rPr lang="en-US" dirty="0"/>
              <a:t>, max, min, 25%, 50%, 75%, etc.</a:t>
            </a:r>
          </a:p>
          <a:p>
            <a:pPr lvl="1"/>
            <a:r>
              <a:rPr lang="en-US" dirty="0"/>
              <a:t>For non-numeric data: count, </a:t>
            </a:r>
            <a:r>
              <a:rPr lang="en-US" dirty="0" err="1"/>
              <a:t>uniq</a:t>
            </a:r>
            <a:r>
              <a:rPr lang="en-US" dirty="0"/>
              <a:t>, most-frequent item, etc.</a:t>
            </a:r>
          </a:p>
          <a:p>
            <a:r>
              <a:rPr lang="en-US" dirty="0" err="1"/>
              <a:t>corr</a:t>
            </a:r>
            <a:r>
              <a:rPr lang="en-US" dirty="0"/>
              <a:t>(): correlation between two Series, or between columns of a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 err="1"/>
              <a:t>corr_with</a:t>
            </a:r>
            <a:r>
              <a:rPr lang="en-US" dirty="0"/>
              <a:t>(): correlation between columns of </a:t>
            </a:r>
            <a:r>
              <a:rPr lang="en-US" dirty="0" err="1"/>
              <a:t>DataFram</a:t>
            </a:r>
            <a:r>
              <a:rPr lang="en-US" dirty="0"/>
              <a:t> and a series or between the columns of another </a:t>
            </a:r>
            <a:r>
              <a:rPr lang="en-US" dirty="0" err="1"/>
              <a:t>DataFrame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392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16" y="1452401"/>
            <a:ext cx="7886700" cy="488366"/>
          </a:xfrm>
        </p:spPr>
        <p:txBody>
          <a:bodyPr/>
          <a:lstStyle/>
          <a:p>
            <a:r>
              <a:rPr lang="en-US" dirty="0"/>
              <a:t>Filtering out missing values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3315" y="1800150"/>
            <a:ext cx="47511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from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import nan as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Series([1,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2.5,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6])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0    1.0</a:t>
            </a:r>
          </a:p>
          <a:p>
            <a:r>
              <a:rPr lang="fi-FI" sz="1600" dirty="0"/>
              <a:t>1    NaN</a:t>
            </a:r>
          </a:p>
          <a:p>
            <a:r>
              <a:rPr lang="fi-FI" sz="1600" dirty="0"/>
              <a:t>2    2.5</a:t>
            </a:r>
          </a:p>
          <a:p>
            <a:r>
              <a:rPr lang="fi-FI" sz="1600" dirty="0"/>
              <a:t>3    NaN</a:t>
            </a:r>
          </a:p>
          <a:p>
            <a:pPr marL="342900" indent="-342900">
              <a:buAutoNum type="arabicPlain" startAt="4"/>
            </a:pPr>
            <a:r>
              <a:rPr lang="fi-FI" sz="1600" dirty="0" smtClean="0"/>
              <a:t>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 True</a:t>
            </a:r>
          </a:p>
          <a:p>
            <a:r>
              <a:rPr lang="en-US" sz="1600" dirty="0"/>
              <a:t>1    False</a:t>
            </a:r>
          </a:p>
          <a:p>
            <a:r>
              <a:rPr lang="en-US" sz="1600" dirty="0"/>
              <a:t>2     True</a:t>
            </a:r>
          </a:p>
          <a:p>
            <a:r>
              <a:rPr lang="en-US" sz="1600" dirty="0"/>
              <a:t>3    False</a:t>
            </a:r>
          </a:p>
          <a:p>
            <a:r>
              <a:rPr lang="en-US" sz="1600" dirty="0"/>
              <a:t>4     True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bool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85593" y="4272762"/>
            <a:ext cx="25541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print(data[</a:t>
            </a:r>
            <a:r>
              <a:rPr lang="en-US" sz="1600" dirty="0" err="1" smtClean="0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()])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>
              <a:solidFill>
                <a:srgbClr val="0000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2147" y="4272762"/>
            <a:ext cx="2554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225852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669" y="1397797"/>
            <a:ext cx="85906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([[1, 2, 3], 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4, 5]])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400" dirty="0">
                <a:solidFill>
                  <a:srgbClr val="000080"/>
                </a:solidFill>
              </a:rPr>
              <a:t> </a:t>
            </a:r>
            <a:r>
              <a:rPr lang="fi-FI" sz="1400" dirty="0" smtClean="0">
                <a:solidFill>
                  <a:srgbClr val="000080"/>
                </a:solidFill>
              </a:rPr>
              <a:t>     </a:t>
            </a:r>
            <a:r>
              <a:rPr lang="fi-FI" sz="1400" dirty="0" smtClean="0"/>
              <a:t>0    </a:t>
            </a:r>
            <a:r>
              <a:rPr lang="fi-FI" sz="1400" dirty="0"/>
              <a:t>1    2</a:t>
            </a:r>
          </a:p>
          <a:p>
            <a:r>
              <a:rPr lang="fi-FI" sz="1400" dirty="0"/>
              <a:t>0  1.0  2.0  3.0</a:t>
            </a:r>
          </a:p>
          <a:p>
            <a:r>
              <a:rPr lang="fi-FI" sz="1400" dirty="0"/>
              <a:t>1  1.0  NaN  NaN</a:t>
            </a:r>
          </a:p>
          <a:p>
            <a:r>
              <a:rPr lang="fi-FI" sz="1400" dirty="0"/>
              <a:t>2  NaN  NaN  NaN</a:t>
            </a:r>
          </a:p>
          <a:p>
            <a:pPr marL="342900" indent="-342900">
              <a:buAutoNum type="arabicPlain" startAt="3"/>
            </a:pPr>
            <a:r>
              <a:rPr lang="fi-FI" sz="1400" dirty="0" smtClean="0"/>
              <a:t>NaN  </a:t>
            </a:r>
            <a:r>
              <a:rPr lang="fi-FI" sz="1400" dirty="0"/>
              <a:t>4.0  </a:t>
            </a:r>
            <a:r>
              <a:rPr lang="fi-FI" sz="1400" dirty="0" smtClean="0"/>
              <a:t>5.0</a:t>
            </a:r>
            <a:r>
              <a:rPr lang="en-US" sz="1400" dirty="0" smtClean="0">
                <a:solidFill>
                  <a:srgbClr val="000080"/>
                </a:solidFill>
              </a:rPr>
              <a:t>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063560" y="2808197"/>
            <a:ext cx="34717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0    </a:t>
            </a:r>
            <a:r>
              <a:rPr lang="en-US" sz="1600" dirty="0"/>
              <a:t>1    2</a:t>
            </a:r>
          </a:p>
          <a:p>
            <a:r>
              <a:rPr lang="en-US" sz="1600" dirty="0" smtClean="0"/>
              <a:t> 0  </a:t>
            </a:r>
            <a:r>
              <a:rPr lang="en-US" sz="1600" dirty="0"/>
              <a:t>1.0  2.0  3.0</a:t>
            </a:r>
          </a:p>
          <a:p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(how</a:t>
            </a:r>
            <a:r>
              <a:rPr lang="en-US" sz="1600" dirty="0">
                <a:solidFill>
                  <a:srgbClr val="000080"/>
                </a:solidFill>
              </a:rPr>
              <a:t>='all'))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endParaRPr lang="fi-FI" sz="1600" dirty="0" smtClean="0"/>
          </a:p>
          <a:p>
            <a:endParaRPr lang="fi-FI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(axis=1</a:t>
            </a:r>
            <a:r>
              <a:rPr lang="en-US" sz="1600" dirty="0">
                <a:solidFill>
                  <a:srgbClr val="000080"/>
                </a:solidFill>
              </a:rPr>
              <a:t>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>
                <a:solidFill>
                  <a:srgbClr val="000080"/>
                </a:solidFill>
              </a:rPr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</a:t>
            </a:r>
            <a:r>
              <a:rPr lang="fi-FI" sz="1600" dirty="0" smtClean="0"/>
              <a:t>5.0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527980" y="2826127"/>
            <a:ext cx="35379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data[4</a:t>
            </a:r>
            <a:r>
              <a:rPr lang="en-US" sz="1600" dirty="0">
                <a:solidFill>
                  <a:srgbClr val="000080"/>
                </a:solidFill>
              </a:rPr>
              <a:t>]=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(axis=1,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5978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missing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246" y="1513999"/>
            <a:ext cx="27867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       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data.fillna</a:t>
            </a:r>
            <a:r>
              <a:rPr lang="en-US" sz="1600" dirty="0">
                <a:solidFill>
                  <a:srgbClr val="000080"/>
                </a:solidFill>
              </a:rPr>
              <a:t>(0)) 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      0    </a:t>
            </a:r>
            <a:r>
              <a:rPr lang="en-US" sz="1600" dirty="0"/>
              <a:t>1    2    4</a:t>
            </a:r>
          </a:p>
          <a:p>
            <a:r>
              <a:rPr lang="en-US" sz="1600" dirty="0"/>
              <a:t>0  1.0  2.0  3.0  0.0</a:t>
            </a:r>
          </a:p>
          <a:p>
            <a:r>
              <a:rPr lang="en-US" sz="1600" dirty="0"/>
              <a:t>1  1.0  0.0  0.0  0.0</a:t>
            </a:r>
          </a:p>
          <a:p>
            <a:r>
              <a:rPr lang="en-US" sz="1600" dirty="0"/>
              <a:t>2  0.0  0.0  0.0  0.0</a:t>
            </a:r>
          </a:p>
          <a:p>
            <a:r>
              <a:rPr lang="en-US" sz="1600" dirty="0"/>
              <a:t>3  0.0  4.0  5.0  0.0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246" y="4804067"/>
            <a:ext cx="35804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data.fillna</a:t>
            </a:r>
            <a:r>
              <a:rPr lang="en-US" dirty="0">
                <a:solidFill>
                  <a:srgbClr val="000080"/>
                </a:solidFill>
              </a:rPr>
              <a:t>(0, </a:t>
            </a:r>
            <a:r>
              <a:rPr lang="en-US" dirty="0" err="1">
                <a:solidFill>
                  <a:srgbClr val="000080"/>
                </a:solidFill>
              </a:rPr>
              <a:t>inplace</a:t>
            </a:r>
            <a:r>
              <a:rPr lang="en-US" dirty="0">
                <a:solidFill>
                  <a:srgbClr val="000080"/>
                </a:solidFill>
              </a:rPr>
              <a:t>=True))</a:t>
            </a:r>
          </a:p>
          <a:p>
            <a:r>
              <a:rPr lang="en-US" dirty="0">
                <a:solidFill>
                  <a:srgbClr val="000080"/>
                </a:solidFill>
              </a:rPr>
              <a:t>print(data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0    </a:t>
            </a:r>
            <a:r>
              <a:rPr lang="en-US" dirty="0"/>
              <a:t>1    2    4</a:t>
            </a:r>
          </a:p>
          <a:p>
            <a:r>
              <a:rPr lang="en-US" dirty="0"/>
              <a:t>0  1.0  2.0  3.0  0.0</a:t>
            </a:r>
          </a:p>
          <a:p>
            <a:r>
              <a:rPr lang="en-US" dirty="0"/>
              <a:t>1  1.0  0.0  0.0  0.0</a:t>
            </a:r>
          </a:p>
          <a:p>
            <a:r>
              <a:rPr lang="en-US" dirty="0"/>
              <a:t>2  0.0  0.0  0.0  0.0</a:t>
            </a:r>
          </a:p>
          <a:p>
            <a:r>
              <a:rPr lang="en-US" dirty="0"/>
              <a:t>3  0.0  4.0  5.0  0.0</a:t>
            </a:r>
          </a:p>
        </p:txBody>
      </p:sp>
      <p:sp>
        <p:nvSpPr>
          <p:cNvPr id="6" name="Rectangle 5"/>
          <p:cNvSpPr/>
          <p:nvPr/>
        </p:nvSpPr>
        <p:spPr>
          <a:xfrm>
            <a:off x="4402318" y="1513999"/>
            <a:ext cx="42925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 smtClean="0"/>
              <a:t>      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data.fillna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data.mean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skipna</a:t>
            </a:r>
            <a:r>
              <a:rPr lang="en-US" sz="1600" dirty="0" smtClean="0">
                <a:solidFill>
                  <a:srgbClr val="000080"/>
                </a:solidFill>
              </a:rPr>
              <a:t>=True</a:t>
            </a:r>
            <a:r>
              <a:rPr lang="en-US" sz="1600" dirty="0">
                <a:solidFill>
                  <a:srgbClr val="000080"/>
                </a:solidFill>
              </a:rPr>
              <a:t>)))</a:t>
            </a:r>
            <a:r>
              <a:rPr lang="fi-FI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      0    </a:t>
            </a:r>
            <a:r>
              <a:rPr lang="en-US" sz="1600" dirty="0"/>
              <a:t>1    2</a:t>
            </a:r>
          </a:p>
          <a:p>
            <a:r>
              <a:rPr lang="en-US" sz="1600" dirty="0"/>
              <a:t>0  1.0  2.0  3.0</a:t>
            </a:r>
          </a:p>
          <a:p>
            <a:r>
              <a:rPr lang="en-US" sz="1600" dirty="0"/>
              <a:t>1  1.0  3.0  4.0</a:t>
            </a:r>
          </a:p>
          <a:p>
            <a:r>
              <a:rPr lang="en-US" sz="1600" dirty="0"/>
              <a:t>2  1.0  3.0  4.0</a:t>
            </a:r>
          </a:p>
          <a:p>
            <a:r>
              <a:rPr lang="en-US" sz="1600" dirty="0"/>
              <a:t>3  1.0  4.0  5.0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6121" y="5193973"/>
            <a:ext cx="200690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Modify the </a:t>
            </a:r>
            <a:r>
              <a:rPr lang="en-US" dirty="0" err="1"/>
              <a:t>dataframe</a:t>
            </a:r>
            <a:r>
              <a:rPr lang="en-US" dirty="0"/>
              <a:t> instead of </a:t>
            </a:r>
            <a:r>
              <a:rPr lang="en-US" dirty="0" smtClean="0"/>
              <a:t>returning </a:t>
            </a:r>
            <a:r>
              <a:rPr lang="en-US" dirty="0"/>
              <a:t>a new object (default)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714921" y="5193973"/>
            <a:ext cx="465881" cy="7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73680" y="4888526"/>
            <a:ext cx="3313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replace nan with column mean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67331" y="3582955"/>
            <a:ext cx="401216" cy="130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35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Library to provide data analysis features similar to: R, MATLAB, SAS </a:t>
            </a:r>
          </a:p>
          <a:p>
            <a:r>
              <a:rPr lang="en-US" dirty="0"/>
              <a:t>Rich data structures and functions to make working with data structure fast, easy and expressive.</a:t>
            </a:r>
          </a:p>
          <a:p>
            <a:r>
              <a:rPr lang="en-US" dirty="0"/>
              <a:t>It is built on top of 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Key components provided by Pandas:</a:t>
            </a:r>
          </a:p>
          <a:p>
            <a:pPr lvl="1"/>
            <a:r>
              <a:rPr lang="en-US" dirty="0"/>
              <a:t>Series </a:t>
            </a:r>
          </a:p>
          <a:p>
            <a:pPr lvl="1"/>
            <a:r>
              <a:rPr lang="en-US" dirty="0" err="1"/>
              <a:t>DataFrame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2434" y="5253634"/>
            <a:ext cx="7884366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pandas import Series, </a:t>
            </a:r>
            <a:r>
              <a:rPr lang="en-US" dirty="0" err="1">
                <a:effectLst/>
              </a:rPr>
              <a:t>DataFrame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import </a:t>
            </a:r>
            <a:r>
              <a:rPr lang="en-US" dirty="0">
                <a:effectLst/>
              </a:rPr>
              <a:t>pandas as </a:t>
            </a:r>
            <a:r>
              <a:rPr lang="en-US" dirty="0" err="1">
                <a:effectLst/>
              </a:rPr>
              <a:t>pd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589" y="47765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effectLst/>
              </a:rPr>
              <a:t>From now on: </a:t>
            </a:r>
          </a:p>
          <a:p>
            <a:endParaRPr lang="en-US" sz="2800" b="1" dirty="0">
              <a:solidFill>
                <a:srgbClr val="00008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60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dimensional array-like object</a:t>
            </a:r>
          </a:p>
          <a:p>
            <a:r>
              <a:rPr lang="en-US" dirty="0"/>
              <a:t>It contains array of data (of any </a:t>
            </a:r>
            <a:r>
              <a:rPr lang="en-US" dirty="0" err="1"/>
              <a:t>NumPy</a:t>
            </a:r>
            <a:r>
              <a:rPr lang="en-US" dirty="0"/>
              <a:t> data type) with associated indexes. (Indexes can be strings or integers or other data types.)</a:t>
            </a:r>
          </a:p>
          <a:p>
            <a:r>
              <a:rPr lang="en-US" dirty="0"/>
              <a:t>By default , the series will get indexing from 0 to N where N = size -1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4103844"/>
            <a:ext cx="38652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from </a:t>
            </a:r>
            <a:r>
              <a:rPr lang="en-US" sz="1600" dirty="0">
                <a:solidFill>
                  <a:srgbClr val="000080"/>
                </a:solidFill>
              </a:rPr>
              <a:t>pandas import Series,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import pandas as </a:t>
            </a:r>
            <a:r>
              <a:rPr lang="en-US" sz="1600" dirty="0" err="1">
                <a:solidFill>
                  <a:srgbClr val="000080"/>
                </a:solidFill>
              </a:rPr>
              <a:t>pd</a:t>
            </a:r>
            <a:endParaRPr lang="en-US" sz="1600" dirty="0">
              <a:solidFill>
                <a:srgbClr val="000080"/>
              </a:solidFill>
            </a:endParaRP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 = Series([4, 7, -5, 3])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obj.index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obj.values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13772" y="4001294"/>
            <a:ext cx="4230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0    </a:t>
            </a:r>
            <a:r>
              <a:rPr lang="en-US" dirty="0"/>
              <a:t>4</a:t>
            </a:r>
          </a:p>
          <a:p>
            <a:r>
              <a:rPr lang="en-US" dirty="0"/>
              <a:t>1    7</a:t>
            </a:r>
          </a:p>
          <a:p>
            <a:r>
              <a:rPr lang="en-US" dirty="0"/>
              <a:t>2   -5</a:t>
            </a:r>
          </a:p>
          <a:p>
            <a:r>
              <a:rPr lang="en-US" dirty="0"/>
              <a:t>3    3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 err="1"/>
              <a:t>RangeIndex</a:t>
            </a:r>
            <a:r>
              <a:rPr lang="en-US" dirty="0"/>
              <a:t>(start=0, stop=4, step=1)</a:t>
            </a:r>
          </a:p>
          <a:p>
            <a:r>
              <a:rPr lang="en-US" dirty="0"/>
              <a:t>[ 4  7 -5  3]</a:t>
            </a:r>
          </a:p>
        </p:txBody>
      </p:sp>
    </p:spTree>
    <p:extLst>
      <p:ext uri="{BB962C8B-B14F-4D97-AF65-F5344CB8AC3E}">
        <p14:creationId xmlns:p14="http://schemas.microsoft.com/office/powerpoint/2010/main" val="113628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referencing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7056" y="1433096"/>
            <a:ext cx="49380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obj2 = Series([4, 7, -5, 3], index=['d', 'b', 'a', 'c'])</a:t>
            </a:r>
          </a:p>
          <a:p>
            <a:r>
              <a:rPr lang="en-US" dirty="0">
                <a:solidFill>
                  <a:srgbClr val="000080"/>
                </a:solidFill>
              </a:rPr>
              <a:t>print(obj2)</a:t>
            </a:r>
          </a:p>
          <a:p>
            <a:r>
              <a:rPr lang="en-US" dirty="0"/>
              <a:t>#Output</a:t>
            </a:r>
          </a:p>
          <a:p>
            <a:r>
              <a:rPr lang="en-US" dirty="0"/>
              <a:t>d    4</a:t>
            </a:r>
          </a:p>
          <a:p>
            <a:r>
              <a:rPr lang="en-US" dirty="0"/>
              <a:t>b    7</a:t>
            </a:r>
          </a:p>
          <a:p>
            <a:r>
              <a:rPr lang="en-US" dirty="0"/>
              <a:t>a   -5</a:t>
            </a:r>
          </a:p>
          <a:p>
            <a:r>
              <a:rPr lang="en-US" dirty="0"/>
              <a:t>c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print(obj2.index)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Index(['d', 'b', 'a', 'c'],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print(obj2.values)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[ 4  7 -5  3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print(obj2['a'])</a:t>
            </a:r>
          </a:p>
          <a:p>
            <a:r>
              <a:rPr lang="en-US" dirty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6816" y="1437371"/>
            <a:ext cx="28232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obj2</a:t>
            </a:r>
            <a:r>
              <a:rPr lang="en-US" dirty="0">
                <a:solidFill>
                  <a:srgbClr val="000080"/>
                </a:solidFill>
              </a:rPr>
              <a:t>['d']= 10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[['d', 'c', 'a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c     3</a:t>
            </a:r>
          </a:p>
          <a:p>
            <a:r>
              <a:rPr lang="en-US" dirty="0"/>
              <a:t>a    -5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print(obj2.a)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 smtClean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array/</a:t>
            </a:r>
            <a:r>
              <a:rPr lang="en-US" dirty="0" err="1"/>
              <a:t>dict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180" y="1525362"/>
            <a:ext cx="50893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numpy</a:t>
            </a:r>
            <a:r>
              <a:rPr lang="en-US" dirty="0"/>
              <a:t> array operations can also be applied, which will preserve the index-value link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6448" y="1443313"/>
            <a:ext cx="34861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o</a:t>
            </a:r>
            <a:r>
              <a:rPr lang="en-US" dirty="0" smtClean="0">
                <a:solidFill>
                  <a:srgbClr val="000080"/>
                </a:solidFill>
              </a:rPr>
              <a:t>bj4 = obj3[obj3&gt;0]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print(obj4)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/>
              <a:t>c 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print(obj3**2)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100</a:t>
            </a:r>
          </a:p>
          <a:p>
            <a:r>
              <a:rPr lang="en-US" dirty="0"/>
              <a:t>b     49</a:t>
            </a:r>
          </a:p>
          <a:p>
            <a:r>
              <a:rPr lang="en-US" dirty="0"/>
              <a:t>a     25</a:t>
            </a:r>
          </a:p>
          <a:p>
            <a:r>
              <a:rPr lang="en-US" dirty="0"/>
              <a:t>c      9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</a:t>
            </a:r>
            <a:r>
              <a:rPr lang="en-US" dirty="0" smtClean="0">
                <a:solidFill>
                  <a:srgbClr val="000080"/>
                </a:solidFill>
              </a:rPr>
              <a:t>(‘b’ in obj3)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179" y="3597826"/>
            <a:ext cx="46231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Can be thought of as a dict. </a:t>
            </a:r>
            <a:br>
              <a:rPr lang="en-US" dirty="0"/>
            </a:br>
            <a:r>
              <a:rPr lang="en-US" dirty="0"/>
              <a:t>Can be constructed from a </a:t>
            </a:r>
            <a:r>
              <a:rPr lang="en-US" dirty="0" err="1"/>
              <a:t>dict</a:t>
            </a:r>
            <a:r>
              <a:rPr lang="en-US" dirty="0"/>
              <a:t> directly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obj3 = Series({'d': 4, 'b': 7, 'a': -5, 'c':3 </a:t>
            </a:r>
            <a:r>
              <a:rPr lang="en-US" dirty="0" smtClean="0">
                <a:solidFill>
                  <a:srgbClr val="000080"/>
                </a:solidFill>
              </a:rPr>
              <a:t>})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print(obj3)</a:t>
            </a: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pt-BR" dirty="0"/>
              <a:t>d    4</a:t>
            </a:r>
          </a:p>
          <a:p>
            <a:r>
              <a:rPr lang="pt-BR" dirty="0"/>
              <a:t>b    7</a:t>
            </a:r>
          </a:p>
          <a:p>
            <a:r>
              <a:rPr lang="pt-BR" dirty="0"/>
              <a:t>a   -5</a:t>
            </a:r>
          </a:p>
          <a:p>
            <a:r>
              <a:rPr lang="pt-BR" dirty="0"/>
              <a:t>c    </a:t>
            </a:r>
            <a:r>
              <a:rPr lang="pt-BR" dirty="0" smtClean="0"/>
              <a:t>3</a:t>
            </a:r>
          </a:p>
          <a:p>
            <a:r>
              <a:rPr lang="en-US" dirty="0" err="1" smtClean="0"/>
              <a:t>dtype</a:t>
            </a:r>
            <a:r>
              <a:rPr lang="en-US" dirty="0"/>
              <a:t>: int64</a:t>
            </a:r>
            <a:endParaRPr lang="en-US" dirty="0" smtClean="0">
              <a:solidFill>
                <a:srgbClr val="000080"/>
              </a:solidFill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675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null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49" y="1690689"/>
            <a:ext cx="5445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sdata</a:t>
            </a:r>
            <a:r>
              <a:rPr lang="en-US" sz="1600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sz="1600" dirty="0">
                <a:solidFill>
                  <a:srgbClr val="000080"/>
                </a:solidFill>
              </a:rPr>
              <a:t>obj4 = Series(</a:t>
            </a:r>
            <a:r>
              <a:rPr lang="en-US" sz="1600" dirty="0" err="1">
                <a:solidFill>
                  <a:srgbClr val="000080"/>
                </a:solidFill>
              </a:rPr>
              <a:t>sdata</a:t>
            </a:r>
            <a:r>
              <a:rPr lang="en-US" sz="1600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print(obj4)</a:t>
            </a:r>
          </a:p>
          <a:p>
            <a:r>
              <a:rPr lang="en-US" sz="1600" dirty="0" smtClean="0">
                <a:effectLst/>
              </a:rPr>
              <a:t>#output</a:t>
            </a:r>
            <a:endParaRPr lang="en-US" sz="1600" dirty="0">
              <a:effectLst/>
            </a:endParaRP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 flipV="1">
            <a:off x="2062066" y="3825551"/>
            <a:ext cx="632621" cy="10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4687" y="374144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Missing value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2793" y="1510062"/>
            <a:ext cx="25390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>
                <a:effectLst/>
              </a:rPr>
              <a:t>pd.isnull</a:t>
            </a:r>
            <a:r>
              <a:rPr lang="en-US" sz="1400" dirty="0" smtClean="0">
                <a:effectLst/>
              </a:rPr>
              <a:t>(obj4))</a:t>
            </a:r>
            <a:endParaRPr lang="en-US" sz="1400" dirty="0">
              <a:effectLst/>
            </a:endParaRPr>
          </a:p>
          <a:p>
            <a:r>
              <a:rPr lang="en-US" sz="1400" dirty="0"/>
              <a:t>#output</a:t>
            </a:r>
          </a:p>
          <a:p>
            <a:r>
              <a:rPr lang="en-US" sz="1400" dirty="0" smtClean="0">
                <a:effectLst/>
              </a:rPr>
              <a:t>Texas </a:t>
            </a:r>
            <a:r>
              <a:rPr lang="en-US" sz="1400" dirty="0">
                <a:effectLst/>
              </a:rPr>
              <a:t>False</a:t>
            </a:r>
          </a:p>
          <a:p>
            <a:r>
              <a:rPr lang="en-US" sz="1400" dirty="0">
                <a:effectLst/>
              </a:rPr>
              <a:t>Ohio False</a:t>
            </a:r>
          </a:p>
          <a:p>
            <a:r>
              <a:rPr lang="en-US" sz="1400" dirty="0">
                <a:effectLst/>
              </a:rPr>
              <a:t>Oregon False</a:t>
            </a:r>
          </a:p>
          <a:p>
            <a:r>
              <a:rPr lang="en-US" sz="1400" dirty="0">
                <a:effectLst/>
              </a:rPr>
              <a:t>Iowa True</a:t>
            </a:r>
          </a:p>
          <a:p>
            <a:r>
              <a:rPr lang="en-US" sz="1400" dirty="0" err="1">
                <a:effectLst/>
              </a:rPr>
              <a:t>dtype</a:t>
            </a:r>
            <a:r>
              <a:rPr lang="en-US" sz="1400" dirty="0">
                <a:effectLst/>
              </a:rPr>
              <a:t>: </a:t>
            </a:r>
            <a:r>
              <a:rPr lang="en-US" sz="1400" dirty="0" smtClean="0">
                <a:effectLst/>
              </a:rPr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/>
              <a:t>pd.notnull</a:t>
            </a:r>
            <a:r>
              <a:rPr lang="en-US" sz="1400" dirty="0" smtClean="0"/>
              <a:t>(obj4))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True</a:t>
            </a:r>
          </a:p>
          <a:p>
            <a:r>
              <a:rPr lang="en-US" sz="1400" dirty="0"/>
              <a:t>Ohio True</a:t>
            </a:r>
          </a:p>
          <a:p>
            <a:r>
              <a:rPr lang="en-US" sz="1400" dirty="0"/>
              <a:t>Oregon True</a:t>
            </a:r>
          </a:p>
          <a:p>
            <a:r>
              <a:rPr lang="en-US" sz="1400" dirty="0"/>
              <a:t>Iowa False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smtClean="0"/>
              <a:t>obj4[obj4.notnull()])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10.0</a:t>
            </a:r>
          </a:p>
          <a:p>
            <a:r>
              <a:rPr lang="en-US" sz="1400" dirty="0"/>
              <a:t>Ohio 20.0</a:t>
            </a:r>
          </a:p>
          <a:p>
            <a:r>
              <a:rPr lang="en-US" sz="1400" dirty="0"/>
              <a:t>Oregon 15.0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float64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686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27" y="365126"/>
            <a:ext cx="8062423" cy="1325563"/>
          </a:xfrm>
        </p:spPr>
        <p:txBody>
          <a:bodyPr/>
          <a:lstStyle/>
          <a:p>
            <a:r>
              <a:rPr lang="en-US" dirty="0"/>
              <a:t>Series – auto alignment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1834" y="1628604"/>
            <a:ext cx="25096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print(obj4.add(obj5))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Ohio      40.0</a:t>
            </a:r>
          </a:p>
          <a:p>
            <a:r>
              <a:rPr lang="en-US" dirty="0"/>
              <a:t>Oregon    30.0</a:t>
            </a:r>
          </a:p>
          <a:p>
            <a:r>
              <a:rPr lang="en-US" dirty="0"/>
              <a:t>Texas     20.0</a:t>
            </a:r>
          </a:p>
          <a:p>
            <a:r>
              <a:rPr lang="en-US" dirty="0"/>
              <a:t>Utah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425" y="1362285"/>
            <a:ext cx="628932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'Utah']</a:t>
            </a:r>
          </a:p>
          <a:p>
            <a:r>
              <a:rPr lang="en-US" dirty="0">
                <a:solidFill>
                  <a:srgbClr val="000080"/>
                </a:solidFill>
              </a:rPr>
              <a:t>obj5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print(obj5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 smtClean="0"/>
              <a:t>Texas     </a:t>
            </a:r>
            <a:r>
              <a:rPr lang="en-US" sz="1600" dirty="0"/>
              <a:t>10</a:t>
            </a:r>
          </a:p>
          <a:p>
            <a:r>
              <a:rPr lang="en-US" sz="1600" dirty="0"/>
              <a:t>Ohio      20</a:t>
            </a:r>
          </a:p>
          <a:p>
            <a:r>
              <a:rPr lang="en-US" sz="1600" dirty="0"/>
              <a:t>Oregon   </a:t>
            </a:r>
            <a:r>
              <a:rPr lang="en-US" sz="1600" dirty="0" smtClean="0"/>
              <a:t>15</a:t>
            </a:r>
            <a:endParaRPr lang="en-US" sz="1600" dirty="0"/>
          </a:p>
          <a:p>
            <a:r>
              <a:rPr lang="en-US" sz="1600" dirty="0"/>
              <a:t>Utah      18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int64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441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9353</TotalTime>
  <Words>3297</Words>
  <Application>Microsoft Office PowerPoint</Application>
  <PresentationFormat>On-screen Show (4:3)</PresentationFormat>
  <Paragraphs>859</Paragraphs>
  <Slides>37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ＭＳ Ｐゴシック</vt:lpstr>
      <vt:lpstr>Arial</vt:lpstr>
      <vt:lpstr>Calibri</vt:lpstr>
      <vt:lpstr>Times New Roman</vt:lpstr>
      <vt:lpstr>Office Theme</vt:lpstr>
      <vt:lpstr>Lecture 2- Pandas</vt:lpstr>
      <vt:lpstr>Why pandas?</vt:lpstr>
      <vt:lpstr>Overview</vt:lpstr>
      <vt:lpstr>Overview - 2</vt:lpstr>
      <vt:lpstr>Series</vt:lpstr>
      <vt:lpstr>Series – referencing elements</vt:lpstr>
      <vt:lpstr>Series – array/dict operations</vt:lpstr>
      <vt:lpstr>Series – null values</vt:lpstr>
      <vt:lpstr>Series – auto alignment</vt:lpstr>
      <vt:lpstr>Series name and index name</vt:lpstr>
      <vt:lpstr>Series name and index name</vt:lpstr>
      <vt:lpstr>Indexing, selection and filtering</vt:lpstr>
      <vt:lpstr>Indexing, selection and filtering</vt:lpstr>
      <vt:lpstr>Activity 3</vt:lpstr>
      <vt:lpstr>DataFrame</vt:lpstr>
      <vt:lpstr>DataFrame – specifying columns and indices</vt:lpstr>
      <vt:lpstr>DataFrame – from nested dict of dicts</vt:lpstr>
      <vt:lpstr>DataFrame – index, columns, values</vt:lpstr>
      <vt:lpstr>DataFrame – retrieving a column</vt:lpstr>
      <vt:lpstr>Activity 4</vt:lpstr>
      <vt:lpstr>DataFrame – getting rows</vt:lpstr>
      <vt:lpstr>DataFrame – modifying columns</vt:lpstr>
      <vt:lpstr>DataFrame – removing columns</vt:lpstr>
      <vt:lpstr>More on DataFrame indexing</vt:lpstr>
      <vt:lpstr>More on DataFrame indexing - 2</vt:lpstr>
      <vt:lpstr>More on DataFrame indexing - 3</vt:lpstr>
      <vt:lpstr>Activity 5</vt:lpstr>
      <vt:lpstr>Removing rows/columns</vt:lpstr>
      <vt:lpstr>Reindexing</vt:lpstr>
      <vt:lpstr>Function application and mapping</vt:lpstr>
      <vt:lpstr>Function application and mapping - 2</vt:lpstr>
      <vt:lpstr>Other DataFrame functions</vt:lpstr>
      <vt:lpstr>Activity 6</vt:lpstr>
      <vt:lpstr>Other DataFrame functions</vt:lpstr>
      <vt:lpstr>Handling missing data</vt:lpstr>
      <vt:lpstr>Handling missing data - 2</vt:lpstr>
      <vt:lpstr>Filling in missing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334</cp:revision>
  <dcterms:created xsi:type="dcterms:W3CDTF">2009-12-29T10:39:27Z</dcterms:created>
  <dcterms:modified xsi:type="dcterms:W3CDTF">2018-09-20T19:11:15Z</dcterms:modified>
</cp:coreProperties>
</file>