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0" r:id="rId3"/>
    <p:sldId id="341" r:id="rId4"/>
    <p:sldId id="340" r:id="rId5"/>
    <p:sldId id="377" r:id="rId6"/>
    <p:sldId id="351" r:id="rId7"/>
    <p:sldId id="352" r:id="rId8"/>
    <p:sldId id="342" r:id="rId9"/>
    <p:sldId id="343" r:id="rId10"/>
    <p:sldId id="353" r:id="rId11"/>
    <p:sldId id="346" r:id="rId12"/>
    <p:sldId id="347" r:id="rId13"/>
    <p:sldId id="348" r:id="rId14"/>
    <p:sldId id="354" r:id="rId15"/>
    <p:sldId id="378" r:id="rId16"/>
    <p:sldId id="380" r:id="rId17"/>
    <p:sldId id="382" r:id="rId18"/>
    <p:sldId id="381" r:id="rId19"/>
    <p:sldId id="36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kjayarathna@cpp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cpp.edu/~ukjayarath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csupomona/spring2017/cs570/home" TargetMode="External"/><Relationship Id="rId2" Type="http://schemas.openxmlformats.org/officeDocument/2006/relationships/hyperlink" Target="http://www.cpp.edu/~ukjayarathna/courses/s17/cs57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7553131" cy="863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HCI - Introduction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684838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64495"/>
            <a:ext cx="8444204" cy="2578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in the next couple of slides…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final exam is comprehensive, closed books and will be held on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05, 6.00pm - 7.45pm.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five homework assignments, each worth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 overall grade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1 – April 05, 6pm</a:t>
            </a:r>
          </a:p>
          <a:p>
            <a:r>
              <a:rPr lang="en-US" b="1" dirty="0" smtClean="0"/>
              <a:t>Emerging Software Technology/Tools Presentation</a:t>
            </a:r>
            <a:endParaRPr lang="en-US" b="1" dirty="0"/>
          </a:p>
          <a:p>
            <a:pPr lvl="1"/>
            <a:r>
              <a:rPr lang="en-US" sz="2400" dirty="0" smtClean="0"/>
              <a:t>More information in the syllabus</a:t>
            </a:r>
            <a:endParaRPr lang="en-US" sz="2400" dirty="0"/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Quizzes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scheduled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Credit: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reports or User Study evaluation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Evaluation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teams of 5 (+ 1?) students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and non-competing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other teams as working for other organizations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document sharing between teams is not permitted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have a large impact on course grade (40%)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(attempt to) recognize individual contributions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evaluation, Demo evaluation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artifacts will be considered in the evaluation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matters.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Milestones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Proposal,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12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reports,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26, May 17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Report,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31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presentation and Demo,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Ideas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2 industry projects from </a:t>
            </a:r>
            <a:r>
              <a:rPr lang="en-US" altLang="en-US" dirty="0" err="1" smtClean="0"/>
              <a:t>Chronaly</a:t>
            </a:r>
            <a:r>
              <a:rPr lang="en-US" altLang="en-US" dirty="0" smtClean="0"/>
              <a:t> Inc.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industry projects from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Sevenlogics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/>
              <a:t>Inc.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/>
              <a:t>Possible extension of previous course projects (e.g., from IR course)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research topics</a:t>
            </a:r>
          </a:p>
          <a:p>
            <a:r>
              <a:rPr lang="en-US" altLang="en-US" dirty="0" smtClean="0"/>
              <a:t>Summer Startup opportunities at Student Innovation Lab, Cal Poly Pomona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cs typeface="Times New Roman" panose="02020603050405020304" pitchFamily="18" charset="0"/>
              </a:rPr>
              <a:t>More on the class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Project (approximately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36 students, about 7-8 teams)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 smtClean="0">
                <a:cs typeface="Times New Roman" panose="02020603050405020304" pitchFamily="18" charset="0"/>
              </a:rPr>
              <a:t>Strict </a:t>
            </a:r>
            <a:r>
              <a:rPr lang="en-US" altLang="en-US" sz="2000" dirty="0">
                <a:cs typeface="Times New Roman" panose="02020603050405020304" pitchFamily="18" charset="0"/>
              </a:rPr>
              <a:t>milestones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(only 9 weeks)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 smtClean="0">
                <a:cs typeface="Times New Roman" panose="02020603050405020304" pitchFamily="18" charset="0"/>
              </a:rPr>
              <a:t>Progress reports </a:t>
            </a:r>
          </a:p>
          <a:p>
            <a:pPr lvl="1"/>
            <a:r>
              <a:rPr lang="en-US" altLang="en-US" sz="2000" dirty="0" smtClean="0">
                <a:cs typeface="Times New Roman" panose="02020603050405020304" pitchFamily="18" charset="0"/>
              </a:rPr>
              <a:t>Not </a:t>
            </a:r>
            <a:r>
              <a:rPr lang="en-US" altLang="en-US" sz="2000" dirty="0">
                <a:cs typeface="Times New Roman" panose="02020603050405020304" pitchFamily="18" charset="0"/>
              </a:rPr>
              <a:t>primarily graded on whether your program "works“</a:t>
            </a:r>
          </a:p>
          <a:p>
            <a:r>
              <a:rPr lang="en-US" altLang="en-US" sz="2400" dirty="0" smtClean="0">
                <a:cs typeface="Times New Roman" panose="02020603050405020304" pitchFamily="18" charset="0"/>
              </a:rPr>
              <a:t>Schedule </a:t>
            </a:r>
            <a:r>
              <a:rPr lang="en-US" altLang="en-US" sz="2400" dirty="0">
                <a:cs typeface="Times New Roman" panose="02020603050405020304" pitchFamily="18" charset="0"/>
              </a:rPr>
              <a:t>is on the web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page 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What is human-computer interaction (HCI)?</a:t>
            </a:r>
            <a:endParaRPr lang="en-US" altLang="en-US" sz="3200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28600" y="57150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8650" y="1776358"/>
            <a:ext cx="7886700" cy="476913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HCI is the study and the practice of usability.</a:t>
            </a:r>
          </a:p>
          <a:p>
            <a:pPr lvl="1" algn="just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about understanding and creating software and other technology that people will want to use, will be able to use, and will find effective when used.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HCI is the study of how people use  computer  systems  to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certain tasks</a:t>
            </a:r>
          </a:p>
          <a:p>
            <a:pPr lvl="1" algn="just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HCI tries to provide us with all understanding of the computer and the person using it, so as to make the interaction between them more effective and more enjoyable.</a:t>
            </a:r>
          </a:p>
          <a:p>
            <a:pPr lvl="1" algn="just">
              <a:spcBef>
                <a:spcPct val="50000"/>
              </a:spcBef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03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84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76284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Humans, Computer and Interaction</a:t>
            </a:r>
          </a:p>
        </p:txBody>
      </p:sp>
      <p:graphicFrame>
        <p:nvGraphicFramePr>
          <p:cNvPr id="4132" name="Group 36"/>
          <p:cNvGraphicFramePr>
            <a:graphicFrameLocks noGrp="1"/>
          </p:cNvGraphicFramePr>
          <p:nvPr/>
        </p:nvGraphicFramePr>
        <p:xfrm>
          <a:off x="381000" y="1676400"/>
          <a:ext cx="8229600" cy="4476116"/>
        </p:xfrm>
        <a:graphic>
          <a:graphicData uri="http://schemas.openxmlformats.org/drawingml/2006/table">
            <a:tbl>
              <a:tblPr/>
              <a:tblGrid>
                <a:gridCol w="2286000"/>
                <a:gridCol w="5943600"/>
              </a:tblGrid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</a:t>
                      </a: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Humans good at: Sensing low level stimuli, pattern recognition,inductive reasoning, multiple strategies, adapting “Hard and fuzzy things”.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</a:t>
                      </a: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Computers good at: Counting and measuring, accurate storage and recall, rapid and consistent responses, data processing/calculation, repetitive actions, performance over time, “Simple and sharply defined things”.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</a:t>
                      </a: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list of skills is somewhat complementary. Let humans do what humans do best and computers do what computers do best.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8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>
                <a:cs typeface="Times New Roman" charset="0"/>
              </a:rPr>
              <a:t>Motivation: Why Care About People?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sz="2800" dirty="0">
                <a:cs typeface="Times New Roman" charset="0"/>
              </a:rPr>
              <a:t>Human - computer interaction (HCI)</a:t>
            </a:r>
          </a:p>
          <a:p>
            <a:pPr lvl="1"/>
            <a:r>
              <a:rPr lang="en-AU" altLang="en-US" sz="2400" dirty="0">
                <a:cs typeface="Times New Roman" charset="0"/>
              </a:rPr>
              <a:t>The study of the ways that people use computers</a:t>
            </a:r>
          </a:p>
          <a:p>
            <a:pPr lvl="1"/>
            <a:r>
              <a:rPr lang="en-AU" altLang="en-US" sz="2400" dirty="0">
                <a:cs typeface="Times New Roman" charset="0"/>
              </a:rPr>
              <a:t>Practice of making computers easier for people to use</a:t>
            </a:r>
          </a:p>
          <a:p>
            <a:r>
              <a:rPr lang="en-AU" altLang="en-US" sz="2800" dirty="0">
                <a:cs typeface="Times New Roman" charset="0"/>
              </a:rPr>
              <a:t>Is that possible?</a:t>
            </a:r>
          </a:p>
          <a:p>
            <a:pPr lvl="1"/>
            <a:r>
              <a:rPr lang="en-AU" altLang="en-US" sz="2400" dirty="0">
                <a:cs typeface="Times New Roman" charset="0"/>
              </a:rPr>
              <a:t>Yes</a:t>
            </a:r>
          </a:p>
          <a:p>
            <a:r>
              <a:rPr lang="en-AU" altLang="en-US" sz="2800" dirty="0">
                <a:cs typeface="Times New Roman" charset="0"/>
              </a:rPr>
              <a:t>It happens when people who design computers and software keep in mind that they are designing for other people</a:t>
            </a:r>
          </a:p>
        </p:txBody>
      </p:sp>
    </p:spTree>
    <p:extLst>
      <p:ext uri="{BB962C8B-B14F-4D97-AF65-F5344CB8AC3E}">
        <p14:creationId xmlns:p14="http://schemas.microsoft.com/office/powerpoint/2010/main" val="28544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14867" y="897732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design Needs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16467" y="1981200"/>
            <a:ext cx="811953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broad categories of computer user: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users with detailed knowledge of that particular system.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users who know well how to perform the tasks they need to perform frequently. 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Novices who have never used the system before. 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may well be novices at one computer application but experts at another one, so users will belong to different categories for particular computer systems.</a:t>
            </a:r>
          </a:p>
          <a:p>
            <a:pPr algn="just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cs typeface="Times New Roman" panose="02020603050405020304" pitchFamily="18" charset="0"/>
              </a:rPr>
              <a:t>To-do and Next </a:t>
            </a:r>
            <a:r>
              <a:rPr lang="en-US" altLang="en-US" sz="3200" dirty="0"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>
                <a:cs typeface="Times New Roman" panose="02020603050405020304" pitchFamily="18" charset="0"/>
              </a:rPr>
              <a:t>Sign up for the Piazza</a:t>
            </a:r>
          </a:p>
          <a:p>
            <a:r>
              <a:rPr lang="en-US" altLang="en-US" dirty="0" smtClean="0"/>
              <a:t>Team </a:t>
            </a:r>
            <a:r>
              <a:rPr lang="en-US" altLang="en-US" dirty="0" smtClean="0"/>
              <a:t>members (5+1)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topics for tech talks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/>
              <a:t>HW1 is out!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Due, April 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570 educational objectives (and why)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overview of HCI and why we study it</a:t>
            </a:r>
          </a:p>
          <a:p>
            <a:r>
              <a:rPr lang="en-US" altLang="en-US" sz="2800" dirty="0" smtClean="0"/>
              <a:t>Tech Presentation Tips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Jayarathna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Cal Poly Pomona Fall 2016 from Texas A&amp;M.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Eye tracking, Brain EEG, User modeling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ukjayarathna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		: 8-46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ukjayarathna@cpp.edu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869-3145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MW 3PM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5PM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email me for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41812" y="4013314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648" y="2336159"/>
            <a:ext cx="2288454" cy="11660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MW, 8-345, 6.00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7.50 PM		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http://www.cpp.edu/~ukjayarathna/courses/s17/cs570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213" indent="0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www.piazza.com/csupomona/spring2017/cs570/home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213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	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Official: CS331 or approval of instructor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Practical: Know object-oriented programming language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/ </a:t>
            </a:r>
            <a:r>
              <a:rPr lang="en-US" dirty="0" smtClean="0"/>
              <a:t>Supplementary </a:t>
            </a:r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Required textbook</a:t>
            </a:r>
            <a:r>
              <a:rPr lang="en-US" sz="2800" dirty="0"/>
              <a:t>. No textbook is required. All the key course content will be documented in slides, which will be available in the course website after each lecture.</a:t>
            </a:r>
          </a:p>
          <a:p>
            <a:pPr lvl="0"/>
            <a:r>
              <a:rPr lang="en-US" dirty="0"/>
              <a:t>List of optional but recommended materials. You may find some of these optional textbooks helpful, though none are required:</a:t>
            </a:r>
          </a:p>
          <a:p>
            <a:pPr lvl="1"/>
            <a:r>
              <a:rPr lang="en-US" dirty="0"/>
              <a:t>Interaction Design: Beyond Human-Computer Interaction, 4th Edition, Jenny </a:t>
            </a:r>
            <a:r>
              <a:rPr lang="en-US" dirty="0" err="1"/>
              <a:t>Preece</a:t>
            </a:r>
            <a:r>
              <a:rPr lang="en-US" dirty="0"/>
              <a:t>, Helen Sharp, Yvonne Rogers, Wiley, 2015 </a:t>
            </a:r>
          </a:p>
          <a:p>
            <a:pPr lvl="1"/>
            <a:r>
              <a:rPr lang="en-US" dirty="0"/>
              <a:t>The Design of Everyday Things, Revised and Expanded Edition, Donald Norman, Perseus, 2013.</a:t>
            </a: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</a:p>
          <a:p>
            <a:pPr lvl="0"/>
            <a:r>
              <a:rPr lang="en-US" dirty="0"/>
              <a:t>Explain characteristics of good and bad interaction design and use them to evaluate human computer interactions </a:t>
            </a:r>
          </a:p>
          <a:p>
            <a:pPr lvl="0"/>
            <a:r>
              <a:rPr lang="en-US" dirty="0"/>
              <a:t>Explain characteristics of users that influence human computer interaction and use them inform interface development</a:t>
            </a:r>
          </a:p>
          <a:p>
            <a:pPr lvl="0"/>
            <a:r>
              <a:rPr lang="en-US" dirty="0"/>
              <a:t>Explain, analyze and develop interaction evaluations including qualitative and quantitative methods. </a:t>
            </a:r>
          </a:p>
          <a:p>
            <a:pPr lvl="0"/>
            <a:r>
              <a:rPr lang="en-US" dirty="0"/>
              <a:t>Explain and develop requirements for interaction design</a:t>
            </a:r>
          </a:p>
          <a:p>
            <a:pPr lvl="0"/>
            <a:r>
              <a:rPr lang="en-US" dirty="0"/>
              <a:t>Constructs interactions using evaluation-based iterative process for directing the design of user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will be fielded through Piazza.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everyone can see the answer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post private messages that can only be seen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used primarily for assignments/homework, extra credit submission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Piazza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448" y="1619400"/>
            <a:ext cx="1254052" cy="12540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98779"/>
              </p:ext>
            </p:extLst>
          </p:nvPr>
        </p:nvGraphicFramePr>
        <p:xfrm>
          <a:off x="628650" y="2528890"/>
          <a:ext cx="7886699" cy="3296951"/>
        </p:xfrm>
        <a:graphic>
          <a:graphicData uri="http://schemas.openxmlformats.org/drawingml/2006/table">
            <a:tbl>
              <a:tblPr firstRow="1" firstCol="1" bandRow="1"/>
              <a:tblGrid>
                <a:gridCol w="1002178"/>
                <a:gridCol w="6884521"/>
              </a:tblGrid>
              <a:tr h="625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Project: Proposal (5 pts), Progress reports(5), Presentation and Demo (15 pts), Final Report (15 pts)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Exam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Homework Assignments (5)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Quizzes (2) 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Emerging Software Technology/Tools Presentation (1)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 Credit 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7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 Total Score for the class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3937</TotalTime>
  <Words>893</Words>
  <Application>Microsoft Office PowerPoint</Application>
  <PresentationFormat>On-screen Show (4:3)</PresentationFormat>
  <Paragraphs>165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HCI - Introduction </vt:lpstr>
      <vt:lpstr>Today</vt:lpstr>
      <vt:lpstr>Who am I?</vt:lpstr>
      <vt:lpstr>Course Information </vt:lpstr>
      <vt:lpstr>Required / Supplementary materials</vt:lpstr>
      <vt:lpstr>Student Learning Outcomes</vt:lpstr>
      <vt:lpstr>Communication </vt:lpstr>
      <vt:lpstr>The Rules </vt:lpstr>
      <vt:lpstr>Course Organization</vt:lpstr>
      <vt:lpstr>Course Organization </vt:lpstr>
      <vt:lpstr>Team Project - Evaluation</vt:lpstr>
      <vt:lpstr>Team Project - Milestones</vt:lpstr>
      <vt:lpstr>Team Project - Ideas</vt:lpstr>
      <vt:lpstr>More on the class</vt:lpstr>
      <vt:lpstr>What is human-computer interaction (HCI)?</vt:lpstr>
      <vt:lpstr> </vt:lpstr>
      <vt:lpstr>Motivation: Why Care About People?</vt:lpstr>
      <vt:lpstr>PowerPoint Presentation</vt:lpstr>
      <vt:lpstr>To-do and 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104</cp:revision>
  <dcterms:created xsi:type="dcterms:W3CDTF">2009-12-29T10:39:27Z</dcterms:created>
  <dcterms:modified xsi:type="dcterms:W3CDTF">2017-03-27T21:06:50Z</dcterms:modified>
</cp:coreProperties>
</file>