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4"/>
  </p:notesMasterIdLst>
  <p:handoutMasterIdLst>
    <p:handoutMasterId r:id="rId55"/>
  </p:handoutMasterIdLst>
  <p:sldIdLst>
    <p:sldId id="387" r:id="rId2"/>
    <p:sldId id="268" r:id="rId3"/>
    <p:sldId id="270" r:id="rId4"/>
    <p:sldId id="272" r:id="rId5"/>
    <p:sldId id="346" r:id="rId6"/>
    <p:sldId id="347" r:id="rId7"/>
    <p:sldId id="290" r:id="rId8"/>
    <p:sldId id="291" r:id="rId9"/>
    <p:sldId id="292" r:id="rId10"/>
    <p:sldId id="348" r:id="rId11"/>
    <p:sldId id="350" r:id="rId12"/>
    <p:sldId id="351" r:id="rId13"/>
    <p:sldId id="358" r:id="rId14"/>
    <p:sldId id="359" r:id="rId15"/>
    <p:sldId id="360" r:id="rId16"/>
    <p:sldId id="361" r:id="rId17"/>
    <p:sldId id="362" r:id="rId18"/>
    <p:sldId id="363" r:id="rId19"/>
    <p:sldId id="364" r:id="rId20"/>
    <p:sldId id="365" r:id="rId21"/>
    <p:sldId id="366" r:id="rId22"/>
    <p:sldId id="368" r:id="rId23"/>
    <p:sldId id="372" r:id="rId24"/>
    <p:sldId id="373" r:id="rId25"/>
    <p:sldId id="375" r:id="rId26"/>
    <p:sldId id="399" r:id="rId27"/>
    <p:sldId id="400" r:id="rId28"/>
    <p:sldId id="378" r:id="rId29"/>
    <p:sldId id="379" r:id="rId30"/>
    <p:sldId id="380" r:id="rId31"/>
    <p:sldId id="381" r:id="rId32"/>
    <p:sldId id="382" r:id="rId33"/>
    <p:sldId id="383" r:id="rId34"/>
    <p:sldId id="311" r:id="rId35"/>
    <p:sldId id="396" r:id="rId36"/>
    <p:sldId id="397" r:id="rId37"/>
    <p:sldId id="398" r:id="rId38"/>
    <p:sldId id="388" r:id="rId39"/>
    <p:sldId id="389" r:id="rId40"/>
    <p:sldId id="390" r:id="rId41"/>
    <p:sldId id="391" r:id="rId42"/>
    <p:sldId id="392" r:id="rId43"/>
    <p:sldId id="393" r:id="rId44"/>
    <p:sldId id="394" r:id="rId45"/>
    <p:sldId id="395" r:id="rId46"/>
    <p:sldId id="407" r:id="rId47"/>
    <p:sldId id="401" r:id="rId48"/>
    <p:sldId id="402" r:id="rId49"/>
    <p:sldId id="403" r:id="rId50"/>
    <p:sldId id="404" r:id="rId51"/>
    <p:sldId id="405" r:id="rId52"/>
    <p:sldId id="406"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harp"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snapToGrid="0" snapToObjects="1">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81794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55A965-49CD-492E-84BE-5EB2A9CC3DBD}" type="slidenum">
              <a:rPr lang="en-GB" smtClean="0"/>
              <a:t>10</a:t>
            </a:fld>
            <a:endParaRPr lang="en-GB"/>
          </a:p>
        </p:txBody>
      </p:sp>
    </p:spTree>
    <p:extLst>
      <p:ext uri="{BB962C8B-B14F-4D97-AF65-F5344CB8AC3E}">
        <p14:creationId xmlns:p14="http://schemas.microsoft.com/office/powerpoint/2010/main" val="2838787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0"/>
          </p:nvPr>
        </p:nvSpPr>
        <p:spPr>
          <a:xfrm>
            <a:off x="2987675" y="6381750"/>
            <a:ext cx="2895600" cy="476250"/>
          </a:xfrm>
          <a:prstGeom prst="rect">
            <a:avLst/>
          </a:prstGeom>
        </p:spPr>
        <p:txBody>
          <a:bodyPr/>
          <a:lstStyle>
            <a:lvl1pPr>
              <a:defRPr/>
            </a:lvl1pPr>
          </a:lstStyle>
          <a:p>
            <a:r>
              <a:rPr lang="en-GB" smtClean="0"/>
              <a:t>www.id-book.com</a:t>
            </a:r>
            <a:endParaRPr lang="en-GB"/>
          </a:p>
        </p:txBody>
      </p:sp>
      <p:sp>
        <p:nvSpPr>
          <p:cNvPr id="6" name="Date Placeholder 5"/>
          <p:cNvSpPr>
            <a:spLocks noGrp="1"/>
          </p:cNvSpPr>
          <p:nvPr>
            <p:ph type="dt" sz="half" idx="11"/>
          </p:nvPr>
        </p:nvSpPr>
        <p:spPr>
          <a:xfrm>
            <a:off x="179388" y="6381750"/>
            <a:ext cx="2133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5123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665133"/>
            <a:ext cx="7553131" cy="863601"/>
          </a:xfrm>
        </p:spPr>
        <p:txBody>
          <a:bodyPr>
            <a:normAutofit fontScale="90000"/>
          </a:bodyPr>
          <a:lstStyle/>
          <a:p>
            <a:pPr eaLnBrk="1" hangingPunct="1"/>
            <a:r>
              <a:rPr lang="en-US" dirty="0" smtClean="0">
                <a:latin typeface="Times New Roman" panose="02020603050405020304" pitchFamily="18" charset="0"/>
                <a:cs typeface="Times New Roman" panose="02020603050405020304" pitchFamily="18" charset="0"/>
              </a:rPr>
              <a:t>Establishing Requirements</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098872"/>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5375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7" name="Rectangle 5"/>
          <p:cNvSpPr>
            <a:spLocks noChangeArrowheads="1"/>
          </p:cNvSpPr>
          <p:nvPr/>
        </p:nvSpPr>
        <p:spPr bwMode="auto">
          <a:xfrm>
            <a:off x="309562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8198" name="Rectangle 6"/>
          <p:cNvSpPr>
            <a:spLocks noGrp="1" noChangeArrowheads="1"/>
          </p:cNvSpPr>
          <p:nvPr>
            <p:ph type="title"/>
          </p:nvPr>
        </p:nvSpPr>
        <p:spPr>
          <a:xfrm>
            <a:off x="485192" y="616167"/>
            <a:ext cx="763244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square" lIns="90488" tIns="44450" rIns="90488" bIns="44450">
            <a:spAutoFit/>
          </a:bodyPr>
          <a:lstStyle/>
          <a:p>
            <a:r>
              <a:rPr lang="en-US" sz="3200" dirty="0" smtClean="0">
                <a:latin typeface="Liberation Sans"/>
              </a:rPr>
              <a:t>Requirement Gathering</a:t>
            </a:r>
            <a:r>
              <a:rPr lang="en-GB" sz="3200" i="1" dirty="0" smtClean="0">
                <a:latin typeface="Liberation Sans"/>
              </a:rPr>
              <a:t> </a:t>
            </a:r>
            <a:endParaRPr lang="en-US" sz="3200" i="1" dirty="0">
              <a:latin typeface="Liberation Sans"/>
            </a:endParaRPr>
          </a:p>
        </p:txBody>
      </p:sp>
      <p:sp>
        <p:nvSpPr>
          <p:cNvPr id="8199"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8200"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8201" name="Rectangle 9"/>
          <p:cNvSpPr>
            <a:spLocks noChangeArrowheads="1"/>
          </p:cNvSpPr>
          <p:nvPr/>
        </p:nvSpPr>
        <p:spPr bwMode="auto">
          <a:xfrm>
            <a:off x="492124" y="1523566"/>
            <a:ext cx="76676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lnSpc>
                <a:spcPct val="150000"/>
              </a:lnSpc>
              <a:buFontTx/>
              <a:buChar char="•"/>
            </a:pPr>
            <a:r>
              <a:rPr lang="en-US" sz="2600" dirty="0">
                <a:latin typeface="Liberation Sans"/>
              </a:rPr>
              <a:t> The importance of requirements </a:t>
            </a:r>
          </a:p>
          <a:p>
            <a:pPr eaLnBrk="0" hangingPunct="0">
              <a:lnSpc>
                <a:spcPct val="150000"/>
              </a:lnSpc>
              <a:buFontTx/>
              <a:buChar char="•"/>
            </a:pPr>
            <a:r>
              <a:rPr lang="en-US" sz="2600" dirty="0" smtClean="0">
                <a:latin typeface="Liberation Sans"/>
              </a:rPr>
              <a:t> Data </a:t>
            </a:r>
            <a:r>
              <a:rPr lang="en-US" sz="2600" dirty="0">
                <a:latin typeface="Liberation Sans"/>
              </a:rPr>
              <a:t>gathering for </a:t>
            </a:r>
            <a:r>
              <a:rPr lang="en-US" sz="2600" dirty="0" smtClean="0">
                <a:latin typeface="Liberation Sans"/>
              </a:rPr>
              <a:t>requirements</a:t>
            </a:r>
          </a:p>
          <a:p>
            <a:pPr eaLnBrk="0" hangingPunct="0">
              <a:lnSpc>
                <a:spcPct val="150000"/>
              </a:lnSpc>
              <a:buFontTx/>
              <a:buChar char="•"/>
            </a:pPr>
            <a:r>
              <a:rPr lang="en-US" sz="2600" dirty="0">
                <a:latin typeface="Liberation Sans"/>
              </a:rPr>
              <a:t> </a:t>
            </a:r>
            <a:r>
              <a:rPr lang="en-US" sz="2600" dirty="0" smtClean="0">
                <a:latin typeface="Liberation Sans"/>
              </a:rPr>
              <a:t>Data analysis and presentation</a:t>
            </a:r>
            <a:endParaRPr lang="en-US" sz="2600" dirty="0">
              <a:latin typeface="Liberation Sans"/>
            </a:endParaRPr>
          </a:p>
          <a:p>
            <a:pPr eaLnBrk="0" hangingPunct="0">
              <a:lnSpc>
                <a:spcPct val="150000"/>
              </a:lnSpc>
              <a:buFontTx/>
              <a:buChar char="•"/>
            </a:pPr>
            <a:r>
              <a:rPr lang="en-US" sz="2600" dirty="0">
                <a:latin typeface="Liberation Sans"/>
              </a:rPr>
              <a:t> Task </a:t>
            </a:r>
            <a:r>
              <a:rPr lang="en-US" sz="2600" dirty="0" smtClean="0">
                <a:latin typeface="Liberation Sans"/>
              </a:rPr>
              <a:t>description:</a:t>
            </a:r>
            <a:r>
              <a:rPr lang="en-US" sz="2600" dirty="0">
                <a:latin typeface="Liberation Sans"/>
              </a:rPr>
              <a:t>	</a:t>
            </a:r>
            <a:r>
              <a:rPr lang="en-US" sz="2600" dirty="0" smtClean="0">
                <a:latin typeface="Liberation Sans"/>
              </a:rPr>
              <a:t>Scenarios</a:t>
            </a:r>
            <a:r>
              <a:rPr lang="en-US" sz="2600" dirty="0">
                <a:latin typeface="Liberation Sans"/>
              </a:rPr>
              <a:t/>
            </a:r>
            <a:br>
              <a:rPr lang="en-US" sz="2600" dirty="0">
                <a:latin typeface="Liberation Sans"/>
              </a:rPr>
            </a:br>
            <a:r>
              <a:rPr lang="en-US" sz="2600" dirty="0">
                <a:latin typeface="Liberation Sans"/>
              </a:rPr>
              <a:t>		 	</a:t>
            </a:r>
            <a:r>
              <a:rPr lang="en-US" sz="2600" dirty="0" smtClean="0">
                <a:latin typeface="Liberation Sans"/>
              </a:rPr>
              <a:t>               Use </a:t>
            </a:r>
            <a:r>
              <a:rPr lang="en-US" sz="2600" dirty="0">
                <a:latin typeface="Liberation Sans"/>
              </a:rPr>
              <a:t>Cases</a:t>
            </a:r>
            <a:br>
              <a:rPr lang="en-US" sz="2600" dirty="0">
                <a:latin typeface="Liberation Sans"/>
              </a:rPr>
            </a:br>
            <a:r>
              <a:rPr lang="en-US" sz="2600" dirty="0">
                <a:latin typeface="Liberation Sans"/>
              </a:rPr>
              <a:t>			</a:t>
            </a:r>
            <a:r>
              <a:rPr lang="en-US" sz="2600" dirty="0" smtClean="0">
                <a:latin typeface="Liberation Sans"/>
              </a:rPr>
              <a:t>               Essential </a:t>
            </a:r>
            <a:r>
              <a:rPr lang="en-US" sz="2600" dirty="0">
                <a:latin typeface="Liberation Sans"/>
              </a:rPr>
              <a:t>use cases</a:t>
            </a:r>
            <a:endParaRPr lang="en-US" sz="2600" b="1" dirty="0">
              <a:latin typeface="Liberation Sans"/>
            </a:endParaRPr>
          </a:p>
          <a:p>
            <a:pPr eaLnBrk="0" hangingPunct="0">
              <a:lnSpc>
                <a:spcPct val="150000"/>
              </a:lnSpc>
              <a:buFontTx/>
              <a:buChar char="•"/>
            </a:pPr>
            <a:r>
              <a:rPr lang="en-US" sz="2600" dirty="0">
                <a:latin typeface="Liberation Sans"/>
              </a:rPr>
              <a:t> Task analysis: 	HTA</a:t>
            </a:r>
            <a:r>
              <a:rPr lang="en-US" sz="2800" dirty="0">
                <a:latin typeface="Liberation Sans"/>
              </a:rPr>
              <a:t/>
            </a:r>
            <a:br>
              <a:rPr lang="en-US" sz="2800" dirty="0">
                <a:latin typeface="Liberation Sans"/>
              </a:rPr>
            </a:br>
            <a:r>
              <a:rPr lang="en-US" sz="2800" dirty="0">
                <a:latin typeface="Liberation Sans"/>
              </a:rPr>
              <a:t>		</a:t>
            </a:r>
          </a:p>
          <a:p>
            <a:pPr eaLnBrk="0" hangingPunct="0">
              <a:lnSpc>
                <a:spcPct val="150000"/>
              </a:lnSpc>
            </a:pPr>
            <a:endParaRPr lang="en-US" sz="2800" dirty="0">
              <a:latin typeface="Liberation Sans"/>
            </a:endParaRPr>
          </a:p>
        </p:txBody>
      </p:sp>
      <p:graphicFrame>
        <p:nvGraphicFramePr>
          <p:cNvPr id="8202" name="Object 10"/>
          <p:cNvGraphicFramePr>
            <a:graphicFrameLocks noChangeAspect="1"/>
          </p:cNvGraphicFramePr>
          <p:nvPr>
            <p:extLst/>
          </p:nvPr>
        </p:nvGraphicFramePr>
        <p:xfrm>
          <a:off x="6588224" y="1525002"/>
          <a:ext cx="1444526" cy="3366769"/>
        </p:xfrm>
        <a:graphic>
          <a:graphicData uri="http://schemas.openxmlformats.org/presentationml/2006/ole">
            <mc:AlternateContent xmlns:mc="http://schemas.openxmlformats.org/markup-compatibility/2006">
              <mc:Choice xmlns:v="urn:schemas-microsoft-com:vml" Requires="v">
                <p:oleObj spid="_x0000_s3100" name="Clip" r:id="rId4" imgW="1857600" imgH="3995640" progId="MS_ClipArt_Gallery.5">
                  <p:embed/>
                </p:oleObj>
              </mc:Choice>
              <mc:Fallback>
                <p:oleObj name="Clip" r:id="rId4" imgW="1857600" imgH="3995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525002"/>
                        <a:ext cx="1444526" cy="336676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284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5" name="Rectangle 5"/>
          <p:cNvSpPr>
            <a:spLocks noChangeArrowheads="1"/>
          </p:cNvSpPr>
          <p:nvPr/>
        </p:nvSpPr>
        <p:spPr bwMode="auto">
          <a:xfrm>
            <a:off x="309562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0246" name="Rectangle 6"/>
          <p:cNvSpPr>
            <a:spLocks noGrp="1" noChangeArrowheads="1"/>
          </p:cNvSpPr>
          <p:nvPr>
            <p:ph type="title"/>
          </p:nvPr>
        </p:nvSpPr>
        <p:spPr>
          <a:xfrm>
            <a:off x="457200" y="579654"/>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What, how and why?</a:t>
            </a:r>
            <a:r>
              <a:rPr lang="en-GB" sz="3200" i="1" dirty="0">
                <a:latin typeface="Liberation Sans"/>
              </a:rPr>
              <a:t> </a:t>
            </a:r>
            <a:endParaRPr lang="en-US" sz="3200" i="1" dirty="0">
              <a:latin typeface="Liberation Sans"/>
            </a:endParaRPr>
          </a:p>
        </p:txBody>
      </p:sp>
      <p:sp>
        <p:nvSpPr>
          <p:cNvPr id="10247" name="Rectangle 7"/>
          <p:cNvSpPr>
            <a:spLocks noGrp="1" noChangeArrowheads="1"/>
          </p:cNvSpPr>
          <p:nvPr>
            <p:ph type="body" sz="half" idx="1"/>
          </p:nvPr>
        </p:nvSpPr>
        <p:spPr>
          <a:xfrm>
            <a:off x="457200" y="1600200"/>
            <a:ext cx="4040188"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sz="2800" dirty="0">
              <a:solidFill>
                <a:srgbClr val="000000"/>
              </a:solidFill>
              <a:latin typeface="Liberation Sans"/>
            </a:endParaRPr>
          </a:p>
          <a:p>
            <a:endParaRPr lang="en-US" sz="2800" dirty="0">
              <a:latin typeface="Liberation Sans"/>
            </a:endParaRPr>
          </a:p>
        </p:txBody>
      </p:sp>
      <p:sp>
        <p:nvSpPr>
          <p:cNvPr id="10248"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10249" name="Rectangle 9"/>
          <p:cNvSpPr>
            <a:spLocks noChangeArrowheads="1"/>
          </p:cNvSpPr>
          <p:nvPr/>
        </p:nvSpPr>
        <p:spPr bwMode="auto">
          <a:xfrm>
            <a:off x="486024" y="1642044"/>
            <a:ext cx="3024336" cy="3888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457200" indent="-457200" eaLnBrk="0" hangingPunct="0">
              <a:spcBef>
                <a:spcPts val="600"/>
              </a:spcBef>
              <a:buFont typeface="Arial"/>
              <a:buChar char="•"/>
            </a:pPr>
            <a:r>
              <a:rPr lang="en-GB" sz="2400" dirty="0" smtClean="0">
                <a:latin typeface="Liberation Sans"/>
              </a:rPr>
              <a:t>Why bother?</a:t>
            </a:r>
            <a:endParaRPr lang="en-GB" sz="2400" dirty="0">
              <a:latin typeface="Liberation Sans"/>
            </a:endParaRPr>
          </a:p>
          <a:p>
            <a:pPr lvl="1" eaLnBrk="0" hangingPunct="0">
              <a:spcBef>
                <a:spcPts val="600"/>
              </a:spcBef>
            </a:pPr>
            <a:r>
              <a:rPr lang="en-GB" sz="2400" dirty="0">
                <a:latin typeface="Liberation Sans"/>
              </a:rPr>
              <a:t>Requirements </a:t>
            </a:r>
            <a:r>
              <a:rPr lang="en-GB" sz="2400" dirty="0" smtClean="0">
                <a:latin typeface="Liberation Sans"/>
              </a:rPr>
              <a:t>definition is </a:t>
            </a:r>
            <a:r>
              <a:rPr lang="en-GB" sz="2400" dirty="0">
                <a:latin typeface="Liberation Sans"/>
              </a:rPr>
              <a:t>the stage where failure occurs most commonly</a:t>
            </a:r>
            <a:endParaRPr lang="en-US" sz="2400" dirty="0">
              <a:latin typeface="Liberation Sans"/>
            </a:endParaRPr>
          </a:p>
          <a:p>
            <a:pPr lvl="1" eaLnBrk="0" hangingPunct="0">
              <a:spcBef>
                <a:spcPts val="600"/>
              </a:spcBef>
            </a:pPr>
            <a:endParaRPr lang="en-US" sz="2400" u="sng" dirty="0">
              <a:latin typeface="Liberation Sans"/>
            </a:endParaRPr>
          </a:p>
          <a:p>
            <a:pPr eaLnBrk="0" hangingPunct="0"/>
            <a:endParaRPr lang="en-US" sz="2400" dirty="0">
              <a:latin typeface="Liberation Sans"/>
            </a:endParaRPr>
          </a:p>
        </p:txBody>
      </p:sp>
      <p:pic>
        <p:nvPicPr>
          <p:cNvPr id="10250" name="Picture 10" descr="1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510360" y="1557309"/>
            <a:ext cx="5099744" cy="41440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251" name="Rectangle 11"/>
          <p:cNvSpPr>
            <a:spLocks noChangeArrowheads="1"/>
          </p:cNvSpPr>
          <p:nvPr/>
        </p:nvSpPr>
        <p:spPr bwMode="auto">
          <a:xfrm>
            <a:off x="1454417" y="5762495"/>
            <a:ext cx="678021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2800" dirty="0">
                <a:latin typeface="Liberation Sans"/>
              </a:rPr>
              <a:t>Getting requirements right is </a:t>
            </a:r>
            <a:r>
              <a:rPr lang="en-GB" sz="2800" u="sng" dirty="0">
                <a:latin typeface="Liberation Sans"/>
              </a:rPr>
              <a:t>crucial</a:t>
            </a:r>
            <a:endParaRPr lang="en-US" sz="2800" u="sng" dirty="0">
              <a:latin typeface="Liberation Sans"/>
            </a:endParaRPr>
          </a:p>
          <a:p>
            <a:pPr eaLnBrk="0" hangingPunct="0"/>
            <a:endParaRPr lang="en-US" sz="2800" dirty="0">
              <a:latin typeface="Liberation Sans"/>
            </a:endParaRPr>
          </a:p>
        </p:txBody>
      </p:sp>
      <p:sp>
        <p:nvSpPr>
          <p:cNvPr id="15" name="Slide Number Placeholder 3"/>
          <p:cNvSpPr txBox="1">
            <a:spLocks/>
          </p:cNvSpPr>
          <p:nvPr/>
        </p:nvSpPr>
        <p:spPr>
          <a:xfrm>
            <a:off x="8483005" y="6477000"/>
            <a:ext cx="586408" cy="349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A2D8D-44E5-43C4-BBA1-AE3E32EF0894}" type="slidenum">
              <a:rPr lang="en-GB" sz="1000" smtClean="0">
                <a:solidFill>
                  <a:schemeClr val="accent6">
                    <a:lumMod val="75000"/>
                  </a:schemeClr>
                </a:solidFill>
                <a:latin typeface="Liberation Sans"/>
              </a:rPr>
              <a:pPr/>
              <a:t>11</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33099497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4038" name="Rectangle 6"/>
          <p:cNvSpPr>
            <a:spLocks noGrp="1" noChangeArrowheads="1"/>
          </p:cNvSpPr>
          <p:nvPr>
            <p:ph type="title"/>
          </p:nvPr>
        </p:nvSpPr>
        <p:spPr>
          <a:xfrm>
            <a:off x="462474" y="628172"/>
            <a:ext cx="71755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Establishing requirements</a:t>
            </a:r>
            <a:r>
              <a:rPr lang="en-GB" sz="3200" i="1" dirty="0">
                <a:latin typeface="Liberation Sans"/>
              </a:rPr>
              <a:t> </a:t>
            </a:r>
            <a:endParaRPr lang="en-US" sz="3200" i="1" dirty="0">
              <a:latin typeface="Liberation Sans"/>
            </a:endParaRPr>
          </a:p>
        </p:txBody>
      </p:sp>
      <p:sp>
        <p:nvSpPr>
          <p:cNvPr id="44039" name="Rectangle 7"/>
          <p:cNvSpPr>
            <a:spLocks noGrp="1" noChangeArrowheads="1"/>
          </p:cNvSpPr>
          <p:nvPr>
            <p:ph type="body" idx="1"/>
          </p:nvPr>
        </p:nvSpPr>
        <p:spPr>
          <a:xfrm>
            <a:off x="844550" y="9906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44040" name="Text Box 8"/>
          <p:cNvSpPr txBox="1">
            <a:spLocks noChangeArrowheads="1"/>
          </p:cNvSpPr>
          <p:nvPr/>
        </p:nvSpPr>
        <p:spPr bwMode="auto">
          <a:xfrm>
            <a:off x="1462088" y="135572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marL="1143000">
              <a:defRPr>
                <a:solidFill>
                  <a:schemeClr val="tx1"/>
                </a:solidFill>
                <a:latin typeface="Arial" charset="0"/>
                <a:ea typeface="ＭＳ Ｐゴシック" charset="0"/>
              </a:defRPr>
            </a:lvl3pPr>
            <a:lvl4pPr marL="1714500">
              <a:defRPr>
                <a:solidFill>
                  <a:schemeClr val="tx1"/>
                </a:solidFill>
                <a:latin typeface="Arial" charset="0"/>
                <a:ea typeface="ＭＳ Ｐゴシック" charset="0"/>
              </a:defRPr>
            </a:lvl4pPr>
            <a:lvl5pPr marL="2286000">
              <a:defRPr>
                <a:solidFill>
                  <a:schemeClr val="tx1"/>
                </a:solidFill>
                <a:latin typeface="Arial" charset="0"/>
                <a:ea typeface="ＭＳ Ｐゴシック" charset="0"/>
              </a:defRPr>
            </a:lvl5pPr>
            <a:lvl6pPr marL="2743200" fontAlgn="base">
              <a:spcBef>
                <a:spcPct val="0"/>
              </a:spcBef>
              <a:spcAft>
                <a:spcPct val="0"/>
              </a:spcAft>
              <a:defRPr>
                <a:solidFill>
                  <a:schemeClr val="tx1"/>
                </a:solidFill>
                <a:latin typeface="Arial" charset="0"/>
                <a:ea typeface="ＭＳ Ｐゴシック" charset="0"/>
              </a:defRPr>
            </a:lvl6pPr>
            <a:lvl7pPr marL="3200400" fontAlgn="base">
              <a:spcBef>
                <a:spcPct val="0"/>
              </a:spcBef>
              <a:spcAft>
                <a:spcPct val="0"/>
              </a:spcAft>
              <a:defRPr>
                <a:solidFill>
                  <a:schemeClr val="tx1"/>
                </a:solidFill>
                <a:latin typeface="Arial" charset="0"/>
                <a:ea typeface="ＭＳ Ｐゴシック" charset="0"/>
              </a:defRPr>
            </a:lvl7pPr>
            <a:lvl8pPr marL="3657600" fontAlgn="base">
              <a:spcBef>
                <a:spcPct val="0"/>
              </a:spcBef>
              <a:spcAft>
                <a:spcPct val="0"/>
              </a:spcAft>
              <a:defRPr>
                <a:solidFill>
                  <a:schemeClr val="tx1"/>
                </a:solidFill>
                <a:latin typeface="Arial" charset="0"/>
                <a:ea typeface="ＭＳ Ｐゴシック" charset="0"/>
              </a:defRPr>
            </a:lvl8pPr>
            <a:lvl9pPr marL="4114800" fontAlgn="base">
              <a:spcBef>
                <a:spcPct val="0"/>
              </a:spcBef>
              <a:spcAft>
                <a:spcPct val="0"/>
              </a:spcAft>
              <a:defRPr>
                <a:solidFill>
                  <a:schemeClr val="tx1"/>
                </a:solidFill>
                <a:latin typeface="Arial" charset="0"/>
                <a:ea typeface="ＭＳ Ｐゴシック" charset="0"/>
              </a:defRPr>
            </a:lvl9pPr>
          </a:lstStyle>
          <a:p>
            <a:pPr eaLnBrk="0" hangingPunct="0"/>
            <a:endParaRPr lang="en-US" sz="1600" b="1">
              <a:latin typeface="Liberation Sans"/>
            </a:endParaRPr>
          </a:p>
        </p:txBody>
      </p:sp>
      <p:sp>
        <p:nvSpPr>
          <p:cNvPr id="44041" name="Rectangle 9"/>
          <p:cNvSpPr>
            <a:spLocks noChangeArrowheads="1"/>
          </p:cNvSpPr>
          <p:nvPr/>
        </p:nvSpPr>
        <p:spPr bwMode="auto">
          <a:xfrm>
            <a:off x="246062" y="1826634"/>
            <a:ext cx="86518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buFontTx/>
              <a:buChar char="•"/>
            </a:pPr>
            <a:r>
              <a:rPr lang="en-GB" sz="2400" dirty="0">
                <a:latin typeface="Liberation Sans"/>
              </a:rPr>
              <a:t>  </a:t>
            </a:r>
            <a:r>
              <a:rPr lang="en-GB" sz="2400" dirty="0" smtClean="0">
                <a:latin typeface="Liberation Sans"/>
              </a:rPr>
              <a:t>What do users want? What do users </a:t>
            </a:r>
            <a:r>
              <a:rPr lang="ja-JP" altLang="en-GB" sz="2400" dirty="0" smtClean="0">
                <a:latin typeface="Liberation Sans"/>
              </a:rPr>
              <a:t>‘</a:t>
            </a:r>
            <a:r>
              <a:rPr lang="en-GB" sz="2400" dirty="0" smtClean="0">
                <a:latin typeface="Liberation Sans"/>
              </a:rPr>
              <a:t>need</a:t>
            </a:r>
            <a:r>
              <a:rPr lang="ja-JP" altLang="en-GB" sz="2400" dirty="0" smtClean="0">
                <a:latin typeface="Liberation Sans"/>
              </a:rPr>
              <a:t>’</a:t>
            </a:r>
            <a:r>
              <a:rPr lang="en-GB" sz="2400" dirty="0" smtClean="0">
                <a:latin typeface="Liberation Sans"/>
              </a:rPr>
              <a:t>? </a:t>
            </a:r>
          </a:p>
          <a:p>
            <a:pPr eaLnBrk="0" hangingPunct="0">
              <a:spcBef>
                <a:spcPts val="600"/>
              </a:spcBef>
            </a:pPr>
            <a:endParaRPr lang="en-GB" sz="1200" dirty="0" smtClean="0">
              <a:latin typeface="Liberation Sans"/>
            </a:endParaRPr>
          </a:p>
          <a:p>
            <a:pPr lvl="1" eaLnBrk="0" hangingPunct="0">
              <a:spcBef>
                <a:spcPts val="600"/>
              </a:spcBef>
            </a:pPr>
            <a:r>
              <a:rPr lang="en-GB" sz="2400" dirty="0" smtClean="0">
                <a:latin typeface="Liberation Sans"/>
              </a:rPr>
              <a:t>Requirements need clarification, refinement, completion, re-scoping</a:t>
            </a:r>
          </a:p>
          <a:p>
            <a:pPr lvl="1" eaLnBrk="0" hangingPunct="0">
              <a:spcBef>
                <a:spcPts val="600"/>
              </a:spcBef>
            </a:pPr>
            <a:endParaRPr lang="en-GB" sz="1200" dirty="0" smtClean="0">
              <a:latin typeface="Liberation Sans"/>
            </a:endParaRPr>
          </a:p>
          <a:p>
            <a:pPr lvl="1" eaLnBrk="0" hangingPunct="0">
              <a:spcBef>
                <a:spcPts val="600"/>
              </a:spcBef>
            </a:pPr>
            <a:r>
              <a:rPr lang="en-GB" sz="2400" dirty="0" smtClean="0">
                <a:latin typeface="Liberation Sans"/>
              </a:rPr>
              <a:t>Input: Requirements document (maybe) </a:t>
            </a:r>
          </a:p>
          <a:p>
            <a:pPr lvl="1" eaLnBrk="0" hangingPunct="0">
              <a:spcBef>
                <a:spcPts val="600"/>
              </a:spcBef>
            </a:pPr>
            <a:r>
              <a:rPr lang="en-US" sz="2400" dirty="0" smtClean="0">
                <a:latin typeface="Liberation Sans"/>
              </a:rPr>
              <a:t>Output: stable requirements</a:t>
            </a:r>
            <a:endParaRPr lang="en-GB" sz="2400" dirty="0" smtClean="0">
              <a:latin typeface="Liberation Sans"/>
            </a:endParaRPr>
          </a:p>
          <a:p>
            <a:pPr eaLnBrk="0" hangingPunct="0">
              <a:spcBef>
                <a:spcPts val="600"/>
              </a:spcBef>
            </a:pPr>
            <a:endParaRPr lang="en-US" sz="1200" dirty="0" smtClean="0">
              <a:latin typeface="Liberation Sans"/>
            </a:endParaRPr>
          </a:p>
          <a:p>
            <a:pPr eaLnBrk="0" hangingPunct="0">
              <a:spcBef>
                <a:spcPts val="600"/>
              </a:spcBef>
              <a:buFontTx/>
              <a:buChar char="•"/>
            </a:pPr>
            <a:r>
              <a:rPr lang="en-US" sz="2400" dirty="0" smtClean="0">
                <a:latin typeface="Liberation Sans"/>
              </a:rPr>
              <a:t>  Why ‘establish’?</a:t>
            </a:r>
          </a:p>
          <a:p>
            <a:pPr eaLnBrk="0" hangingPunct="0">
              <a:spcBef>
                <a:spcPts val="600"/>
              </a:spcBef>
            </a:pPr>
            <a:endParaRPr lang="en-US" sz="1200" dirty="0" smtClean="0">
              <a:latin typeface="Liberation Sans"/>
            </a:endParaRPr>
          </a:p>
          <a:p>
            <a:pPr lvl="1" eaLnBrk="0" hangingPunct="0">
              <a:spcBef>
                <a:spcPts val="600"/>
              </a:spcBef>
            </a:pPr>
            <a:r>
              <a:rPr lang="en-US" sz="2400" dirty="0" smtClean="0">
                <a:latin typeface="Liberation Sans"/>
              </a:rPr>
              <a:t>Requirements arise from understanding users’ needs</a:t>
            </a:r>
          </a:p>
          <a:p>
            <a:pPr lvl="1" eaLnBrk="0" hangingPunct="0">
              <a:spcBef>
                <a:spcPts val="600"/>
              </a:spcBef>
            </a:pPr>
            <a:r>
              <a:rPr lang="en-US" sz="2400" dirty="0" smtClean="0">
                <a:latin typeface="Liberation Sans"/>
              </a:rPr>
              <a:t>Requirements can be justified &amp; related to data</a:t>
            </a:r>
            <a:endParaRPr lang="en-US" sz="2400" dirty="0">
              <a:latin typeface="Liberation Sans"/>
            </a:endParaRPr>
          </a:p>
        </p:txBody>
      </p:sp>
    </p:spTree>
    <p:custDataLst>
      <p:tags r:id="rId1"/>
    </p:custDataLst>
    <p:extLst>
      <p:ext uri="{BB962C8B-B14F-4D97-AF65-F5344CB8AC3E}">
        <p14:creationId xmlns:p14="http://schemas.microsoft.com/office/powerpoint/2010/main" val="2402678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4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4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4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5366" name="Rectangle 6"/>
          <p:cNvSpPr>
            <a:spLocks noGrp="1" noChangeArrowheads="1"/>
          </p:cNvSpPr>
          <p:nvPr>
            <p:ph type="title"/>
          </p:nvPr>
        </p:nvSpPr>
        <p:spPr>
          <a:xfrm>
            <a:off x="528821" y="677869"/>
            <a:ext cx="575375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Different kinds of requirements</a:t>
            </a:r>
          </a:p>
        </p:txBody>
      </p:sp>
      <p:sp>
        <p:nvSpPr>
          <p:cNvPr id="15367" name="Rectangle 7"/>
          <p:cNvSpPr>
            <a:spLocks noGrp="1" noChangeArrowheads="1"/>
          </p:cNvSpPr>
          <p:nvPr>
            <p:ph type="body" idx="1"/>
          </p:nvPr>
        </p:nvSpPr>
        <p:spPr>
          <a:xfrm>
            <a:off x="899592" y="1031875"/>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15368" name="Rectangle 8"/>
          <p:cNvSpPr>
            <a:spLocks noChangeArrowheads="1"/>
          </p:cNvSpPr>
          <p:nvPr/>
        </p:nvSpPr>
        <p:spPr bwMode="auto">
          <a:xfrm>
            <a:off x="528821" y="1564841"/>
            <a:ext cx="84469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pPr>
            <a:r>
              <a:rPr lang="en-GB" sz="3000" dirty="0" smtClean="0">
                <a:latin typeface="Liberation Sans"/>
              </a:rPr>
              <a:t>Users</a:t>
            </a:r>
            <a:r>
              <a:rPr lang="en-GB" sz="3000" dirty="0">
                <a:latin typeface="Liberation Sans"/>
              </a:rPr>
              <a:t>: Who are they</a:t>
            </a:r>
            <a:r>
              <a:rPr lang="en-GB" sz="3000" dirty="0" smtClean="0">
                <a:latin typeface="Liberation Sans"/>
              </a:rPr>
              <a:t>?</a:t>
            </a:r>
          </a:p>
          <a:p>
            <a:pPr marL="542925" lvl="1" eaLnBrk="0" hangingPunct="0">
              <a:spcBef>
                <a:spcPts val="600"/>
              </a:spcBef>
            </a:pPr>
            <a:endParaRPr lang="en-GB" sz="1200" dirty="0">
              <a:latin typeface="Liberation Sans"/>
            </a:endParaRPr>
          </a:p>
          <a:p>
            <a:pPr marL="885825" lvl="1" indent="-342900" eaLnBrk="0" hangingPunct="0">
              <a:spcBef>
                <a:spcPts val="600"/>
              </a:spcBef>
              <a:buFont typeface="Arial" panose="020B0604020202020204" pitchFamily="34" charset="0"/>
              <a:buChar char="•"/>
            </a:pPr>
            <a:r>
              <a:rPr lang="en-GB" sz="2400" dirty="0" smtClean="0">
                <a:latin typeface="Liberation Sans"/>
              </a:rPr>
              <a:t>Characteristics</a:t>
            </a:r>
            <a:r>
              <a:rPr lang="en-GB" sz="2400" dirty="0">
                <a:latin typeface="Liberation Sans"/>
              </a:rPr>
              <a:t>: </a:t>
            </a:r>
            <a:r>
              <a:rPr lang="en-GB" sz="2400" dirty="0" smtClean="0">
                <a:latin typeface="Liberation Sans"/>
              </a:rPr>
              <a:t>nationality, educational </a:t>
            </a:r>
            <a:r>
              <a:rPr lang="en-GB" sz="2400" dirty="0">
                <a:latin typeface="Liberation Sans"/>
              </a:rPr>
              <a:t>background, attitude to </a:t>
            </a:r>
            <a:r>
              <a:rPr lang="en-GB" sz="2400" dirty="0" smtClean="0">
                <a:latin typeface="Liberation Sans"/>
              </a:rPr>
              <a:t>computers</a:t>
            </a:r>
          </a:p>
          <a:p>
            <a:pPr marL="542925" lvl="1" eaLnBrk="0" hangingPunct="0">
              <a:spcBef>
                <a:spcPts val="600"/>
              </a:spcBef>
            </a:pPr>
            <a:endParaRPr lang="en-GB" sz="1000" dirty="0">
              <a:latin typeface="Liberation Sans"/>
            </a:endParaRPr>
          </a:p>
          <a:p>
            <a:pPr marL="885825" lvl="1" indent="-342900" eaLnBrk="0" hangingPunct="0">
              <a:spcBef>
                <a:spcPts val="600"/>
              </a:spcBef>
              <a:buFont typeface="Arial" panose="020B0604020202020204" pitchFamily="34" charset="0"/>
              <a:buChar char="•"/>
            </a:pPr>
            <a:r>
              <a:rPr lang="en-GB" sz="2400" dirty="0" smtClean="0">
                <a:latin typeface="Liberation Sans"/>
              </a:rPr>
              <a:t>System </a:t>
            </a:r>
            <a:r>
              <a:rPr lang="en-GB" sz="2400" dirty="0">
                <a:latin typeface="Liberation Sans"/>
              </a:rPr>
              <a:t>use: novice, expert, casual, </a:t>
            </a:r>
            <a:r>
              <a:rPr lang="en-GB" sz="2400" dirty="0" smtClean="0">
                <a:latin typeface="Liberation Sans"/>
              </a:rPr>
              <a:t>frequent</a:t>
            </a:r>
          </a:p>
          <a:p>
            <a:pPr marL="542925" lvl="1"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Novice: </a:t>
            </a:r>
            <a:r>
              <a:rPr lang="en-GB" sz="2400" dirty="0" smtClean="0">
                <a:latin typeface="Liberation Sans"/>
              </a:rPr>
              <a:t>prompted, constrained</a:t>
            </a:r>
            <a:r>
              <a:rPr lang="en-GB" sz="2400" dirty="0">
                <a:latin typeface="Liberation Sans"/>
              </a:rPr>
              <a:t>, </a:t>
            </a:r>
            <a:r>
              <a:rPr lang="en-GB" sz="2400" dirty="0" smtClean="0">
                <a:latin typeface="Liberation Sans"/>
              </a:rPr>
              <a:t>clear</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Expert: flexibility, </a:t>
            </a:r>
            <a:r>
              <a:rPr lang="en-GB" sz="2400" dirty="0" smtClean="0">
                <a:latin typeface="Liberation Sans"/>
              </a:rPr>
              <a:t>access/power</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Frequent: short </a:t>
            </a:r>
            <a:r>
              <a:rPr lang="en-GB" sz="2400" dirty="0" smtClean="0">
                <a:latin typeface="Liberation Sans"/>
              </a:rPr>
              <a:t>cuts</a:t>
            </a:r>
          </a:p>
          <a:p>
            <a:pPr marL="1000125" lvl="2" eaLnBrk="0" hangingPunct="0">
              <a:spcBef>
                <a:spcPts val="600"/>
              </a:spcBef>
              <a:buFontTx/>
              <a:buChar char="—"/>
            </a:pPr>
            <a:endParaRPr lang="en-GB" sz="1000" dirty="0">
              <a:latin typeface="Liberation Sans"/>
            </a:endParaRPr>
          </a:p>
          <a:p>
            <a:pPr marL="1000125" lvl="2" eaLnBrk="0" hangingPunct="0">
              <a:spcBef>
                <a:spcPts val="600"/>
              </a:spcBef>
              <a:buFontTx/>
              <a:buChar char="—"/>
            </a:pPr>
            <a:r>
              <a:rPr lang="en-GB" sz="2400" dirty="0">
                <a:latin typeface="Liberation Sans"/>
              </a:rPr>
              <a:t> Casual/infrequent: clear </a:t>
            </a:r>
            <a:r>
              <a:rPr lang="en-GB" sz="2400" dirty="0" smtClean="0">
                <a:latin typeface="Liberation Sans"/>
              </a:rPr>
              <a:t>menu </a:t>
            </a:r>
            <a:r>
              <a:rPr lang="en-GB" sz="2400" dirty="0">
                <a:latin typeface="Liberation Sans"/>
              </a:rPr>
              <a:t>paths</a:t>
            </a:r>
          </a:p>
        </p:txBody>
      </p:sp>
    </p:spTree>
    <p:extLst>
      <p:ext uri="{BB962C8B-B14F-4D97-AF65-F5344CB8AC3E}">
        <p14:creationId xmlns:p14="http://schemas.microsoft.com/office/powerpoint/2010/main" val="2920425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7" name="Rectangle 3"/>
          <p:cNvSpPr>
            <a:spLocks noChangeArrowheads="1"/>
          </p:cNvSpPr>
          <p:nvPr/>
        </p:nvSpPr>
        <p:spPr bwMode="auto">
          <a:xfrm>
            <a:off x="34290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8" name="Rectangle 4"/>
          <p:cNvSpPr>
            <a:spLocks noChangeArrowheads="1"/>
          </p:cNvSpPr>
          <p:nvPr/>
        </p:nvSpPr>
        <p:spPr bwMode="auto">
          <a:xfrm>
            <a:off x="7620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89" name="Rectangle 5"/>
          <p:cNvSpPr>
            <a:spLocks noChangeArrowheads="1"/>
          </p:cNvSpPr>
          <p:nvPr/>
        </p:nvSpPr>
        <p:spPr bwMode="auto">
          <a:xfrm>
            <a:off x="3429000" y="6248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16390" name="Rectangle 6"/>
          <p:cNvSpPr>
            <a:spLocks noChangeArrowheads="1"/>
          </p:cNvSpPr>
          <p:nvPr/>
        </p:nvSpPr>
        <p:spPr bwMode="auto">
          <a:xfrm>
            <a:off x="340275" y="675089"/>
            <a:ext cx="6331863"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a:r>
              <a:rPr lang="en-GB" sz="3200" dirty="0">
                <a:latin typeface="Liberation Sans"/>
              </a:rPr>
              <a:t>What are the users</a:t>
            </a:r>
            <a:r>
              <a:rPr lang="ja-JP" altLang="en-GB" sz="3200" dirty="0">
                <a:latin typeface="Liberation Sans"/>
              </a:rPr>
              <a:t>’</a:t>
            </a:r>
            <a:r>
              <a:rPr lang="en-GB" sz="3200" dirty="0">
                <a:latin typeface="Liberation Sans"/>
              </a:rPr>
              <a:t> capabilities? </a:t>
            </a:r>
            <a:endParaRPr lang="en-US" sz="3200" i="1" dirty="0">
              <a:latin typeface="Liberation Sans"/>
            </a:endParaRPr>
          </a:p>
        </p:txBody>
      </p:sp>
      <p:sp>
        <p:nvSpPr>
          <p:cNvPr id="16391" name="Rectangle 7"/>
          <p:cNvSpPr>
            <a:spLocks noChangeArrowheads="1"/>
          </p:cNvSpPr>
          <p:nvPr/>
        </p:nvSpPr>
        <p:spPr bwMode="auto">
          <a:xfrm>
            <a:off x="990600" y="1066800"/>
            <a:ext cx="7543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buFontTx/>
              <a:buChar char="•"/>
            </a:pPr>
            <a:endParaRPr lang="en-US" sz="3200">
              <a:solidFill>
                <a:srgbClr val="000000"/>
              </a:solidFill>
              <a:latin typeface="Liberation Sans"/>
            </a:endParaRPr>
          </a:p>
          <a:p>
            <a:pPr marL="342900" indent="-342900">
              <a:spcBef>
                <a:spcPct val="20000"/>
              </a:spcBef>
              <a:buFontTx/>
              <a:buChar char="•"/>
            </a:pPr>
            <a:endParaRPr lang="en-US" sz="3200">
              <a:solidFill>
                <a:srgbClr val="0070C0"/>
              </a:solidFill>
              <a:latin typeface="Liberation Sans"/>
            </a:endParaRPr>
          </a:p>
        </p:txBody>
      </p:sp>
      <p:sp>
        <p:nvSpPr>
          <p:cNvPr id="16392" name="Rectangle 8"/>
          <p:cNvSpPr>
            <a:spLocks noChangeArrowheads="1"/>
          </p:cNvSpPr>
          <p:nvPr/>
        </p:nvSpPr>
        <p:spPr bwMode="auto">
          <a:xfrm>
            <a:off x="421725" y="14478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Aft>
                <a:spcPts val="600"/>
              </a:spcAft>
            </a:pPr>
            <a:r>
              <a:rPr lang="en-GB" sz="2400" dirty="0">
                <a:latin typeface="Liberation Sans"/>
              </a:rPr>
              <a:t>Humans vary in many dimensions:</a:t>
            </a:r>
            <a:r>
              <a:rPr lang="en-GB" sz="2000" dirty="0">
                <a:latin typeface="Liberation Sans"/>
              </a:rPr>
              <a:t> </a:t>
            </a:r>
          </a:p>
          <a:p>
            <a:pPr lvl="1" eaLnBrk="0" hangingPunct="0">
              <a:spcAft>
                <a:spcPts val="600"/>
              </a:spcAft>
              <a:buFontTx/>
              <a:buChar char="—"/>
            </a:pPr>
            <a:r>
              <a:rPr lang="en-GB" sz="2000" dirty="0">
                <a:latin typeface="Liberation Sans"/>
              </a:rPr>
              <a:t> size of hands may affect the size and positioning of input buttons </a:t>
            </a:r>
            <a:endParaRPr lang="en-GB" sz="2000" dirty="0" smtClean="0">
              <a:latin typeface="Liberation Sans"/>
            </a:endParaRP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motor abilities may affect the suitability of certain input and output devices </a:t>
            </a:r>
            <a:endParaRPr lang="en-GB" sz="2000" dirty="0" smtClean="0">
              <a:latin typeface="Liberation Sans"/>
            </a:endParaRPr>
          </a:p>
          <a:p>
            <a:pPr lvl="1" eaLnBrk="0" hangingPunct="0">
              <a:spcAft>
                <a:spcPts val="600"/>
              </a:spcAft>
            </a:pPr>
            <a:endParaRPr lang="en-GB" sz="1000" dirty="0">
              <a:latin typeface="Liberation Sans"/>
            </a:endParaRPr>
          </a:p>
          <a:p>
            <a:pPr lvl="1" eaLnBrk="0" hangingPunct="0">
              <a:spcAft>
                <a:spcPts val="600"/>
              </a:spcAft>
              <a:buFontTx/>
              <a:buChar char="—"/>
            </a:pPr>
            <a:r>
              <a:rPr lang="en-GB" sz="2000" dirty="0">
                <a:latin typeface="Liberation Sans"/>
              </a:rPr>
              <a:t> height if designing a physical kiosk </a:t>
            </a:r>
            <a:endParaRPr lang="en-GB" sz="2000" dirty="0" smtClean="0">
              <a:latin typeface="Liberation Sans"/>
            </a:endParaRP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strength - a child</a:t>
            </a:r>
            <a:r>
              <a:rPr lang="ja-JP" altLang="en-GB" sz="2000" dirty="0">
                <a:latin typeface="Liberation Sans"/>
              </a:rPr>
              <a:t>’</a:t>
            </a:r>
            <a:r>
              <a:rPr lang="en-GB" sz="2000" dirty="0">
                <a:latin typeface="Liberation Sans"/>
              </a:rPr>
              <a:t>s toy requires little strength to operate, but greater strength to change </a:t>
            </a:r>
            <a:r>
              <a:rPr lang="en-GB" sz="2000" dirty="0" smtClean="0">
                <a:latin typeface="Liberation Sans"/>
              </a:rPr>
              <a:t>batteries</a:t>
            </a:r>
          </a:p>
          <a:p>
            <a:pPr lvl="1" eaLnBrk="0" hangingPunct="0">
              <a:spcAft>
                <a:spcPts val="600"/>
              </a:spcAft>
              <a:buFontTx/>
              <a:buChar char="—"/>
            </a:pPr>
            <a:endParaRPr lang="en-GB" sz="1000" dirty="0">
              <a:latin typeface="Liberation Sans"/>
            </a:endParaRPr>
          </a:p>
          <a:p>
            <a:pPr lvl="1" eaLnBrk="0" hangingPunct="0">
              <a:spcAft>
                <a:spcPts val="600"/>
              </a:spcAft>
              <a:buFontTx/>
              <a:buChar char="—"/>
            </a:pPr>
            <a:r>
              <a:rPr lang="en-GB" sz="2000" dirty="0">
                <a:latin typeface="Liberation Sans"/>
              </a:rPr>
              <a:t> disabilities (e.g. sight, hearing, dexterity)</a:t>
            </a:r>
            <a:endParaRPr lang="en-US" sz="2000" dirty="0">
              <a:latin typeface="Liberation Sans"/>
            </a:endParaRPr>
          </a:p>
        </p:txBody>
      </p:sp>
      <p:pic>
        <p:nvPicPr>
          <p:cNvPr id="163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354" y="4833625"/>
            <a:ext cx="266223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75" y="5241396"/>
            <a:ext cx="152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1334076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668866"/>
            <a:ext cx="8229600" cy="662773"/>
          </a:xfrm>
        </p:spPr>
        <p:txBody>
          <a:bodyPr>
            <a:normAutofit/>
          </a:bodyPr>
          <a:lstStyle/>
          <a:p>
            <a:r>
              <a:rPr lang="en-GB" sz="3600" dirty="0"/>
              <a:t>Personas</a:t>
            </a:r>
          </a:p>
        </p:txBody>
      </p:sp>
      <p:sp>
        <p:nvSpPr>
          <p:cNvPr id="18435" name="Rectangle 3"/>
          <p:cNvSpPr>
            <a:spLocks noGrp="1" noChangeArrowheads="1"/>
          </p:cNvSpPr>
          <p:nvPr>
            <p:ph type="body" idx="1"/>
          </p:nvPr>
        </p:nvSpPr>
        <p:spPr>
          <a:xfrm>
            <a:off x="467544" y="1669976"/>
            <a:ext cx="8316416" cy="4608512"/>
          </a:xfrm>
        </p:spPr>
        <p:txBody>
          <a:bodyPr>
            <a:noAutofit/>
          </a:bodyPr>
          <a:lstStyle/>
          <a:p>
            <a:pPr>
              <a:lnSpc>
                <a:spcPct val="120000"/>
              </a:lnSpc>
            </a:pPr>
            <a:r>
              <a:rPr lang="en-GB" sz="2800" dirty="0"/>
              <a:t>Capture </a:t>
            </a:r>
            <a:r>
              <a:rPr lang="en-GB" sz="2800" dirty="0" smtClean="0"/>
              <a:t>a set of user characteristics (user profile)</a:t>
            </a:r>
          </a:p>
          <a:p>
            <a:pPr>
              <a:lnSpc>
                <a:spcPct val="120000"/>
              </a:lnSpc>
            </a:pPr>
            <a:endParaRPr lang="en-GB" sz="1200" dirty="0"/>
          </a:p>
          <a:p>
            <a:pPr>
              <a:lnSpc>
                <a:spcPct val="120000"/>
              </a:lnSpc>
            </a:pPr>
            <a:r>
              <a:rPr lang="en-GB" sz="2800" dirty="0"/>
              <a:t>Not real people, but synthesised from real </a:t>
            </a:r>
            <a:r>
              <a:rPr lang="en-GB" sz="2800" dirty="0" smtClean="0"/>
              <a:t>users</a:t>
            </a:r>
          </a:p>
          <a:p>
            <a:pPr marL="0" indent="0">
              <a:lnSpc>
                <a:spcPct val="120000"/>
              </a:lnSpc>
              <a:buNone/>
            </a:pPr>
            <a:endParaRPr lang="en-GB" sz="1200" dirty="0"/>
          </a:p>
          <a:p>
            <a:pPr>
              <a:lnSpc>
                <a:spcPct val="120000"/>
              </a:lnSpc>
            </a:pPr>
            <a:r>
              <a:rPr lang="en-GB" sz="2800" dirty="0"/>
              <a:t>Bring them to life with a name, characteristics, goals, personal </a:t>
            </a:r>
            <a:r>
              <a:rPr lang="en-GB" sz="2800" dirty="0" smtClean="0"/>
              <a:t>background</a:t>
            </a:r>
          </a:p>
          <a:p>
            <a:pPr>
              <a:lnSpc>
                <a:spcPct val="120000"/>
              </a:lnSpc>
            </a:pPr>
            <a:endParaRPr lang="en-GB" sz="1200" dirty="0"/>
          </a:p>
          <a:p>
            <a:pPr>
              <a:lnSpc>
                <a:spcPct val="120000"/>
              </a:lnSpc>
            </a:pPr>
            <a:r>
              <a:rPr lang="en-GB" sz="2800" dirty="0"/>
              <a:t>Develop </a:t>
            </a:r>
            <a:r>
              <a:rPr lang="en-GB" sz="2800" dirty="0" smtClean="0"/>
              <a:t>a small set of personas with one primary</a:t>
            </a:r>
            <a:endParaRPr lang="en-GB" sz="2800" dirty="0"/>
          </a:p>
        </p:txBody>
      </p:sp>
    </p:spTree>
    <p:extLst>
      <p:ext uri="{BB962C8B-B14F-4D97-AF65-F5344CB8AC3E}">
        <p14:creationId xmlns:p14="http://schemas.microsoft.com/office/powerpoint/2010/main" val="127410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0152" y="660400"/>
            <a:ext cx="4683125" cy="737806"/>
          </a:xfrm>
        </p:spPr>
        <p:txBody>
          <a:bodyPr>
            <a:normAutofit/>
          </a:bodyPr>
          <a:lstStyle/>
          <a:p>
            <a:r>
              <a:rPr lang="en-GB" sz="3600" dirty="0" smtClean="0"/>
              <a:t>Example Persona</a:t>
            </a:r>
            <a:endParaRPr lang="en-GB" sz="3600"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r="50542"/>
          <a:stretch>
            <a:fillRect/>
          </a:stretch>
        </p:blipFill>
        <p:spPr bwMode="auto">
          <a:xfrm>
            <a:off x="1191681" y="1497968"/>
            <a:ext cx="6499225" cy="519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130483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Grp="1" noChangeArrowheads="1"/>
          </p:cNvSpPr>
          <p:nvPr>
            <p:ph type="title"/>
          </p:nvPr>
        </p:nvSpPr>
        <p:spPr>
          <a:xfrm>
            <a:off x="457200" y="579654"/>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Data gathering for requirements</a:t>
            </a:r>
          </a:p>
        </p:txBody>
      </p:sp>
      <p:sp>
        <p:nvSpPr>
          <p:cNvPr id="20487" name="Rectangle 7"/>
          <p:cNvSpPr>
            <a:spLocks noGrp="1" noChangeArrowheads="1"/>
          </p:cNvSpPr>
          <p:nvPr>
            <p:ph idx="1"/>
          </p:nvPr>
        </p:nvSpPr>
        <p:spPr>
          <a:xfrm>
            <a:off x="467544" y="1714601"/>
            <a:ext cx="8229600" cy="476361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pPr eaLnBrk="0" hangingPunct="0">
              <a:spcBef>
                <a:spcPts val="600"/>
              </a:spcBef>
            </a:pPr>
            <a:r>
              <a:rPr lang="en-US" sz="2800" dirty="0">
                <a:latin typeface="Liberation Sans"/>
              </a:rPr>
              <a:t>Interviews</a:t>
            </a:r>
            <a:r>
              <a:rPr lang="en-US" sz="2800" dirty="0" smtClean="0">
                <a:latin typeface="Liberation Sans"/>
              </a:rPr>
              <a:t>:</a:t>
            </a:r>
          </a:p>
          <a:p>
            <a:pPr eaLnBrk="0" hangingPunct="0">
              <a:spcBef>
                <a:spcPts val="600"/>
              </a:spcBef>
            </a:pPr>
            <a:endParaRPr lang="en-US" sz="1300" dirty="0">
              <a:latin typeface="Liberation Sans"/>
            </a:endParaRPr>
          </a:p>
          <a:p>
            <a:pPr lvl="1" eaLnBrk="0" hangingPunct="0">
              <a:spcBef>
                <a:spcPts val="600"/>
              </a:spcBef>
              <a:buFontTx/>
              <a:buChar char="—"/>
            </a:pPr>
            <a:r>
              <a:rPr lang="en-GB" sz="2400" dirty="0">
                <a:latin typeface="Liberation Sans"/>
              </a:rPr>
              <a:t> Props, e.g. sample scenarios of use, </a:t>
            </a:r>
            <a:br>
              <a:rPr lang="en-GB" sz="2400" dirty="0">
                <a:latin typeface="Liberation Sans"/>
              </a:rPr>
            </a:br>
            <a:r>
              <a:rPr lang="en-GB" sz="2400" dirty="0">
                <a:latin typeface="Liberation Sans"/>
              </a:rPr>
              <a:t>	prototypes, can be used in </a:t>
            </a:r>
            <a:r>
              <a:rPr lang="en-GB" sz="2400" dirty="0" smtClean="0">
                <a:latin typeface="Liberation Sans"/>
              </a:rPr>
              <a:t>interviews</a:t>
            </a:r>
          </a:p>
          <a:p>
            <a:pPr lvl="1" eaLnBrk="0" hangingPunct="0">
              <a:spcBef>
                <a:spcPts val="600"/>
              </a:spcBef>
              <a:buFontTx/>
              <a:buChar char="—"/>
            </a:pPr>
            <a:endParaRPr lang="en-GB" sz="1100" dirty="0">
              <a:latin typeface="Liberation Sans"/>
            </a:endParaRPr>
          </a:p>
          <a:p>
            <a:pPr lvl="1" eaLnBrk="0" hangingPunct="0">
              <a:spcBef>
                <a:spcPts val="600"/>
              </a:spcBef>
              <a:buFontTx/>
              <a:buChar char="—"/>
            </a:pPr>
            <a:r>
              <a:rPr lang="en-GB" sz="2400" dirty="0">
                <a:latin typeface="Liberation Sans"/>
              </a:rPr>
              <a:t> Good for exploring issues </a:t>
            </a:r>
            <a:endParaRPr lang="en-GB" sz="2400" dirty="0" smtClean="0">
              <a:latin typeface="Liberation Sans"/>
            </a:endParaRPr>
          </a:p>
          <a:p>
            <a:pPr lvl="1" eaLnBrk="0" hangingPunct="0">
              <a:spcBef>
                <a:spcPts val="600"/>
              </a:spcBef>
              <a:buFontTx/>
              <a:buChar char="—"/>
            </a:pPr>
            <a:endParaRPr lang="en-GB" sz="1100" dirty="0">
              <a:latin typeface="Liberation Sans"/>
            </a:endParaRPr>
          </a:p>
          <a:p>
            <a:pPr lvl="1" eaLnBrk="0" hangingPunct="0">
              <a:spcBef>
                <a:spcPts val="600"/>
              </a:spcBef>
              <a:buFontTx/>
              <a:buChar char="—"/>
            </a:pPr>
            <a:r>
              <a:rPr lang="en-GB" sz="2400" dirty="0">
                <a:latin typeface="Liberation Sans"/>
              </a:rPr>
              <a:t> Development team members can connect with </a:t>
            </a:r>
            <a:r>
              <a:rPr lang="en-GB" sz="2400" dirty="0" smtClean="0">
                <a:latin typeface="Liberation Sans"/>
              </a:rPr>
              <a:t>stakeholders</a:t>
            </a:r>
          </a:p>
          <a:p>
            <a:pPr lvl="1" eaLnBrk="0" hangingPunct="0">
              <a:spcBef>
                <a:spcPts val="600"/>
              </a:spcBef>
              <a:buFontTx/>
              <a:buChar char="—"/>
            </a:pPr>
            <a:endParaRPr lang="en-GB" sz="1100" dirty="0">
              <a:latin typeface="Liberation Sans"/>
            </a:endParaRPr>
          </a:p>
          <a:p>
            <a:pPr eaLnBrk="0" hangingPunct="0">
              <a:spcBef>
                <a:spcPts val="600"/>
              </a:spcBef>
            </a:pPr>
            <a:r>
              <a:rPr lang="en-GB" sz="2800" dirty="0">
                <a:latin typeface="Liberation Sans"/>
              </a:rPr>
              <a:t>Focus groups</a:t>
            </a:r>
            <a:r>
              <a:rPr lang="en-GB" sz="2800" dirty="0" smtClean="0">
                <a:latin typeface="Liberation Sans"/>
              </a:rPr>
              <a:t>:</a:t>
            </a:r>
          </a:p>
          <a:p>
            <a:pPr marL="0" indent="0" eaLnBrk="0" hangingPunct="0">
              <a:spcBef>
                <a:spcPts val="600"/>
              </a:spcBef>
              <a:buNone/>
            </a:pPr>
            <a:endParaRPr lang="en-GB" sz="1200" dirty="0">
              <a:latin typeface="Liberation Sans"/>
            </a:endParaRPr>
          </a:p>
          <a:p>
            <a:pPr lvl="1" eaLnBrk="0" hangingPunct="0">
              <a:spcBef>
                <a:spcPts val="600"/>
              </a:spcBef>
              <a:buFontTx/>
              <a:buChar char="—"/>
            </a:pPr>
            <a:r>
              <a:rPr lang="en-GB" sz="2400" dirty="0">
                <a:latin typeface="Liberation Sans"/>
              </a:rPr>
              <a:t> Group </a:t>
            </a:r>
            <a:r>
              <a:rPr lang="en-GB" sz="2400" dirty="0" smtClean="0">
                <a:latin typeface="Liberation Sans"/>
              </a:rPr>
              <a:t>interviews</a:t>
            </a:r>
          </a:p>
          <a:p>
            <a:pPr lvl="1" eaLnBrk="0" hangingPunct="0">
              <a:spcBef>
                <a:spcPts val="600"/>
              </a:spcBef>
              <a:buFontTx/>
              <a:buChar char="—"/>
            </a:pPr>
            <a:endParaRPr lang="en-GB" sz="1200" dirty="0">
              <a:latin typeface="Liberation Sans"/>
            </a:endParaRPr>
          </a:p>
          <a:p>
            <a:pPr lvl="1" eaLnBrk="0" hangingPunct="0">
              <a:spcBef>
                <a:spcPts val="600"/>
              </a:spcBef>
              <a:buFontTx/>
              <a:buChar char="—"/>
            </a:pPr>
            <a:r>
              <a:rPr lang="en-GB" sz="2400" dirty="0">
                <a:latin typeface="Liberation Sans"/>
              </a:rPr>
              <a:t> Good at gaining a consensus view and/or </a:t>
            </a:r>
            <a:r>
              <a:rPr lang="en-GB" sz="2400" dirty="0" smtClean="0">
                <a:latin typeface="Liberation Sans"/>
              </a:rPr>
              <a:t>highlighting </a:t>
            </a:r>
            <a:r>
              <a:rPr lang="en-GB" sz="2400" dirty="0">
                <a:latin typeface="Liberation Sans"/>
              </a:rPr>
              <a:t>areas of </a:t>
            </a:r>
            <a:r>
              <a:rPr lang="en-GB" sz="2400" dirty="0" smtClean="0">
                <a:latin typeface="Liberation Sans"/>
              </a:rPr>
              <a:t>conflict</a:t>
            </a:r>
          </a:p>
          <a:p>
            <a:pPr lvl="1" eaLnBrk="0" hangingPunct="0">
              <a:spcBef>
                <a:spcPts val="600"/>
              </a:spcBef>
              <a:buFontTx/>
              <a:buChar char="—"/>
            </a:pPr>
            <a:endParaRPr lang="en-GB" sz="1200" dirty="0">
              <a:latin typeface="Liberation Sans"/>
            </a:endParaRPr>
          </a:p>
          <a:p>
            <a:pPr lvl="1" eaLnBrk="0" hangingPunct="0">
              <a:spcBef>
                <a:spcPts val="600"/>
              </a:spcBef>
              <a:buFontTx/>
              <a:buChar char="—"/>
            </a:pPr>
            <a:r>
              <a:rPr lang="en-GB" sz="2400" dirty="0">
                <a:latin typeface="Liberation Sans"/>
              </a:rPr>
              <a:t> But can be dominated by individuals</a:t>
            </a:r>
          </a:p>
          <a:p>
            <a:endParaRPr lang="en-US" dirty="0">
              <a:latin typeface="Liberation Sans"/>
            </a:endParaRPr>
          </a:p>
          <a:p>
            <a:endParaRPr lang="en-US" dirty="0">
              <a:latin typeface="Liberation Sans"/>
            </a:endParaRPr>
          </a:p>
        </p:txBody>
      </p:sp>
      <p:sp>
        <p:nvSpPr>
          <p:cNvPr id="2048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048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171805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7">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494761" y="579654"/>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1511" name="Rectangle 7"/>
          <p:cNvSpPr>
            <a:spLocks noGrp="1" noChangeArrowheads="1"/>
          </p:cNvSpPr>
          <p:nvPr>
            <p:ph idx="1"/>
          </p:nvPr>
        </p:nvSpPr>
        <p:spPr>
          <a:xfrm>
            <a:off x="395536" y="1556792"/>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0" hangingPunct="0"/>
            <a:r>
              <a:rPr lang="en-US" sz="2800" dirty="0">
                <a:latin typeface="Liberation Sans"/>
              </a:rPr>
              <a:t>Questionnaires:</a:t>
            </a:r>
          </a:p>
          <a:p>
            <a:pPr eaLnBrk="0" hangingPunct="0"/>
            <a:endParaRPr lang="en-US" sz="900" dirty="0">
              <a:latin typeface="Liberation Sans"/>
            </a:endParaRPr>
          </a:p>
          <a:p>
            <a:pPr lvl="1" eaLnBrk="0" hangingPunct="0">
              <a:buFontTx/>
              <a:buChar char="—"/>
            </a:pPr>
            <a:r>
              <a:rPr lang="en-GB" sz="2400" dirty="0">
                <a:latin typeface="Liberation Sans"/>
              </a:rPr>
              <a:t> Often used in conjunction with other </a:t>
            </a:r>
            <a:br>
              <a:rPr lang="en-GB" sz="2400" dirty="0">
                <a:latin typeface="Liberation Sans"/>
              </a:rPr>
            </a:br>
            <a:r>
              <a:rPr lang="en-GB" sz="2400" dirty="0">
                <a:latin typeface="Liberation Sans"/>
              </a:rPr>
              <a:t>	</a:t>
            </a:r>
            <a:r>
              <a:rPr lang="en-GB" sz="2400" dirty="0" smtClean="0">
                <a:latin typeface="Liberation Sans"/>
              </a:rPr>
              <a:t>techniques</a:t>
            </a:r>
          </a:p>
          <a:p>
            <a:pPr lvl="1" eaLnBrk="0" hangingPunct="0">
              <a:buFontTx/>
              <a:buChar char="—"/>
            </a:pPr>
            <a:endParaRPr lang="en-GB" sz="800" dirty="0">
              <a:latin typeface="Liberation Sans"/>
            </a:endParaRPr>
          </a:p>
          <a:p>
            <a:pPr lvl="1" eaLnBrk="0" hangingPunct="0">
              <a:buFontTx/>
              <a:buChar char="—"/>
            </a:pPr>
            <a:r>
              <a:rPr lang="en-GB" sz="2400" dirty="0">
                <a:latin typeface="Liberation Sans"/>
              </a:rPr>
              <a:t> Can give </a:t>
            </a:r>
            <a:r>
              <a:rPr lang="en-GB" sz="2400" dirty="0" smtClean="0">
                <a:latin typeface="Liberation Sans"/>
              </a:rPr>
              <a:t>quantitative </a:t>
            </a:r>
            <a:r>
              <a:rPr lang="en-GB" sz="2400" dirty="0">
                <a:latin typeface="Liberation Sans"/>
              </a:rPr>
              <a:t>or qualitative </a:t>
            </a:r>
            <a:r>
              <a:rPr lang="en-GB" sz="2400" dirty="0" smtClean="0">
                <a:latin typeface="Liberation Sans"/>
              </a:rPr>
              <a:t>data</a:t>
            </a:r>
          </a:p>
          <a:p>
            <a:pPr lvl="1" eaLnBrk="0" hangingPunct="0">
              <a:buFontTx/>
              <a:buChar char="—"/>
            </a:pPr>
            <a:endParaRPr lang="en-GB" sz="800" dirty="0">
              <a:latin typeface="Liberation Sans"/>
            </a:endParaRPr>
          </a:p>
          <a:p>
            <a:pPr lvl="1" eaLnBrk="0" hangingPunct="0">
              <a:buFontTx/>
              <a:buChar char="—"/>
            </a:pPr>
            <a:r>
              <a:rPr lang="en-GB" sz="2400" dirty="0">
                <a:latin typeface="Liberation Sans"/>
              </a:rPr>
              <a:t> Good for answering specific questions from </a:t>
            </a:r>
            <a:br>
              <a:rPr lang="en-GB" sz="2400" dirty="0">
                <a:latin typeface="Liberation Sans"/>
              </a:rPr>
            </a:br>
            <a:r>
              <a:rPr lang="en-GB" sz="2400" dirty="0">
                <a:latin typeface="Liberation Sans"/>
              </a:rPr>
              <a:t>	a large, dispersed group of people</a:t>
            </a:r>
          </a:p>
          <a:p>
            <a:pPr eaLnBrk="0" hangingPunct="0">
              <a:lnSpc>
                <a:spcPct val="140000"/>
              </a:lnSpc>
            </a:pPr>
            <a:r>
              <a:rPr lang="en-GB" sz="2800" dirty="0">
                <a:latin typeface="Liberation Sans"/>
              </a:rPr>
              <a:t>Researching similar products:</a:t>
            </a:r>
          </a:p>
          <a:p>
            <a:pPr lvl="1" eaLnBrk="0" hangingPunct="0">
              <a:lnSpc>
                <a:spcPct val="140000"/>
              </a:lnSpc>
              <a:buFontTx/>
              <a:buChar char="—"/>
            </a:pPr>
            <a:r>
              <a:rPr lang="en-GB" sz="2400" dirty="0">
                <a:latin typeface="Liberation Sans"/>
              </a:rPr>
              <a:t> Good for prompting requirements</a:t>
            </a:r>
          </a:p>
          <a:p>
            <a:endParaRPr lang="en-US" dirty="0">
              <a:latin typeface="Liberation Sans"/>
            </a:endParaRPr>
          </a:p>
          <a:p>
            <a:endParaRPr lang="en-US" dirty="0">
              <a:latin typeface="Liberation Sans"/>
            </a:endParaRPr>
          </a:p>
        </p:txBody>
      </p:sp>
      <p:sp>
        <p:nvSpPr>
          <p:cNvPr id="2150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0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1512" name="Rectangle 8"/>
          <p:cNvSpPr>
            <a:spLocks noChangeArrowheads="1"/>
          </p:cNvSpPr>
          <p:nvPr/>
        </p:nvSpPr>
        <p:spPr bwMode="auto">
          <a:xfrm>
            <a:off x="984250" y="1268760"/>
            <a:ext cx="81597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lgn="ctr" eaLnBrk="0" hangingPunct="0"/>
            <a:endParaRPr lang="en-US" sz="2400" dirty="0">
              <a:latin typeface="Liberation Sans"/>
            </a:endParaRPr>
          </a:p>
        </p:txBody>
      </p:sp>
    </p:spTree>
    <p:extLst>
      <p:ext uri="{BB962C8B-B14F-4D97-AF65-F5344CB8AC3E}">
        <p14:creationId xmlns:p14="http://schemas.microsoft.com/office/powerpoint/2010/main" val="4043388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Grp="1" noChangeArrowheads="1"/>
          </p:cNvSpPr>
          <p:nvPr>
            <p:ph type="title"/>
          </p:nvPr>
        </p:nvSpPr>
        <p:spPr>
          <a:xfrm>
            <a:off x="494761" y="579654"/>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2535" name="Rectangle 7"/>
          <p:cNvSpPr>
            <a:spLocks noGrp="1" noChangeArrowheads="1"/>
          </p:cNvSpPr>
          <p:nvPr>
            <p:ph idx="1"/>
          </p:nvPr>
        </p:nvSpPr>
        <p:spPr>
          <a:xfrm>
            <a:off x="395536" y="1484784"/>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eaLnBrk="0" hangingPunct="0">
              <a:spcBef>
                <a:spcPts val="600"/>
              </a:spcBef>
            </a:pPr>
            <a:r>
              <a:rPr lang="en-GB" sz="2800" dirty="0">
                <a:latin typeface="Liberation Sans"/>
              </a:rPr>
              <a:t>Direct observation</a:t>
            </a:r>
            <a:r>
              <a:rPr lang="en-GB" sz="2800" dirty="0" smtClean="0">
                <a:latin typeface="Liberation Sans"/>
              </a:rPr>
              <a:t>:</a:t>
            </a:r>
          </a:p>
          <a:p>
            <a:pPr eaLnBrk="0" hangingPunct="0">
              <a:spcBef>
                <a:spcPts val="600"/>
              </a:spcBef>
            </a:pPr>
            <a:endParaRPr lang="en-GB" sz="800" dirty="0">
              <a:latin typeface="Liberation Sans"/>
            </a:endParaRPr>
          </a:p>
          <a:p>
            <a:pPr lvl="1" eaLnBrk="0" hangingPunct="0">
              <a:spcBef>
                <a:spcPts val="600"/>
              </a:spcBef>
              <a:buFontTx/>
              <a:buChar char="—"/>
            </a:pPr>
            <a:r>
              <a:rPr lang="en-GB" sz="2400" dirty="0">
                <a:latin typeface="Liberation Sans"/>
              </a:rPr>
              <a:t> Gain insights into stakeholders</a:t>
            </a:r>
            <a:r>
              <a:rPr lang="ja-JP" altLang="en-GB" sz="2400" dirty="0">
                <a:latin typeface="Liberation Sans"/>
              </a:rPr>
              <a:t>’</a:t>
            </a:r>
            <a:r>
              <a:rPr lang="en-GB" sz="2400" dirty="0">
                <a:latin typeface="Liberation Sans"/>
              </a:rPr>
              <a:t> tasks </a:t>
            </a:r>
            <a:endParaRPr lang="en-GB" sz="2400" dirty="0" smtClean="0">
              <a:latin typeface="Liberation Sans"/>
            </a:endParaRPr>
          </a:p>
          <a:p>
            <a:pPr lvl="1" eaLnBrk="0" hangingPunct="0">
              <a:spcBef>
                <a:spcPts val="600"/>
              </a:spcBef>
              <a:buFontTx/>
              <a:buChar char="—"/>
            </a:pPr>
            <a:endParaRPr lang="en-GB" sz="900" dirty="0">
              <a:latin typeface="Liberation Sans"/>
            </a:endParaRPr>
          </a:p>
          <a:p>
            <a:pPr lvl="1" eaLnBrk="0" hangingPunct="0">
              <a:spcBef>
                <a:spcPts val="600"/>
              </a:spcBef>
              <a:buFontTx/>
              <a:buChar char="—"/>
            </a:pPr>
            <a:r>
              <a:rPr lang="en-GB" sz="2400" dirty="0">
                <a:latin typeface="Liberation Sans"/>
              </a:rPr>
              <a:t> Good for understanding the nature and </a:t>
            </a:r>
            <a:br>
              <a:rPr lang="en-GB" sz="2400" dirty="0">
                <a:latin typeface="Liberation Sans"/>
              </a:rPr>
            </a:br>
            <a:r>
              <a:rPr lang="en-GB" sz="2400" dirty="0">
                <a:latin typeface="Liberation Sans"/>
              </a:rPr>
              <a:t>	context of the </a:t>
            </a:r>
            <a:r>
              <a:rPr lang="en-GB" sz="2400" dirty="0" smtClean="0">
                <a:latin typeface="Liberation Sans"/>
              </a:rPr>
              <a:t>tasks</a:t>
            </a:r>
          </a:p>
          <a:p>
            <a:pPr lvl="1" eaLnBrk="0" hangingPunct="0">
              <a:spcBef>
                <a:spcPts val="600"/>
              </a:spcBef>
              <a:buFontTx/>
              <a:buChar char="—"/>
            </a:pPr>
            <a:endParaRPr lang="en-GB" sz="900" dirty="0">
              <a:latin typeface="Liberation Sans"/>
            </a:endParaRPr>
          </a:p>
          <a:p>
            <a:pPr lvl="1" eaLnBrk="0" hangingPunct="0">
              <a:spcBef>
                <a:spcPts val="600"/>
              </a:spcBef>
              <a:buFontTx/>
              <a:buChar char="—"/>
            </a:pPr>
            <a:r>
              <a:rPr lang="en-GB" sz="2400" dirty="0">
                <a:latin typeface="Liberation Sans"/>
              </a:rPr>
              <a:t> But, it requires time and commitment </a:t>
            </a:r>
            <a:br>
              <a:rPr lang="en-GB" sz="2400" dirty="0">
                <a:latin typeface="Liberation Sans"/>
              </a:rPr>
            </a:br>
            <a:r>
              <a:rPr lang="en-GB" sz="2400" dirty="0">
                <a:latin typeface="Liberation Sans"/>
              </a:rPr>
              <a:t>	from a member of the design team, and </a:t>
            </a:r>
            <a:br>
              <a:rPr lang="en-GB" sz="2400" dirty="0">
                <a:latin typeface="Liberation Sans"/>
              </a:rPr>
            </a:br>
            <a:r>
              <a:rPr lang="en-GB" sz="2400" dirty="0">
                <a:latin typeface="Liberation Sans"/>
              </a:rPr>
              <a:t>	it can result in a huge amount of </a:t>
            </a:r>
            <a:r>
              <a:rPr lang="en-GB" sz="2400" dirty="0" smtClean="0">
                <a:latin typeface="Liberation Sans"/>
              </a:rPr>
              <a:t>data</a:t>
            </a:r>
          </a:p>
          <a:p>
            <a:pPr lvl="1" eaLnBrk="0" hangingPunct="0">
              <a:spcBef>
                <a:spcPts val="600"/>
              </a:spcBef>
              <a:buFontTx/>
              <a:buChar char="—"/>
            </a:pPr>
            <a:endParaRPr lang="en-GB" sz="900" dirty="0">
              <a:latin typeface="Liberation Sans"/>
            </a:endParaRPr>
          </a:p>
          <a:p>
            <a:pPr eaLnBrk="0" hangingPunct="0">
              <a:spcBef>
                <a:spcPts val="600"/>
              </a:spcBef>
            </a:pPr>
            <a:r>
              <a:rPr lang="en-US" sz="2800" dirty="0">
                <a:latin typeface="Liberation Sans"/>
              </a:rPr>
              <a:t>Indirect observation</a:t>
            </a:r>
            <a:r>
              <a:rPr lang="en-US" sz="2800" dirty="0" smtClean="0">
                <a:latin typeface="Liberation Sans"/>
              </a:rPr>
              <a:t>:</a:t>
            </a:r>
          </a:p>
          <a:p>
            <a:pPr marL="0" indent="0" eaLnBrk="0" hangingPunct="0">
              <a:spcBef>
                <a:spcPts val="600"/>
              </a:spcBef>
              <a:buNone/>
            </a:pPr>
            <a:endParaRPr lang="en-US" sz="900" dirty="0">
              <a:latin typeface="Liberation Sans"/>
            </a:endParaRPr>
          </a:p>
          <a:p>
            <a:pPr lvl="1" eaLnBrk="0" hangingPunct="0">
              <a:spcBef>
                <a:spcPts val="600"/>
              </a:spcBef>
              <a:buFontTx/>
              <a:buChar char="—"/>
            </a:pPr>
            <a:r>
              <a:rPr lang="en-US" sz="2400" dirty="0">
                <a:latin typeface="Liberation Sans"/>
              </a:rPr>
              <a:t> Not often used in requirements </a:t>
            </a:r>
            <a:r>
              <a:rPr lang="en-US" sz="2400" dirty="0" smtClean="0">
                <a:latin typeface="Liberation Sans"/>
              </a:rPr>
              <a:t>activity</a:t>
            </a:r>
          </a:p>
          <a:p>
            <a:pPr lvl="1" eaLnBrk="0" hangingPunct="0">
              <a:spcBef>
                <a:spcPts val="600"/>
              </a:spcBef>
              <a:buFontTx/>
              <a:buChar char="—"/>
            </a:pPr>
            <a:endParaRPr lang="en-US" sz="900" dirty="0">
              <a:latin typeface="Liberation Sans"/>
            </a:endParaRPr>
          </a:p>
          <a:p>
            <a:pPr lvl="1" eaLnBrk="0" hangingPunct="0">
              <a:spcBef>
                <a:spcPts val="600"/>
              </a:spcBef>
              <a:buFontTx/>
              <a:buChar char="—"/>
            </a:pPr>
            <a:r>
              <a:rPr lang="en-US" sz="2400" dirty="0">
                <a:latin typeface="Liberation Sans"/>
              </a:rPr>
              <a:t> Good for logging current tasks</a:t>
            </a:r>
          </a:p>
          <a:p>
            <a:endParaRPr lang="en-US" dirty="0">
              <a:latin typeface="Liberation Sans"/>
            </a:endParaRPr>
          </a:p>
          <a:p>
            <a:endParaRPr lang="en-US" dirty="0">
              <a:latin typeface="Liberation Sans"/>
            </a:endParaRPr>
          </a:p>
        </p:txBody>
      </p:sp>
      <p:sp>
        <p:nvSpPr>
          <p:cNvPr id="2253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253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3060923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 and requirements</a:t>
            </a:r>
            <a:endParaRPr lang="en-US" dirty="0"/>
          </a:p>
        </p:txBody>
      </p:sp>
      <p:sp>
        <p:nvSpPr>
          <p:cNvPr id="3" name="Content Placeholder 2"/>
          <p:cNvSpPr>
            <a:spLocks noGrp="1"/>
          </p:cNvSpPr>
          <p:nvPr>
            <p:ph idx="1"/>
          </p:nvPr>
        </p:nvSpPr>
        <p:spPr/>
        <p:txBody>
          <a:bodyPr/>
          <a:lstStyle/>
          <a:p>
            <a:r>
              <a:rPr lang="en-US" dirty="0" smtClean="0"/>
              <a:t>Many agile methods argue that producing detailed system requirements is a waste of time as requirements change so quickly.</a:t>
            </a:r>
          </a:p>
          <a:p>
            <a:r>
              <a:rPr lang="en-US" dirty="0" smtClean="0"/>
              <a:t>The requirements document is therefore always out of date.</a:t>
            </a:r>
          </a:p>
          <a:p>
            <a:r>
              <a:rPr lang="en-US" dirty="0" smtClean="0"/>
              <a:t>Agile methods usually use incremental requirements engineering and may express requirements as ‘user stories’.</a:t>
            </a:r>
          </a:p>
          <a:p>
            <a:r>
              <a:rPr lang="en-US" dirty="0" smtClean="0"/>
              <a:t>This is practical for business systems but problematic for systems that require pre-delivery analysis (e.g. critical systems) or systems developed by several teams.</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Tree>
    <p:extLst>
      <p:ext uri="{BB962C8B-B14F-4D97-AF65-F5344CB8AC3E}">
        <p14:creationId xmlns:p14="http://schemas.microsoft.com/office/powerpoint/2010/main" val="126822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a:xfrm>
            <a:off x="494761" y="746311"/>
            <a:ext cx="5964775"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gathering for requirements</a:t>
            </a:r>
          </a:p>
        </p:txBody>
      </p:sp>
      <p:sp>
        <p:nvSpPr>
          <p:cNvPr id="23559"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23554"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5"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6"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57"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3560" name="Rectangle 8"/>
          <p:cNvSpPr>
            <a:spLocks noChangeArrowheads="1"/>
          </p:cNvSpPr>
          <p:nvPr/>
        </p:nvSpPr>
        <p:spPr bwMode="auto">
          <a:xfrm>
            <a:off x="494761" y="1365920"/>
            <a:ext cx="8341329" cy="533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spcBef>
                <a:spcPts val="600"/>
              </a:spcBef>
              <a:buFontTx/>
              <a:buChar char="•"/>
            </a:pPr>
            <a:endParaRPr lang="en-GB" sz="900" dirty="0">
              <a:latin typeface="Liberation Sans"/>
            </a:endParaRPr>
          </a:p>
          <a:p>
            <a:pPr eaLnBrk="0" hangingPunct="0">
              <a:spcBef>
                <a:spcPts val="600"/>
              </a:spcBef>
            </a:pPr>
            <a:r>
              <a:rPr lang="en-GB" sz="2600" dirty="0">
                <a:latin typeface="Liberation Sans"/>
              </a:rPr>
              <a:t>Studying documentation: </a:t>
            </a:r>
            <a:endParaRPr lang="en-GB" sz="2600" dirty="0" smtClean="0">
              <a:latin typeface="Liberation Sans"/>
            </a:endParaRPr>
          </a:p>
          <a:p>
            <a:pPr eaLnBrk="0" hangingPunct="0">
              <a:spcBef>
                <a:spcPts val="600"/>
              </a:spcBef>
            </a:pPr>
            <a:endParaRPr lang="en-GB" sz="600" dirty="0">
              <a:latin typeface="Liberation Sans"/>
            </a:endParaRPr>
          </a:p>
          <a:p>
            <a:pPr lvl="1" eaLnBrk="0" hangingPunct="0">
              <a:spcBef>
                <a:spcPts val="600"/>
              </a:spcBef>
              <a:buFontTx/>
              <a:buChar char="—"/>
            </a:pPr>
            <a:r>
              <a:rPr lang="en-GB" sz="2200" dirty="0">
                <a:latin typeface="Liberation Sans"/>
              </a:rPr>
              <a:t> Procedures and rules are often written </a:t>
            </a:r>
            <a:br>
              <a:rPr lang="en-GB" sz="2200" dirty="0">
                <a:latin typeface="Liberation Sans"/>
              </a:rPr>
            </a:br>
            <a:r>
              <a:rPr lang="en-GB" sz="2200" dirty="0">
                <a:latin typeface="Liberation Sans"/>
              </a:rPr>
              <a:t>	down in manuals </a:t>
            </a:r>
            <a:endParaRPr lang="en-GB" sz="2200" dirty="0" smtClean="0">
              <a:latin typeface="Liberation Sans"/>
            </a:endParaRP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Good source of data about the steps </a:t>
            </a:r>
            <a:br>
              <a:rPr lang="en-GB" sz="2200" dirty="0">
                <a:latin typeface="Liberation Sans"/>
              </a:rPr>
            </a:br>
            <a:r>
              <a:rPr lang="en-GB" sz="2200" dirty="0">
                <a:latin typeface="Liberation Sans"/>
              </a:rPr>
              <a:t>	involved in an activity, and any 		</a:t>
            </a:r>
            <a:br>
              <a:rPr lang="en-GB" sz="2200" dirty="0">
                <a:latin typeface="Liberation Sans"/>
              </a:rPr>
            </a:br>
            <a:r>
              <a:rPr lang="en-GB" sz="2200" dirty="0">
                <a:latin typeface="Liberation Sans"/>
              </a:rPr>
              <a:t>	regulations governing a </a:t>
            </a:r>
            <a:r>
              <a:rPr lang="en-GB" sz="2200" dirty="0" smtClean="0">
                <a:latin typeface="Liberation Sans"/>
              </a:rPr>
              <a:t>task</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Not to be used in </a:t>
            </a:r>
            <a:r>
              <a:rPr lang="en-GB" sz="2200" dirty="0" smtClean="0">
                <a:latin typeface="Liberation Sans"/>
              </a:rPr>
              <a:t>isolation</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Good for understanding legislation, and </a:t>
            </a:r>
            <a:br>
              <a:rPr lang="en-GB" sz="2200" dirty="0">
                <a:latin typeface="Liberation Sans"/>
              </a:rPr>
            </a:br>
            <a:r>
              <a:rPr lang="en-GB" sz="2200" dirty="0">
                <a:latin typeface="Liberation Sans"/>
              </a:rPr>
              <a:t>	getting background </a:t>
            </a:r>
            <a:r>
              <a:rPr lang="en-GB" sz="2200" dirty="0" smtClean="0">
                <a:latin typeface="Liberation Sans"/>
              </a:rPr>
              <a:t>information</a:t>
            </a:r>
          </a:p>
          <a:p>
            <a:pPr lvl="1" eaLnBrk="0" hangingPunct="0">
              <a:spcBef>
                <a:spcPts val="600"/>
              </a:spcBef>
              <a:buFontTx/>
              <a:buChar char="—"/>
            </a:pPr>
            <a:endParaRPr lang="en-GB" sz="600" dirty="0">
              <a:latin typeface="Liberation Sans"/>
            </a:endParaRPr>
          </a:p>
          <a:p>
            <a:pPr lvl="1" eaLnBrk="0" hangingPunct="0">
              <a:spcBef>
                <a:spcPts val="600"/>
              </a:spcBef>
              <a:buFontTx/>
              <a:buChar char="—"/>
            </a:pPr>
            <a:r>
              <a:rPr lang="en-GB" sz="2200" dirty="0">
                <a:latin typeface="Liberation Sans"/>
              </a:rPr>
              <a:t> No stakeholder time, which is a limiting </a:t>
            </a:r>
            <a:br>
              <a:rPr lang="en-GB" sz="2200" dirty="0">
                <a:latin typeface="Liberation Sans"/>
              </a:rPr>
            </a:br>
            <a:r>
              <a:rPr lang="en-GB" sz="2200" dirty="0">
                <a:latin typeface="Liberation Sans"/>
              </a:rPr>
              <a:t>	factor on the other techniques</a:t>
            </a:r>
          </a:p>
          <a:p>
            <a:pPr eaLnBrk="0" hangingPunct="0">
              <a:spcBef>
                <a:spcPts val="600"/>
              </a:spcBef>
            </a:pPr>
            <a:r>
              <a:rPr lang="en-GB" sz="2800" dirty="0">
                <a:latin typeface="Liberation Sans"/>
              </a:rPr>
              <a:t> </a:t>
            </a:r>
            <a:endParaRPr lang="en-US" sz="2800" dirty="0">
              <a:latin typeface="Liberation Sans"/>
            </a:endParaRPr>
          </a:p>
          <a:p>
            <a:pPr eaLnBrk="0" hangingPunct="0"/>
            <a:r>
              <a:rPr lang="en-US" sz="2800" dirty="0">
                <a:latin typeface="Liberation Sans"/>
              </a:rPr>
              <a:t>		</a:t>
            </a:r>
          </a:p>
          <a:p>
            <a:pPr algn="ctr" eaLnBrk="0" hangingPunct="0"/>
            <a:endParaRPr lang="en-US" sz="2800" dirty="0">
              <a:latin typeface="Liberation Sans"/>
            </a:endParaRPr>
          </a:p>
          <a:p>
            <a:pPr algn="ctr" eaLnBrk="0" hangingPunct="0"/>
            <a:endParaRPr lang="en-US" sz="2800" dirty="0">
              <a:latin typeface="Liberation Sans"/>
            </a:endParaRPr>
          </a:p>
        </p:txBody>
      </p:sp>
    </p:spTree>
    <p:extLst>
      <p:ext uri="{BB962C8B-B14F-4D97-AF65-F5344CB8AC3E}">
        <p14:creationId xmlns:p14="http://schemas.microsoft.com/office/powerpoint/2010/main" val="908634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6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6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2969" y="685798"/>
            <a:ext cx="4248472" cy="706485"/>
          </a:xfrm>
        </p:spPr>
        <p:txBody>
          <a:bodyPr/>
          <a:lstStyle/>
          <a:p>
            <a:r>
              <a:rPr lang="en-GB" dirty="0">
                <a:latin typeface="Liberation Sans"/>
              </a:rPr>
              <a:t>Some examples</a:t>
            </a:r>
          </a:p>
        </p:txBody>
      </p:sp>
      <p:sp>
        <p:nvSpPr>
          <p:cNvPr id="24579" name="Rectangle 3"/>
          <p:cNvSpPr>
            <a:spLocks noChangeArrowheads="1"/>
          </p:cNvSpPr>
          <p:nvPr/>
        </p:nvSpPr>
        <p:spPr bwMode="auto">
          <a:xfrm>
            <a:off x="5868144" y="3252581"/>
            <a:ext cx="279171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GB" sz="3000" dirty="0">
                <a:latin typeface="Liberation Sans"/>
              </a:rPr>
              <a:t>Cultural probes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84059"/>
            <a:ext cx="4464497" cy="478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18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7"/>
            <a:ext cx="8229600" cy="922821"/>
          </a:xfrm>
        </p:spPr>
        <p:txBody>
          <a:bodyPr>
            <a:normAutofit/>
          </a:bodyPr>
          <a:lstStyle/>
          <a:p>
            <a:r>
              <a:rPr lang="en-US" dirty="0">
                <a:latin typeface="Liberation Sans"/>
              </a:rPr>
              <a:t>Contextual </a:t>
            </a:r>
            <a:r>
              <a:rPr lang="en-US" dirty="0" smtClean="0">
                <a:latin typeface="Liberation Sans"/>
              </a:rPr>
              <a:t>Inquiry</a:t>
            </a:r>
            <a:endParaRPr lang="en-US" dirty="0">
              <a:latin typeface="Liberation Sans"/>
            </a:endParaRPr>
          </a:p>
        </p:txBody>
      </p:sp>
      <p:sp>
        <p:nvSpPr>
          <p:cNvPr id="3" name="Content Placeholder 2"/>
          <p:cNvSpPr>
            <a:spLocks noGrp="1"/>
          </p:cNvSpPr>
          <p:nvPr>
            <p:ph idx="1"/>
          </p:nvPr>
        </p:nvSpPr>
        <p:spPr>
          <a:xfrm>
            <a:off x="457200" y="1725960"/>
            <a:ext cx="8229600" cy="4979640"/>
          </a:xfrm>
        </p:spPr>
        <p:txBody>
          <a:bodyPr>
            <a:normAutofit fontScale="70000" lnSpcReduction="20000"/>
          </a:bodyPr>
          <a:lstStyle/>
          <a:p>
            <a:pPr marL="358775" indent="-271463" eaLnBrk="0" hangingPunct="0">
              <a:lnSpc>
                <a:spcPct val="120000"/>
              </a:lnSpc>
              <a:buFontTx/>
              <a:buChar char="•"/>
            </a:pPr>
            <a:r>
              <a:rPr lang="en-US" sz="2600" dirty="0">
                <a:latin typeface="Liberation Sans"/>
              </a:rPr>
              <a:t>An approach to ethnographic study where user is expert, designer is </a:t>
            </a:r>
            <a:r>
              <a:rPr lang="en-US" sz="2600" dirty="0" smtClean="0">
                <a:latin typeface="Liberation Sans"/>
              </a:rPr>
              <a:t>apprentice</a:t>
            </a:r>
          </a:p>
          <a:p>
            <a:pPr marL="358775" indent="-271463" eaLnBrk="0" hangingPunct="0">
              <a:lnSpc>
                <a:spcPct val="120000"/>
              </a:lnSpc>
              <a:buFontTx/>
              <a:buChar char="•"/>
            </a:pPr>
            <a:endParaRPr lang="en-US" sz="900" dirty="0">
              <a:latin typeface="Liberation Sans"/>
            </a:endParaRPr>
          </a:p>
          <a:p>
            <a:pPr marL="358775" indent="-271463" eaLnBrk="0" hangingPunct="0">
              <a:lnSpc>
                <a:spcPct val="120000"/>
              </a:lnSpc>
              <a:buFontTx/>
              <a:buChar char="•"/>
            </a:pPr>
            <a:r>
              <a:rPr lang="en-US" sz="2600" dirty="0">
                <a:latin typeface="Liberation Sans"/>
              </a:rPr>
              <a:t>A form of interview, </a:t>
            </a:r>
            <a:r>
              <a:rPr lang="en-US" sz="2600" dirty="0" smtClean="0">
                <a:latin typeface="Liberation Sans"/>
              </a:rPr>
              <a:t>but</a:t>
            </a:r>
          </a:p>
          <a:p>
            <a:pPr marL="358775" indent="-271463" eaLnBrk="0" hangingPunct="0">
              <a:lnSpc>
                <a:spcPct val="120000"/>
              </a:lnSpc>
              <a:buFontTx/>
              <a:buChar char="•"/>
            </a:pPr>
            <a:endParaRPr lang="en-US" sz="500" dirty="0">
              <a:latin typeface="Liberation Sans"/>
            </a:endParaRPr>
          </a:p>
          <a:p>
            <a:pPr marL="630238" lvl="1" indent="-92075" eaLnBrk="0" hangingPunct="0">
              <a:lnSpc>
                <a:spcPct val="120000"/>
              </a:lnSpc>
              <a:buFontTx/>
              <a:buChar char="—"/>
            </a:pPr>
            <a:r>
              <a:rPr lang="en-US" sz="2400" dirty="0">
                <a:latin typeface="Liberation Sans"/>
              </a:rPr>
              <a:t> at users’ workplace (workstation</a:t>
            </a:r>
            <a:r>
              <a:rPr lang="en-US" sz="2400" dirty="0" smtClean="0">
                <a:latin typeface="Liberation Sans"/>
              </a:rPr>
              <a:t>)</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2 to 3 hours </a:t>
            </a:r>
            <a:r>
              <a:rPr lang="en-US" sz="2400" dirty="0" smtClean="0">
                <a:latin typeface="Liberation Sans"/>
              </a:rPr>
              <a:t>long</a:t>
            </a:r>
          </a:p>
          <a:p>
            <a:pPr marL="630238" lvl="1" indent="-92075" eaLnBrk="0" hangingPunct="0">
              <a:lnSpc>
                <a:spcPct val="120000"/>
              </a:lnSpc>
              <a:buFontTx/>
              <a:buChar char="—"/>
            </a:pPr>
            <a:endParaRPr lang="en-US" sz="900" dirty="0">
              <a:latin typeface="Liberation Sans"/>
            </a:endParaRPr>
          </a:p>
          <a:p>
            <a:pPr marL="358775" indent="-271463" eaLnBrk="0" hangingPunct="0">
              <a:lnSpc>
                <a:spcPct val="120000"/>
              </a:lnSpc>
              <a:buFontTx/>
              <a:buChar char="•"/>
            </a:pPr>
            <a:r>
              <a:rPr lang="en-US" sz="2600" dirty="0">
                <a:latin typeface="Liberation Sans"/>
              </a:rPr>
              <a:t>Four main principles</a:t>
            </a:r>
            <a:r>
              <a:rPr lang="en-US" sz="2600" dirty="0" smtClean="0">
                <a:latin typeface="Liberation Sans"/>
              </a:rPr>
              <a:t>:</a:t>
            </a:r>
          </a:p>
          <a:p>
            <a:pPr marL="358775" indent="-271463" eaLnBrk="0" hangingPunct="0">
              <a:lnSpc>
                <a:spcPct val="120000"/>
              </a:lnSpc>
              <a:buFontTx/>
              <a:buChar char="•"/>
            </a:pPr>
            <a:endParaRPr lang="en-US" sz="1000" dirty="0">
              <a:solidFill>
                <a:srgbClr val="7030A0"/>
              </a:solidFill>
              <a:latin typeface="Liberation Sans"/>
            </a:endParaRPr>
          </a:p>
          <a:p>
            <a:pPr marL="630238" lvl="1" indent="-92075" eaLnBrk="0" hangingPunct="0">
              <a:lnSpc>
                <a:spcPct val="120000"/>
              </a:lnSpc>
              <a:buFontTx/>
              <a:buChar char="—"/>
            </a:pPr>
            <a:r>
              <a:rPr lang="en-US" sz="2400" dirty="0">
                <a:latin typeface="Liberation Sans"/>
              </a:rPr>
              <a:t> Context: see workplace &amp; what </a:t>
            </a:r>
            <a:r>
              <a:rPr lang="en-US" sz="2400" dirty="0" smtClean="0">
                <a:latin typeface="Liberation Sans"/>
              </a:rPr>
              <a:t>happens</a:t>
            </a:r>
          </a:p>
          <a:p>
            <a:pPr marL="630238" lvl="1" indent="-92075" eaLnBrk="0" hangingPunct="0">
              <a:lnSpc>
                <a:spcPct val="120000"/>
              </a:lnSpc>
              <a:buFontTx/>
              <a:buChar char="—"/>
            </a:pPr>
            <a:endParaRPr lang="en-US" sz="500" dirty="0">
              <a:latin typeface="Liberation Sans"/>
            </a:endParaRPr>
          </a:p>
          <a:p>
            <a:pPr marL="630238" lvl="1" indent="-92075" eaLnBrk="0" hangingPunct="0">
              <a:lnSpc>
                <a:spcPct val="120000"/>
              </a:lnSpc>
              <a:buFontTx/>
              <a:buChar char="—"/>
            </a:pPr>
            <a:r>
              <a:rPr lang="en-US" sz="2400" dirty="0">
                <a:latin typeface="Liberation Sans"/>
              </a:rPr>
              <a:t> Partnership: user and developer </a:t>
            </a:r>
            <a:r>
              <a:rPr lang="en-US" sz="2400" dirty="0" smtClean="0">
                <a:latin typeface="Liberation Sans"/>
              </a:rPr>
              <a:t>collaborate</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Interpretation: observations interpreted by user and developer </a:t>
            </a:r>
            <a:r>
              <a:rPr lang="en-US" sz="2400" dirty="0" smtClean="0">
                <a:latin typeface="Liberation Sans"/>
              </a:rPr>
              <a:t>together</a:t>
            </a:r>
          </a:p>
          <a:p>
            <a:pPr marL="630238" lvl="1" indent="-92075" eaLnBrk="0" hangingPunct="0">
              <a:lnSpc>
                <a:spcPct val="120000"/>
              </a:lnSpc>
              <a:buFontTx/>
              <a:buChar char="—"/>
            </a:pPr>
            <a:endParaRPr lang="en-US" sz="600" dirty="0">
              <a:latin typeface="Liberation Sans"/>
            </a:endParaRPr>
          </a:p>
          <a:p>
            <a:pPr marL="630238" lvl="1" indent="-92075" eaLnBrk="0" hangingPunct="0">
              <a:lnSpc>
                <a:spcPct val="120000"/>
              </a:lnSpc>
              <a:buFontTx/>
              <a:buChar char="—"/>
            </a:pPr>
            <a:r>
              <a:rPr lang="en-US" sz="2400" dirty="0">
                <a:latin typeface="Liberation Sans"/>
              </a:rPr>
              <a:t> Focus: project focus to understand what to look for</a:t>
            </a:r>
          </a:p>
          <a:p>
            <a:endParaRPr lang="en-US" dirty="0">
              <a:latin typeface="Liberation Sans"/>
            </a:endParaRPr>
          </a:p>
        </p:txBody>
      </p:sp>
      <p:sp>
        <p:nvSpPr>
          <p:cNvPr id="2560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25607" name="Rectangle 7"/>
          <p:cNvSpPr>
            <a:spLocks noChangeArrowheads="1"/>
          </p:cNvSpPr>
          <p:nvPr/>
        </p:nvSpPr>
        <p:spPr bwMode="auto">
          <a:xfrm>
            <a:off x="914400" y="1066800"/>
            <a:ext cx="69627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spcBef>
                <a:spcPct val="20000"/>
              </a:spcBef>
              <a:buFontTx/>
              <a:buChar char="•"/>
            </a:pPr>
            <a:endParaRPr lang="en-US" sz="3200">
              <a:solidFill>
                <a:srgbClr val="000000"/>
              </a:solidFill>
              <a:latin typeface="Liberation Sans"/>
            </a:endParaRPr>
          </a:p>
          <a:p>
            <a:pPr marL="342900" indent="-342900">
              <a:spcBef>
                <a:spcPct val="20000"/>
              </a:spcBef>
              <a:buFontTx/>
              <a:buChar char="•"/>
            </a:pPr>
            <a:endParaRPr lang="en-US" sz="3200">
              <a:solidFill>
                <a:srgbClr val="0070C0"/>
              </a:solidFill>
              <a:latin typeface="Liberation Sans"/>
            </a:endParaRPr>
          </a:p>
        </p:txBody>
      </p:sp>
    </p:spTree>
    <p:extLst>
      <p:ext uri="{BB962C8B-B14F-4D97-AF65-F5344CB8AC3E}">
        <p14:creationId xmlns:p14="http://schemas.microsoft.com/office/powerpoint/2010/main" val="130550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50" name="Rectangle 6"/>
          <p:cNvSpPr>
            <a:spLocks noGrp="1" noChangeArrowheads="1"/>
          </p:cNvSpPr>
          <p:nvPr>
            <p:ph type="title"/>
          </p:nvPr>
        </p:nvSpPr>
        <p:spPr>
          <a:xfrm>
            <a:off x="584602" y="692367"/>
            <a:ext cx="594393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interpretation and analysis</a:t>
            </a:r>
          </a:p>
        </p:txBody>
      </p:sp>
      <p:sp>
        <p:nvSpPr>
          <p:cNvPr id="3175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1752" name="Rectangle 8"/>
          <p:cNvSpPr>
            <a:spLocks noChangeArrowheads="1"/>
          </p:cNvSpPr>
          <p:nvPr/>
        </p:nvSpPr>
        <p:spPr bwMode="auto">
          <a:xfrm>
            <a:off x="527050" y="1863012"/>
            <a:ext cx="8089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261938" indent="-261938" eaLnBrk="0" hangingPunct="0">
              <a:buFontTx/>
              <a:buChar char="•"/>
            </a:pPr>
            <a:r>
              <a:rPr lang="en-US" sz="2400" dirty="0">
                <a:latin typeface="Liberation Sans"/>
              </a:rPr>
              <a:t>Start soon after data gathering session</a:t>
            </a:r>
          </a:p>
          <a:p>
            <a:pPr marL="261938" indent="-261938" eaLnBrk="0" hangingPunct="0">
              <a:buFontTx/>
              <a:buChar char="•"/>
            </a:pPr>
            <a:endParaRPr lang="en-US" sz="2400" dirty="0">
              <a:latin typeface="Liberation Sans"/>
            </a:endParaRPr>
          </a:p>
          <a:p>
            <a:pPr marL="261938" indent="-261938" eaLnBrk="0" hangingPunct="0">
              <a:buFontTx/>
              <a:buChar char="•"/>
            </a:pPr>
            <a:r>
              <a:rPr lang="en-US" sz="2400" dirty="0">
                <a:latin typeface="Liberation Sans"/>
              </a:rPr>
              <a:t>Initial interpretation before deeper analysis</a:t>
            </a:r>
            <a:br>
              <a:rPr lang="en-US" sz="2400" dirty="0">
                <a:latin typeface="Liberation Sans"/>
              </a:rPr>
            </a:br>
            <a:endParaRPr lang="en-US" sz="2400" dirty="0">
              <a:latin typeface="Liberation Sans"/>
            </a:endParaRPr>
          </a:p>
          <a:p>
            <a:pPr marL="261938" indent="-261938" eaLnBrk="0" hangingPunct="0">
              <a:buFontTx/>
              <a:buChar char="•"/>
            </a:pPr>
            <a:r>
              <a:rPr lang="en-US" sz="2400" dirty="0">
                <a:latin typeface="Liberation Sans"/>
              </a:rPr>
              <a:t>Different approaches emphasize different elements e.g. class diagrams for object-oriented systems, entity-relationship diagrams for data intensive systems</a:t>
            </a:r>
          </a:p>
          <a:p>
            <a:pPr marL="261938" indent="-261938" eaLnBrk="0" hangingPunct="0"/>
            <a:endParaRPr lang="en-US" sz="2000" dirty="0">
              <a:latin typeface="Liberation Sans"/>
            </a:endParaRPr>
          </a:p>
        </p:txBody>
      </p:sp>
    </p:spTree>
    <p:extLst>
      <p:ext uri="{BB962C8B-B14F-4D97-AF65-F5344CB8AC3E}">
        <p14:creationId xmlns:p14="http://schemas.microsoft.com/office/powerpoint/2010/main" val="3888065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a:xfrm>
            <a:off x="467544" y="699790"/>
            <a:ext cx="5102360"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How to describe the tasks?</a:t>
            </a:r>
            <a:endParaRPr lang="en-US" sz="3200" dirty="0">
              <a:latin typeface="Liberation Sans"/>
            </a:endParaRPr>
          </a:p>
        </p:txBody>
      </p:sp>
      <p:sp>
        <p:nvSpPr>
          <p:cNvPr id="32775" name="Rectangle 7"/>
          <p:cNvSpPr>
            <a:spLocks noGrp="1" noChangeArrowheads="1"/>
          </p:cNvSpPr>
          <p:nvPr>
            <p:ph idx="1"/>
          </p:nvPr>
        </p:nvSpPr>
        <p:spPr>
          <a:xfrm>
            <a:off x="457200" y="1967433"/>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61938" indent="-261938" eaLnBrk="0" hangingPunct="0">
              <a:buFontTx/>
              <a:buChar char="•"/>
            </a:pPr>
            <a:r>
              <a:rPr lang="en-US" dirty="0" smtClean="0">
                <a:latin typeface="Liberation Sans"/>
              </a:rPr>
              <a:t>Scenarios</a:t>
            </a:r>
          </a:p>
          <a:p>
            <a:pPr marL="261938" indent="-261938" eaLnBrk="0" hangingPunct="0">
              <a:buFontTx/>
              <a:buChar char="•"/>
            </a:pPr>
            <a:endParaRPr lang="en-US" sz="300" dirty="0">
              <a:latin typeface="Liberation Sans"/>
            </a:endParaRPr>
          </a:p>
          <a:p>
            <a:pPr marL="906463" lvl="1" indent="-369888" eaLnBrk="0" hangingPunct="0">
              <a:buFont typeface="Verdana" charset="0"/>
              <a:buChar char="―"/>
            </a:pPr>
            <a:r>
              <a:rPr lang="en-US" sz="2000" dirty="0">
                <a:latin typeface="Liberation Sans"/>
              </a:rPr>
              <a:t>an informal narrative story, simple, ‘natural’, personal, not </a:t>
            </a:r>
            <a:r>
              <a:rPr lang="en-US" sz="2000" dirty="0" smtClean="0">
                <a:latin typeface="Liberation Sans"/>
              </a:rPr>
              <a:t>generalizable</a:t>
            </a:r>
            <a:endParaRPr lang="en-US" sz="2000" dirty="0">
              <a:latin typeface="Liberation Sans"/>
            </a:endParaRPr>
          </a:p>
          <a:p>
            <a:pPr marL="906463" lvl="1" indent="-369888" eaLnBrk="0" hangingPunct="0"/>
            <a:endParaRPr lang="en-US" sz="600" dirty="0">
              <a:latin typeface="Liberation Sans"/>
            </a:endParaRPr>
          </a:p>
          <a:p>
            <a:pPr marL="261938" indent="-261938" eaLnBrk="0" hangingPunct="0">
              <a:buFontTx/>
              <a:buChar char="•"/>
            </a:pPr>
            <a:r>
              <a:rPr lang="en-US" dirty="0">
                <a:latin typeface="Liberation Sans"/>
              </a:rPr>
              <a:t>Use </a:t>
            </a:r>
            <a:r>
              <a:rPr lang="en-US" dirty="0" smtClean="0">
                <a:latin typeface="Liberation Sans"/>
              </a:rPr>
              <a:t>cases</a:t>
            </a:r>
          </a:p>
          <a:p>
            <a:pPr marL="261938" indent="-26193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interaction with a </a:t>
            </a:r>
            <a:r>
              <a:rPr lang="en-US" sz="2000" dirty="0" smtClean="0">
                <a:latin typeface="Liberation Sans"/>
              </a:rPr>
              <a:t>system</a:t>
            </a:r>
          </a:p>
          <a:p>
            <a:pPr marL="906463" lvl="1" indent="-36988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detailed understanding of the </a:t>
            </a:r>
            <a:r>
              <a:rPr lang="en-US" sz="2000" dirty="0" smtClean="0">
                <a:latin typeface="Liberation Sans"/>
              </a:rPr>
              <a:t>interaction</a:t>
            </a:r>
          </a:p>
          <a:p>
            <a:pPr marL="906463" lvl="1" indent="-369888" eaLnBrk="0" hangingPunct="0">
              <a:buFontTx/>
              <a:buChar char="—"/>
            </a:pPr>
            <a:endParaRPr lang="en-US" sz="300" dirty="0">
              <a:latin typeface="Liberation Sans"/>
            </a:endParaRPr>
          </a:p>
          <a:p>
            <a:pPr marL="906463" lvl="1" indent="-369888" eaLnBrk="0" hangingPunct="0">
              <a:buFontTx/>
              <a:buChar char="—"/>
            </a:pPr>
            <a:endParaRPr lang="en-US" sz="600" dirty="0">
              <a:latin typeface="Liberation Sans"/>
            </a:endParaRPr>
          </a:p>
          <a:p>
            <a:pPr marL="261938" indent="-261938" eaLnBrk="0" hangingPunct="0">
              <a:buFontTx/>
              <a:buChar char="•"/>
            </a:pPr>
            <a:r>
              <a:rPr lang="en-US" dirty="0">
                <a:latin typeface="Liberation Sans"/>
              </a:rPr>
              <a:t>Essential use cases</a:t>
            </a:r>
          </a:p>
          <a:p>
            <a:pPr marL="906463" lvl="1" indent="-369888" eaLnBrk="0" hangingPunct="0">
              <a:buFontTx/>
              <a:buChar char="—"/>
            </a:pPr>
            <a:r>
              <a:rPr lang="en-US" sz="2000" dirty="0">
                <a:latin typeface="Liberation Sans"/>
              </a:rPr>
              <a:t>abstract away from the </a:t>
            </a:r>
            <a:r>
              <a:rPr lang="en-US" sz="2000" dirty="0" smtClean="0">
                <a:latin typeface="Liberation Sans"/>
              </a:rPr>
              <a:t>details</a:t>
            </a:r>
          </a:p>
          <a:p>
            <a:pPr marL="906463" lvl="1" indent="-36988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does not have the same assumptions as use cases</a:t>
            </a:r>
          </a:p>
          <a:p>
            <a:endParaRPr lang="en-US" sz="2000" dirty="0">
              <a:solidFill>
                <a:srgbClr val="000000"/>
              </a:solidFill>
              <a:latin typeface="Liberation Sans"/>
            </a:endParaRPr>
          </a:p>
          <a:p>
            <a:endParaRPr lang="en-US" sz="2000" dirty="0">
              <a:latin typeface="Liberation Sans"/>
            </a:endParaRPr>
          </a:p>
        </p:txBody>
      </p:sp>
      <p:sp>
        <p:nvSpPr>
          <p:cNvPr id="3277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6" name="Rectangle 8"/>
          <p:cNvSpPr>
            <a:spLocks noChangeArrowheads="1"/>
          </p:cNvSpPr>
          <p:nvPr/>
        </p:nvSpPr>
        <p:spPr bwMode="auto">
          <a:xfrm>
            <a:off x="2339752" y="1556792"/>
            <a:ext cx="8088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261938" indent="-261938" eaLnBrk="0" hangingPunct="0"/>
            <a:endParaRPr lang="en-US" sz="2400" dirty="0">
              <a:latin typeface="Liberation Sans"/>
            </a:endParaRPr>
          </a:p>
        </p:txBody>
      </p:sp>
    </p:spTree>
    <p:extLst>
      <p:ext uri="{BB962C8B-B14F-4D97-AF65-F5344CB8AC3E}">
        <p14:creationId xmlns:p14="http://schemas.microsoft.com/office/powerpoint/2010/main" val="3314353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and Personas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01" y="1690689"/>
            <a:ext cx="6768752" cy="47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33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19"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1"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2" name="Rectangle 6"/>
          <p:cNvSpPr>
            <a:spLocks noGrp="1" noChangeArrowheads="1"/>
          </p:cNvSpPr>
          <p:nvPr>
            <p:ph type="title"/>
          </p:nvPr>
        </p:nvSpPr>
        <p:spPr>
          <a:xfrm>
            <a:off x="477712" y="780945"/>
            <a:ext cx="7766551"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Case Study: Use </a:t>
            </a:r>
            <a:r>
              <a:rPr lang="en-US" sz="3200" dirty="0">
                <a:latin typeface="Liberation Sans"/>
              </a:rPr>
              <a:t>case for travel organizer</a:t>
            </a:r>
          </a:p>
        </p:txBody>
      </p:sp>
      <p:sp>
        <p:nvSpPr>
          <p:cNvPr id="34823"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4824" name="Rectangle 8"/>
          <p:cNvSpPr>
            <a:spLocks noChangeArrowheads="1"/>
          </p:cNvSpPr>
          <p:nvPr/>
        </p:nvSpPr>
        <p:spPr bwMode="auto">
          <a:xfrm>
            <a:off x="317500" y="1430867"/>
            <a:ext cx="8574088" cy="48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lnSpc>
                <a:spcPct val="130000"/>
              </a:lnSpc>
            </a:pPr>
            <a:r>
              <a:rPr lang="en-GB" sz="2000" dirty="0">
                <a:latin typeface="Liberation Sans"/>
              </a:rPr>
              <a:t>1. The system displays options for investigating visa and vaccination requirements.</a:t>
            </a:r>
          </a:p>
          <a:p>
            <a:pPr eaLnBrk="0" hangingPunct="0">
              <a:lnSpc>
                <a:spcPct val="130000"/>
              </a:lnSpc>
            </a:pPr>
            <a:r>
              <a:rPr lang="en-GB" sz="2000" dirty="0">
                <a:latin typeface="Liberation Sans"/>
              </a:rPr>
              <a:t>2. The user chooses the option to find out about visa requirements.</a:t>
            </a:r>
          </a:p>
          <a:p>
            <a:pPr eaLnBrk="0" hangingPunct="0">
              <a:lnSpc>
                <a:spcPct val="130000"/>
              </a:lnSpc>
            </a:pPr>
            <a:r>
              <a:rPr lang="en-GB" sz="2000" dirty="0">
                <a:latin typeface="Liberation Sans"/>
              </a:rPr>
              <a:t>3. The system prompts user for the name of the destination country.</a:t>
            </a:r>
          </a:p>
          <a:p>
            <a:pPr eaLnBrk="0" hangingPunct="0">
              <a:lnSpc>
                <a:spcPct val="130000"/>
              </a:lnSpc>
            </a:pPr>
            <a:r>
              <a:rPr lang="en-GB" sz="2000" dirty="0">
                <a:latin typeface="Liberation Sans"/>
              </a:rPr>
              <a:t>4. The user enters the country</a:t>
            </a:r>
            <a:r>
              <a:rPr lang="ja-JP" altLang="en-GB" sz="2000" dirty="0">
                <a:latin typeface="Liberation Sans"/>
              </a:rPr>
              <a:t>’</a:t>
            </a:r>
            <a:r>
              <a:rPr lang="en-GB" sz="2000" dirty="0">
                <a:latin typeface="Liberation Sans"/>
              </a:rPr>
              <a:t>s name.</a:t>
            </a:r>
          </a:p>
          <a:p>
            <a:pPr eaLnBrk="0" hangingPunct="0">
              <a:lnSpc>
                <a:spcPct val="130000"/>
              </a:lnSpc>
            </a:pPr>
            <a:r>
              <a:rPr lang="en-GB" sz="2000" dirty="0">
                <a:latin typeface="Liberation Sans"/>
              </a:rPr>
              <a:t>5. The system checks that the country is valid.</a:t>
            </a:r>
          </a:p>
          <a:p>
            <a:pPr eaLnBrk="0" hangingPunct="0">
              <a:lnSpc>
                <a:spcPct val="130000"/>
              </a:lnSpc>
            </a:pPr>
            <a:r>
              <a:rPr lang="en-GB" sz="2000" dirty="0">
                <a:latin typeface="Liberation Sans"/>
              </a:rPr>
              <a:t>6. The system prompts the user for her nationality.</a:t>
            </a:r>
          </a:p>
          <a:p>
            <a:pPr eaLnBrk="0" hangingPunct="0">
              <a:lnSpc>
                <a:spcPct val="130000"/>
              </a:lnSpc>
            </a:pPr>
            <a:r>
              <a:rPr lang="en-GB" sz="2000" dirty="0">
                <a:latin typeface="Liberation Sans"/>
              </a:rPr>
              <a:t>7. The user enters her nationality.</a:t>
            </a:r>
          </a:p>
          <a:p>
            <a:pPr eaLnBrk="0" hangingPunct="0">
              <a:lnSpc>
                <a:spcPct val="130000"/>
              </a:lnSpc>
            </a:pPr>
            <a:r>
              <a:rPr lang="en-GB" sz="2000" dirty="0">
                <a:latin typeface="Liberation Sans"/>
              </a:rPr>
              <a:t>8. The system checks the visa requirements of the entered country for a passport holder of her nationality.</a:t>
            </a:r>
          </a:p>
          <a:p>
            <a:pPr eaLnBrk="0" hangingPunct="0">
              <a:lnSpc>
                <a:spcPct val="130000"/>
              </a:lnSpc>
            </a:pPr>
            <a:r>
              <a:rPr lang="en-GB" sz="2000" dirty="0">
                <a:latin typeface="Liberation Sans"/>
              </a:rPr>
              <a:t>9. The system displays the visa requirements.</a:t>
            </a:r>
          </a:p>
          <a:p>
            <a:pPr eaLnBrk="0" hangingPunct="0">
              <a:lnSpc>
                <a:spcPct val="130000"/>
              </a:lnSpc>
            </a:pPr>
            <a:r>
              <a:rPr lang="en-GB" sz="2000" dirty="0">
                <a:latin typeface="Liberation Sans"/>
              </a:rPr>
              <a:t>10. The system displays the option to print out the visa requirements.</a:t>
            </a:r>
          </a:p>
          <a:p>
            <a:pPr eaLnBrk="0" hangingPunct="0">
              <a:lnSpc>
                <a:spcPct val="130000"/>
              </a:lnSpc>
            </a:pPr>
            <a:r>
              <a:rPr lang="en-GB" sz="2000" dirty="0">
                <a:latin typeface="Liberation Sans"/>
              </a:rPr>
              <a:t>11. The user chooses to print the requirements.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z="1000" smtClean="0">
                <a:solidFill>
                  <a:schemeClr val="accent6">
                    <a:lumMod val="75000"/>
                  </a:schemeClr>
                </a:solidFill>
                <a:latin typeface="Liberation Sans"/>
              </a:rPr>
              <a:t>26</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36216721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a:xfrm>
            <a:off x="457200" y="462699"/>
            <a:ext cx="8229600" cy="76687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600">
                <a:latin typeface="Liberation Sans"/>
              </a:rPr>
              <a:t>Alternative courses for travel organizer</a:t>
            </a:r>
            <a:r>
              <a:rPr lang="en-US" sz="4400">
                <a:latin typeface="Liberation Sans"/>
              </a:rPr>
              <a:t> </a:t>
            </a:r>
          </a:p>
        </p:txBody>
      </p:sp>
      <p:sp>
        <p:nvSpPr>
          <p:cNvPr id="35847"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smtClean="0">
              <a:solidFill>
                <a:srgbClr val="000000"/>
              </a:solidFill>
              <a:latin typeface="Liberation Sans"/>
            </a:endParaRPr>
          </a:p>
          <a:p>
            <a:endParaRPr lang="en-US" dirty="0">
              <a:latin typeface="Liberation Sans"/>
            </a:endParaRPr>
          </a:p>
        </p:txBody>
      </p:sp>
      <p:sp>
        <p:nvSpPr>
          <p:cNvPr id="358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8" name="Rectangle 8"/>
          <p:cNvSpPr>
            <a:spLocks noChangeArrowheads="1"/>
          </p:cNvSpPr>
          <p:nvPr/>
        </p:nvSpPr>
        <p:spPr bwMode="auto">
          <a:xfrm>
            <a:off x="633413" y="1524000"/>
            <a:ext cx="8088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r>
              <a:rPr lang="en-GB" sz="2400" dirty="0" smtClean="0">
                <a:latin typeface="Liberation Sans"/>
              </a:rPr>
              <a:t>Some alternative courses:</a:t>
            </a:r>
          </a:p>
          <a:p>
            <a:pPr eaLnBrk="0" hangingPunct="0"/>
            <a:endParaRPr lang="en-GB" sz="2400" dirty="0" smtClean="0">
              <a:latin typeface="Liberation Sans"/>
            </a:endParaRPr>
          </a:p>
          <a:p>
            <a:pPr eaLnBrk="0" hangingPunct="0"/>
            <a:r>
              <a:rPr lang="en-GB" sz="2400" dirty="0" smtClean="0">
                <a:latin typeface="Liberation Sans"/>
              </a:rPr>
              <a:t>6. If the country name is invalid:</a:t>
            </a:r>
          </a:p>
          <a:p>
            <a:pPr eaLnBrk="0" hangingPunct="0"/>
            <a:endParaRPr lang="en-GB" sz="400" dirty="0" smtClean="0">
              <a:latin typeface="Liberation Sans"/>
            </a:endParaRPr>
          </a:p>
          <a:p>
            <a:pPr lvl="1" eaLnBrk="0" hangingPunct="0"/>
            <a:r>
              <a:rPr lang="en-GB" sz="2400" dirty="0" smtClean="0">
                <a:latin typeface="Liberation Sans"/>
              </a:rPr>
              <a:t>6.1 The system displays an error message.</a:t>
            </a:r>
          </a:p>
          <a:p>
            <a:pPr lvl="1" eaLnBrk="0" hangingPunct="0"/>
            <a:endParaRPr lang="en-GB" sz="400" dirty="0" smtClean="0">
              <a:latin typeface="Liberation Sans"/>
            </a:endParaRPr>
          </a:p>
          <a:p>
            <a:pPr lvl="1" eaLnBrk="0" hangingPunct="0"/>
            <a:r>
              <a:rPr lang="en-GB" sz="2400" dirty="0" smtClean="0">
                <a:latin typeface="Liberation Sans"/>
              </a:rPr>
              <a:t>6.2 The system returns to step 3.</a:t>
            </a:r>
          </a:p>
          <a:p>
            <a:pPr eaLnBrk="0" hangingPunct="0"/>
            <a:endParaRPr lang="en-GB" sz="1400" dirty="0" smtClean="0">
              <a:latin typeface="Liberation Sans"/>
            </a:endParaRPr>
          </a:p>
          <a:p>
            <a:pPr eaLnBrk="0" hangingPunct="0"/>
            <a:r>
              <a:rPr lang="en-GB" sz="2400" dirty="0" smtClean="0">
                <a:latin typeface="Liberation Sans"/>
              </a:rPr>
              <a:t>8. If the nationality is invalid:</a:t>
            </a:r>
          </a:p>
          <a:p>
            <a:pPr eaLnBrk="0" hangingPunct="0"/>
            <a:endParaRPr lang="en-GB" sz="400" dirty="0" smtClean="0">
              <a:latin typeface="Liberation Sans"/>
            </a:endParaRPr>
          </a:p>
          <a:p>
            <a:pPr lvl="1" eaLnBrk="0" hangingPunct="0"/>
            <a:r>
              <a:rPr lang="en-GB" sz="2400" dirty="0" smtClean="0">
                <a:latin typeface="Liberation Sans"/>
              </a:rPr>
              <a:t>8.1 The system displays an error message.</a:t>
            </a:r>
          </a:p>
          <a:p>
            <a:pPr lvl="1" eaLnBrk="0" hangingPunct="0"/>
            <a:endParaRPr lang="en-GB" sz="400" dirty="0" smtClean="0">
              <a:latin typeface="Liberation Sans"/>
            </a:endParaRPr>
          </a:p>
          <a:p>
            <a:pPr lvl="1" eaLnBrk="0" hangingPunct="0"/>
            <a:r>
              <a:rPr lang="en-GB" sz="2400" dirty="0" smtClean="0">
                <a:latin typeface="Liberation Sans"/>
              </a:rPr>
              <a:t>8.2 The system returns to step 6.</a:t>
            </a:r>
          </a:p>
          <a:p>
            <a:pPr eaLnBrk="0" hangingPunct="0"/>
            <a:endParaRPr lang="en-GB" sz="1400" dirty="0" smtClean="0">
              <a:latin typeface="Liberation Sans"/>
            </a:endParaRPr>
          </a:p>
          <a:p>
            <a:pPr eaLnBrk="0" hangingPunct="0"/>
            <a:r>
              <a:rPr lang="en-GB" sz="2400" dirty="0" smtClean="0">
                <a:latin typeface="Liberation Sans"/>
              </a:rPr>
              <a:t>9. If no information about visa requirements is found:</a:t>
            </a:r>
          </a:p>
          <a:p>
            <a:pPr eaLnBrk="0" hangingPunct="0"/>
            <a:endParaRPr lang="en-GB" sz="400" dirty="0" smtClean="0">
              <a:latin typeface="Liberation Sans"/>
            </a:endParaRPr>
          </a:p>
          <a:p>
            <a:pPr lvl="1" eaLnBrk="0" hangingPunct="0"/>
            <a:r>
              <a:rPr lang="en-GB" sz="2400" dirty="0" smtClean="0">
                <a:latin typeface="Liberation Sans"/>
              </a:rPr>
              <a:t>9.1 The system displays a suitable message.</a:t>
            </a:r>
          </a:p>
          <a:p>
            <a:pPr lvl="1" eaLnBrk="0" hangingPunct="0"/>
            <a:endParaRPr lang="en-GB" sz="400" dirty="0" smtClean="0">
              <a:latin typeface="Liberation Sans"/>
            </a:endParaRPr>
          </a:p>
          <a:p>
            <a:pPr lvl="1" eaLnBrk="0" hangingPunct="0"/>
            <a:r>
              <a:rPr lang="en-GB" sz="2400" dirty="0" smtClean="0">
                <a:latin typeface="Liberation Sans"/>
              </a:rPr>
              <a:t>9.2 The system returns to step 1.</a:t>
            </a:r>
          </a:p>
          <a:p>
            <a:pPr eaLnBrk="0" hangingPunct="0">
              <a:spcBef>
                <a:spcPts val="600"/>
              </a:spcBef>
            </a:pPr>
            <a:endParaRPr lang="en-US" sz="2000" dirty="0">
              <a:latin typeface="Liberation Sans"/>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z="1000" smtClean="0">
                <a:solidFill>
                  <a:schemeClr val="accent6">
                    <a:lumMod val="75000"/>
                  </a:schemeClr>
                </a:solidFill>
                <a:latin typeface="Liberation Sans"/>
              </a:rPr>
              <a:t>27</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28054117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2800"/>
              <a:t>Example use case diagram for travel organizer</a:t>
            </a:r>
          </a:p>
        </p:txBody>
      </p:sp>
      <p:sp>
        <p:nvSpPr>
          <p:cNvPr id="36871"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endParaRPr>
          </a:p>
          <a:p>
            <a:endParaRPr lang="en-US"/>
          </a:p>
        </p:txBody>
      </p:sp>
      <p:sp>
        <p:nvSpPr>
          <p:cNvPr id="368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6872" name="Picture 8" descr="fig_1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038349"/>
            <a:ext cx="73533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7294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a:xfrm>
            <a:off x="457200" y="413455"/>
            <a:ext cx="8229600" cy="86536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2800" dirty="0">
                <a:latin typeface="Liberation Sans"/>
              </a:rPr>
              <a:t>Example essential use </a:t>
            </a:r>
            <a:r>
              <a:rPr lang="en-US" sz="2800" dirty="0" smtClean="0">
                <a:latin typeface="Liberation Sans"/>
              </a:rPr>
              <a:t>case (business use case) </a:t>
            </a:r>
            <a:r>
              <a:rPr lang="en-US" sz="2800" dirty="0">
                <a:latin typeface="Liberation Sans"/>
              </a:rPr>
              <a:t>for travel organizer</a:t>
            </a:r>
          </a:p>
        </p:txBody>
      </p:sp>
      <p:sp>
        <p:nvSpPr>
          <p:cNvPr id="37895"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789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7896" name="Rectangle 8"/>
          <p:cNvSpPr>
            <a:spLocks noChangeArrowheads="1"/>
          </p:cNvSpPr>
          <p:nvPr/>
        </p:nvSpPr>
        <p:spPr bwMode="auto">
          <a:xfrm>
            <a:off x="457200" y="2057984"/>
            <a:ext cx="851058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r>
              <a:rPr lang="en-GB" sz="2000" dirty="0" smtClean="0">
                <a:latin typeface="Liberation Sans"/>
              </a:rPr>
              <a:t>retrieve Visa</a:t>
            </a:r>
            <a:endParaRPr lang="en-GB" sz="2000" dirty="0">
              <a:latin typeface="Liberation Sans"/>
            </a:endParaRPr>
          </a:p>
          <a:p>
            <a:pPr eaLnBrk="0" hangingPunct="0"/>
            <a:endParaRPr lang="en-GB" sz="2000" u="sng" dirty="0">
              <a:latin typeface="Liberation Sans"/>
            </a:endParaRPr>
          </a:p>
          <a:p>
            <a:pPr eaLnBrk="0" hangingPunct="0"/>
            <a:r>
              <a:rPr lang="en-GB" sz="2000" u="sng" dirty="0">
                <a:latin typeface="Liberation Sans"/>
              </a:rPr>
              <a:t>USER INTENTION			</a:t>
            </a:r>
            <a:r>
              <a:rPr lang="en-GB" sz="2000" u="sng" dirty="0" smtClean="0">
                <a:latin typeface="Liberation Sans"/>
              </a:rPr>
              <a:t>      SYSTEM </a:t>
            </a:r>
            <a:r>
              <a:rPr lang="en-GB" sz="2000" u="sng" dirty="0">
                <a:latin typeface="Liberation Sans"/>
              </a:rPr>
              <a:t>RESPONSIBILITY</a:t>
            </a:r>
            <a:br>
              <a:rPr lang="en-GB" sz="2000" u="sng" dirty="0">
                <a:latin typeface="Liberation Sans"/>
              </a:rPr>
            </a:br>
            <a:endParaRPr lang="en-GB" sz="2000" u="sng" dirty="0" smtClean="0">
              <a:latin typeface="Liberation Sans"/>
            </a:endParaRPr>
          </a:p>
          <a:p>
            <a:pPr eaLnBrk="0" hangingPunct="0"/>
            <a:r>
              <a:rPr lang="en-GB" sz="2000" dirty="0" smtClean="0">
                <a:latin typeface="Liberation Sans"/>
              </a:rPr>
              <a:t>find </a:t>
            </a:r>
            <a:r>
              <a:rPr lang="en-GB" sz="2000" dirty="0">
                <a:latin typeface="Liberation Sans"/>
              </a:rPr>
              <a:t>visa requirements			request destination and </a:t>
            </a:r>
            <a:r>
              <a:rPr lang="en-GB" sz="2000" dirty="0" smtClean="0">
                <a:latin typeface="Liberation Sans"/>
              </a:rPr>
              <a:t>nationality</a:t>
            </a:r>
            <a:r>
              <a:rPr lang="en-GB" sz="2000" dirty="0">
                <a:latin typeface="Liberation Sans"/>
              </a:rPr>
              <a:t>					</a:t>
            </a:r>
            <a:br>
              <a:rPr lang="en-GB" sz="2000" dirty="0">
                <a:latin typeface="Liberation Sans"/>
              </a:rPr>
            </a:br>
            <a:r>
              <a:rPr lang="en-GB" sz="2000" dirty="0" smtClean="0">
                <a:latin typeface="Liberation Sans"/>
              </a:rPr>
              <a:t>supply required information</a:t>
            </a:r>
            <a:r>
              <a:rPr lang="en-GB" sz="2000" dirty="0">
                <a:latin typeface="Liberation Sans"/>
              </a:rPr>
              <a:t> </a:t>
            </a:r>
            <a:r>
              <a:rPr lang="en-GB" sz="2000" dirty="0" smtClean="0">
                <a:latin typeface="Liberation Sans"/>
              </a:rPr>
              <a:t>       obtain appropriate visa info</a:t>
            </a:r>
            <a:br>
              <a:rPr lang="en-GB" sz="2000" dirty="0" smtClean="0">
                <a:latin typeface="Liberation Sans"/>
              </a:rPr>
            </a:br>
            <a:endParaRPr lang="en-GB" sz="2000" dirty="0" smtClean="0">
              <a:latin typeface="Liberation Sans"/>
            </a:endParaRPr>
          </a:p>
          <a:p>
            <a:pPr eaLnBrk="0" hangingPunct="0"/>
            <a:r>
              <a:rPr lang="en-GB" sz="2000" dirty="0" smtClean="0">
                <a:latin typeface="Liberation Sans"/>
              </a:rPr>
              <a:t>obtain copy of visa info</a:t>
            </a:r>
            <a:r>
              <a:rPr lang="en-GB" sz="2000" dirty="0">
                <a:latin typeface="Liberation Sans"/>
              </a:rPr>
              <a:t> </a:t>
            </a:r>
            <a:r>
              <a:rPr lang="en-GB" sz="2000" dirty="0" smtClean="0">
                <a:latin typeface="Liberation Sans"/>
              </a:rPr>
              <a:t>              offer </a:t>
            </a:r>
            <a:r>
              <a:rPr lang="en-GB" sz="2000" dirty="0">
                <a:latin typeface="Liberation Sans"/>
              </a:rPr>
              <a:t>info in different </a:t>
            </a:r>
            <a:r>
              <a:rPr lang="en-GB" sz="2000" dirty="0" smtClean="0">
                <a:latin typeface="Liberation Sans"/>
              </a:rPr>
              <a:t>formats</a:t>
            </a:r>
          </a:p>
          <a:p>
            <a:pPr eaLnBrk="0" hangingPunct="0"/>
            <a:r>
              <a:rPr lang="en-GB" sz="2000" dirty="0">
                <a:latin typeface="Liberation Sans"/>
              </a:rPr>
              <a:t/>
            </a:r>
            <a:br>
              <a:rPr lang="en-GB" sz="2000" dirty="0">
                <a:latin typeface="Liberation Sans"/>
              </a:rPr>
            </a:br>
            <a:r>
              <a:rPr lang="en-GB" sz="2000" dirty="0">
                <a:latin typeface="Liberation Sans"/>
              </a:rPr>
              <a:t>choose suitable </a:t>
            </a:r>
            <a:r>
              <a:rPr lang="en-GB" sz="2000" dirty="0" smtClean="0">
                <a:latin typeface="Liberation Sans"/>
              </a:rPr>
              <a:t>format</a:t>
            </a:r>
            <a:r>
              <a:rPr lang="en-GB" sz="2000" dirty="0">
                <a:latin typeface="Liberation Sans"/>
              </a:rPr>
              <a:t> </a:t>
            </a:r>
            <a:r>
              <a:rPr lang="en-GB" sz="2000" dirty="0" smtClean="0">
                <a:latin typeface="Liberation Sans"/>
              </a:rPr>
              <a:t>                provide </a:t>
            </a:r>
            <a:r>
              <a:rPr lang="en-GB" sz="2000" dirty="0">
                <a:latin typeface="Liberation Sans"/>
              </a:rPr>
              <a:t>info in chosen format</a:t>
            </a:r>
            <a:endParaRPr lang="en-US" sz="2000" dirty="0">
              <a:latin typeface="Liberation Sans"/>
            </a:endParaRPr>
          </a:p>
        </p:txBody>
      </p:sp>
      <p:sp>
        <p:nvSpPr>
          <p:cNvPr id="37897" name="Line 9"/>
          <p:cNvSpPr>
            <a:spLocks noChangeShapeType="1"/>
          </p:cNvSpPr>
          <p:nvPr/>
        </p:nvSpPr>
        <p:spPr bwMode="auto">
          <a:xfrm>
            <a:off x="492125" y="6324600"/>
            <a:ext cx="83708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21459364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Tree>
    <p:extLst>
      <p:ext uri="{BB962C8B-B14F-4D97-AF65-F5344CB8AC3E}">
        <p14:creationId xmlns:p14="http://schemas.microsoft.com/office/powerpoint/2010/main" val="3407629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440363"/>
            <a:ext cx="8229600" cy="1143000"/>
          </a:xfrm>
        </p:spPr>
        <p:txBody>
          <a:bodyPr>
            <a:normAutofit/>
          </a:bodyPr>
          <a:lstStyle/>
          <a:p>
            <a:r>
              <a:rPr lang="en-US" sz="3200" dirty="0"/>
              <a:t>Task analysis</a:t>
            </a:r>
            <a:endParaRPr lang="en-GB" sz="3200" dirty="0"/>
          </a:p>
        </p:txBody>
      </p:sp>
      <p:sp>
        <p:nvSpPr>
          <p:cNvPr id="38915" name="Rectangle 3"/>
          <p:cNvSpPr>
            <a:spLocks noGrp="1" noChangeArrowheads="1"/>
          </p:cNvSpPr>
          <p:nvPr>
            <p:ph idx="1"/>
          </p:nvPr>
        </p:nvSpPr>
        <p:spPr>
          <a:xfrm>
            <a:off x="467544" y="1604662"/>
            <a:ext cx="8229600" cy="5040560"/>
          </a:xfrm>
        </p:spPr>
        <p:txBody>
          <a:bodyPr>
            <a:normAutofit/>
          </a:bodyPr>
          <a:lstStyle/>
          <a:p>
            <a:pPr eaLnBrk="0" hangingPunct="0">
              <a:lnSpc>
                <a:spcPct val="110000"/>
              </a:lnSpc>
              <a:spcBef>
                <a:spcPts val="600"/>
              </a:spcBef>
            </a:pPr>
            <a:r>
              <a:rPr lang="en-GB" sz="2400" dirty="0"/>
              <a:t>Task descriptions are often used to envision new systems or </a:t>
            </a:r>
            <a:r>
              <a:rPr lang="en-GB" sz="2400" dirty="0" smtClean="0"/>
              <a:t>devices</a:t>
            </a:r>
          </a:p>
          <a:p>
            <a:pPr eaLnBrk="0" hangingPunct="0">
              <a:lnSpc>
                <a:spcPct val="110000"/>
              </a:lnSpc>
              <a:spcBef>
                <a:spcPts val="600"/>
              </a:spcBef>
            </a:pPr>
            <a:endParaRPr lang="en-GB" sz="600" dirty="0"/>
          </a:p>
          <a:p>
            <a:pPr eaLnBrk="0" hangingPunct="0">
              <a:lnSpc>
                <a:spcPct val="110000"/>
              </a:lnSpc>
              <a:spcBef>
                <a:spcPts val="600"/>
              </a:spcBef>
            </a:pPr>
            <a:r>
              <a:rPr lang="en-GB" sz="2400" dirty="0"/>
              <a:t>Task analysis is used mainly to investigate an existing </a:t>
            </a:r>
            <a:r>
              <a:rPr lang="en-GB" sz="2400" dirty="0" smtClean="0"/>
              <a:t>situation</a:t>
            </a:r>
          </a:p>
          <a:p>
            <a:pPr eaLnBrk="0" hangingPunct="0">
              <a:lnSpc>
                <a:spcPct val="110000"/>
              </a:lnSpc>
              <a:spcBef>
                <a:spcPts val="600"/>
              </a:spcBef>
            </a:pPr>
            <a:endParaRPr lang="en-GB" sz="600" dirty="0"/>
          </a:p>
          <a:p>
            <a:pPr eaLnBrk="0" hangingPunct="0">
              <a:lnSpc>
                <a:spcPct val="110000"/>
              </a:lnSpc>
              <a:spcBef>
                <a:spcPts val="600"/>
              </a:spcBef>
            </a:pPr>
            <a:r>
              <a:rPr lang="en-GB" sz="2400" dirty="0"/>
              <a:t>It is important not to focus on superficial </a:t>
            </a:r>
            <a:r>
              <a:rPr lang="en-GB" sz="2400" dirty="0" smtClean="0"/>
              <a:t>activities</a:t>
            </a:r>
          </a:p>
          <a:p>
            <a:pPr eaLnBrk="0" hangingPunct="0">
              <a:lnSpc>
                <a:spcPct val="110000"/>
              </a:lnSpc>
              <a:spcBef>
                <a:spcPts val="600"/>
              </a:spcBef>
            </a:pPr>
            <a:endParaRPr lang="en-GB" sz="600" dirty="0" smtClean="0"/>
          </a:p>
          <a:p>
            <a:pPr lvl="1" eaLnBrk="0" hangingPunct="0">
              <a:lnSpc>
                <a:spcPct val="110000"/>
              </a:lnSpc>
              <a:spcBef>
                <a:spcPts val="600"/>
              </a:spcBef>
            </a:pPr>
            <a:r>
              <a:rPr lang="en-GB" sz="2000" dirty="0" smtClean="0"/>
              <a:t>What </a:t>
            </a:r>
            <a:r>
              <a:rPr lang="en-GB" sz="2000" dirty="0"/>
              <a:t>are people trying to achieve? </a:t>
            </a:r>
            <a:endParaRPr lang="en-GB" sz="2000" dirty="0" smtClean="0"/>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Why </a:t>
            </a:r>
            <a:r>
              <a:rPr lang="en-GB" sz="2000" dirty="0"/>
              <a:t>are they trying to achieve it</a:t>
            </a:r>
            <a:r>
              <a:rPr lang="en-GB" sz="2000" dirty="0" smtClean="0"/>
              <a:t>?</a:t>
            </a:r>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How </a:t>
            </a:r>
            <a:r>
              <a:rPr lang="en-GB" sz="2000" dirty="0"/>
              <a:t>are they going about it</a:t>
            </a:r>
            <a:r>
              <a:rPr lang="en-GB" sz="2000" dirty="0" smtClean="0"/>
              <a:t>?</a:t>
            </a:r>
          </a:p>
          <a:p>
            <a:pPr lvl="1" eaLnBrk="0" hangingPunct="0">
              <a:lnSpc>
                <a:spcPct val="110000"/>
              </a:lnSpc>
              <a:spcBef>
                <a:spcPts val="600"/>
              </a:spcBef>
            </a:pPr>
            <a:endParaRPr lang="en-GB" sz="400" dirty="0"/>
          </a:p>
          <a:p>
            <a:pPr eaLnBrk="0" hangingPunct="0">
              <a:lnSpc>
                <a:spcPct val="110000"/>
              </a:lnSpc>
              <a:spcBef>
                <a:spcPts val="600"/>
              </a:spcBef>
            </a:pPr>
            <a:r>
              <a:rPr lang="en-GB" sz="2400" dirty="0"/>
              <a:t>Many techniques, the most popular is Hierarchical Task Analysis (HTA)</a:t>
            </a:r>
            <a:endParaRPr lang="en-US" sz="2400" dirty="0"/>
          </a:p>
          <a:p>
            <a:pPr>
              <a:lnSpc>
                <a:spcPct val="110000"/>
              </a:lnSpc>
            </a:pPr>
            <a:endParaRPr lang="en-GB" sz="2800" dirty="0"/>
          </a:p>
        </p:txBody>
      </p:sp>
    </p:spTree>
    <p:extLst>
      <p:ext uri="{BB962C8B-B14F-4D97-AF65-F5344CB8AC3E}">
        <p14:creationId xmlns:p14="http://schemas.microsoft.com/office/powerpoint/2010/main" val="56981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3200" dirty="0"/>
              <a:t>Hierarchical Task Analysis</a:t>
            </a:r>
            <a:endParaRPr lang="en-GB" sz="3200" dirty="0"/>
          </a:p>
        </p:txBody>
      </p:sp>
      <p:sp>
        <p:nvSpPr>
          <p:cNvPr id="39939" name="Rectangle 3"/>
          <p:cNvSpPr>
            <a:spLocks noGrp="1" noChangeArrowheads="1"/>
          </p:cNvSpPr>
          <p:nvPr>
            <p:ph idx="1"/>
          </p:nvPr>
        </p:nvSpPr>
        <p:spPr>
          <a:xfrm>
            <a:off x="539552" y="1958008"/>
            <a:ext cx="8229600" cy="4525963"/>
          </a:xfrm>
        </p:spPr>
        <p:txBody>
          <a:bodyPr>
            <a:normAutofit/>
          </a:bodyPr>
          <a:lstStyle/>
          <a:p>
            <a:pPr eaLnBrk="0" hangingPunct="0">
              <a:lnSpc>
                <a:spcPct val="90000"/>
              </a:lnSpc>
              <a:spcBef>
                <a:spcPts val="600"/>
              </a:spcBef>
            </a:pPr>
            <a:r>
              <a:rPr lang="en-GB" sz="2400" dirty="0"/>
              <a:t>Involves breaking a task down into subtasks, then sub-sub-tasks and so on. These are grouped as plans which specify how the tasks might be performed in practice</a:t>
            </a:r>
          </a:p>
          <a:p>
            <a:pPr eaLnBrk="0" hangingPunct="0">
              <a:lnSpc>
                <a:spcPct val="90000"/>
              </a:lnSpc>
              <a:spcBef>
                <a:spcPts val="600"/>
              </a:spcBef>
            </a:pPr>
            <a:endParaRPr lang="en-GB" sz="2400" dirty="0"/>
          </a:p>
          <a:p>
            <a:pPr eaLnBrk="0" hangingPunct="0">
              <a:lnSpc>
                <a:spcPct val="90000"/>
              </a:lnSpc>
              <a:spcBef>
                <a:spcPts val="600"/>
              </a:spcBef>
            </a:pPr>
            <a:r>
              <a:rPr lang="en-GB" sz="2400" dirty="0"/>
              <a:t>HTA focuses on physical and observable actions, and includes looking at actions not related to software or an interaction device</a:t>
            </a:r>
          </a:p>
          <a:p>
            <a:pPr eaLnBrk="0" hangingPunct="0">
              <a:lnSpc>
                <a:spcPct val="90000"/>
              </a:lnSpc>
              <a:spcBef>
                <a:spcPts val="600"/>
              </a:spcBef>
            </a:pPr>
            <a:endParaRPr lang="en-GB" sz="2400" dirty="0"/>
          </a:p>
          <a:p>
            <a:pPr eaLnBrk="0" hangingPunct="0">
              <a:lnSpc>
                <a:spcPct val="90000"/>
              </a:lnSpc>
              <a:spcBef>
                <a:spcPts val="600"/>
              </a:spcBef>
            </a:pPr>
            <a:r>
              <a:rPr lang="en-GB" sz="2400" dirty="0"/>
              <a:t>Start with a user goal which is examined and the main tasks for achieving it are identified</a:t>
            </a:r>
          </a:p>
          <a:p>
            <a:pPr eaLnBrk="0" hangingPunct="0">
              <a:lnSpc>
                <a:spcPct val="90000"/>
              </a:lnSpc>
              <a:spcBef>
                <a:spcPts val="600"/>
              </a:spcBef>
            </a:pPr>
            <a:endParaRPr lang="en-GB" sz="2400" dirty="0"/>
          </a:p>
          <a:p>
            <a:pPr eaLnBrk="0" hangingPunct="0">
              <a:lnSpc>
                <a:spcPct val="90000"/>
              </a:lnSpc>
              <a:spcBef>
                <a:spcPts val="600"/>
              </a:spcBef>
            </a:pPr>
            <a:r>
              <a:rPr lang="en-GB" sz="2400" dirty="0"/>
              <a:t>Tasks are sub-divided into sub-tasks</a:t>
            </a:r>
            <a:endParaRPr lang="en-US" sz="2400" dirty="0"/>
          </a:p>
          <a:p>
            <a:pPr>
              <a:lnSpc>
                <a:spcPct val="90000"/>
              </a:lnSpc>
            </a:pPr>
            <a:endParaRPr lang="en-GB" sz="2800" dirty="0"/>
          </a:p>
        </p:txBody>
      </p:sp>
    </p:spTree>
    <p:extLst>
      <p:ext uri="{BB962C8B-B14F-4D97-AF65-F5344CB8AC3E}">
        <p14:creationId xmlns:p14="http://schemas.microsoft.com/office/powerpoint/2010/main" val="3715800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457200" y="579655"/>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Example Hierarchical Task Analysis</a:t>
            </a:r>
          </a:p>
        </p:txBody>
      </p:sp>
      <p:sp>
        <p:nvSpPr>
          <p:cNvPr id="40966" name="Rectangle 6"/>
          <p:cNvSpPr>
            <a:spLocks noGrp="1" noChangeArrowheads="1"/>
          </p:cNvSpPr>
          <p:nvPr>
            <p:ph idx="1"/>
          </p:nvPr>
        </p:nvSpPr>
        <p:spPr>
          <a:xfrm>
            <a:off x="628650" y="2132856"/>
            <a:ext cx="7886700" cy="43513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marL="0" indent="0" eaLnBrk="0" hangingPunct="0">
              <a:buNone/>
            </a:pPr>
            <a:r>
              <a:rPr lang="en-GB" sz="3400" dirty="0">
                <a:latin typeface="Liberation Sans"/>
              </a:rPr>
              <a:t>0. In order to buy a DVD</a:t>
            </a:r>
          </a:p>
          <a:p>
            <a:pPr marL="0" indent="0" eaLnBrk="0" hangingPunct="0">
              <a:buNone/>
            </a:pPr>
            <a:r>
              <a:rPr lang="en-GB" sz="3400" dirty="0">
                <a:latin typeface="Liberation Sans"/>
              </a:rPr>
              <a:t>1. locate DVD</a:t>
            </a:r>
          </a:p>
          <a:p>
            <a:pPr marL="0" indent="0" eaLnBrk="0" hangingPunct="0">
              <a:buNone/>
            </a:pPr>
            <a:r>
              <a:rPr lang="en-GB" sz="3400" dirty="0">
                <a:latin typeface="Liberation Sans"/>
              </a:rPr>
              <a:t>2. add DVD to shopping basket</a:t>
            </a:r>
          </a:p>
          <a:p>
            <a:pPr marL="0" indent="0" eaLnBrk="0" hangingPunct="0">
              <a:buNone/>
            </a:pPr>
            <a:r>
              <a:rPr lang="en-GB" sz="3400" dirty="0">
                <a:latin typeface="Liberation Sans"/>
              </a:rPr>
              <a:t>3. enter payment details</a:t>
            </a:r>
          </a:p>
          <a:p>
            <a:pPr marL="0" indent="0" eaLnBrk="0" hangingPunct="0">
              <a:buNone/>
            </a:pPr>
            <a:r>
              <a:rPr lang="en-GB" sz="3400" dirty="0">
                <a:latin typeface="Liberation Sans"/>
              </a:rPr>
              <a:t>4. complete address</a:t>
            </a:r>
          </a:p>
          <a:p>
            <a:pPr marL="0" indent="0" eaLnBrk="0" hangingPunct="0">
              <a:buNone/>
            </a:pPr>
            <a:r>
              <a:rPr lang="en-GB" sz="3400" dirty="0">
                <a:latin typeface="Liberation Sans"/>
              </a:rPr>
              <a:t>5. confirm order</a:t>
            </a:r>
            <a:br>
              <a:rPr lang="en-GB" sz="3400" dirty="0">
                <a:latin typeface="Liberation Sans"/>
              </a:rPr>
            </a:br>
            <a:endParaRPr lang="en-GB" sz="3400" dirty="0">
              <a:latin typeface="Liberation Sans"/>
            </a:endParaRPr>
          </a:p>
          <a:p>
            <a:pPr marL="0" indent="0" eaLnBrk="0" hangingPunct="0">
              <a:buNone/>
            </a:pPr>
            <a:r>
              <a:rPr lang="en-GB" sz="3400" dirty="0">
                <a:latin typeface="Liberation Sans"/>
              </a:rPr>
              <a:t>plan 0: 	If regular user do 1-2-5. </a:t>
            </a:r>
            <a:br>
              <a:rPr lang="en-GB" sz="3400" dirty="0">
                <a:latin typeface="Liberation Sans"/>
              </a:rPr>
            </a:br>
            <a:r>
              <a:rPr lang="en-GB" sz="3400" dirty="0">
                <a:latin typeface="Liberation Sans"/>
              </a:rPr>
              <a:t>		</a:t>
            </a:r>
            <a:r>
              <a:rPr lang="en-GB" sz="3400" dirty="0" smtClean="0">
                <a:latin typeface="Liberation Sans"/>
              </a:rPr>
              <a:t>	If </a:t>
            </a:r>
            <a:r>
              <a:rPr lang="en-GB" sz="3400" dirty="0">
                <a:latin typeface="Liberation Sans"/>
              </a:rPr>
              <a:t>new user do 1-2-3-4-5.</a:t>
            </a:r>
          </a:p>
          <a:p>
            <a:endParaRPr lang="en-US" dirty="0">
              <a:latin typeface="Liberation Sans"/>
            </a:endParaRPr>
          </a:p>
        </p:txBody>
      </p:sp>
      <p:sp>
        <p:nvSpPr>
          <p:cNvPr id="409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7" name="Rectangle 7"/>
          <p:cNvSpPr>
            <a:spLocks noChangeArrowheads="1"/>
          </p:cNvSpPr>
          <p:nvPr/>
        </p:nvSpPr>
        <p:spPr bwMode="auto">
          <a:xfrm>
            <a:off x="2051720" y="2132856"/>
            <a:ext cx="8259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endParaRPr lang="en-GB" sz="2400" dirty="0">
              <a:latin typeface="Liberation Sans"/>
            </a:endParaRPr>
          </a:p>
        </p:txBody>
      </p:sp>
    </p:spTree>
    <p:extLst>
      <p:ext uri="{BB962C8B-B14F-4D97-AF65-F5344CB8AC3E}">
        <p14:creationId xmlns:p14="http://schemas.microsoft.com/office/powerpoint/2010/main" val="3446322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Grp="1" noChangeArrowheads="1"/>
          </p:cNvSpPr>
          <p:nvPr>
            <p:ph type="title"/>
          </p:nvPr>
        </p:nvSpPr>
        <p:spPr>
          <a:xfrm>
            <a:off x="437211" y="677432"/>
            <a:ext cx="7623175" cy="5883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600" dirty="0"/>
              <a:t>Example Hierarchical Task </a:t>
            </a:r>
            <a:r>
              <a:rPr lang="en-US" sz="3600" dirty="0" smtClean="0"/>
              <a:t>Analysis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62065"/>
            <a:ext cx="8856984" cy="39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6182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r>
              <a:rPr lang="en-GB" dirty="0" smtClean="0"/>
              <a:t>.</a:t>
            </a:r>
          </a:p>
          <a:p>
            <a:r>
              <a:rPr lang="en-GB" dirty="0" smtClean="0"/>
              <a:t>Include an explanation (rationale) of why a requirement is necessary.</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Tree>
    <p:extLst>
      <p:ext uri="{BB962C8B-B14F-4D97-AF65-F5344CB8AC3E}">
        <p14:creationId xmlns:p14="http://schemas.microsoft.com/office/powerpoint/2010/main" val="201862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Supplement slides: Agile and Scrum</a:t>
            </a:r>
            <a:endParaRPr lang="en-US" sz="3600"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35</a:t>
            </a:fld>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6019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Agile development</a:t>
            </a:r>
            <a:endParaRPr lang="en-US" sz="3600" dirty="0"/>
          </a:p>
        </p:txBody>
      </p:sp>
      <p:sp>
        <p:nvSpPr>
          <p:cNvPr id="3" name="Content Placeholder 2"/>
          <p:cNvSpPr>
            <a:spLocks noGrp="1"/>
          </p:cNvSpPr>
          <p:nvPr>
            <p:ph idx="1"/>
          </p:nvPr>
        </p:nvSpPr>
        <p:spPr/>
        <p:txBody>
          <a:bodyPr/>
          <a:lstStyle/>
          <a:p>
            <a:r>
              <a:rPr lang="en-US" sz="2800" dirty="0" smtClean="0"/>
              <a:t>Program specification</a:t>
            </a:r>
            <a:r>
              <a:rPr lang="en-US" sz="2800" dirty="0"/>
              <a:t>, design and implementation are inter-leaved</a:t>
            </a:r>
          </a:p>
          <a:p>
            <a:r>
              <a:rPr lang="en-US" sz="2800" dirty="0" smtClean="0"/>
              <a:t>The system </a:t>
            </a:r>
            <a:r>
              <a:rPr lang="en-US" sz="2800" dirty="0"/>
              <a:t>is developed as a series of versions </a:t>
            </a:r>
            <a:r>
              <a:rPr lang="en-US" sz="2800" dirty="0" smtClean="0"/>
              <a:t>or increments with </a:t>
            </a:r>
            <a:r>
              <a:rPr lang="en-US" sz="2800" dirty="0"/>
              <a:t>stakeholders involved in </a:t>
            </a:r>
            <a:r>
              <a:rPr lang="en-US" sz="2800" dirty="0" smtClean="0"/>
              <a:t>version specification and evaluation</a:t>
            </a:r>
          </a:p>
          <a:p>
            <a:r>
              <a:rPr lang="en-US" sz="2800" dirty="0" smtClean="0"/>
              <a:t>Frequent delivery of new versions for evaluation</a:t>
            </a:r>
            <a:endParaRPr lang="en-US" sz="2800" dirty="0"/>
          </a:p>
          <a:p>
            <a:r>
              <a:rPr lang="en-US" sz="2800" dirty="0" smtClean="0"/>
              <a:t>Extensive tool support (e.g. automated testing tools) used to support development.</a:t>
            </a:r>
          </a:p>
          <a:p>
            <a:r>
              <a:rPr lang="en-US" sz="2800" dirty="0" smtClean="0"/>
              <a:t>Minimal documentation – focus on working code</a:t>
            </a:r>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36</a:t>
            </a:fld>
            <a:endParaRPr lang="en-US"/>
          </a:p>
        </p:txBody>
      </p:sp>
    </p:spTree>
    <p:extLst>
      <p:ext uri="{BB962C8B-B14F-4D97-AF65-F5344CB8AC3E}">
        <p14:creationId xmlns:p14="http://schemas.microsoft.com/office/powerpoint/2010/main" val="241566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a:r>
              <a:rPr lang="en-US" sz="3600" dirty="0" smtClean="0"/>
              <a:t>Plan-driven and agile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37</a:t>
            </a:fld>
            <a:endParaRPr lang="en-US"/>
          </a:p>
        </p:txBody>
      </p:sp>
      <p:pic>
        <p:nvPicPr>
          <p:cNvPr id="4" name="Picture 3" descr="3.2 PlanBasedAgile.eps"/>
          <p:cNvPicPr>
            <a:picLocks noChangeAspect="1"/>
          </p:cNvPicPr>
          <p:nvPr/>
        </p:nvPicPr>
        <p:blipFill>
          <a:blip r:embed="rId2"/>
          <a:stretch>
            <a:fillRect/>
          </a:stretch>
        </p:blipFill>
        <p:spPr>
          <a:xfrm>
            <a:off x="1734750" y="1785249"/>
            <a:ext cx="5731937" cy="4357990"/>
          </a:xfrm>
          <a:prstGeom prst="rect">
            <a:avLst/>
          </a:prstGeom>
        </p:spPr>
      </p:pic>
    </p:spTree>
    <p:extLst>
      <p:ext uri="{BB962C8B-B14F-4D97-AF65-F5344CB8AC3E}">
        <p14:creationId xmlns:p14="http://schemas.microsoft.com/office/powerpoint/2010/main" val="626910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Scrum</a:t>
            </a:r>
            <a:endParaRPr lang="en-US" sz="3600" dirty="0"/>
          </a:p>
        </p:txBody>
      </p:sp>
      <p:sp>
        <p:nvSpPr>
          <p:cNvPr id="3" name="Content Placeholder 2"/>
          <p:cNvSpPr>
            <a:spLocks noGrp="1"/>
          </p:cNvSpPr>
          <p:nvPr>
            <p:ph idx="1"/>
          </p:nvPr>
        </p:nvSpPr>
        <p:spPr/>
        <p:txBody>
          <a:bodyPr/>
          <a:lstStyle/>
          <a:p>
            <a:r>
              <a:rPr lang="en-GB" sz="2800" dirty="0" smtClean="0"/>
              <a:t>Scrum is an agile method that focuses on managing iterative development rather than specific agile practices.</a:t>
            </a:r>
          </a:p>
          <a:p>
            <a:r>
              <a:rPr lang="en-GB" sz="2800" dirty="0" smtClean="0"/>
              <a:t>There are three phases in Scrum. </a:t>
            </a:r>
          </a:p>
          <a:p>
            <a:pPr lvl="1"/>
            <a:r>
              <a:rPr lang="en-GB" sz="2000" b="1" dirty="0" smtClean="0"/>
              <a:t>The initial phase </a:t>
            </a:r>
            <a:r>
              <a:rPr lang="en-GB" sz="2000" dirty="0" smtClean="0"/>
              <a:t>is an outline planning phase where you establish the general objectives for the project and design the software architecture. </a:t>
            </a:r>
          </a:p>
          <a:p>
            <a:pPr lvl="1"/>
            <a:r>
              <a:rPr lang="en-GB" sz="2000" dirty="0" smtClean="0"/>
              <a:t>This is followed by a </a:t>
            </a:r>
            <a:r>
              <a:rPr lang="en-GB" sz="2000" b="1" dirty="0" smtClean="0"/>
              <a:t>series of sprint cycles</a:t>
            </a:r>
            <a:r>
              <a:rPr lang="en-GB" sz="2000" dirty="0" smtClean="0"/>
              <a:t>, where each cycle develops an increment of the system. </a:t>
            </a:r>
          </a:p>
          <a:p>
            <a:pPr lvl="1"/>
            <a:r>
              <a:rPr lang="en-GB" sz="2000" b="1" dirty="0" smtClean="0"/>
              <a:t>The project closure phase </a:t>
            </a:r>
            <a:r>
              <a:rPr lang="en-GB" sz="2000" dirty="0" smtClean="0"/>
              <a:t>wraps up the project, completes required documentation such as system help frames and user manuals and assesses the lessons learned from the project.</a:t>
            </a:r>
          </a:p>
          <a:p>
            <a:endParaRPr lang="en-GB" dirty="0" smtClean="0"/>
          </a:p>
          <a:p>
            <a:endParaRPr lang="en-US"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38</a:t>
            </a:fld>
            <a:endParaRPr lang="en-US"/>
          </a:p>
        </p:txBody>
      </p:sp>
    </p:spTree>
    <p:extLst>
      <p:ext uri="{BB962C8B-B14F-4D97-AF65-F5344CB8AC3E}">
        <p14:creationId xmlns:p14="http://schemas.microsoft.com/office/powerpoint/2010/main" val="6522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Scrum terminology (a)</a:t>
            </a:r>
            <a:endParaRPr lang="en-US" sz="3600" dirty="0"/>
          </a:p>
        </p:txBody>
      </p:sp>
      <p:graphicFrame>
        <p:nvGraphicFramePr>
          <p:cNvPr id="6" name="Content Placeholder 5"/>
          <p:cNvGraphicFramePr>
            <a:graphicFrameLocks noGrp="1"/>
          </p:cNvGraphicFramePr>
          <p:nvPr>
            <p:ph idx="1"/>
            <p:extLst/>
          </p:nvPr>
        </p:nvGraphicFramePr>
        <p:xfrm>
          <a:off x="457200" y="1809750"/>
          <a:ext cx="8229600" cy="4554431"/>
        </p:xfrm>
        <a:graphic>
          <a:graphicData uri="http://schemas.openxmlformats.org/drawingml/2006/table">
            <a:tbl>
              <a:tblPr firstRow="1" bandRow="1">
                <a:tableStyleId>{5C22544A-7EE6-4342-B048-85BDC9FD1C3A}</a:tableStyleId>
              </a:tblPr>
              <a:tblGrid>
                <a:gridCol w="1955800"/>
                <a:gridCol w="6273800"/>
              </a:tblGrid>
              <a:tr h="571500">
                <a:tc>
                  <a:txBody>
                    <a:bodyPr/>
                    <a:lstStyle/>
                    <a:p>
                      <a:r>
                        <a:rPr lang="en-US" dirty="0" smtClean="0"/>
                        <a:t>Scrum term</a:t>
                      </a:r>
                      <a:endParaRPr lang="en-US" dirty="0"/>
                    </a:p>
                  </a:txBody>
                  <a:tcPr/>
                </a:tc>
                <a:tc>
                  <a:txBody>
                    <a:bodyPr/>
                    <a:lstStyle/>
                    <a:p>
                      <a:r>
                        <a:rPr lang="en-US" dirty="0" smtClean="0"/>
                        <a:t>Definition</a:t>
                      </a:r>
                      <a:endParaRPr lang="en-US" dirty="0"/>
                    </a:p>
                  </a:txBody>
                  <a:tcPr/>
                </a:tc>
              </a:tr>
              <a:tr h="745863">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Development team</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 self-organizing group of software developers, which should be no more than 7 people. They are responsible for developing the software and other essential project documents.</a:t>
                      </a:r>
                    </a:p>
                  </a:txBody>
                  <a:tcPr marL="68580" marR="68580" marT="0" marB="0"/>
                </a:tc>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Potentially shippable product increment</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The software increment that is delivered from a sprint. The idea is that this should be ‘potentially shippable’ which means that it is in a finished state and no further work, such as testing, is needed to  incorporate it into the final product. In practice, this is not always achievable</a:t>
                      </a:r>
                      <a:r>
                        <a:rPr lang="en-GB" sz="1400" dirty="0" smtClean="0">
                          <a:solidFill>
                            <a:srgbClr val="000000"/>
                          </a:solidFill>
                          <a:effectLst/>
                          <a:latin typeface="Arial"/>
                          <a:ea typeface="Times New Roman"/>
                          <a:cs typeface="Times New Roman"/>
                        </a:rPr>
                        <a:t>.</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tr>
              <a:tr h="827601">
                <a:tc>
                  <a:txBody>
                    <a:bodyPr/>
                    <a:lstStyle/>
                    <a:p>
                      <a:pPr indent="0" algn="l">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Product backlog</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This is a list of ‘to do’ items which the Scrum team must tackle. They may be feature definitions for the software, software requirements, user stories or descriptions of supplementary tasks that are needed, such as architecture definition or user documentation</a:t>
                      </a:r>
                      <a:r>
                        <a:rPr lang="en-GB" sz="1400" dirty="0" smtClean="0">
                          <a:solidFill>
                            <a:srgbClr val="000000"/>
                          </a:solidFill>
                          <a:effectLst/>
                          <a:latin typeface="Arial"/>
                          <a:ea typeface="Times New Roman"/>
                          <a:cs typeface="Times New Roman"/>
                        </a:rPr>
                        <a:t>.</a:t>
                      </a:r>
                    </a:p>
                    <a:p>
                      <a:pPr indent="0" algn="just">
                        <a:spcAft>
                          <a:spcPts val="0"/>
                        </a:spcAft>
                        <a:tabLst>
                          <a:tab pos="342900" algn="l"/>
                          <a:tab pos="685800" algn="l"/>
                          <a:tab pos="1028700" algn="l"/>
                        </a:tabLst>
                      </a:pPr>
                      <a:endParaRPr lang="en-GB" sz="1400" dirty="0">
                        <a:solidFill>
                          <a:srgbClr val="000000"/>
                        </a:solidFill>
                        <a:effectLst/>
                        <a:latin typeface="Arial"/>
                        <a:ea typeface="Times New Roman"/>
                        <a:cs typeface="Times New Roman"/>
                      </a:endParaRPr>
                    </a:p>
                  </a:txBody>
                  <a:tcPr marL="68580" marR="68580" marT="0" marB="0"/>
                </a:tc>
              </a:tr>
              <a:tr h="1103468">
                <a:tc>
                  <a:txBody>
                    <a:bodyPr/>
                    <a:lstStyle/>
                    <a:p>
                      <a:pPr indent="0" algn="l">
                        <a:spcAft>
                          <a:spcPts val="0"/>
                        </a:spcAft>
                        <a:tabLst>
                          <a:tab pos="342900" algn="l"/>
                          <a:tab pos="685800" algn="l"/>
                          <a:tab pos="1028700" algn="l"/>
                          <a:tab pos="1170305" algn="l"/>
                        </a:tabLst>
                      </a:pPr>
                      <a:r>
                        <a:rPr lang="en-GB" sz="1400" dirty="0">
                          <a:solidFill>
                            <a:srgbClr val="000000"/>
                          </a:solidFill>
                          <a:effectLst/>
                          <a:latin typeface="Arial"/>
                          <a:ea typeface="Times New Roman"/>
                          <a:cs typeface="Times New Roman"/>
                        </a:rPr>
                        <a:t>Product owner</a:t>
                      </a:r>
                    </a:p>
                  </a:txBody>
                  <a:tcPr marL="68580" marR="68580" marT="0" marB="0"/>
                </a:tc>
                <a:tc>
                  <a:txBody>
                    <a:bodyPr/>
                    <a:lstStyle/>
                    <a:p>
                      <a:pPr indent="0" algn="just">
                        <a:spcAft>
                          <a:spcPts val="0"/>
                        </a:spcAft>
                        <a:tabLst>
                          <a:tab pos="342900" algn="l"/>
                          <a:tab pos="685800" algn="l"/>
                          <a:tab pos="1028700" algn="l"/>
                        </a:tabLst>
                      </a:pPr>
                      <a:r>
                        <a:rPr lang="en-GB" sz="1400" dirty="0">
                          <a:solidFill>
                            <a:srgbClr val="000000"/>
                          </a:solidFill>
                          <a:effectLst/>
                          <a:latin typeface="Arial"/>
                          <a:ea typeface="Times New Roman"/>
                          <a:cs typeface="Times New Roman"/>
                        </a:rPr>
                        <a:t>An individual (or possibly a small group) whose job is to identify product features or requirements, prioritize these for development and continuously review the product backlog to ensure that the project continues to meet critical business needs. The Product Owner can be a customer but might also be a product manager in a software company or other stakeholder representative.</a:t>
                      </a: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39</a:t>
            </a:fld>
            <a:endParaRPr lang="en-US"/>
          </a:p>
        </p:txBody>
      </p:sp>
    </p:spTree>
    <p:extLst>
      <p:ext uri="{BB962C8B-B14F-4D97-AF65-F5344CB8AC3E}">
        <p14:creationId xmlns:p14="http://schemas.microsoft.com/office/powerpoint/2010/main" val="395711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functional Vs non-functional requirements</a:t>
            </a:r>
            <a:endParaRPr lang="en-US" dirty="0"/>
          </a:p>
        </p:txBody>
      </p:sp>
      <p:sp>
        <p:nvSpPr>
          <p:cNvPr id="77827" name="Rectangle 3"/>
          <p:cNvSpPr>
            <a:spLocks noGrp="1" noChangeArrowheads="1"/>
          </p:cNvSpPr>
          <p:nvPr>
            <p:ph idx="1"/>
          </p:nvPr>
        </p:nvSpPr>
        <p:spPr/>
        <p:txBody>
          <a:bodyPr/>
          <a:lstStyle/>
          <a:p>
            <a:r>
              <a:rPr lang="en-US" dirty="0"/>
              <a:t>An example of a </a:t>
            </a:r>
            <a:r>
              <a:rPr lang="en-US" b="1" dirty="0"/>
              <a:t>functional requirement</a:t>
            </a:r>
            <a:r>
              <a:rPr lang="en-US" dirty="0"/>
              <a:t> would be:</a:t>
            </a:r>
          </a:p>
          <a:p>
            <a:pPr lvl="1"/>
            <a:r>
              <a:rPr lang="en-US" dirty="0"/>
              <a:t>A system must send an email whenever a certain condition is met (e.g. an order is placed, a customer signs up, </a:t>
            </a:r>
            <a:r>
              <a:rPr lang="en-US" dirty="0" err="1"/>
              <a:t>etc</a:t>
            </a:r>
            <a:r>
              <a:rPr lang="en-US" dirty="0"/>
              <a:t>).</a:t>
            </a:r>
          </a:p>
          <a:p>
            <a:r>
              <a:rPr lang="en-US" dirty="0"/>
              <a:t>A related </a:t>
            </a:r>
            <a:r>
              <a:rPr lang="en-US" b="1" dirty="0"/>
              <a:t>non-functional requirement</a:t>
            </a:r>
            <a:r>
              <a:rPr lang="en-US" dirty="0"/>
              <a:t> for the system may be:</a:t>
            </a:r>
          </a:p>
          <a:p>
            <a:pPr lvl="1"/>
            <a:r>
              <a:rPr lang="en-US" dirty="0"/>
              <a:t>Emails should be sent with a latency of no greater than 12 hours from such an activity.</a:t>
            </a:r>
          </a:p>
          <a:p>
            <a:r>
              <a:rPr lang="en-US" dirty="0"/>
              <a:t>The functional requirement is </a:t>
            </a:r>
            <a:r>
              <a:rPr lang="en-US" b="1" dirty="0"/>
              <a:t>describing the behavior of the system</a:t>
            </a:r>
            <a:r>
              <a:rPr lang="en-US" dirty="0"/>
              <a:t> as it relates to the system's functionality. The non-functional requirement </a:t>
            </a:r>
            <a:r>
              <a:rPr lang="en-US" b="1" dirty="0"/>
              <a:t>elaborates a performance characteristic</a:t>
            </a:r>
            <a:r>
              <a:rPr lang="en-US" dirty="0"/>
              <a:t> of the system.</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Tree>
    <p:extLst>
      <p:ext uri="{BB962C8B-B14F-4D97-AF65-F5344CB8AC3E}">
        <p14:creationId xmlns:p14="http://schemas.microsoft.com/office/powerpoint/2010/main" val="2303023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Scrum terminology (b)</a:t>
            </a:r>
            <a:endParaRPr lang="en-US" sz="3600" dirty="0"/>
          </a:p>
        </p:txBody>
      </p:sp>
      <p:graphicFrame>
        <p:nvGraphicFramePr>
          <p:cNvPr id="6" name="Content Placeholder 5"/>
          <p:cNvGraphicFramePr>
            <a:graphicFrameLocks noGrp="1"/>
          </p:cNvGraphicFramePr>
          <p:nvPr>
            <p:ph idx="1"/>
            <p:extLst/>
          </p:nvPr>
        </p:nvGraphicFramePr>
        <p:xfrm>
          <a:off x="342900" y="1778000"/>
          <a:ext cx="8229600" cy="4445000"/>
        </p:xfrm>
        <a:graphic>
          <a:graphicData uri="http://schemas.openxmlformats.org/drawingml/2006/table">
            <a:tbl>
              <a:tblPr firstRow="1" bandRow="1">
                <a:tableStyleId>{5C22544A-7EE6-4342-B048-85BDC9FD1C3A}</a:tableStyleId>
              </a:tblPr>
              <a:tblGrid>
                <a:gridCol w="2324100"/>
                <a:gridCol w="5905500"/>
              </a:tblGrid>
              <a:tr h="370840">
                <a:tc>
                  <a:txBody>
                    <a:bodyPr/>
                    <a:lstStyle/>
                    <a:p>
                      <a:r>
                        <a:rPr lang="en-US" dirty="0" smtClean="0"/>
                        <a:t>Scrum term</a:t>
                      </a:r>
                      <a:endParaRPr lang="en-US" dirty="0"/>
                    </a:p>
                  </a:txBody>
                  <a:tcPr/>
                </a:tc>
                <a:tc>
                  <a:txBody>
                    <a:bodyPr/>
                    <a:lstStyle/>
                    <a:p>
                      <a:r>
                        <a:rPr lang="en-US" dirty="0" smtClean="0"/>
                        <a:t>Definition</a:t>
                      </a:r>
                      <a:endParaRPr lang="en-US" dirty="0"/>
                    </a:p>
                  </a:txBody>
                  <a:tcPr/>
                </a:tc>
              </a:tr>
              <a:tr h="370840">
                <a:tc>
                  <a:txBody>
                    <a:bodyPr/>
                    <a:lstStyle/>
                    <a:p>
                      <a:pPr indent="347345"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Scrum</a:t>
                      </a:r>
                    </a:p>
                  </a:txBody>
                  <a:tcPr marL="68580" marR="68580" marT="0" marB="0"/>
                </a:tc>
                <a:tc>
                  <a:txBody>
                    <a:bodyPr/>
                    <a:lstStyle/>
                    <a:p>
                      <a:pPr indent="0" algn="l">
                        <a:spcAft>
                          <a:spcPts val="600"/>
                        </a:spcAft>
                        <a:tabLst>
                          <a:tab pos="342900" algn="l"/>
                          <a:tab pos="685800" algn="l"/>
                          <a:tab pos="1028700" algn="l"/>
                        </a:tabLst>
                      </a:pPr>
                      <a:r>
                        <a:rPr lang="en-GB" sz="1400" baseline="0" dirty="0">
                          <a:solidFill>
                            <a:srgbClr val="000000"/>
                          </a:solidFill>
                          <a:effectLst/>
                          <a:latin typeface="Arial"/>
                          <a:ea typeface="Times New Roman"/>
                          <a:cs typeface="Times New Roman"/>
                        </a:rPr>
                        <a:t>A daily meeting of the Scrum team that reviews progress and prioritizes work to be done that day. Ideally, this should be a short face-to-face meeting that includes the whole team</a:t>
                      </a:r>
                      <a:r>
                        <a:rPr lang="en-GB" sz="1400" baseline="0" dirty="0" smtClean="0">
                          <a:solidFill>
                            <a:srgbClr val="000000"/>
                          </a:solidFill>
                          <a:effectLst/>
                          <a:latin typeface="Arial"/>
                          <a:ea typeface="Times New Roman"/>
                          <a:cs typeface="Times New Roman"/>
                        </a:rPr>
                        <a:t>.</a:t>
                      </a:r>
                    </a:p>
                    <a:p>
                      <a:pPr indent="0" algn="l">
                        <a:spcAft>
                          <a:spcPts val="60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tr>
              <a:tr h="370840">
                <a:tc>
                  <a:txBody>
                    <a:bodyPr/>
                    <a:lstStyle/>
                    <a:p>
                      <a:pPr indent="347345" algn="l">
                        <a:spcAft>
                          <a:spcPts val="0"/>
                        </a:spcAft>
                        <a:tabLst>
                          <a:tab pos="342900" algn="l"/>
                          <a:tab pos="685800" algn="l"/>
                          <a:tab pos="1028700" algn="l"/>
                        </a:tabLst>
                      </a:pPr>
                      <a:r>
                        <a:rPr lang="en-GB" sz="1400" baseline="0" dirty="0" err="1">
                          <a:solidFill>
                            <a:srgbClr val="000000"/>
                          </a:solidFill>
                          <a:effectLst/>
                          <a:latin typeface="Arial"/>
                          <a:ea typeface="Times New Roman"/>
                          <a:cs typeface="Times New Roman"/>
                        </a:rPr>
                        <a:t>ScrumMaster</a:t>
                      </a:r>
                      <a:endParaRPr lang="en-GB" sz="1400" baseline="0" dirty="0">
                        <a:solidFill>
                          <a:srgbClr val="000000"/>
                        </a:solidFill>
                        <a:effectLst/>
                        <a:latin typeface="Arial"/>
                        <a:ea typeface="Times New Roman"/>
                        <a:cs typeface="Times New Roman"/>
                      </a:endParaRP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is responsible for ensuring that the Scrum process is followed and guides the team in the effective use of Scrum. He or she is responsible for interfacing with the rest of the company and for ensuring that the Scrum team is not diverted by outside interference. The Scrum developers are adamant that the </a:t>
                      </a:r>
                      <a:r>
                        <a:rPr lang="en-GB" sz="1400" baseline="0" dirty="0" err="1">
                          <a:solidFill>
                            <a:srgbClr val="000000"/>
                          </a:solidFill>
                          <a:effectLst/>
                          <a:latin typeface="Arial"/>
                          <a:ea typeface="Times New Roman"/>
                          <a:cs typeface="Times New Roman"/>
                        </a:rPr>
                        <a:t>ScrumMaster</a:t>
                      </a:r>
                      <a:r>
                        <a:rPr lang="en-GB" sz="1400" baseline="0" dirty="0">
                          <a:solidFill>
                            <a:srgbClr val="000000"/>
                          </a:solidFill>
                          <a:effectLst/>
                          <a:latin typeface="Arial"/>
                          <a:ea typeface="Times New Roman"/>
                          <a:cs typeface="Times New Roman"/>
                        </a:rPr>
                        <a:t> should not be thought of as a project manager. Others, however, may not always find it easy to see the difference</a:t>
                      </a:r>
                      <a:r>
                        <a:rPr lang="en-GB" sz="1400" baseline="0" dirty="0" smtClean="0">
                          <a:solidFill>
                            <a:srgbClr val="000000"/>
                          </a:solidFill>
                          <a:effectLst/>
                          <a:latin typeface="Arial"/>
                          <a:ea typeface="Times New Roman"/>
                          <a:cs typeface="Times New Roman"/>
                        </a:rPr>
                        <a:t>.</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Sprint</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 development iteration. Sprints are usually 2-4 weeks long.</a:t>
                      </a:r>
                    </a:p>
                  </a:txBody>
                  <a:tcPr marL="68580" marR="68580" marT="0" marB="0"/>
                </a:tc>
              </a:tr>
              <a:tr h="370840">
                <a:tc>
                  <a:txBody>
                    <a:bodyPr/>
                    <a:lstStyle/>
                    <a:p>
                      <a:pPr indent="347345"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Velocity</a:t>
                      </a:r>
                    </a:p>
                  </a:txBody>
                  <a:tcPr marL="68580" marR="68580" marT="0" marB="0"/>
                </a:tc>
                <a:tc>
                  <a:txBody>
                    <a:bodyPr/>
                    <a:lstStyle/>
                    <a:p>
                      <a:pPr indent="0" algn="l">
                        <a:spcAft>
                          <a:spcPts val="0"/>
                        </a:spcAft>
                        <a:tabLst>
                          <a:tab pos="342900" algn="l"/>
                          <a:tab pos="685800" algn="l"/>
                          <a:tab pos="1028700" algn="l"/>
                        </a:tabLst>
                      </a:pPr>
                      <a:r>
                        <a:rPr lang="en-GB" sz="1400" baseline="0" dirty="0">
                          <a:solidFill>
                            <a:srgbClr val="000000"/>
                          </a:solidFill>
                          <a:effectLst/>
                          <a:latin typeface="Arial"/>
                          <a:ea typeface="Times New Roman"/>
                          <a:cs typeface="Times New Roman"/>
                        </a:rPr>
                        <a:t>An estimate of how much product backlog effort that a team can cover in a single sprint.  Understanding a team’s velocity helps them estimate what can be covered in a sprint and provides a basis for measuring improving performance</a:t>
                      </a:r>
                      <a:r>
                        <a:rPr lang="en-GB" sz="1400" baseline="0" dirty="0" smtClean="0">
                          <a:solidFill>
                            <a:srgbClr val="000000"/>
                          </a:solidFill>
                          <a:effectLst/>
                          <a:latin typeface="Arial"/>
                          <a:ea typeface="Times New Roman"/>
                          <a:cs typeface="Times New Roman"/>
                        </a:rPr>
                        <a:t>.</a:t>
                      </a:r>
                    </a:p>
                    <a:p>
                      <a:pPr indent="0" algn="l">
                        <a:spcAft>
                          <a:spcPts val="0"/>
                        </a:spcAft>
                        <a:tabLst>
                          <a:tab pos="342900" algn="l"/>
                          <a:tab pos="685800" algn="l"/>
                          <a:tab pos="1028700" algn="l"/>
                        </a:tabLst>
                      </a:pPr>
                      <a:endParaRPr lang="en-GB" sz="1400" baseline="0" dirty="0">
                        <a:solidFill>
                          <a:srgbClr val="000000"/>
                        </a:solidFill>
                        <a:effectLst/>
                        <a:latin typeface="Arial"/>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40</a:t>
            </a:fld>
            <a:endParaRPr lang="en-US"/>
          </a:p>
        </p:txBody>
      </p:sp>
    </p:spTree>
    <p:extLst>
      <p:ext uri="{BB962C8B-B14F-4D97-AF65-F5344CB8AC3E}">
        <p14:creationId xmlns:p14="http://schemas.microsoft.com/office/powerpoint/2010/main" val="377439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Scrum sprint cycle</a:t>
            </a:r>
            <a:endParaRPr lang="en-US" sz="3600"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41</a:t>
            </a:fld>
            <a:endParaRPr lang="en-US"/>
          </a:p>
        </p:txBody>
      </p:sp>
      <p:pic>
        <p:nvPicPr>
          <p:cNvPr id="7" name="Picture 6" descr="3.9 Scrum sprint cycl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35200"/>
            <a:ext cx="8159750" cy="3263900"/>
          </a:xfrm>
          <a:prstGeom prst="rect">
            <a:avLst/>
          </a:prstGeom>
        </p:spPr>
      </p:pic>
    </p:spTree>
    <p:extLst>
      <p:ext uri="{BB962C8B-B14F-4D97-AF65-F5344CB8AC3E}">
        <p14:creationId xmlns:p14="http://schemas.microsoft.com/office/powerpoint/2010/main" val="340114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Scrum sprint cycle</a:t>
            </a:r>
            <a:endParaRPr lang="en-US" sz="3600" dirty="0"/>
          </a:p>
        </p:txBody>
      </p:sp>
      <p:sp>
        <p:nvSpPr>
          <p:cNvPr id="3" name="Content Placeholder 2"/>
          <p:cNvSpPr>
            <a:spLocks noGrp="1"/>
          </p:cNvSpPr>
          <p:nvPr>
            <p:ph idx="1"/>
          </p:nvPr>
        </p:nvSpPr>
        <p:spPr/>
        <p:txBody>
          <a:bodyPr>
            <a:normAutofit/>
          </a:bodyPr>
          <a:lstStyle/>
          <a:p>
            <a:r>
              <a:rPr lang="en-GB" sz="2800" dirty="0" smtClean="0"/>
              <a:t>Sprints are fixed length, normally 2–4 weeks.  </a:t>
            </a:r>
          </a:p>
          <a:p>
            <a:r>
              <a:rPr lang="en-GB" sz="2800" dirty="0" smtClean="0"/>
              <a:t>The starting point for planning is the product backlog, which is the list of work to be done on the project.</a:t>
            </a:r>
          </a:p>
          <a:p>
            <a:r>
              <a:rPr lang="en-GB" sz="2800" dirty="0" smtClean="0"/>
              <a:t>The selection phase involves all of the project team who work with the customer to select the features and functionality from the product backlog to be developed during the sprint. </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42</a:t>
            </a:fld>
            <a:endParaRPr lang="en-US"/>
          </a:p>
        </p:txBody>
      </p:sp>
    </p:spTree>
    <p:extLst>
      <p:ext uri="{BB962C8B-B14F-4D97-AF65-F5344CB8AC3E}">
        <p14:creationId xmlns:p14="http://schemas.microsoft.com/office/powerpoint/2010/main" val="232031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Sprint cycle</a:t>
            </a:r>
            <a:endParaRPr lang="en-US" sz="3600" dirty="0"/>
          </a:p>
        </p:txBody>
      </p:sp>
      <p:sp>
        <p:nvSpPr>
          <p:cNvPr id="3" name="Content Placeholder 2"/>
          <p:cNvSpPr>
            <a:spLocks noGrp="1"/>
          </p:cNvSpPr>
          <p:nvPr>
            <p:ph idx="1"/>
          </p:nvPr>
        </p:nvSpPr>
        <p:spPr/>
        <p:txBody>
          <a:bodyPr/>
          <a:lstStyle/>
          <a:p>
            <a:r>
              <a:rPr lang="en-GB" dirty="0" smtClean="0"/>
              <a:t>Once these are agreed, the team organize themselves to develop the software. </a:t>
            </a:r>
          </a:p>
          <a:p>
            <a:r>
              <a:rPr lang="en-GB" dirty="0" smtClean="0"/>
              <a:t>During this stage the team is isolated from the customer and the organization, with all communications channelled through the so-called ‘Scrum master’. </a:t>
            </a:r>
          </a:p>
          <a:p>
            <a:r>
              <a:rPr lang="en-GB" dirty="0" smtClean="0"/>
              <a:t>The role of the Scrum master is to protect the development team from external distractions. </a:t>
            </a:r>
          </a:p>
          <a:p>
            <a:r>
              <a:rPr lang="en-GB" dirty="0" smtClean="0"/>
              <a:t> At the end of the sprint, the work done is reviewed and presented to stakeholders. The next sprint cycle then begins.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43</a:t>
            </a:fld>
            <a:endParaRPr lang="en-US"/>
          </a:p>
        </p:txBody>
      </p:sp>
    </p:spTree>
    <p:extLst>
      <p:ext uri="{BB962C8B-B14F-4D97-AF65-F5344CB8AC3E}">
        <p14:creationId xmlns:p14="http://schemas.microsoft.com/office/powerpoint/2010/main" val="15898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Teamwork in Scrum</a:t>
            </a:r>
            <a:endParaRPr lang="en-US" sz="3600" dirty="0"/>
          </a:p>
        </p:txBody>
      </p:sp>
      <p:sp>
        <p:nvSpPr>
          <p:cNvPr id="3" name="Content Placeholder 2"/>
          <p:cNvSpPr>
            <a:spLocks noGrp="1"/>
          </p:cNvSpPr>
          <p:nvPr>
            <p:ph idx="1"/>
          </p:nvPr>
        </p:nvSpPr>
        <p:spPr/>
        <p:txBody>
          <a:bodyPr>
            <a:normAutofit lnSpcReduction="10000"/>
          </a:bodyPr>
          <a:lstStyle/>
          <a:p>
            <a:r>
              <a:rPr lang="en-GB" sz="2800" dirty="0" smtClean="0"/>
              <a:t>The ‘Scrum master’ is a facilitator who arranges daily meetings, tracks the backlog of work to be done, records decisions, measures progress against the backlog and communicates with customers and management outside of the team.</a:t>
            </a:r>
          </a:p>
          <a:p>
            <a:r>
              <a:rPr lang="en-GB" sz="2800" dirty="0" smtClean="0"/>
              <a:t>The whole team attends short daily meetings (Scrums) where all team members share information, describe their progress since the last meeting, problems that have arisen and what is planned for the following day. </a:t>
            </a:r>
          </a:p>
          <a:p>
            <a:pPr lvl="1"/>
            <a:r>
              <a:rPr lang="en-GB" dirty="0" smtClean="0"/>
              <a:t>This means that everyone on the team knows what is going on and, if problems arise, can re-plan short-term work to cope with them. </a:t>
            </a:r>
          </a:p>
          <a:p>
            <a:endParaRPr lang="en-US"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44</a:t>
            </a:fld>
            <a:endParaRPr lang="en-US"/>
          </a:p>
        </p:txBody>
      </p:sp>
    </p:spTree>
    <p:extLst>
      <p:ext uri="{BB962C8B-B14F-4D97-AF65-F5344CB8AC3E}">
        <p14:creationId xmlns:p14="http://schemas.microsoft.com/office/powerpoint/2010/main" val="1220188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Scrum benefits</a:t>
            </a:r>
            <a:endParaRPr lang="en-US" sz="3600" dirty="0"/>
          </a:p>
        </p:txBody>
      </p:sp>
      <p:sp>
        <p:nvSpPr>
          <p:cNvPr id="3" name="Content Placeholder 2"/>
          <p:cNvSpPr>
            <a:spLocks noGrp="1"/>
          </p:cNvSpPr>
          <p:nvPr>
            <p:ph idx="1"/>
          </p:nvPr>
        </p:nvSpPr>
        <p:spPr/>
        <p:txBody>
          <a:bodyPr/>
          <a:lstStyle/>
          <a:p>
            <a:r>
              <a:rPr lang="en-GB" dirty="0" smtClean="0"/>
              <a:t>The product is broken down into a set of manageable and understandable chunks.</a:t>
            </a:r>
          </a:p>
          <a:p>
            <a:r>
              <a:rPr lang="en-GB" dirty="0" smtClean="0"/>
              <a:t>Unstable requirements do not hold up progress.</a:t>
            </a:r>
          </a:p>
          <a:p>
            <a:r>
              <a:rPr lang="en-GB" dirty="0" smtClean="0"/>
              <a:t>The whole team have visibility of everything and consequently team communication is improved.</a:t>
            </a:r>
          </a:p>
          <a:p>
            <a:r>
              <a:rPr lang="en-GB" dirty="0" smtClean="0"/>
              <a:t>Customers see on-time delivery of increments and gain feedback on how the product works.</a:t>
            </a:r>
          </a:p>
          <a:p>
            <a:r>
              <a:rPr lang="en-GB" dirty="0" smtClean="0"/>
              <a:t>Trust between customers and developers is established and a positive culture is created in which everyone expects the project to succeed.</a:t>
            </a:r>
          </a:p>
          <a:p>
            <a:endParaRPr lang="en-US"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45</a:t>
            </a:fld>
            <a:endParaRPr lang="en-US"/>
          </a:p>
        </p:txBody>
      </p:sp>
    </p:spTree>
    <p:extLst>
      <p:ext uri="{BB962C8B-B14F-4D97-AF65-F5344CB8AC3E}">
        <p14:creationId xmlns:p14="http://schemas.microsoft.com/office/powerpoint/2010/main" val="204002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Supplement slides: </a:t>
            </a:r>
            <a:r>
              <a:rPr lang="en-US" sz="3600" dirty="0" smtClean="0"/>
              <a:t>Use Case Modeling</a:t>
            </a:r>
            <a:endParaRPr lang="en-US" sz="3600"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46</a:t>
            </a:fld>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925746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a:t>
            </a:r>
            <a:endParaRPr lang="en-US" dirty="0"/>
          </a:p>
        </p:txBody>
      </p:sp>
      <p:sp>
        <p:nvSpPr>
          <p:cNvPr id="3" name="Content Placeholder 2"/>
          <p:cNvSpPr>
            <a:spLocks noGrp="1"/>
          </p:cNvSpPr>
          <p:nvPr>
            <p:ph idx="1"/>
          </p:nvPr>
        </p:nvSpPr>
        <p:spPr/>
        <p:txBody>
          <a:bodyPr/>
          <a:lstStyle/>
          <a:p>
            <a:r>
              <a:rPr lang="en-US" dirty="0" smtClean="0"/>
              <a:t>Use cases were developed originally to support requirements elicitation and now incorporated into the UML.</a:t>
            </a:r>
          </a:p>
          <a:p>
            <a:r>
              <a:rPr lang="en-US" dirty="0" smtClean="0"/>
              <a:t>Each </a:t>
            </a:r>
            <a:r>
              <a:rPr lang="en-US" i="1" dirty="0" smtClean="0"/>
              <a:t>use case represents a discrete task that involves external interaction with a system</a:t>
            </a:r>
            <a:r>
              <a:rPr lang="en-US" dirty="0" smtClean="0"/>
              <a:t>.</a:t>
            </a:r>
          </a:p>
          <a:p>
            <a:r>
              <a:rPr lang="en-US" i="1" dirty="0" smtClean="0"/>
              <a:t>Actors in a use case may be people or other systems</a:t>
            </a:r>
            <a:r>
              <a:rPr lang="en-US" dirty="0" smtClean="0"/>
              <a:t>.</a:t>
            </a:r>
          </a:p>
          <a:p>
            <a:r>
              <a:rPr lang="en-US" dirty="0" smtClean="0"/>
              <a:t>Represented diagrammatically to provide an overview of the use case and in a more detailed textual form.</a:t>
            </a: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47</a:t>
            </a:fld>
            <a:endParaRPr lang="en-US"/>
          </a:p>
        </p:txBody>
      </p:sp>
    </p:spTree>
    <p:extLst>
      <p:ext uri="{BB962C8B-B14F-4D97-AF65-F5344CB8AC3E}">
        <p14:creationId xmlns:p14="http://schemas.microsoft.com/office/powerpoint/2010/main" val="262347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1825625"/>
            <a:ext cx="5214552" cy="4748170"/>
          </a:xfrm>
        </p:spPr>
        <p:txBody>
          <a:bodyPr>
            <a:normAutofit fontScale="85000" lnSpcReduction="20000"/>
          </a:bodyPr>
          <a:lstStyle/>
          <a:p>
            <a:r>
              <a:rPr lang="en-US" dirty="0"/>
              <a:t>An </a:t>
            </a:r>
            <a:r>
              <a:rPr lang="en-US" i="1" dirty="0"/>
              <a:t>actor</a:t>
            </a:r>
            <a:r>
              <a:rPr lang="en-US" dirty="0"/>
              <a:t> (1) is </a:t>
            </a:r>
            <a:endParaRPr lang="en-US" dirty="0" smtClean="0"/>
          </a:p>
          <a:p>
            <a:pPr lvl="1"/>
            <a:r>
              <a:rPr lang="en-US" dirty="0" smtClean="0"/>
              <a:t>a </a:t>
            </a:r>
            <a:r>
              <a:rPr lang="en-US" dirty="0"/>
              <a:t>class of person, organization, device, or external software component that interacts with your system. Example actors </a:t>
            </a:r>
            <a:r>
              <a:rPr lang="en-US" dirty="0" smtClean="0"/>
              <a:t>are </a:t>
            </a:r>
            <a:r>
              <a:rPr lang="en-US" b="1" dirty="0" smtClean="0"/>
              <a:t>Customer</a:t>
            </a:r>
            <a:r>
              <a:rPr lang="en-US" dirty="0"/>
              <a:t>, </a:t>
            </a:r>
            <a:r>
              <a:rPr lang="en-US" b="1" dirty="0"/>
              <a:t>Restaurant</a:t>
            </a:r>
            <a:r>
              <a:rPr lang="en-US" dirty="0"/>
              <a:t>, </a:t>
            </a:r>
            <a:r>
              <a:rPr lang="en-US" b="1" dirty="0"/>
              <a:t>Temperature Sensor</a:t>
            </a:r>
            <a:r>
              <a:rPr lang="en-US" dirty="0"/>
              <a:t>, </a:t>
            </a:r>
            <a:r>
              <a:rPr lang="en-US" b="1" dirty="0"/>
              <a:t>Credit Card Authorizer.</a:t>
            </a:r>
            <a:endParaRPr lang="en-US" dirty="0"/>
          </a:p>
          <a:p>
            <a:r>
              <a:rPr lang="en-US" dirty="0"/>
              <a:t>A </a:t>
            </a:r>
            <a:r>
              <a:rPr lang="en-US" i="1" dirty="0"/>
              <a:t>use case</a:t>
            </a:r>
            <a:r>
              <a:rPr lang="en-US" dirty="0"/>
              <a:t> (2) </a:t>
            </a:r>
            <a:endParaRPr lang="en-US" dirty="0" smtClean="0"/>
          </a:p>
          <a:p>
            <a:pPr lvl="1"/>
            <a:r>
              <a:rPr lang="en-US" dirty="0" smtClean="0"/>
              <a:t>represents </a:t>
            </a:r>
            <a:r>
              <a:rPr lang="en-US" dirty="0"/>
              <a:t>the actions that are performed by one or more actors in the pursuit of a particular goal. Example use cases are </a:t>
            </a:r>
            <a:r>
              <a:rPr lang="en-US" b="1" dirty="0"/>
              <a:t>Order Meal</a:t>
            </a:r>
            <a:r>
              <a:rPr lang="en-US" dirty="0"/>
              <a:t>, </a:t>
            </a:r>
            <a:r>
              <a:rPr lang="en-US" b="1" dirty="0"/>
              <a:t>Update Menu</a:t>
            </a:r>
            <a:r>
              <a:rPr lang="en-US" dirty="0"/>
              <a:t>, </a:t>
            </a:r>
            <a:r>
              <a:rPr lang="en-US" b="1" dirty="0"/>
              <a:t>Process Payment</a:t>
            </a:r>
            <a:r>
              <a:rPr lang="en-US" dirty="0"/>
              <a:t>.</a:t>
            </a:r>
          </a:p>
          <a:p>
            <a:r>
              <a:rPr lang="en-US" dirty="0"/>
              <a:t>On a use case diagram, use cases are associated (3) with the actors that perform them.</a:t>
            </a:r>
          </a:p>
          <a:p>
            <a:r>
              <a:rPr lang="en-US" dirty="0"/>
              <a:t>Your </a:t>
            </a:r>
            <a:r>
              <a:rPr lang="en-US" i="1" dirty="0"/>
              <a:t>system (4)</a:t>
            </a:r>
            <a:r>
              <a:rPr lang="en-US" dirty="0"/>
              <a:t> is </a:t>
            </a:r>
            <a:endParaRPr lang="en-US" dirty="0" smtClean="0"/>
          </a:p>
          <a:p>
            <a:pPr lvl="1"/>
            <a:r>
              <a:rPr lang="en-US" dirty="0" smtClean="0"/>
              <a:t>whatever </a:t>
            </a:r>
            <a:r>
              <a:rPr lang="en-US" dirty="0"/>
              <a:t>you are developing. It might be a small software component, whose actors are just other software components; or it might be a complete application; or it might be a large distributed suite of applications deployed over many computers and devices. Example subsystems are </a:t>
            </a:r>
            <a:r>
              <a:rPr lang="en-US" b="1" dirty="0"/>
              <a:t>Meal Ordering Website</a:t>
            </a:r>
            <a:r>
              <a:rPr lang="en-US" dirty="0"/>
              <a:t>, </a:t>
            </a:r>
            <a:r>
              <a:rPr lang="en-US" b="1" dirty="0"/>
              <a:t>Meal Delivery Business</a:t>
            </a:r>
            <a:r>
              <a:rPr lang="en-US" dirty="0"/>
              <a:t>, </a:t>
            </a:r>
            <a:r>
              <a:rPr lang="en-US" b="1" dirty="0"/>
              <a:t>Website Version 2</a:t>
            </a:r>
            <a:r>
              <a:rPr lang="en-US" dirty="0"/>
              <a:t>.</a:t>
            </a:r>
          </a:p>
          <a:p>
            <a:r>
              <a:rPr lang="en-US" dirty="0"/>
              <a:t>A use case diagram can show which use cases are supported by your system or its subsystems.</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48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648" y="1927140"/>
            <a:ext cx="34956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77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1825624"/>
            <a:ext cx="5214552" cy="4895851"/>
          </a:xfrm>
        </p:spPr>
        <p:txBody>
          <a:bodyPr>
            <a:normAutofit lnSpcReduction="10000"/>
          </a:bodyPr>
          <a:lstStyle/>
          <a:p>
            <a:r>
              <a:rPr lang="en-US" dirty="0"/>
              <a:t>You can draw a </a:t>
            </a:r>
            <a:r>
              <a:rPr lang="en-US" b="1" dirty="0"/>
              <a:t>Generalization</a:t>
            </a:r>
            <a:r>
              <a:rPr lang="en-US" dirty="0"/>
              <a:t> link between Actors. </a:t>
            </a:r>
          </a:p>
          <a:p>
            <a:pPr lvl="1"/>
            <a:r>
              <a:rPr lang="en-US" dirty="0"/>
              <a:t>The specialized actor, such as Club Customer in the example, inherits the use cases of the generalized actor, such as Customer</a:t>
            </a:r>
            <a:r>
              <a:rPr lang="en-US" dirty="0" smtClean="0"/>
              <a:t>.</a:t>
            </a:r>
          </a:p>
          <a:p>
            <a:pPr lvl="1"/>
            <a:endParaRPr lang="en-US" dirty="0" smtClean="0"/>
          </a:p>
          <a:p>
            <a:r>
              <a:rPr lang="en-US" dirty="0" smtClean="0"/>
              <a:t>The </a:t>
            </a:r>
            <a:r>
              <a:rPr lang="en-US" dirty="0"/>
              <a:t>association between an actor and a use case can show a </a:t>
            </a:r>
            <a:r>
              <a:rPr lang="en-US" i="1" dirty="0"/>
              <a:t>multiplicity</a:t>
            </a:r>
            <a:r>
              <a:rPr lang="en-US" dirty="0"/>
              <a:t> at each end</a:t>
            </a:r>
            <a:r>
              <a:rPr lang="en-US" dirty="0" smtClean="0"/>
              <a:t>.</a:t>
            </a:r>
          </a:p>
          <a:p>
            <a:pPr lvl="1"/>
            <a:r>
              <a:rPr lang="en-US" b="1" dirty="0"/>
              <a:t>1</a:t>
            </a:r>
            <a:r>
              <a:rPr lang="en-US" dirty="0"/>
              <a:t> to state that exactly one instance of this role participates in each link.</a:t>
            </a:r>
          </a:p>
          <a:p>
            <a:pPr lvl="1"/>
            <a:r>
              <a:rPr lang="en-US" b="1" dirty="0"/>
              <a:t>1..*</a:t>
            </a:r>
            <a:r>
              <a:rPr lang="en-US" dirty="0"/>
              <a:t> to state that one or more instance of this role participate in each link.</a:t>
            </a:r>
          </a:p>
          <a:p>
            <a:pPr lvl="1"/>
            <a:r>
              <a:rPr lang="en-US" b="1" dirty="0"/>
              <a:t>0..1</a:t>
            </a:r>
            <a:r>
              <a:rPr lang="en-US" dirty="0"/>
              <a:t> to state that participation is optional.</a:t>
            </a:r>
          </a:p>
          <a:p>
            <a:pPr lvl="1"/>
            <a:r>
              <a:rPr lang="en-US" b="1" dirty="0"/>
              <a:t>*</a:t>
            </a:r>
            <a:r>
              <a:rPr lang="en-US" dirty="0"/>
              <a:t> to state that zero or more instances of this role participate in the link</a:t>
            </a:r>
            <a:r>
              <a:rPr lang="en-US" dirty="0" smtClean="0"/>
              <a:t>.</a:t>
            </a:r>
          </a:p>
          <a:p>
            <a:pPr lvl="1"/>
            <a:r>
              <a:rPr lang="en-US" dirty="0"/>
              <a:t>In the illustration, one or more restaurants can take part in fulfilling the same meal order.</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49</a:t>
            </a:fld>
            <a:endParaRPr lang="en-US"/>
          </a:p>
        </p:txBody>
      </p:sp>
      <p:pic>
        <p:nvPicPr>
          <p:cNvPr id="5" name="Picture 4"/>
          <p:cNvPicPr>
            <a:picLocks noChangeAspect="1"/>
          </p:cNvPicPr>
          <p:nvPr/>
        </p:nvPicPr>
        <p:blipFill>
          <a:blip r:embed="rId2"/>
          <a:stretch>
            <a:fillRect/>
          </a:stretch>
        </p:blipFill>
        <p:spPr>
          <a:xfrm>
            <a:off x="5834062" y="1760313"/>
            <a:ext cx="2524125" cy="1685925"/>
          </a:xfrm>
          <a:prstGeom prst="rect">
            <a:avLst/>
          </a:prstGeom>
        </p:spPr>
      </p:pic>
      <p:pic>
        <p:nvPicPr>
          <p:cNvPr id="6" name="Picture 5"/>
          <p:cNvPicPr>
            <a:picLocks noChangeAspect="1"/>
          </p:cNvPicPr>
          <p:nvPr/>
        </p:nvPicPr>
        <p:blipFill>
          <a:blip r:embed="rId3"/>
          <a:stretch>
            <a:fillRect/>
          </a:stretch>
        </p:blipFill>
        <p:spPr>
          <a:xfrm>
            <a:off x="5957305" y="3630607"/>
            <a:ext cx="2558045" cy="1424480"/>
          </a:xfrm>
          <a:prstGeom prst="rect">
            <a:avLst/>
          </a:prstGeom>
        </p:spPr>
      </p:pic>
      <p:pic>
        <p:nvPicPr>
          <p:cNvPr id="7" name="Picture 6"/>
          <p:cNvPicPr>
            <a:picLocks noChangeAspect="1"/>
          </p:cNvPicPr>
          <p:nvPr/>
        </p:nvPicPr>
        <p:blipFill>
          <a:blip r:embed="rId4"/>
          <a:stretch>
            <a:fillRect/>
          </a:stretch>
        </p:blipFill>
        <p:spPr>
          <a:xfrm>
            <a:off x="5929312" y="5178302"/>
            <a:ext cx="2686050" cy="1314450"/>
          </a:xfrm>
          <a:prstGeom prst="rect">
            <a:avLst/>
          </a:prstGeom>
        </p:spPr>
      </p:pic>
    </p:spTree>
    <p:extLst>
      <p:ext uri="{BB962C8B-B14F-4D97-AF65-F5344CB8AC3E}">
        <p14:creationId xmlns:p14="http://schemas.microsoft.com/office/powerpoint/2010/main" val="4231419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stakeholders</a:t>
            </a:r>
            <a:endParaRPr lang="en-US" dirty="0"/>
          </a:p>
        </p:txBody>
      </p:sp>
      <p:sp>
        <p:nvSpPr>
          <p:cNvPr id="3" name="Content Placeholder 2"/>
          <p:cNvSpPr>
            <a:spLocks noGrp="1"/>
          </p:cNvSpPr>
          <p:nvPr>
            <p:ph idx="1"/>
          </p:nvPr>
        </p:nvSpPr>
        <p:spPr/>
        <p:txBody>
          <a:bodyPr/>
          <a:lstStyle/>
          <a:p>
            <a:r>
              <a:rPr lang="en-US" sz="2800" dirty="0" smtClean="0"/>
              <a:t>Any person or organization who is affected by the system in some way and so who has a legitimate interest</a:t>
            </a:r>
          </a:p>
          <a:p>
            <a:r>
              <a:rPr lang="en-US" sz="2800" dirty="0" smtClean="0"/>
              <a:t>Stakeholder types</a:t>
            </a:r>
          </a:p>
          <a:p>
            <a:pPr lvl="1"/>
            <a:r>
              <a:rPr lang="en-US" dirty="0" smtClean="0"/>
              <a:t>End users</a:t>
            </a:r>
          </a:p>
          <a:p>
            <a:pPr lvl="1"/>
            <a:r>
              <a:rPr lang="en-US" dirty="0" smtClean="0"/>
              <a:t>System managers</a:t>
            </a:r>
          </a:p>
          <a:p>
            <a:pPr lvl="1"/>
            <a:r>
              <a:rPr lang="en-US" dirty="0" smtClean="0"/>
              <a:t>System owners</a:t>
            </a:r>
          </a:p>
          <a:p>
            <a:pPr lvl="1"/>
            <a:r>
              <a:rPr lang="en-US" dirty="0" smtClean="0"/>
              <a:t>External stakeholders</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Tree>
    <p:extLst>
      <p:ext uri="{BB962C8B-B14F-4D97-AF65-F5344CB8AC3E}">
        <p14:creationId xmlns:p14="http://schemas.microsoft.com/office/powerpoint/2010/main" val="75568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4329986"/>
            <a:ext cx="8493884" cy="2391489"/>
          </a:xfrm>
        </p:spPr>
        <p:txBody>
          <a:bodyPr>
            <a:normAutofit lnSpcReduction="10000"/>
          </a:bodyPr>
          <a:lstStyle/>
          <a:p>
            <a:r>
              <a:rPr lang="en-US" dirty="0"/>
              <a:t>Use an </a:t>
            </a:r>
            <a:r>
              <a:rPr lang="en-US" b="1" dirty="0"/>
              <a:t>Include</a:t>
            </a:r>
            <a:r>
              <a:rPr lang="en-US" dirty="0"/>
              <a:t> relation to show that one use case describes some of the detail of another. In the illustration, </a:t>
            </a:r>
            <a:r>
              <a:rPr lang="en-US" b="1" dirty="0"/>
              <a:t>Order a Meal</a:t>
            </a:r>
            <a:r>
              <a:rPr lang="en-US" dirty="0"/>
              <a:t> includes </a:t>
            </a:r>
            <a:r>
              <a:rPr lang="en-US" b="1" dirty="0"/>
              <a:t>Pay</a:t>
            </a:r>
            <a:r>
              <a:rPr lang="en-US" dirty="0" smtClean="0"/>
              <a:t>, </a:t>
            </a:r>
            <a:r>
              <a:rPr lang="en-US" b="1" dirty="0" smtClean="0"/>
              <a:t>Choose </a:t>
            </a:r>
            <a:r>
              <a:rPr lang="en-US" b="1" dirty="0"/>
              <a:t>Menu</a:t>
            </a:r>
            <a:r>
              <a:rPr lang="en-US" dirty="0"/>
              <a:t>, and </a:t>
            </a:r>
            <a:r>
              <a:rPr lang="en-US" b="1" dirty="0"/>
              <a:t>Choose Menu Item</a:t>
            </a:r>
            <a:r>
              <a:rPr lang="en-US" dirty="0"/>
              <a:t>. Each of the included, more detailed use cases is a step that the actor or actors might have to perform to achieve the overall goal of the including use case. The arrow should point at the more detailed, included use case.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50</a:t>
            </a:fld>
            <a:endParaRPr lang="en-US"/>
          </a:p>
        </p:txBody>
      </p:sp>
      <p:pic>
        <p:nvPicPr>
          <p:cNvPr id="8" name="Picture 7"/>
          <p:cNvPicPr>
            <a:picLocks noChangeAspect="1"/>
          </p:cNvPicPr>
          <p:nvPr/>
        </p:nvPicPr>
        <p:blipFill>
          <a:blip r:embed="rId2"/>
          <a:stretch>
            <a:fillRect/>
          </a:stretch>
        </p:blipFill>
        <p:spPr>
          <a:xfrm>
            <a:off x="2045445" y="1529636"/>
            <a:ext cx="4829175" cy="2800350"/>
          </a:xfrm>
          <a:prstGeom prst="rect">
            <a:avLst/>
          </a:prstGeom>
        </p:spPr>
      </p:pic>
    </p:spTree>
    <p:extLst>
      <p:ext uri="{BB962C8B-B14F-4D97-AF65-F5344CB8AC3E}">
        <p14:creationId xmlns:p14="http://schemas.microsoft.com/office/powerpoint/2010/main" val="8794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3134241"/>
            <a:ext cx="8493884" cy="2391489"/>
          </a:xfrm>
        </p:spPr>
        <p:txBody>
          <a:bodyPr>
            <a:normAutofit/>
          </a:bodyPr>
          <a:lstStyle/>
          <a:p>
            <a:r>
              <a:rPr lang="en-US" dirty="0"/>
              <a:t>Use an Extend link to show that one use case may add functionality to another use case under certain circumstances. The arrow should point at the main, extended use case</a:t>
            </a:r>
            <a:r>
              <a:rPr lang="en-US" dirty="0" smtClean="0"/>
              <a:t>.</a:t>
            </a:r>
          </a:p>
          <a:p>
            <a:r>
              <a:rPr lang="en-US" dirty="0"/>
              <a:t>For example, the </a:t>
            </a:r>
            <a:r>
              <a:rPr lang="en-US" b="1" dirty="0"/>
              <a:t>Login</a:t>
            </a:r>
            <a:r>
              <a:rPr lang="en-US" dirty="0"/>
              <a:t> use case of a typical Web site can include </a:t>
            </a:r>
            <a:r>
              <a:rPr lang="en-US" b="1" dirty="0"/>
              <a:t>Register New User</a:t>
            </a:r>
            <a:r>
              <a:rPr lang="en-US" dirty="0"/>
              <a:t> - but only when the user does not already have an account.</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51</a:t>
            </a:fld>
            <a:endParaRPr lang="en-US"/>
          </a:p>
        </p:txBody>
      </p:sp>
      <p:pic>
        <p:nvPicPr>
          <p:cNvPr id="5" name="Picture 4"/>
          <p:cNvPicPr>
            <a:picLocks noChangeAspect="1"/>
          </p:cNvPicPr>
          <p:nvPr/>
        </p:nvPicPr>
        <p:blipFill>
          <a:blip r:embed="rId2"/>
          <a:stretch>
            <a:fillRect/>
          </a:stretch>
        </p:blipFill>
        <p:spPr>
          <a:xfrm>
            <a:off x="2415947" y="2028144"/>
            <a:ext cx="3267075" cy="581025"/>
          </a:xfrm>
          <a:prstGeom prst="rect">
            <a:avLst/>
          </a:prstGeom>
        </p:spPr>
      </p:pic>
    </p:spTree>
    <p:extLst>
      <p:ext uri="{BB962C8B-B14F-4D97-AF65-F5344CB8AC3E}">
        <p14:creationId xmlns:p14="http://schemas.microsoft.com/office/powerpoint/2010/main" val="284667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5038531"/>
            <a:ext cx="8493884" cy="1682945"/>
          </a:xfrm>
        </p:spPr>
        <p:txBody>
          <a:bodyPr>
            <a:normAutofit/>
          </a:bodyPr>
          <a:lstStyle/>
          <a:p>
            <a:r>
              <a:rPr lang="en-US" dirty="0"/>
              <a:t>You can use different subsystem boundaries to illustrate different versions of the system. </a:t>
            </a:r>
            <a:endParaRPr lang="en-US" dirty="0" smtClean="0"/>
          </a:p>
          <a:p>
            <a:r>
              <a:rPr lang="en-US" dirty="0" smtClean="0"/>
              <a:t>Use</a:t>
            </a:r>
            <a:r>
              <a:rPr lang="en-US" dirty="0"/>
              <a:t> </a:t>
            </a:r>
            <a:r>
              <a:rPr lang="en-US" b="1" dirty="0"/>
              <a:t>Dependency</a:t>
            </a:r>
            <a:r>
              <a:rPr lang="en-US" dirty="0"/>
              <a:t> relations to link subsystems representing different versions or variants.</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52</a:t>
            </a:fld>
            <a:endParaRPr lang="en-US"/>
          </a:p>
        </p:txBody>
      </p:sp>
      <p:pic>
        <p:nvPicPr>
          <p:cNvPr id="6" name="Picture 5"/>
          <p:cNvPicPr>
            <a:picLocks noChangeAspect="1"/>
          </p:cNvPicPr>
          <p:nvPr/>
        </p:nvPicPr>
        <p:blipFill>
          <a:blip r:embed="rId2"/>
          <a:stretch>
            <a:fillRect/>
          </a:stretch>
        </p:blipFill>
        <p:spPr>
          <a:xfrm>
            <a:off x="1331458" y="1584278"/>
            <a:ext cx="5209301" cy="3454253"/>
          </a:xfrm>
          <a:prstGeom prst="rect">
            <a:avLst/>
          </a:prstGeom>
        </p:spPr>
      </p:pic>
    </p:spTree>
    <p:extLst>
      <p:ext uri="{BB962C8B-B14F-4D97-AF65-F5344CB8AC3E}">
        <p14:creationId xmlns:p14="http://schemas.microsoft.com/office/powerpoint/2010/main" val="1616487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Stakeholders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Suppose that you have to develop software for cash </a:t>
            </a:r>
            <a:r>
              <a:rPr lang="en-US" dirty="0" smtClean="0"/>
              <a:t>dispenser. You </a:t>
            </a:r>
            <a:r>
              <a:rPr lang="en-US" dirty="0"/>
              <a:t>should develop software for both cash dispenser, i.e. the part for communication with the customers (delivering money and report the account state), the software for communication and software needed in banks for communicate with the bank transaction systems. You have a team of 10 people – all of them can play a role of designers, developers, testers and document writers. You have got a contract to implement the first version in 6 months. All hardware and development tools are available. In the project 5 banks are included that use 2 different transaction systems. The customer wants that you incrementally implement the system – first the cash dispenser software, then the interface to the bank account system, finally the communication. The total system should be delivered after 6 months. </a:t>
            </a:r>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Tree>
    <p:extLst>
      <p:ext uri="{BB962C8B-B14F-4D97-AF65-F5344CB8AC3E}">
        <p14:creationId xmlns:p14="http://schemas.microsoft.com/office/powerpoint/2010/main" val="33239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a:t>
            </a:r>
            <a:r>
              <a:rPr lang="en-GB" dirty="0" smtClean="0"/>
              <a:t>elicitation</a:t>
            </a:r>
            <a:endParaRPr lang="en-GB" dirty="0"/>
          </a:p>
        </p:txBody>
      </p:sp>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a:t>
            </a:r>
            <a:r>
              <a:rPr lang="en-GB" sz="2400" dirty="0" smtClean="0"/>
              <a:t> may change</a:t>
            </a:r>
            <a:r>
              <a:rPr lang="en-GB" sz="2400" dirty="0"/>
              <a: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Tree>
    <p:extLst>
      <p:ext uri="{BB962C8B-B14F-4D97-AF65-F5344CB8AC3E}">
        <p14:creationId xmlns:p14="http://schemas.microsoft.com/office/powerpoint/2010/main" val="1684258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The</a:t>
            </a:r>
            <a:r>
              <a:rPr lang="en-US" b="1" dirty="0" smtClean="0"/>
              <a:t> </a:t>
            </a:r>
            <a:r>
              <a:rPr lang="en-US" dirty="0" smtClean="0"/>
              <a:t>requirements elicitation and analysis process</a:t>
            </a:r>
            <a:r>
              <a:rPr lang="en-GB" dirty="0" smtClean="0"/>
              <a:t> </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pic>
        <p:nvPicPr>
          <p:cNvPr id="4" name="Picture 3" descr="4.13 RequirementsElicitation.eps"/>
          <p:cNvPicPr>
            <a:picLocks noChangeAspect="1"/>
          </p:cNvPicPr>
          <p:nvPr/>
        </p:nvPicPr>
        <p:blipFill>
          <a:blip r:embed="rId2"/>
          <a:stretch>
            <a:fillRect/>
          </a:stretch>
        </p:blipFill>
        <p:spPr>
          <a:xfrm>
            <a:off x="1547664" y="1916832"/>
            <a:ext cx="5950107" cy="3908648"/>
          </a:xfrm>
          <a:prstGeom prst="rect">
            <a:avLst/>
          </a:prstGeom>
        </p:spPr>
      </p:pic>
    </p:spTree>
    <p:extLst>
      <p:ext uri="{BB962C8B-B14F-4D97-AF65-F5344CB8AC3E}">
        <p14:creationId xmlns:p14="http://schemas.microsoft.com/office/powerpoint/2010/main" val="403033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a:t>
            </a:r>
            <a:r>
              <a:rPr lang="en-GB" sz="2400" dirty="0" smtClean="0"/>
              <a:t> specification</a:t>
            </a:r>
          </a:p>
          <a:p>
            <a:pPr lvl="1">
              <a:lnSpc>
                <a:spcPct val="90000"/>
              </a:lnSpc>
            </a:pPr>
            <a:r>
              <a:rPr lang="en-GB" sz="2000" dirty="0"/>
              <a:t>Requirements are documented and input into the next round of the spiral.</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Tree>
    <p:extLst>
      <p:ext uri="{BB962C8B-B14F-4D97-AF65-F5344CB8AC3E}">
        <p14:creationId xmlns:p14="http://schemas.microsoft.com/office/powerpoint/2010/main" val="3035763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f1434627-e03f-4ca6-92b8-d0a209f2952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8dabd874-2916-415f-a175-d2c38823180a"/>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fc9ac07-357b-4887-8b4d-5d9e142d9d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4552</TotalTime>
  <Words>2578</Words>
  <Application>Microsoft Office PowerPoint</Application>
  <PresentationFormat>On-screen Show (4:3)</PresentationFormat>
  <Paragraphs>400</Paragraphs>
  <Slides>52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Clip</vt:lpstr>
      <vt:lpstr>Establishing Requirements </vt:lpstr>
      <vt:lpstr>Agile methods and requirements</vt:lpstr>
      <vt:lpstr>Functional and non-functional requirements</vt:lpstr>
      <vt:lpstr>functional Vs non-functional requirements</vt:lpstr>
      <vt:lpstr>System stakeholders</vt:lpstr>
      <vt:lpstr>Case Study : Stakeholders</vt:lpstr>
      <vt:lpstr>Problems of requirements elicitation</vt:lpstr>
      <vt:lpstr>The requirements elicitation and analysis process </vt:lpstr>
      <vt:lpstr>Process activities</vt:lpstr>
      <vt:lpstr>Requirement Gathering </vt:lpstr>
      <vt:lpstr>What, how and why? </vt:lpstr>
      <vt:lpstr>Establishing requirements </vt:lpstr>
      <vt:lpstr>Different kinds of requirements</vt:lpstr>
      <vt:lpstr>PowerPoint Presentation</vt:lpstr>
      <vt:lpstr>Personas</vt:lpstr>
      <vt:lpstr>Example Persona</vt:lpstr>
      <vt:lpstr>Data gathering for requirements</vt:lpstr>
      <vt:lpstr>Data gathering for requirements</vt:lpstr>
      <vt:lpstr>Data gathering for requirements</vt:lpstr>
      <vt:lpstr>Data gathering for requirements</vt:lpstr>
      <vt:lpstr>Some examples</vt:lpstr>
      <vt:lpstr>Contextual Inquiry</vt:lpstr>
      <vt:lpstr>Data interpretation and analysis</vt:lpstr>
      <vt:lpstr>How to describe the tasks?</vt:lpstr>
      <vt:lpstr>Scenarios and Personas</vt:lpstr>
      <vt:lpstr>Case Study: Use case for travel organizer</vt:lpstr>
      <vt:lpstr>Alternative courses for travel organizer </vt:lpstr>
      <vt:lpstr>Example use case diagram for travel organizer</vt:lpstr>
      <vt:lpstr>Example essential use case (business use case) for travel organizer</vt:lpstr>
      <vt:lpstr>Task analysis</vt:lpstr>
      <vt:lpstr>Hierarchical Task Analysis</vt:lpstr>
      <vt:lpstr>Example Hierarchical Task Analysis</vt:lpstr>
      <vt:lpstr>Example Hierarchical Task Analysis</vt:lpstr>
      <vt:lpstr>Guidelines for writing requirements</vt:lpstr>
      <vt:lpstr>Supplement slides: Agile and Scrum</vt:lpstr>
      <vt:lpstr>Agile development</vt:lpstr>
      <vt:lpstr>Plan-driven and agile development</vt:lpstr>
      <vt:lpstr>Scrum</vt:lpstr>
      <vt:lpstr>Scrum terminology (a)</vt:lpstr>
      <vt:lpstr>Scrum terminology (b)</vt:lpstr>
      <vt:lpstr>Scrum sprint cycle</vt:lpstr>
      <vt:lpstr>The Scrum sprint cycle</vt:lpstr>
      <vt:lpstr>The Sprint cycle</vt:lpstr>
      <vt:lpstr>Teamwork in Scrum</vt:lpstr>
      <vt:lpstr>Scrum benefits</vt:lpstr>
      <vt:lpstr>Supplement slides: Use Case Modeling</vt:lpstr>
      <vt:lpstr>Use case modeling</vt:lpstr>
      <vt:lpstr>Use case modeling basics</vt:lpstr>
      <vt:lpstr>Use case modeling basics</vt:lpstr>
      <vt:lpstr>Use case modeling basics</vt:lpstr>
      <vt:lpstr>Use case modeling basics</vt:lpstr>
      <vt:lpstr>Use case modeling basics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91</cp:revision>
  <dcterms:created xsi:type="dcterms:W3CDTF">2009-12-29T10:39:27Z</dcterms:created>
  <dcterms:modified xsi:type="dcterms:W3CDTF">2017-04-10T23:23:05Z</dcterms:modified>
</cp:coreProperties>
</file>