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22"/>
  </p:notesMasterIdLst>
  <p:handoutMasterIdLst>
    <p:handoutMasterId r:id="rId23"/>
  </p:handoutMasterIdLst>
  <p:sldIdLst>
    <p:sldId id="387" r:id="rId2"/>
    <p:sldId id="390" r:id="rId3"/>
    <p:sldId id="391" r:id="rId4"/>
    <p:sldId id="393" r:id="rId5"/>
    <p:sldId id="401" r:id="rId6"/>
    <p:sldId id="402" r:id="rId7"/>
    <p:sldId id="415" r:id="rId8"/>
    <p:sldId id="404" r:id="rId9"/>
    <p:sldId id="405" r:id="rId10"/>
    <p:sldId id="406" r:id="rId11"/>
    <p:sldId id="407" r:id="rId12"/>
    <p:sldId id="403" r:id="rId13"/>
    <p:sldId id="408" r:id="rId14"/>
    <p:sldId id="410" r:id="rId15"/>
    <p:sldId id="417" r:id="rId16"/>
    <p:sldId id="416" r:id="rId17"/>
    <p:sldId id="418" r:id="rId18"/>
    <p:sldId id="419" r:id="rId19"/>
    <p:sldId id="426" r:id="rId20"/>
    <p:sldId id="420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Sharp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B8DE4-554A-1C4A-8BD1-18CEE9F912C4}" type="slidenum">
              <a:rPr lang="en-GB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4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C8254-051F-F942-9F89-1D8E579A61D1}" type="slidenum">
              <a:rPr lang="en-GB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3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BDD2F-BFCE-4F4D-BB46-2794B19143F9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9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8F5D4-AC30-704A-8C16-C129465EBE09}" type="slidenum">
              <a:rPr lang="en-GB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4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8E2D7-0BE1-7546-9EDA-71628AB2B8B0}" type="slidenum">
              <a:rPr lang="en-GB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44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B74D7-F0AA-5041-8CC8-FAD0F779960D}" type="slidenum">
              <a:rPr lang="en-GB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3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056B7-6436-714F-9F94-7F3036021D4C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39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E74F2-18B1-4E4A-AC6B-A1A9A3C4D1B1}" type="slidenum">
              <a:rPr lang="en-GB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6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129A7-11F6-E848-A017-B3ADE823FDAA}" type="slidenum">
              <a:rPr lang="en-GB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8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55EE5-A0E6-584F-AD79-05AE9DCC70F8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4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3A5B4-9929-C04F-ACFC-E857EE2B1CB2}" type="slidenum">
              <a:rPr lang="en-GB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9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9965C-2C5B-8641-867C-7D1FFAC7D65E}" type="slidenum">
              <a:rPr lang="en-GB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27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7544E-4619-EA46-92EC-04DC7E0B9749}" type="slidenum">
              <a:rPr lang="en-GB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06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90F08-F3DB-2A4F-8DAC-F1A7E37FEBB2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9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1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4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4" r:id="rId3"/>
    <p:sldLayoutId id="2147483835" r:id="rId4"/>
    <p:sldLayoutId id="2147483836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d-book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ncil.evolus.v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martdraw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3956181"/>
            <a:ext cx="7553131" cy="157255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Prototyping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098872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264495"/>
            <a:ext cx="8444204" cy="257888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hlinkClick r:id="rId4"/>
              </a:rPr>
              <a:t>www.id-book.com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91441" y="753846"/>
            <a:ext cx="4904357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dirty="0">
                <a:latin typeface="Liberation Sans"/>
              </a:rPr>
              <a:t>‘Wizard-of-Oz’ prototyping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56278" y="1658968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44729" y="1489136"/>
            <a:ext cx="7843837" cy="464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buFontTx/>
              <a:buChar char="•"/>
            </a:pPr>
            <a:r>
              <a:rPr lang="en-US" sz="2400" dirty="0">
                <a:latin typeface="Liberation Sans"/>
              </a:rPr>
              <a:t>The user thinks they are interacting with a computer, but a developer is responding to output rather than the system. </a:t>
            </a:r>
            <a:endParaRPr lang="en-US" sz="2400" dirty="0" smtClean="0">
              <a:latin typeface="Liberation Sans"/>
            </a:endParaRPr>
          </a:p>
          <a:p>
            <a:pPr marL="355600" indent="-355600" eaLnBrk="0" hangingPunct="0">
              <a:buFontTx/>
              <a:buChar char="•"/>
            </a:pPr>
            <a:endParaRPr lang="en-US" sz="800" dirty="0">
              <a:latin typeface="Liberation Sans"/>
            </a:endParaRPr>
          </a:p>
          <a:p>
            <a:pPr marL="355600" indent="-355600" eaLnBrk="0" hangingPunct="0">
              <a:buFontTx/>
              <a:buChar char="•"/>
            </a:pPr>
            <a:r>
              <a:rPr lang="en-US" sz="2400" dirty="0">
                <a:latin typeface="Liberation Sans"/>
              </a:rPr>
              <a:t>Usually done early in design to understand users’ </a:t>
            </a:r>
            <a:r>
              <a:rPr lang="en-US" sz="2400" dirty="0" smtClean="0">
                <a:latin typeface="Liberation Sans"/>
              </a:rPr>
              <a:t>expectations</a:t>
            </a:r>
          </a:p>
          <a:p>
            <a:pPr marL="355600" indent="-355600" eaLnBrk="0" hangingPunct="0">
              <a:buFontTx/>
              <a:buChar char="•"/>
            </a:pPr>
            <a:endParaRPr lang="en-US" sz="800" dirty="0">
              <a:latin typeface="Liberation Sans"/>
            </a:endParaRPr>
          </a:p>
          <a:p>
            <a:pPr marL="355600" indent="-355600" eaLnBrk="0" hangingPunct="0">
              <a:buFontTx/>
              <a:buChar char="•"/>
            </a:pPr>
            <a:r>
              <a:rPr lang="en-US" sz="2400" dirty="0" smtClean="0">
                <a:latin typeface="Liberation Sans"/>
              </a:rPr>
              <a:t>Ex: </a:t>
            </a:r>
            <a:r>
              <a:rPr lang="en-US" sz="2400" dirty="0" smtClean="0"/>
              <a:t>Aardvark startup </a:t>
            </a:r>
            <a:endParaRPr lang="en-US" sz="2400" dirty="0">
              <a:latin typeface="Liberation Sans"/>
            </a:endParaRPr>
          </a:p>
          <a:p>
            <a:pPr marL="355600" indent="-355600" algn="ctr" eaLnBrk="0" hangingPunct="0"/>
            <a:endParaRPr lang="en-US" sz="2400" dirty="0">
              <a:latin typeface="Liberation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46437" y="4068513"/>
            <a:ext cx="5346700" cy="2705100"/>
            <a:chOff x="1687513" y="3733800"/>
            <a:chExt cx="5346700" cy="2705100"/>
          </a:xfrm>
        </p:grpSpPr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2828925" y="4640262"/>
              <a:ext cx="726636" cy="6175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1687513" y="3733800"/>
              <a:ext cx="3729037" cy="2286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5697538" y="4495800"/>
              <a:ext cx="703262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2813050" y="4724400"/>
              <a:ext cx="7425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715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GB" sz="800" b="1">
                  <a:latin typeface="Liberation Sans"/>
                </a:rPr>
                <a:t>&gt;Blurb blurb</a:t>
              </a:r>
            </a:p>
            <a:p>
              <a:pPr eaLnBrk="0" hangingPunct="0"/>
              <a:r>
                <a:rPr lang="en-GB" sz="800" b="1">
                  <a:latin typeface="Liberation Sans"/>
                </a:rPr>
                <a:t>&gt;Do this</a:t>
              </a:r>
            </a:p>
            <a:p>
              <a:pPr eaLnBrk="0" hangingPunct="0"/>
              <a:r>
                <a:rPr lang="en-GB" sz="800" b="1">
                  <a:latin typeface="Liberation Sans"/>
                </a:rPr>
                <a:t>&gt;Why?</a:t>
              </a:r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1970088" y="4648200"/>
              <a:ext cx="211137" cy="228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2109788" y="48768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2109788" y="5105400"/>
              <a:ext cx="2809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2109788" y="51054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2109788" y="5334000"/>
              <a:ext cx="3524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2462213" y="5334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75" name="AutoShape 19"/>
            <p:cNvSpPr>
              <a:spLocks noChangeArrowheads="1"/>
            </p:cNvSpPr>
            <p:nvPr/>
          </p:nvSpPr>
          <p:spPr bwMode="auto">
            <a:xfrm>
              <a:off x="2320925" y="5029200"/>
              <a:ext cx="492125" cy="228600"/>
            </a:xfrm>
            <a:prstGeom prst="parallelogram">
              <a:avLst>
                <a:gd name="adj" fmla="val 53819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2462213" y="5105400"/>
              <a:ext cx="21113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2462213" y="5181600"/>
              <a:ext cx="2111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1954213" y="3897313"/>
              <a:ext cx="72648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715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GB" sz="2000">
                  <a:latin typeface="Liberation Sans"/>
                </a:rPr>
                <a:t>User</a:t>
              </a:r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6753225" y="4267200"/>
              <a:ext cx="280988" cy="3048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6892925" y="4572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81" name="AutoShape 25"/>
            <p:cNvSpPr>
              <a:spLocks noChangeArrowheads="1"/>
            </p:cNvSpPr>
            <p:nvPr/>
          </p:nvSpPr>
          <p:spPr bwMode="auto">
            <a:xfrm rot="-8824957">
              <a:off x="6400800" y="4800600"/>
              <a:ext cx="492125" cy="228600"/>
            </a:xfrm>
            <a:prstGeom prst="parallelogram">
              <a:avLst>
                <a:gd name="adj" fmla="val 53819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flipH="1">
              <a:off x="6681788" y="4724400"/>
              <a:ext cx="211137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6611938" y="4876800"/>
              <a:ext cx="141287" cy="762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>
              <a:off x="6611938" y="4953000"/>
              <a:ext cx="141287" cy="762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>
              <a:off x="6892925" y="48768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flipH="1">
              <a:off x="6542088" y="5105400"/>
              <a:ext cx="350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>
              <a:off x="6542088" y="51054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auto">
            <a:xfrm>
              <a:off x="2965450" y="5029200"/>
              <a:ext cx="3411538" cy="1409700"/>
            </a:xfrm>
            <a:custGeom>
              <a:avLst/>
              <a:gdLst>
                <a:gd name="T0" fmla="*/ 184 w 2328"/>
                <a:gd name="T1" fmla="*/ 96 h 888"/>
                <a:gd name="T2" fmla="*/ 184 w 2328"/>
                <a:gd name="T3" fmla="*/ 768 h 888"/>
                <a:gd name="T4" fmla="*/ 1288 w 2328"/>
                <a:gd name="T5" fmla="*/ 816 h 888"/>
                <a:gd name="T6" fmla="*/ 2200 w 2328"/>
                <a:gd name="T7" fmla="*/ 384 h 888"/>
                <a:gd name="T8" fmla="*/ 2056 w 2328"/>
                <a:gd name="T9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8" h="888">
                  <a:moveTo>
                    <a:pt x="184" y="96"/>
                  </a:moveTo>
                  <a:cubicBezTo>
                    <a:pt x="92" y="372"/>
                    <a:pt x="0" y="648"/>
                    <a:pt x="184" y="768"/>
                  </a:cubicBezTo>
                  <a:cubicBezTo>
                    <a:pt x="368" y="888"/>
                    <a:pt x="952" y="880"/>
                    <a:pt x="1288" y="816"/>
                  </a:cubicBezTo>
                  <a:cubicBezTo>
                    <a:pt x="1624" y="752"/>
                    <a:pt x="2072" y="520"/>
                    <a:pt x="2200" y="384"/>
                  </a:cubicBezTo>
                  <a:cubicBezTo>
                    <a:pt x="2328" y="248"/>
                    <a:pt x="2080" y="64"/>
                    <a:pt x="20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iberation San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3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84892"/>
            <a:ext cx="4464365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dirty="0">
                <a:latin typeface="Liberation Sans"/>
              </a:rPr>
              <a:t>High-fidelity prototyping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722437"/>
            <a:ext cx="8229600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latin typeface="Liberation Sans"/>
              </a:rPr>
              <a:t>Uses materials that you would expect to be in the final product </a:t>
            </a:r>
          </a:p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latin typeface="Liberation Sans"/>
              </a:rPr>
              <a:t>Prototype looks more like the final system than a low-fidelity version </a:t>
            </a:r>
          </a:p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latin typeface="Liberation Sans"/>
              </a:rPr>
              <a:t>High-fidelity prototypes can be developed by integrating existing hardware and software components </a:t>
            </a:r>
          </a:p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latin typeface="Liberation Sans"/>
              </a:rPr>
              <a:t>Danger that users think they have a complete system…….see compromises  </a:t>
            </a:r>
            <a:r>
              <a:rPr lang="en-US" dirty="0">
                <a:latin typeface="Liberation Sans"/>
              </a:rPr>
              <a:t>	</a:t>
            </a:r>
          </a:p>
          <a:p>
            <a:endParaRPr lang="en-US" dirty="0"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67744" y="2133600"/>
            <a:ext cx="83693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 eaLnBrk="0" hangingPunct="0"/>
            <a:endParaRPr lang="en-US" sz="2800" dirty="0">
              <a:latin typeface="Liberation Sans"/>
            </a:endParaRPr>
          </a:p>
          <a:p>
            <a:pPr algn="ctr" eaLnBrk="0" hangingPunct="0"/>
            <a:endParaRPr lang="en-US" sz="2800" dirty="0">
              <a:latin typeface="Liberatio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8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8" y="653143"/>
            <a:ext cx="8229600" cy="7271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 Vs High Fidelity prototypes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83" y="1602934"/>
            <a:ext cx="6922144" cy="506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446801" y="759778"/>
            <a:ext cx="5283499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dirty="0">
                <a:latin typeface="Liberation Sans"/>
              </a:rPr>
              <a:t>Compromises in prototyping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46801" y="1752600"/>
            <a:ext cx="80883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000" dirty="0">
                <a:latin typeface="Liberation Sans"/>
              </a:rPr>
              <a:t>All prototypes involve </a:t>
            </a:r>
            <a:r>
              <a:rPr lang="en-GB" sz="2000" dirty="0" smtClean="0">
                <a:latin typeface="Liberation Sans"/>
              </a:rPr>
              <a:t>compromises</a:t>
            </a: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endParaRPr lang="en-GB" sz="700" dirty="0"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000" dirty="0">
                <a:latin typeface="Liberation Sans"/>
              </a:rPr>
              <a:t>For software-based prototyping maybe there is a slow response? sketchy icons? limited functionality? </a:t>
            </a:r>
            <a:endParaRPr lang="en-GB" sz="2000" dirty="0" smtClean="0"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endParaRPr lang="en-GB" sz="700" dirty="0"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000" dirty="0">
                <a:latin typeface="Liberation Sans"/>
              </a:rPr>
              <a:t>Two common types of </a:t>
            </a:r>
            <a:r>
              <a:rPr lang="en-GB" sz="2000" dirty="0" smtClean="0">
                <a:latin typeface="Liberation Sans"/>
              </a:rPr>
              <a:t>compromise</a:t>
            </a:r>
          </a:p>
          <a:p>
            <a:pPr marL="800100" lvl="1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000" dirty="0" smtClean="0">
                <a:latin typeface="Liberation Sans"/>
              </a:rPr>
              <a:t>horizontal: </a:t>
            </a:r>
            <a:r>
              <a:rPr lang="en-GB" sz="2000" dirty="0">
                <a:latin typeface="Liberation Sans"/>
              </a:rPr>
              <a:t>provide a wide range of functions, but with little </a:t>
            </a:r>
            <a:r>
              <a:rPr lang="en-GB" sz="2000" dirty="0" smtClean="0">
                <a:latin typeface="Liberation Sans"/>
              </a:rPr>
              <a:t>detail</a:t>
            </a:r>
          </a:p>
          <a:p>
            <a:pPr marL="800100" lvl="1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000" dirty="0" smtClean="0">
                <a:latin typeface="Liberation Sans"/>
              </a:rPr>
              <a:t>vertical: </a:t>
            </a:r>
            <a:r>
              <a:rPr lang="en-GB" sz="2000" dirty="0">
                <a:latin typeface="Liberation Sans"/>
              </a:rPr>
              <a:t>provide a lot of detail for only a few </a:t>
            </a:r>
            <a:r>
              <a:rPr lang="en-GB" sz="2000" dirty="0" smtClean="0">
                <a:latin typeface="Liberation Sans"/>
              </a:rPr>
              <a:t>functions</a:t>
            </a:r>
          </a:p>
          <a:p>
            <a:pPr marL="800100" lvl="1" indent="-342900" eaLnBrk="0" hangingPunct="0">
              <a:spcBef>
                <a:spcPts val="600"/>
              </a:spcBef>
              <a:buFont typeface="Arial"/>
              <a:buChar char="•"/>
            </a:pPr>
            <a:endParaRPr lang="en-GB" sz="700" dirty="0"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000" dirty="0">
                <a:latin typeface="Liberation Sans"/>
              </a:rPr>
              <a:t>Compromises in prototypes </a:t>
            </a:r>
            <a:r>
              <a:rPr lang="en-GB" sz="2000" dirty="0" smtClean="0">
                <a:latin typeface="Liberation Sans"/>
              </a:rPr>
              <a:t>mustn't </a:t>
            </a:r>
            <a:r>
              <a:rPr lang="en-GB" sz="2000" dirty="0">
                <a:latin typeface="Liberation Sans"/>
              </a:rPr>
              <a:t>be ignored. Product needs engineering</a:t>
            </a:r>
          </a:p>
          <a:p>
            <a:pPr marL="185738" indent="-185738" algn="ctr" eaLnBrk="0" hangingPunct="0"/>
            <a:endParaRPr lang="en-US" sz="2000" dirty="0">
              <a:latin typeface="Liberatio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1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70952" y="831299"/>
            <a:ext cx="5487081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3200" dirty="0">
                <a:latin typeface="Liberation Sans"/>
              </a:rPr>
              <a:t>Is there a suitable metaphor?</a:t>
            </a:r>
            <a:endParaRPr lang="en-US" sz="3200" dirty="0">
              <a:latin typeface="Liberation San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76786" y="1654629"/>
            <a:ext cx="78438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r>
              <a:rPr lang="en-GB" sz="2000" dirty="0">
                <a:latin typeface="Liberation Sans"/>
              </a:rPr>
              <a:t>Interface metaphors combine familiar knowledge with new knowledge in a way that will help the user understand the product. </a:t>
            </a:r>
            <a:endParaRPr lang="en-GB" sz="2000" dirty="0" smtClean="0">
              <a:latin typeface="Liberation Sans"/>
            </a:endParaRP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endParaRPr lang="en-GB" sz="2000" dirty="0">
              <a:latin typeface="Liberation Sans"/>
            </a:endParaRP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r>
              <a:rPr lang="en-US" sz="2000" dirty="0" smtClean="0"/>
              <a:t>Conceptualizing </a:t>
            </a:r>
            <a:r>
              <a:rPr lang="en-US" sz="2000" dirty="0"/>
              <a:t>what we are doing, e.g. surfing the </a:t>
            </a:r>
            <a:r>
              <a:rPr lang="en-US" sz="2000" dirty="0" smtClean="0"/>
              <a:t>web</a:t>
            </a: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endParaRPr lang="en-US" sz="2000" dirty="0"/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conceptual model instantiated at the interface, e.g. the desktop </a:t>
            </a:r>
            <a:r>
              <a:rPr lang="en-US" sz="2000" dirty="0" smtClean="0"/>
              <a:t>metaphor</a:t>
            </a: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endParaRPr lang="en-US" sz="2000" dirty="0"/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r>
              <a:rPr lang="en-US" sz="2000" dirty="0" smtClean="0"/>
              <a:t>Visualizing </a:t>
            </a:r>
            <a:r>
              <a:rPr lang="en-US" sz="2000" dirty="0"/>
              <a:t>an operation, e.g. an icon of a shopping cart for placing items into</a:t>
            </a:r>
          </a:p>
          <a:p>
            <a:pPr lvl="1" eaLnBrk="0" hangingPunct="0">
              <a:spcBef>
                <a:spcPts val="300"/>
              </a:spcBef>
              <a:buFontTx/>
              <a:buChar char="•"/>
            </a:pPr>
            <a:endParaRPr lang="en-GB" sz="2000" dirty="0">
              <a:latin typeface="Liberation Sans"/>
            </a:endParaRPr>
          </a:p>
          <a:p>
            <a:pPr marL="271463" indent="-271463" algn="ctr" eaLnBrk="0" hangingPunct="0"/>
            <a:endParaRPr lang="en-US" sz="2000" dirty="0">
              <a:latin typeface="Liberatio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7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3770"/>
            <a:ext cx="8229600" cy="6338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Explore the user’s experience (UX)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32857"/>
            <a:ext cx="7715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personas, card-based prototypes 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stickies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model the user experience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representation called: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esign map 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customer/user journey map 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map</a:t>
            </a: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common representations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heel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876517"/>
            <a:ext cx="7772400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3200" dirty="0"/>
              <a:t>Generate card-based prototype from use case</a:t>
            </a:r>
            <a:endParaRPr lang="en-US" sz="3200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 sz="280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03263" y="4724400"/>
            <a:ext cx="7842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endParaRPr lang="en-US" sz="2400">
              <a:latin typeface="Times New Roman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8" y="1628800"/>
            <a:ext cx="8477937" cy="45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88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40" y="793387"/>
            <a:ext cx="8229600" cy="5560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experience map drawn as a wheel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28" y="1523174"/>
            <a:ext cx="6386723" cy="509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52" y="587219"/>
            <a:ext cx="8229600" cy="7920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experience map drawn as a timeline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5180"/>
            <a:ext cx="878431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3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531845" y="881297"/>
            <a:ext cx="6541442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3200" dirty="0" smtClean="0"/>
              <a:t>GUI Prototyping Tools</a:t>
            </a:r>
            <a:endParaRPr lang="en-US" sz="3200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87961"/>
            <a:ext cx="8229600" cy="429296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sz="2800" dirty="0"/>
              <a:t>Pencil Project : </a:t>
            </a:r>
            <a:endParaRPr lang="en-US" sz="2800" dirty="0" smtClean="0"/>
          </a:p>
          <a:p>
            <a:pPr marL="614363" lvl="1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://pencil.evolus.vn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614363" lvl="1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sz="2400" dirty="0"/>
              <a:t>supports Linux, Mac OS X and Windows. </a:t>
            </a:r>
            <a:endParaRPr lang="en-US" sz="2400" dirty="0" smtClean="0"/>
          </a:p>
          <a:p>
            <a:pPr marL="614363" lvl="1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Firefox add-on is also </a:t>
            </a:r>
            <a:r>
              <a:rPr lang="en-US" sz="2400" dirty="0" smtClean="0"/>
              <a:t>available</a:t>
            </a:r>
          </a:p>
          <a:p>
            <a:pPr marL="614363" lvl="1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sz="2400" dirty="0" smtClean="0"/>
              <a:t>Free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800" dirty="0" err="1" smtClean="0"/>
              <a:t>Smartdraw</a:t>
            </a:r>
            <a:r>
              <a:rPr lang="en-US" sz="2800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://www.smartdraw.com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$</a:t>
            </a:r>
            <a:r>
              <a:rPr lang="en-US" sz="2400" dirty="0"/>
              <a:t>200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6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62699"/>
            <a:ext cx="8229600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dirty="0" smtClean="0">
                <a:latin typeface="Liberation Sans"/>
              </a:rPr>
              <a:t>Prototyping</a:t>
            </a:r>
            <a:endParaRPr lang="en-US" dirty="0">
              <a:latin typeface="Liberation San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latin typeface="Liberation Sans"/>
              </a:rPr>
              <a:t>What is a prototype? </a:t>
            </a:r>
            <a:endParaRPr lang="en-GB" dirty="0" smtClean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3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3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latin typeface="Liberation Sans"/>
              </a:rPr>
              <a:t>Different kinds of </a:t>
            </a:r>
            <a:r>
              <a:rPr lang="en-GB" dirty="0" smtClean="0">
                <a:latin typeface="Liberation Sans"/>
              </a:rPr>
              <a:t>prototyping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200" dirty="0" smtClean="0">
              <a:latin typeface="Liberation Sans"/>
            </a:endParaRPr>
          </a:p>
          <a:p>
            <a:pPr marL="45720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latin typeface="Liberation Sans"/>
              </a:rPr>
              <a:t>-   Low fidelity</a:t>
            </a:r>
          </a:p>
          <a:p>
            <a:pPr lvl="1" eaLnBrk="0" hangingPunct="0">
              <a:spcBef>
                <a:spcPts val="600"/>
              </a:spcBef>
            </a:pPr>
            <a:endParaRPr lang="en-GB" sz="900" dirty="0" smtClean="0">
              <a:latin typeface="Liberation Sans"/>
            </a:endParaRPr>
          </a:p>
          <a:p>
            <a:pPr marL="45720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latin typeface="Liberation Sans"/>
              </a:rPr>
              <a:t>-   High fidelity</a:t>
            </a:r>
          </a:p>
          <a:p>
            <a:pPr lvl="1" eaLnBrk="0" hangingPunct="0">
              <a:spcBef>
                <a:spcPts val="600"/>
              </a:spcBef>
            </a:pPr>
            <a:endParaRPr lang="en-GB" sz="10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latin typeface="Liberation Sans"/>
              </a:rPr>
              <a:t>Compromises in </a:t>
            </a:r>
            <a:r>
              <a:rPr lang="en-GB" dirty="0" smtClean="0">
                <a:latin typeface="Liberation Sans"/>
              </a:rPr>
              <a:t>prototyping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400" dirty="0" smtClean="0">
              <a:latin typeface="Liberation Sans"/>
            </a:endParaRPr>
          </a:p>
          <a:p>
            <a:pPr marL="40005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latin typeface="Liberation Sans"/>
              </a:rPr>
              <a:t>-    Vertical </a:t>
            </a:r>
          </a:p>
          <a:p>
            <a:pPr marL="755650" lvl="1" indent="-355600" eaLnBrk="0" hangingPunct="0">
              <a:spcBef>
                <a:spcPts val="600"/>
              </a:spcBef>
              <a:buFontTx/>
              <a:buChar char="•"/>
            </a:pPr>
            <a:endParaRPr lang="en-GB" sz="1100" dirty="0" smtClean="0">
              <a:latin typeface="Liberation Sans"/>
            </a:endParaRPr>
          </a:p>
          <a:p>
            <a:pPr marL="40005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latin typeface="Liberation Sans"/>
              </a:rPr>
              <a:t>-    Horizontal</a:t>
            </a:r>
          </a:p>
          <a:p>
            <a:pPr marL="755650" lvl="1" indent="-355600" eaLnBrk="0" hangingPunct="0">
              <a:spcBef>
                <a:spcPts val="600"/>
              </a:spcBef>
              <a:buFontTx/>
              <a:buChar char="•"/>
            </a:pPr>
            <a:endParaRPr lang="en-GB" sz="1300" dirty="0" smtClean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 smtClean="0">
                <a:latin typeface="Liberation Sans"/>
              </a:rPr>
              <a:t>Final product needs to be engineered</a:t>
            </a:r>
            <a:endParaRPr lang="en-GB" dirty="0">
              <a:latin typeface="Liberation Sans"/>
            </a:endParaRPr>
          </a:p>
          <a:p>
            <a:endParaRPr lang="en-US" dirty="0"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62088" y="1355725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endParaRPr lang="en-US" sz="1600" b="1">
              <a:latin typeface="Liberation Sans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381125" y="1628775"/>
            <a:ext cx="64722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800" dirty="0">
              <a:latin typeface="Liberatio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7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7158"/>
            <a:ext cx="8229600" cy="7365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Construction: physical computing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and code prototypes using electronics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Toolkits available include</a:t>
            </a:r>
            <a:endParaRPr lang="en-US" sz="1100" dirty="0" smtClean="0"/>
          </a:p>
          <a:p>
            <a:pPr lvl="1"/>
            <a:r>
              <a:rPr lang="en-US" dirty="0" smtClean="0"/>
              <a:t>Arduino</a:t>
            </a:r>
            <a:endParaRPr lang="en-US" sz="600" dirty="0" smtClean="0"/>
          </a:p>
          <a:p>
            <a:pPr lvl="1"/>
            <a:r>
              <a:rPr lang="en-US" smtClean="0"/>
              <a:t>Senseboard</a:t>
            </a:r>
            <a:endParaRPr lang="en-US" sz="600" dirty="0" smtClean="0"/>
          </a:p>
          <a:p>
            <a:pPr lvl="1"/>
            <a:r>
              <a:rPr lang="en-US" dirty="0" err="1" smtClean="0"/>
              <a:t>MaKey</a:t>
            </a:r>
            <a:r>
              <a:rPr lang="en-US" dirty="0" smtClean="0"/>
              <a:t> </a:t>
            </a:r>
            <a:r>
              <a:rPr lang="en-US" dirty="0" err="1" smtClean="0"/>
              <a:t>MaKey</a:t>
            </a:r>
            <a:endParaRPr lang="en-US" dirty="0" smtClean="0"/>
          </a:p>
          <a:p>
            <a:pPr lvl="1"/>
            <a:endParaRPr lang="en-US" sz="1100" dirty="0" smtClean="0"/>
          </a:p>
          <a:p>
            <a:r>
              <a:rPr lang="en-US" dirty="0"/>
              <a:t>Software Development </a:t>
            </a:r>
            <a:r>
              <a:rPr lang="en-US" dirty="0" smtClean="0"/>
              <a:t>Kits</a:t>
            </a:r>
            <a:endParaRPr lang="en-US" sz="1200" dirty="0"/>
          </a:p>
          <a:p>
            <a:pPr lvl="1"/>
            <a:r>
              <a:rPr lang="en-US" dirty="0"/>
              <a:t>programming tools and components to develop for a specific platform, e.g. </a:t>
            </a:r>
            <a:r>
              <a:rPr lang="en-US" dirty="0" smtClean="0"/>
              <a:t>iOS</a:t>
            </a:r>
            <a:endParaRPr lang="en-US" dirty="0"/>
          </a:p>
          <a:p>
            <a:pPr lvl="1"/>
            <a:r>
              <a:rPr lang="en-US" dirty="0"/>
              <a:t>Includes: IDE, documentation, drivers, sample code, application programming interfaces (APIs)</a:t>
            </a:r>
          </a:p>
          <a:p>
            <a:pPr lvl="1"/>
            <a:r>
              <a:rPr lang="en-US" dirty="0"/>
              <a:t>Makes development much easier</a:t>
            </a:r>
          </a:p>
          <a:p>
            <a:pPr lvl="1"/>
            <a:r>
              <a:rPr lang="en-US" dirty="0"/>
              <a:t>Microsoft’s Kinect SDK has been used in </a:t>
            </a:r>
            <a:r>
              <a:rPr lang="en-US" dirty="0" smtClean="0"/>
              <a:t>research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Designed for use by wide range of people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23" y="2110821"/>
            <a:ext cx="2179409" cy="170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53" y="2110821"/>
            <a:ext cx="1884581" cy="18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872" y="4705629"/>
            <a:ext cx="3072612" cy="18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46042" y="716347"/>
            <a:ext cx="5869132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3200" dirty="0">
                <a:latin typeface="Liberation Sans"/>
              </a:rPr>
              <a:t>What is a prototype?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6556" y="1447800"/>
            <a:ext cx="80184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design fields a prototype is a small-scale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ts val="600"/>
              </a:spcBef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miniature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</a:p>
          <a:p>
            <a:pPr marL="627063" lvl="1" indent="-271463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miniature building or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</a:t>
            </a:r>
          </a:p>
          <a:p>
            <a:pPr marL="627063" lvl="1" indent="-271463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3D printer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69" y="1909759"/>
            <a:ext cx="2481907" cy="384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1" y="5419385"/>
            <a:ext cx="6753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647985"/>
            <a:ext cx="5457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39608" y="711204"/>
            <a:ext cx="5168781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3200" dirty="0"/>
              <a:t>What is a prototype?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22275" y="1502228"/>
            <a:ext cx="8580438" cy="520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interaction design it can be (among other things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0" hangingPunct="0">
              <a:spcBef>
                <a:spcPts val="600"/>
              </a:spcBef>
            </a:pPr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series of screen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sketches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storyboard, i.e. a cartoon-like series of scenes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video simulating the use of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lump of wood (e.g.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PalmPilot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cardboard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mock-up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piece of software with limited functionality written in the target language or in another language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09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2018" y="743384"/>
            <a:ext cx="4419481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dirty="0">
                <a:latin typeface="Liberation Sans"/>
              </a:rPr>
              <a:t>Low-fidelity Prototyping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/>
              <a:t>Uses a medium which is unlike the final medium, e.g. paper, cardboard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100" dirty="0"/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/>
              <a:t>Is quick, cheap and easily changed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100" dirty="0"/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 smtClean="0"/>
              <a:t>Examples:</a:t>
            </a:r>
          </a:p>
          <a:p>
            <a:pPr lvl="1" indent="-342900" eaLnBrk="0" hangingPunct="0">
              <a:spcBef>
                <a:spcPts val="600"/>
              </a:spcBef>
            </a:pPr>
            <a:r>
              <a:rPr lang="en-GB" sz="2000" dirty="0" smtClean="0"/>
              <a:t>sketches </a:t>
            </a:r>
            <a:r>
              <a:rPr lang="en-GB" sz="2000" dirty="0"/>
              <a:t>of screens, task sequences,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lvl="1" indent="-342900" eaLnBrk="0" hangingPunct="0">
              <a:spcBef>
                <a:spcPts val="600"/>
              </a:spcBef>
            </a:pPr>
            <a:r>
              <a:rPr lang="ja-JP" altLang="en-GB" sz="2000" dirty="0" smtClean="0"/>
              <a:t>‘</a:t>
            </a:r>
            <a:r>
              <a:rPr lang="en-GB" altLang="ja-JP" sz="2000" dirty="0" smtClean="0"/>
              <a:t>p</a:t>
            </a:r>
            <a:r>
              <a:rPr lang="en-GB" sz="2000" dirty="0" smtClean="0"/>
              <a:t>ost</a:t>
            </a:r>
            <a:r>
              <a:rPr lang="en-GB" sz="2000" dirty="0"/>
              <a:t>-it</a:t>
            </a:r>
            <a:r>
              <a:rPr lang="ja-JP" altLang="en-GB" sz="2000" dirty="0"/>
              <a:t>’</a:t>
            </a:r>
            <a:r>
              <a:rPr lang="en-GB" sz="2000" dirty="0"/>
              <a:t> </a:t>
            </a:r>
            <a:r>
              <a:rPr lang="en-GB" sz="2000" dirty="0" smtClean="0"/>
              <a:t>notes</a:t>
            </a:r>
          </a:p>
          <a:p>
            <a:pPr lvl="1" indent="-342900" eaLnBrk="0" hangingPunct="0">
              <a:spcBef>
                <a:spcPts val="600"/>
              </a:spcBef>
            </a:pPr>
            <a:r>
              <a:rPr lang="en-GB" sz="2000" dirty="0"/>
              <a:t>s</a:t>
            </a:r>
            <a:r>
              <a:rPr lang="en-GB" sz="2000" dirty="0" smtClean="0"/>
              <a:t>toryboards</a:t>
            </a:r>
          </a:p>
          <a:p>
            <a:pPr lvl="1" indent="-342900" eaLnBrk="0" hangingPunct="0">
              <a:spcBef>
                <a:spcPts val="600"/>
              </a:spcBef>
            </a:pPr>
            <a:r>
              <a:rPr lang="ja-JP" altLang="en-GB" sz="2000" dirty="0" smtClean="0"/>
              <a:t>‘</a:t>
            </a:r>
            <a:r>
              <a:rPr lang="en-GB" sz="2000" dirty="0"/>
              <a:t>Wizard-of-Oz</a:t>
            </a:r>
            <a:r>
              <a:rPr lang="ja-JP" altLang="en-GB" sz="2000" dirty="0" smtClean="0"/>
              <a:t>’</a:t>
            </a:r>
            <a:r>
              <a:rPr lang="en-US" sz="2000" dirty="0"/>
              <a:t>	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43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94871" y="803427"/>
            <a:ext cx="2391681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dirty="0">
                <a:latin typeface="Liberation Sans"/>
              </a:rPr>
              <a:t>Storyboards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09587" y="1785258"/>
            <a:ext cx="7772400" cy="446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Liberation Sans"/>
              </a:rPr>
              <a:t>Often used with scenarios, bringing more detail, and a chance to role play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4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Liberation Sans"/>
              </a:rPr>
              <a:t>It is a series of sketches showing how a user might progress through a task using the device 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4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Liberation Sans"/>
              </a:rPr>
              <a:t>Used early in design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0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</a:pPr>
            <a:r>
              <a:rPr lang="en-GB" sz="2000" dirty="0">
                <a:latin typeface="Liberation Sans"/>
              </a:rPr>
              <a:t> 		</a:t>
            </a:r>
            <a:endParaRPr lang="en-US" sz="2000" dirty="0">
              <a:latin typeface="Liberatio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76065"/>
            <a:ext cx="7859216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GB" sz="3200" dirty="0"/>
              <a:t>Generate storyboard from scenario</a:t>
            </a:r>
            <a:endParaRPr lang="en-US" sz="3200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 sz="28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03263" y="4724400"/>
            <a:ext cx="7842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endParaRPr lang="en-US" sz="2400">
              <a:latin typeface="Times New Roman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1558"/>
            <a:ext cx="7704856" cy="50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74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446542" y="823537"/>
            <a:ext cx="1982916" cy="5329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dirty="0">
                <a:latin typeface="Liberation Sans"/>
              </a:rPr>
              <a:t>Sketching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endParaRPr lang="en-US" sz="2400" dirty="0">
              <a:solidFill>
                <a:srgbClr val="000000"/>
              </a:solidFill>
              <a:latin typeface="Liberation Sans"/>
            </a:endParaRPr>
          </a:p>
          <a:p>
            <a:endParaRPr lang="en-US" sz="2400" dirty="0">
              <a:latin typeface="Liberation Sans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92142" y="1669800"/>
            <a:ext cx="3240360" cy="481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Sketching is important to low-fidelity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prototyping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</a:t>
            </a:r>
            <a:r>
              <a:rPr lang="ja-JP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be inhibited about drawing ability. Practice simple symbols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eaLnBrk="0" hangingPunct="0">
              <a:spcBef>
                <a:spcPts val="600"/>
              </a:spcBef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33413" y="4343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</a:pPr>
            <a:r>
              <a:rPr lang="en-GB" sz="2400">
                <a:latin typeface="Liberation Sans"/>
              </a:rPr>
              <a:t> 		</a:t>
            </a:r>
            <a:endParaRPr lang="en-US" sz="2400">
              <a:latin typeface="Liberation San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60" y="1741265"/>
            <a:ext cx="4943475" cy="43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42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81134"/>
            <a:ext cx="8229600" cy="73650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iberation Sans"/>
              </a:rPr>
              <a:t>Card-based prototypes</a:t>
            </a:r>
            <a:endParaRPr lang="en-GB" sz="3200" dirty="0">
              <a:latin typeface="Liberation Sans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  <a:latin typeface="Liberation Sans"/>
            </a:endParaRPr>
          </a:p>
          <a:p>
            <a:endParaRPr lang="en-US" sz="2800">
              <a:latin typeface="Liberation Sans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204028" y="1609017"/>
            <a:ext cx="46085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Liberation Sans"/>
              </a:rPr>
              <a:t>Index cards (3 X 5 inches) </a:t>
            </a:r>
            <a:endParaRPr lang="en-GB" sz="2400" dirty="0" smtClean="0">
              <a:latin typeface="Liberation Sans"/>
            </a:endParaRP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endParaRPr lang="en-GB" sz="2400" dirty="0">
              <a:latin typeface="Liberation Sans"/>
            </a:endParaRP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Liberation Sans"/>
              </a:rPr>
              <a:t>Each card represents </a:t>
            </a:r>
            <a:br>
              <a:rPr lang="en-GB" sz="2400" dirty="0">
                <a:latin typeface="Liberation Sans"/>
              </a:rPr>
            </a:br>
            <a:r>
              <a:rPr lang="en-GB" sz="2400" dirty="0">
                <a:latin typeface="Liberation Sans"/>
              </a:rPr>
              <a:t>one screen or part of </a:t>
            </a:r>
            <a:r>
              <a:rPr lang="en-GB" sz="2400" dirty="0" smtClean="0">
                <a:latin typeface="Liberation Sans"/>
              </a:rPr>
              <a:t>screen</a:t>
            </a: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endParaRPr lang="en-GB" sz="2400" dirty="0">
              <a:latin typeface="Liberation Sans"/>
            </a:endParaRP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latin typeface="Liberation Sans"/>
              </a:rPr>
              <a:t>Often used in website </a:t>
            </a:r>
            <a:br>
              <a:rPr lang="en-GB" sz="2400" dirty="0">
                <a:latin typeface="Liberation Sans"/>
              </a:rPr>
            </a:br>
            <a:r>
              <a:rPr lang="en-GB" sz="2400" dirty="0">
                <a:latin typeface="Liberation Sans"/>
              </a:rPr>
              <a:t>development</a:t>
            </a:r>
            <a:endParaRPr lang="en-US" sz="2400" dirty="0">
              <a:latin typeface="Liberation Sans"/>
            </a:endParaRPr>
          </a:p>
        </p:txBody>
      </p:sp>
      <p:pic>
        <p:nvPicPr>
          <p:cNvPr id="18441" name="Picture 9" descr="fig_0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8" y="1539875"/>
            <a:ext cx="3390404" cy="485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69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4659</TotalTime>
  <Words>683</Words>
  <Application>Microsoft Office PowerPoint</Application>
  <PresentationFormat>On-screen Show (4:3)</PresentationFormat>
  <Paragraphs>181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Prototyping </vt:lpstr>
      <vt:lpstr>Prototyping</vt:lpstr>
      <vt:lpstr>What is a prototype?</vt:lpstr>
      <vt:lpstr>What is a prototype?</vt:lpstr>
      <vt:lpstr>Low-fidelity Prototyping</vt:lpstr>
      <vt:lpstr>Storyboards</vt:lpstr>
      <vt:lpstr>Generate storyboard from scenario</vt:lpstr>
      <vt:lpstr>Sketching</vt:lpstr>
      <vt:lpstr>Card-based prototypes</vt:lpstr>
      <vt:lpstr>‘Wizard-of-Oz’ prototyping</vt:lpstr>
      <vt:lpstr>High-fidelity prototyping</vt:lpstr>
      <vt:lpstr>Low Vs High Fidelity prototypes</vt:lpstr>
      <vt:lpstr>Compromises in prototyping</vt:lpstr>
      <vt:lpstr>Is there a suitable metaphor?</vt:lpstr>
      <vt:lpstr>Explore the user’s experience (UX)</vt:lpstr>
      <vt:lpstr>Generate card-based prototype from use case</vt:lpstr>
      <vt:lpstr>An experience map drawn as a wheel</vt:lpstr>
      <vt:lpstr>An experience map drawn as a timeline</vt:lpstr>
      <vt:lpstr>GUI Prototyping Tools</vt:lpstr>
      <vt:lpstr>Construction: physical computing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Sampath Jayarathna</cp:lastModifiedBy>
  <cp:revision>114</cp:revision>
  <dcterms:created xsi:type="dcterms:W3CDTF">2009-12-29T10:39:27Z</dcterms:created>
  <dcterms:modified xsi:type="dcterms:W3CDTF">2017-04-10T23:13:22Z</dcterms:modified>
</cp:coreProperties>
</file>