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58"/>
  </p:notesMasterIdLst>
  <p:handoutMasterIdLst>
    <p:handoutMasterId r:id="rId59"/>
  </p:handoutMasterIdLst>
  <p:sldIdLst>
    <p:sldId id="434" r:id="rId2"/>
    <p:sldId id="435" r:id="rId3"/>
    <p:sldId id="436" r:id="rId4"/>
    <p:sldId id="437" r:id="rId5"/>
    <p:sldId id="439" r:id="rId6"/>
    <p:sldId id="440" r:id="rId7"/>
    <p:sldId id="441" r:id="rId8"/>
    <p:sldId id="442" r:id="rId9"/>
    <p:sldId id="443" r:id="rId10"/>
    <p:sldId id="444" r:id="rId11"/>
    <p:sldId id="448" r:id="rId12"/>
    <p:sldId id="450" r:id="rId13"/>
    <p:sldId id="451" r:id="rId14"/>
    <p:sldId id="452" r:id="rId15"/>
    <p:sldId id="453" r:id="rId16"/>
    <p:sldId id="456" r:id="rId17"/>
    <p:sldId id="458" r:id="rId18"/>
    <p:sldId id="459" r:id="rId19"/>
    <p:sldId id="460" r:id="rId20"/>
    <p:sldId id="461" r:id="rId21"/>
    <p:sldId id="462" r:id="rId22"/>
    <p:sldId id="463" r:id="rId23"/>
    <p:sldId id="464" r:id="rId24"/>
    <p:sldId id="465" r:id="rId25"/>
    <p:sldId id="466" r:id="rId26"/>
    <p:sldId id="468" r:id="rId27"/>
    <p:sldId id="470" r:id="rId28"/>
    <p:sldId id="392" r:id="rId29"/>
    <p:sldId id="393" r:id="rId30"/>
    <p:sldId id="395" r:id="rId31"/>
    <p:sldId id="396" r:id="rId32"/>
    <p:sldId id="397" r:id="rId33"/>
    <p:sldId id="398" r:id="rId34"/>
    <p:sldId id="399" r:id="rId35"/>
    <p:sldId id="400" r:id="rId36"/>
    <p:sldId id="401" r:id="rId37"/>
    <p:sldId id="402" r:id="rId38"/>
    <p:sldId id="403" r:id="rId39"/>
    <p:sldId id="404" r:id="rId40"/>
    <p:sldId id="405" r:id="rId41"/>
    <p:sldId id="406" r:id="rId42"/>
    <p:sldId id="407" r:id="rId43"/>
    <p:sldId id="408" r:id="rId44"/>
    <p:sldId id="409" r:id="rId45"/>
    <p:sldId id="410" r:id="rId46"/>
    <p:sldId id="411" r:id="rId47"/>
    <p:sldId id="413" r:id="rId48"/>
    <p:sldId id="414" r:id="rId49"/>
    <p:sldId id="415" r:id="rId50"/>
    <p:sldId id="419" r:id="rId51"/>
    <p:sldId id="420" r:id="rId52"/>
    <p:sldId id="421" r:id="rId53"/>
    <p:sldId id="423" r:id="rId54"/>
    <p:sldId id="426" r:id="rId55"/>
    <p:sldId id="427" r:id="rId56"/>
    <p:sldId id="433" r:id="rId5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424D"/>
    <a:srgbClr val="5B86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84624" autoAdjust="0"/>
  </p:normalViewPr>
  <p:slideViewPr>
    <p:cSldViewPr snapToGrid="0" snapToObjects="1">
      <p:cViewPr varScale="1">
        <p:scale>
          <a:sx n="99" d="100"/>
          <a:sy n="99" d="100"/>
        </p:scale>
        <p:origin x="-1890" y="-96"/>
      </p:cViewPr>
      <p:guideLst>
        <p:guide orient="horz" pos="2160"/>
        <p:guide pos="2880"/>
      </p:guideLst>
    </p:cSldViewPr>
  </p:slideViewPr>
  <p:notesTextViewPr>
    <p:cViewPr>
      <p:scale>
        <a:sx n="3" d="2"/>
        <a:sy n="3" d="2"/>
      </p:scale>
      <p:origin x="0" y="0"/>
    </p:cViewPr>
  </p:notesTextViewPr>
  <p:sorterViewPr>
    <p:cViewPr>
      <p:scale>
        <a:sx n="200" d="100"/>
        <a:sy n="200" d="100"/>
      </p:scale>
      <p:origin x="0" y="4720"/>
    </p:cViewPr>
  </p:sorterViewPr>
  <p:notesViewPr>
    <p:cSldViewPr snapToGrid="0" snapToObjects="1">
      <p:cViewPr varScale="1">
        <p:scale>
          <a:sx n="84" d="100"/>
          <a:sy n="84" d="100"/>
        </p:scale>
        <p:origin x="190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B44B6B1-5441-9644-AE1C-BB7EA5DBA264}" type="datetimeFigureOut">
              <a:rPr lang="en-US" smtClean="0"/>
              <a:pPr/>
              <a:t>5/15/2017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0300CC7-81E2-B842-8904-673E09748720}" type="slidenum">
              <a:rPr lang="en-US" smtClean="0"/>
              <a:pPr/>
              <a:t>‹#›</a:t>
            </a:fld>
            <a:endParaRPr lang="en-US"/>
          </a:p>
        </p:txBody>
      </p:sp>
    </p:spTree>
    <p:extLst>
      <p:ext uri="{BB962C8B-B14F-4D97-AF65-F5344CB8AC3E}">
        <p14:creationId xmlns:p14="http://schemas.microsoft.com/office/powerpoint/2010/main" val="2861766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878819-472C-A14B-95BF-39C94BA106B2}" type="datetimeFigureOut">
              <a:rPr lang="en-US" smtClean="0"/>
              <a:pPr/>
              <a:t>5/15/2017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4F38C2-4548-F541-8261-4C1D96E7A166}" type="slidenum">
              <a:rPr lang="en-US" smtClean="0"/>
              <a:pPr/>
              <a:t>‹#›</a:t>
            </a:fld>
            <a:endParaRPr lang="en-US"/>
          </a:p>
        </p:txBody>
      </p:sp>
    </p:spTree>
    <p:extLst>
      <p:ext uri="{BB962C8B-B14F-4D97-AF65-F5344CB8AC3E}">
        <p14:creationId xmlns:p14="http://schemas.microsoft.com/office/powerpoint/2010/main" val="32245871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F38C2-4548-F541-8261-4C1D96E7A166}" type="slidenum">
              <a:rPr lang="en-US" smtClean="0"/>
              <a:pPr/>
              <a:t>1</a:t>
            </a:fld>
            <a:endParaRPr lang="en-US"/>
          </a:p>
        </p:txBody>
      </p:sp>
    </p:spTree>
    <p:extLst>
      <p:ext uri="{BB962C8B-B14F-4D97-AF65-F5344CB8AC3E}">
        <p14:creationId xmlns:p14="http://schemas.microsoft.com/office/powerpoint/2010/main" val="2410018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55A965-49CD-492E-84BE-5EB2A9CC3DBD}" type="slidenum">
              <a:rPr lang="en-GB" smtClean="0"/>
              <a:t>25</a:t>
            </a:fld>
            <a:endParaRPr lang="en-GB"/>
          </a:p>
        </p:txBody>
      </p:sp>
    </p:spTree>
    <p:extLst>
      <p:ext uri="{BB962C8B-B14F-4D97-AF65-F5344CB8AC3E}">
        <p14:creationId xmlns:p14="http://schemas.microsoft.com/office/powerpoint/2010/main" val="2786317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79CE98B-C607-6649-8747-5980ADDE3C5A}" type="slidenum">
              <a:rPr lang="en-GB" sz="1200"/>
              <a:pPr eaLnBrk="1" hangingPunct="1"/>
              <a:t>28</a:t>
            </a:fld>
            <a:endParaRPr lang="en-GB" sz="1200"/>
          </a:p>
        </p:txBody>
      </p:sp>
      <p:sp>
        <p:nvSpPr>
          <p:cNvPr id="1638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8382DFD6-1081-AB4B-AF94-76A18A8122C3}" type="slidenum">
              <a:rPr lang="en-US" sz="1200">
                <a:latin typeface="Times" charset="0"/>
              </a:rPr>
              <a:pPr algn="r"/>
              <a:t>28</a:t>
            </a:fld>
            <a:endParaRPr lang="en-US" sz="1200">
              <a:latin typeface="Times" charset="0"/>
            </a:endParaRPr>
          </a:p>
        </p:txBody>
      </p:sp>
      <p:sp>
        <p:nvSpPr>
          <p:cNvPr id="16388" name="Rectangle 2"/>
          <p:cNvSpPr>
            <a:spLocks noGrp="1" noRot="1" noChangeAspect="1" noChangeArrowheads="1" noTextEdit="1"/>
          </p:cNvSpPr>
          <p:nvPr>
            <p:ph type="sldImg"/>
          </p:nvPr>
        </p:nvSpPr>
        <p:spPr>
          <a:ln/>
        </p:spPr>
      </p:sp>
      <p:sp>
        <p:nvSpPr>
          <p:cNvPr id="1638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1888352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755BF87-E7B7-AB44-AA7F-77410F5E5369}" type="slidenum">
              <a:rPr lang="en-GB" sz="1200"/>
              <a:pPr eaLnBrk="1" hangingPunct="1"/>
              <a:t>29</a:t>
            </a:fld>
            <a:endParaRPr lang="en-GB" sz="1200"/>
          </a:p>
        </p:txBody>
      </p:sp>
      <p:sp>
        <p:nvSpPr>
          <p:cNvPr id="1843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658A51F8-02E6-2D40-94DF-2CB17DDBACAE}" type="slidenum">
              <a:rPr lang="en-US" sz="1200">
                <a:latin typeface="Times" charset="0"/>
              </a:rPr>
              <a:pPr algn="r"/>
              <a:t>29</a:t>
            </a:fld>
            <a:endParaRPr lang="en-US" sz="1200">
              <a:latin typeface="Times" charset="0"/>
            </a:endParaRPr>
          </a:p>
        </p:txBody>
      </p:sp>
      <p:sp>
        <p:nvSpPr>
          <p:cNvPr id="18436" name="Rectangle 2"/>
          <p:cNvSpPr>
            <a:spLocks noGrp="1" noRot="1" noChangeAspect="1" noChangeArrowheads="1" noTextEdit="1"/>
          </p:cNvSpPr>
          <p:nvPr>
            <p:ph type="sldImg"/>
          </p:nvPr>
        </p:nvSpPr>
        <p:spPr>
          <a:ln/>
        </p:spPr>
      </p:sp>
      <p:sp>
        <p:nvSpPr>
          <p:cNvPr id="1843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4027797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CBBEC2E-C544-3A46-BCF9-09E9A496F105}" type="slidenum">
              <a:rPr lang="en-GB" sz="1200"/>
              <a:pPr eaLnBrk="1" hangingPunct="1"/>
              <a:t>30</a:t>
            </a:fld>
            <a:endParaRPr lang="en-GB" sz="1200"/>
          </a:p>
        </p:txBody>
      </p:sp>
      <p:sp>
        <p:nvSpPr>
          <p:cNvPr id="22531" name="Slide Image Placeholder 1"/>
          <p:cNvSpPr>
            <a:spLocks noGrp="1" noRot="1" noChangeAspect="1" noTextEdit="1"/>
          </p:cNvSpPr>
          <p:nvPr>
            <p:ph type="sldImg"/>
          </p:nvPr>
        </p:nvSpPr>
        <p:spPr>
          <a:ln/>
        </p:spPr>
      </p:sp>
      <p:sp>
        <p:nvSpPr>
          <p:cNvPr id="22532" name="Notes Placeholder 2"/>
          <p:cNvSpPr>
            <a:spLocks noGrp="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a:p>
        </p:txBody>
      </p:sp>
      <p:sp>
        <p:nvSpPr>
          <p:cNvPr id="22533"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1A6EBE1F-49BD-D246-B79D-3046BF1DA52D}" type="slidenum">
              <a:rPr lang="en-US" sz="1200">
                <a:latin typeface="Times" charset="0"/>
              </a:rPr>
              <a:pPr algn="r"/>
              <a:t>30</a:t>
            </a:fld>
            <a:endParaRPr lang="en-US" sz="1200">
              <a:latin typeface="Times" charset="0"/>
            </a:endParaRPr>
          </a:p>
        </p:txBody>
      </p:sp>
    </p:spTree>
    <p:extLst>
      <p:ext uri="{BB962C8B-B14F-4D97-AF65-F5344CB8AC3E}">
        <p14:creationId xmlns:p14="http://schemas.microsoft.com/office/powerpoint/2010/main" val="65761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DED7AE0-D481-7141-87BB-7E0230E57AB2}" type="slidenum">
              <a:rPr lang="en-GB" sz="1200"/>
              <a:pPr eaLnBrk="1" hangingPunct="1"/>
              <a:t>31</a:t>
            </a:fld>
            <a:endParaRPr lang="en-GB" sz="1200"/>
          </a:p>
        </p:txBody>
      </p:sp>
      <p:sp>
        <p:nvSpPr>
          <p:cNvPr id="24579" name="Slide Image Placeholder 1"/>
          <p:cNvSpPr>
            <a:spLocks noGrp="1" noRot="1" noChangeAspect="1" noTextEdit="1"/>
          </p:cNvSpPr>
          <p:nvPr>
            <p:ph type="sldImg"/>
          </p:nvPr>
        </p:nvSpPr>
        <p:spPr>
          <a:ln/>
        </p:spPr>
      </p:sp>
      <p:sp>
        <p:nvSpPr>
          <p:cNvPr id="2458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GB" sz="1100" dirty="0"/>
              <a:t>Consider the different emotions you experience for a common everyday activity – shopping online for a product, such as a new phone, a washing machine or a vacation. Firstly, there is the realisation of needing or wanting it, and then the desire and anticipation of purchasing it. This is followed by the joy or frustration of finding out more about what products are available and deciding which to choose from potentially hundreds or even thousands (by visiting numerous websites, such as comparison sites, reviews, recommendations, blogs). This entails matching what is available with what you like or need and if you can afford it. The thrill of deciding on a purchase may be quickly followed by the shock of how much it costs and the disappointment that you can</a:t>
            </a:r>
            <a:r>
              <a:rPr lang="ja-JP" altLang="en-GB" sz="1100" dirty="0"/>
              <a:t>’</a:t>
            </a:r>
            <a:r>
              <a:rPr lang="en-GB" sz="1100" dirty="0"/>
              <a:t>t afford it. The process of having to decide again may be accompanied by annoyance as you cant find one that is as good as your first choice. You think about other options, such as seeking advice from an expert in a shopping mall, but you have an aversion to sales assistants and don</a:t>
            </a:r>
            <a:r>
              <a:rPr lang="ja-JP" altLang="en-GB" sz="1100" dirty="0"/>
              <a:t>’</a:t>
            </a:r>
            <a:r>
              <a:rPr lang="en-GB" sz="1100" dirty="0"/>
              <a:t>t trust their advice, because you think they have their own interests (making money), rather than yours, at heart. So you carry on looking, getting more tired and frustrated. When you do make a decision you experience a sense of relief. You click merrily though the various options (such as </a:t>
            </a:r>
            <a:r>
              <a:rPr lang="en-GB" sz="1100" dirty="0" err="1"/>
              <a:t>color</a:t>
            </a:r>
            <a:r>
              <a:rPr lang="en-GB" sz="1100" dirty="0"/>
              <a:t>, size, warranty) and then the dreaded online payment form pops up. You type in all your details and press the final payment button. A window then appears saying that your credit card number is incorrect. So you type it in again very slowly. And you notice you need to type the 3 number security code in again. Finally, when all is done you let out a big sigh. But as you walk away from your computer doubts start to form in your mind – maybe you should have bought the other one... </a:t>
            </a:r>
          </a:p>
          <a:p>
            <a:pPr eaLnBrk="1" hangingPunct="1">
              <a:lnSpc>
                <a:spcPct val="90000"/>
              </a:lnSpc>
            </a:pPr>
            <a:r>
              <a:rPr lang="en-GB" sz="1100" dirty="0"/>
              <a:t>	This rollercoaster set of emotions is what many of us experience when shopping online, especially for expensive products, where there are a myriad of options to choose from and where we want to be sure that we make the right choice. </a:t>
            </a:r>
          </a:p>
          <a:p>
            <a:pPr eaLnBrk="1" hangingPunct="1">
              <a:lnSpc>
                <a:spcPct val="90000"/>
              </a:lnSpc>
            </a:pPr>
            <a:endParaRPr lang="en-GB" sz="1100" dirty="0"/>
          </a:p>
        </p:txBody>
      </p:sp>
      <p:sp>
        <p:nvSpPr>
          <p:cNvPr id="24581"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F6643383-6F74-D54E-BCA0-D41F0549930E}" type="slidenum">
              <a:rPr lang="en-US" sz="1200">
                <a:latin typeface="Times" charset="0"/>
              </a:rPr>
              <a:pPr algn="r"/>
              <a:t>31</a:t>
            </a:fld>
            <a:endParaRPr lang="en-US" sz="1200">
              <a:latin typeface="Times" charset="0"/>
            </a:endParaRPr>
          </a:p>
        </p:txBody>
      </p:sp>
    </p:spTree>
    <p:extLst>
      <p:ext uri="{BB962C8B-B14F-4D97-AF65-F5344CB8AC3E}">
        <p14:creationId xmlns:p14="http://schemas.microsoft.com/office/powerpoint/2010/main" val="2063102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F94AF32-67B0-C14E-AC45-275DE7A55269}" type="slidenum">
              <a:rPr lang="en-GB" sz="1200"/>
              <a:pPr eaLnBrk="1" hangingPunct="1"/>
              <a:t>32</a:t>
            </a:fld>
            <a:endParaRPr lang="en-GB" sz="1200"/>
          </a:p>
        </p:txBody>
      </p:sp>
      <p:sp>
        <p:nvSpPr>
          <p:cNvPr id="9216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6D266264-CDDE-7D47-A591-1A3885391922}" type="slidenum">
              <a:rPr lang="en-US" sz="1200">
                <a:latin typeface="Times" charset="0"/>
              </a:rPr>
              <a:pPr algn="r"/>
              <a:t>32</a:t>
            </a:fld>
            <a:endParaRPr lang="en-US" sz="1200">
              <a:latin typeface="Times" charset="0"/>
            </a:endParaRPr>
          </a:p>
        </p:txBody>
      </p:sp>
      <p:sp>
        <p:nvSpPr>
          <p:cNvPr id="92164" name="Rectangle 2"/>
          <p:cNvSpPr>
            <a:spLocks noGrp="1" noRot="1" noChangeAspect="1" noChangeArrowheads="1" noTextEdit="1"/>
          </p:cNvSpPr>
          <p:nvPr>
            <p:ph type="sldImg"/>
          </p:nvPr>
        </p:nvSpPr>
        <p:spPr>
          <a:ln/>
        </p:spPr>
      </p:sp>
      <p:sp>
        <p:nvSpPr>
          <p:cNvPr id="9216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2026044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0609CBD-8721-1E49-9A6B-24A6F4BD7E44}" type="slidenum">
              <a:rPr lang="en-GB" sz="1200"/>
              <a:pPr eaLnBrk="1" hangingPunct="1"/>
              <a:t>33</a:t>
            </a:fld>
            <a:endParaRPr lang="en-GB" sz="1200"/>
          </a:p>
        </p:txBody>
      </p:sp>
      <p:sp>
        <p:nvSpPr>
          <p:cNvPr id="9421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58087CB2-CA51-6C44-A9DE-25D5C70BE794}" type="slidenum">
              <a:rPr lang="en-US" sz="1200">
                <a:latin typeface="Times" charset="0"/>
              </a:rPr>
              <a:pPr algn="r"/>
              <a:t>33</a:t>
            </a:fld>
            <a:endParaRPr lang="en-US" sz="1200">
              <a:latin typeface="Times" charset="0"/>
            </a:endParaRPr>
          </a:p>
        </p:txBody>
      </p:sp>
      <p:sp>
        <p:nvSpPr>
          <p:cNvPr id="94212" name="Rectangle 2"/>
          <p:cNvSpPr>
            <a:spLocks noGrp="1" noRot="1" noChangeAspect="1" noChangeArrowheads="1" noTextEdit="1"/>
          </p:cNvSpPr>
          <p:nvPr>
            <p:ph type="sldImg"/>
          </p:nvPr>
        </p:nvSpPr>
        <p:spPr>
          <a:ln/>
        </p:spPr>
      </p:sp>
      <p:sp>
        <p:nvSpPr>
          <p:cNvPr id="9421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2286181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0199517-DA56-3848-8351-510131693777}" type="slidenum">
              <a:rPr lang="en-GB" sz="1200"/>
              <a:pPr eaLnBrk="1" hangingPunct="1"/>
              <a:t>35</a:t>
            </a:fld>
            <a:endParaRPr lang="en-GB" sz="1200"/>
          </a:p>
        </p:txBody>
      </p:sp>
      <p:sp>
        <p:nvSpPr>
          <p:cNvPr id="2662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A65B2FDA-8013-6B44-958F-6DD456601F95}" type="slidenum">
              <a:rPr lang="en-US" sz="1200">
                <a:latin typeface="Times" charset="0"/>
              </a:rPr>
              <a:pPr algn="r"/>
              <a:t>35</a:t>
            </a:fld>
            <a:endParaRPr lang="en-US" sz="1200">
              <a:latin typeface="Times" charset="0"/>
            </a:endParaRPr>
          </a:p>
        </p:txBody>
      </p:sp>
      <p:sp>
        <p:nvSpPr>
          <p:cNvPr id="26628" name="Rectangle 2"/>
          <p:cNvSpPr>
            <a:spLocks noGrp="1" noRot="1" noChangeAspect="1" noChangeArrowheads="1" noTextEdit="1"/>
          </p:cNvSpPr>
          <p:nvPr>
            <p:ph type="sldImg"/>
          </p:nvPr>
        </p:nvSpPr>
        <p:spPr>
          <a:ln/>
        </p:spPr>
      </p:sp>
      <p:sp>
        <p:nvSpPr>
          <p:cNvPr id="2662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A good place to start understanding how emotions affect behavior and how behavior affects emotions is to examine how people express themselves and read each other</a:t>
            </a:r>
            <a:r>
              <a:rPr lang="ja-JP" altLang="en-GB"/>
              <a:t>’</a:t>
            </a:r>
            <a:r>
              <a:rPr lang="en-GB"/>
              <a:t>s expressions. These include understanding the relationship between facial expressions, body language, gestures and tone of voice. For example, when people are happy they typically smile, laugh and open their bodies up. When they are angry they shout, gesticulate and screw up their face. A person</a:t>
            </a:r>
            <a:r>
              <a:rPr lang="ja-JP" altLang="en-GB"/>
              <a:t>’</a:t>
            </a:r>
            <a:r>
              <a:rPr lang="en-GB"/>
              <a:t>s expressions can trigger emotional responses in others. So when someone smiles it can cause others to feel good and smile back. </a:t>
            </a:r>
          </a:p>
          <a:p>
            <a:pPr eaLnBrk="1" hangingPunct="1"/>
            <a:endParaRPr lang="en-GB"/>
          </a:p>
        </p:txBody>
      </p:sp>
    </p:spTree>
    <p:extLst>
      <p:ext uri="{BB962C8B-B14F-4D97-AF65-F5344CB8AC3E}">
        <p14:creationId xmlns:p14="http://schemas.microsoft.com/office/powerpoint/2010/main" val="36846290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4645B79-582F-6E4A-A89A-70587424B97D}" type="slidenum">
              <a:rPr lang="en-GB" sz="1200"/>
              <a:pPr eaLnBrk="1" hangingPunct="1"/>
              <a:t>36</a:t>
            </a:fld>
            <a:endParaRPr lang="en-GB" sz="1200"/>
          </a:p>
        </p:txBody>
      </p:sp>
      <p:sp>
        <p:nvSpPr>
          <p:cNvPr id="3686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E87C0F4A-BDCE-0C40-8260-529D7783E3B2}" type="slidenum">
              <a:rPr lang="en-US" sz="1200">
                <a:latin typeface="Times" charset="0"/>
              </a:rPr>
              <a:pPr algn="r"/>
              <a:t>36</a:t>
            </a:fld>
            <a:endParaRPr lang="en-US" sz="1200">
              <a:latin typeface="Times" charset="0"/>
            </a:endParaRPr>
          </a:p>
        </p:txBody>
      </p:sp>
      <p:sp>
        <p:nvSpPr>
          <p:cNvPr id="36868" name="Rectangle 2"/>
          <p:cNvSpPr>
            <a:spLocks noGrp="1" noRot="1" noChangeAspect="1" noChangeArrowheads="1" noTextEdit="1"/>
          </p:cNvSpPr>
          <p:nvPr>
            <p:ph type="sldImg"/>
          </p:nvPr>
        </p:nvSpPr>
        <p:spPr>
          <a:ln/>
        </p:spPr>
      </p:sp>
      <p:sp>
        <p:nvSpPr>
          <p:cNvPr id="3686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28179461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D19EFEB-8928-DB4E-9850-CF8B998F5AB8}" type="slidenum">
              <a:rPr lang="en-GB" sz="1200"/>
              <a:pPr eaLnBrk="1" hangingPunct="1"/>
              <a:t>37</a:t>
            </a:fld>
            <a:endParaRPr lang="en-GB" sz="1200"/>
          </a:p>
        </p:txBody>
      </p:sp>
      <p:sp>
        <p:nvSpPr>
          <p:cNvPr id="3891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0C72D138-8066-A740-BFA4-61FCC723C962}" type="slidenum">
              <a:rPr lang="en-US" sz="1200">
                <a:latin typeface="Times" charset="0"/>
              </a:rPr>
              <a:pPr algn="r"/>
              <a:t>37</a:t>
            </a:fld>
            <a:endParaRPr lang="en-US" sz="1200">
              <a:latin typeface="Times" charset="0"/>
            </a:endParaRPr>
          </a:p>
        </p:txBody>
      </p:sp>
      <p:sp>
        <p:nvSpPr>
          <p:cNvPr id="38916" name="Rectangle 2"/>
          <p:cNvSpPr>
            <a:spLocks noGrp="1" noRot="1" noChangeAspect="1" noChangeArrowheads="1" noTextEdit="1"/>
          </p:cNvSpPr>
          <p:nvPr>
            <p:ph type="sldImg"/>
          </p:nvPr>
        </p:nvSpPr>
        <p:spPr>
          <a:ln/>
        </p:spPr>
      </p:sp>
      <p:sp>
        <p:nvSpPr>
          <p:cNvPr id="3891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1737648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49B27E3-F709-7640-9E00-7C8C7BDF8039}" type="slidenum">
              <a:rPr lang="en-GB" sz="1200"/>
              <a:pPr eaLnBrk="1" hangingPunct="1"/>
              <a:t>4</a:t>
            </a:fld>
            <a:endParaRPr lang="en-GB" sz="1200"/>
          </a:p>
        </p:txBody>
      </p:sp>
      <p:sp>
        <p:nvSpPr>
          <p:cNvPr id="18435" name="Slide Image Placeholder 1"/>
          <p:cNvSpPr>
            <a:spLocks noGrp="1" noRot="1" noChangeAspect="1" noTextEdit="1"/>
          </p:cNvSpPr>
          <p:nvPr>
            <p:ph type="sldImg"/>
          </p:nvPr>
        </p:nvSpPr>
        <p:spPr>
          <a:ln/>
        </p:spPr>
      </p:sp>
      <p:sp>
        <p:nvSpPr>
          <p:cNvPr id="18436" name="Notes Placeholder 2"/>
          <p:cNvSpPr>
            <a:spLocks noGrp="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a:p>
        </p:txBody>
      </p:sp>
      <p:sp>
        <p:nvSpPr>
          <p:cNvPr id="18437"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A3F21016-3F4B-5D45-B184-4A76BFC5D3D9}" type="slidenum">
              <a:rPr lang="en-US" sz="1200">
                <a:latin typeface="Times" charset="0"/>
              </a:rPr>
              <a:pPr algn="r"/>
              <a:t>4</a:t>
            </a:fld>
            <a:endParaRPr lang="en-US" sz="1200">
              <a:latin typeface="Times" charset="0"/>
            </a:endParaRPr>
          </a:p>
        </p:txBody>
      </p:sp>
    </p:spTree>
    <p:extLst>
      <p:ext uri="{BB962C8B-B14F-4D97-AF65-F5344CB8AC3E}">
        <p14:creationId xmlns:p14="http://schemas.microsoft.com/office/powerpoint/2010/main" val="1085536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C303291-8158-D44F-A08A-D9ED06D5FFF5}" type="slidenum">
              <a:rPr lang="en-GB" sz="1200"/>
              <a:pPr eaLnBrk="1" hangingPunct="1"/>
              <a:t>38</a:t>
            </a:fld>
            <a:endParaRPr lang="en-GB" sz="1200"/>
          </a:p>
        </p:txBody>
      </p:sp>
      <p:sp>
        <p:nvSpPr>
          <p:cNvPr id="4096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D8EB64B4-07C7-3F43-BB82-47517A63D0F1}" type="slidenum">
              <a:rPr lang="en-US" sz="1200">
                <a:latin typeface="Times" charset="0"/>
              </a:rPr>
              <a:pPr algn="r"/>
              <a:t>38</a:t>
            </a:fld>
            <a:endParaRPr lang="en-US" sz="1200">
              <a:latin typeface="Times" charset="0"/>
            </a:endParaRPr>
          </a:p>
        </p:txBody>
      </p:sp>
      <p:sp>
        <p:nvSpPr>
          <p:cNvPr id="40964" name="Rectangle 2"/>
          <p:cNvSpPr>
            <a:spLocks noGrp="1" noRot="1" noChangeAspect="1" noChangeArrowheads="1" noTextEdit="1"/>
          </p:cNvSpPr>
          <p:nvPr>
            <p:ph type="sldImg"/>
          </p:nvPr>
        </p:nvSpPr>
        <p:spPr>
          <a:ln/>
        </p:spPr>
      </p:sp>
      <p:sp>
        <p:nvSpPr>
          <p:cNvPr id="4096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23721983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1252218-CEEA-434E-AC65-0356EADA44E2}" type="slidenum">
              <a:rPr lang="en-GB" sz="1200"/>
              <a:pPr eaLnBrk="1" hangingPunct="1"/>
              <a:t>39</a:t>
            </a:fld>
            <a:endParaRPr lang="en-GB" sz="1200"/>
          </a:p>
        </p:txBody>
      </p:sp>
      <p:sp>
        <p:nvSpPr>
          <p:cNvPr id="4301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C8DEA59A-DA96-EA46-A56F-14FAEF6DB586}" type="slidenum">
              <a:rPr lang="en-US" sz="1200">
                <a:latin typeface="Times" charset="0"/>
              </a:rPr>
              <a:pPr algn="r"/>
              <a:t>39</a:t>
            </a:fld>
            <a:endParaRPr lang="en-US" sz="1200">
              <a:latin typeface="Times" charset="0"/>
            </a:endParaRPr>
          </a:p>
        </p:txBody>
      </p:sp>
      <p:sp>
        <p:nvSpPr>
          <p:cNvPr id="43012" name="Rectangle 2"/>
          <p:cNvSpPr>
            <a:spLocks noGrp="1" noRot="1" noChangeAspect="1" noChangeArrowheads="1" noTextEdit="1"/>
          </p:cNvSpPr>
          <p:nvPr>
            <p:ph type="sldImg"/>
          </p:nvPr>
        </p:nvSpPr>
        <p:spPr>
          <a:ln/>
        </p:spPr>
      </p:sp>
      <p:sp>
        <p:nvSpPr>
          <p:cNvPr id="4301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9719583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8DCBDF8-8520-5B4F-BB5D-F01586F9F5AE}" type="slidenum">
              <a:rPr lang="en-GB" sz="1200"/>
              <a:pPr eaLnBrk="1" hangingPunct="1"/>
              <a:t>40</a:t>
            </a:fld>
            <a:endParaRPr lang="en-GB" sz="1200"/>
          </a:p>
        </p:txBody>
      </p:sp>
      <p:sp>
        <p:nvSpPr>
          <p:cNvPr id="4505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6FBEB6A6-4959-BB4E-A820-585E51FBA94D}" type="slidenum">
              <a:rPr lang="en-US" sz="1200">
                <a:latin typeface="Times" charset="0"/>
              </a:rPr>
              <a:pPr algn="r"/>
              <a:t>40</a:t>
            </a:fld>
            <a:endParaRPr lang="en-US" sz="1200">
              <a:latin typeface="Times" charset="0"/>
            </a:endParaRPr>
          </a:p>
        </p:txBody>
      </p:sp>
      <p:sp>
        <p:nvSpPr>
          <p:cNvPr id="45060" name="Rectangle 2"/>
          <p:cNvSpPr>
            <a:spLocks noGrp="1" noRot="1" noChangeAspect="1" noChangeArrowheads="1" noTextEdit="1"/>
          </p:cNvSpPr>
          <p:nvPr>
            <p:ph type="sldImg"/>
          </p:nvPr>
        </p:nvSpPr>
        <p:spPr>
          <a:ln/>
        </p:spPr>
      </p:sp>
      <p:sp>
        <p:nvSpPr>
          <p:cNvPr id="4506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31850656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FBF08E2-CBEC-4742-AB01-ACEBB68FEB0F}" type="slidenum">
              <a:rPr lang="en-GB" sz="1200"/>
              <a:pPr eaLnBrk="1" hangingPunct="1"/>
              <a:t>41</a:t>
            </a:fld>
            <a:endParaRPr lang="en-GB" sz="1200"/>
          </a:p>
        </p:txBody>
      </p:sp>
      <p:sp>
        <p:nvSpPr>
          <p:cNvPr id="4710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E3382936-BD15-DF48-8023-987A338D962B}" type="slidenum">
              <a:rPr lang="en-US" sz="1200">
                <a:latin typeface="Times" charset="0"/>
              </a:rPr>
              <a:pPr algn="r"/>
              <a:t>41</a:t>
            </a:fld>
            <a:endParaRPr lang="en-US" sz="1200">
              <a:latin typeface="Times" charset="0"/>
            </a:endParaRPr>
          </a:p>
        </p:txBody>
      </p:sp>
      <p:sp>
        <p:nvSpPr>
          <p:cNvPr id="47108" name="Rectangle 2"/>
          <p:cNvSpPr>
            <a:spLocks noGrp="1" noRot="1" noChangeAspect="1" noChangeArrowheads="1" noTextEdit="1"/>
          </p:cNvSpPr>
          <p:nvPr>
            <p:ph type="sldImg"/>
          </p:nvPr>
        </p:nvSpPr>
        <p:spPr>
          <a:ln/>
        </p:spPr>
      </p:sp>
      <p:sp>
        <p:nvSpPr>
          <p:cNvPr id="4710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14853176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B394FDE-74FA-0F48-A201-864C500876EF}" type="slidenum">
              <a:rPr lang="en-GB" sz="1200"/>
              <a:pPr eaLnBrk="1" hangingPunct="1"/>
              <a:t>42</a:t>
            </a:fld>
            <a:endParaRPr lang="en-GB" sz="1200"/>
          </a:p>
        </p:txBody>
      </p:sp>
      <p:sp>
        <p:nvSpPr>
          <p:cNvPr id="4915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FC43B3B9-C6D2-7146-8B05-7A548FA78D11}" type="slidenum">
              <a:rPr lang="en-US" sz="1200">
                <a:latin typeface="Times" charset="0"/>
              </a:rPr>
              <a:pPr algn="r"/>
              <a:t>42</a:t>
            </a:fld>
            <a:endParaRPr lang="en-US" sz="1200">
              <a:latin typeface="Times" charset="0"/>
            </a:endParaRPr>
          </a:p>
        </p:txBody>
      </p:sp>
      <p:sp>
        <p:nvSpPr>
          <p:cNvPr id="49156" name="Rectangle 2"/>
          <p:cNvSpPr>
            <a:spLocks noGrp="1" noRot="1" noChangeAspect="1" noChangeArrowheads="1" noTextEdit="1"/>
          </p:cNvSpPr>
          <p:nvPr>
            <p:ph type="sldImg"/>
          </p:nvPr>
        </p:nvSpPr>
        <p:spPr>
          <a:ln/>
        </p:spPr>
      </p:sp>
      <p:sp>
        <p:nvSpPr>
          <p:cNvPr id="4915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t>Can</a:t>
            </a:r>
            <a:r>
              <a:rPr lang="en-US" baseline="0" dirty="0" smtClean="0"/>
              <a:t> you change to Figure 5.8</a:t>
            </a:r>
            <a:endParaRPr lang="en-US" dirty="0"/>
          </a:p>
        </p:txBody>
      </p:sp>
    </p:spTree>
    <p:extLst>
      <p:ext uri="{BB962C8B-B14F-4D97-AF65-F5344CB8AC3E}">
        <p14:creationId xmlns:p14="http://schemas.microsoft.com/office/powerpoint/2010/main" val="40893874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BCD8439-3FED-7D44-94EB-EE01703381F4}" type="slidenum">
              <a:rPr lang="en-GB" sz="1200"/>
              <a:pPr eaLnBrk="1" hangingPunct="1"/>
              <a:t>43</a:t>
            </a:fld>
            <a:endParaRPr lang="en-GB" sz="1200"/>
          </a:p>
        </p:txBody>
      </p:sp>
      <p:sp>
        <p:nvSpPr>
          <p:cNvPr id="5120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ADC3EA3A-0686-1540-A3B4-16C6D93E0475}" type="slidenum">
              <a:rPr lang="en-US" sz="1200">
                <a:latin typeface="Times" charset="0"/>
              </a:rPr>
              <a:pPr algn="r"/>
              <a:t>43</a:t>
            </a:fld>
            <a:endParaRPr lang="en-US" sz="1200">
              <a:latin typeface="Times" charset="0"/>
            </a:endParaRPr>
          </a:p>
        </p:txBody>
      </p:sp>
      <p:sp>
        <p:nvSpPr>
          <p:cNvPr id="51204" name="Rectangle 2"/>
          <p:cNvSpPr>
            <a:spLocks noGrp="1" noRot="1" noChangeAspect="1" noChangeArrowheads="1" noTextEdit="1"/>
          </p:cNvSpPr>
          <p:nvPr>
            <p:ph type="sldImg"/>
          </p:nvPr>
        </p:nvSpPr>
        <p:spPr>
          <a:ln/>
        </p:spPr>
      </p:sp>
      <p:sp>
        <p:nvSpPr>
          <p:cNvPr id="5120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13225960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7B172C8-FAE6-ED43-A4ED-8796AF37B0EC}" type="slidenum">
              <a:rPr lang="en-GB" sz="1200"/>
              <a:pPr eaLnBrk="1" hangingPunct="1"/>
              <a:t>44</a:t>
            </a:fld>
            <a:endParaRPr lang="en-GB" sz="1200"/>
          </a:p>
        </p:txBody>
      </p:sp>
      <p:sp>
        <p:nvSpPr>
          <p:cNvPr id="5325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F4D00816-1500-2348-B2AE-4B02D09EF90B}" type="slidenum">
              <a:rPr lang="en-US" sz="1200">
                <a:latin typeface="Times" charset="0"/>
              </a:rPr>
              <a:pPr algn="r"/>
              <a:t>44</a:t>
            </a:fld>
            <a:endParaRPr lang="en-US" sz="1200">
              <a:latin typeface="Times" charset="0"/>
            </a:endParaRPr>
          </a:p>
        </p:txBody>
      </p:sp>
      <p:sp>
        <p:nvSpPr>
          <p:cNvPr id="53252" name="Rectangle 2"/>
          <p:cNvSpPr>
            <a:spLocks noGrp="1" noRot="1" noChangeAspect="1" noChangeArrowheads="1" noTextEdit="1"/>
          </p:cNvSpPr>
          <p:nvPr>
            <p:ph type="sldImg"/>
          </p:nvPr>
        </p:nvSpPr>
        <p:spPr>
          <a:ln/>
        </p:spPr>
      </p:sp>
      <p:sp>
        <p:nvSpPr>
          <p:cNvPr id="5325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25078307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13A05E5-F5F2-1341-BF68-4543D6C0C35E}" type="slidenum">
              <a:rPr lang="en-GB" sz="1200"/>
              <a:pPr eaLnBrk="1" hangingPunct="1"/>
              <a:t>49</a:t>
            </a:fld>
            <a:endParaRPr lang="en-GB" sz="1200"/>
          </a:p>
        </p:txBody>
      </p:sp>
      <p:sp>
        <p:nvSpPr>
          <p:cNvPr id="5529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7B966CA2-F7C0-AA40-8BF9-983FD4EB0F20}" type="slidenum">
              <a:rPr lang="en-US" sz="1200">
                <a:latin typeface="Times" charset="0"/>
              </a:rPr>
              <a:pPr algn="r"/>
              <a:t>49</a:t>
            </a:fld>
            <a:endParaRPr lang="en-US" sz="1200">
              <a:latin typeface="Times" charset="0"/>
            </a:endParaRPr>
          </a:p>
        </p:txBody>
      </p:sp>
      <p:sp>
        <p:nvSpPr>
          <p:cNvPr id="55300" name="Rectangle 2"/>
          <p:cNvSpPr>
            <a:spLocks noGrp="1" noRot="1" noChangeAspect="1" noChangeArrowheads="1" noTextEdit="1"/>
          </p:cNvSpPr>
          <p:nvPr>
            <p:ph type="sldImg"/>
          </p:nvPr>
        </p:nvSpPr>
        <p:spPr>
          <a:ln/>
        </p:spPr>
      </p:sp>
      <p:sp>
        <p:nvSpPr>
          <p:cNvPr id="5530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22179479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9A7301A-D917-F04F-AB4F-7C5EC1C1ADCB}" type="slidenum">
              <a:rPr lang="en-GB" sz="1200"/>
              <a:pPr eaLnBrk="1" hangingPunct="1"/>
              <a:t>51</a:t>
            </a:fld>
            <a:endParaRPr lang="en-GB" sz="1200"/>
          </a:p>
        </p:txBody>
      </p:sp>
      <p:sp>
        <p:nvSpPr>
          <p:cNvPr id="63491" name="Slide Image Placeholder 1"/>
          <p:cNvSpPr>
            <a:spLocks noGrp="1" noRot="1" noChangeAspect="1" noTextEdit="1"/>
          </p:cNvSpPr>
          <p:nvPr>
            <p:ph type="sldImg"/>
          </p:nvPr>
        </p:nvSpPr>
        <p:spPr>
          <a:ln/>
        </p:spPr>
      </p:sp>
      <p:sp>
        <p:nvSpPr>
          <p:cNvPr id="63492" name="Notes Placeholder 2"/>
          <p:cNvSpPr>
            <a:spLocks noGrp="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The global concern about climate change has led a number of HCI researchers to design and evaluate various energy sensing devices that display real-time feedback. A goal is to find ways of helping people reduce their energy consumption (and is part of a larger research agenda called sustainable HCI, Mankoff et al, 2008; DiSalvo et al, 2010). A focus is on persuading people to change their everyday habits with respect to environmental concerns, such as reducing their own carbon footprint, their community</a:t>
            </a:r>
            <a:r>
              <a:rPr lang="ja-JP" altLang="en-GB"/>
              <a:t>’</a:t>
            </a:r>
            <a:r>
              <a:rPr lang="en-GB"/>
              <a:t>s (e.g. school, workplace) or an even larger organization</a:t>
            </a:r>
            <a:r>
              <a:rPr lang="ja-JP" altLang="en-GB"/>
              <a:t>’</a:t>
            </a:r>
            <a:r>
              <a:rPr lang="en-GB"/>
              <a:t>s (e.g. street, town, country). Two well-known products are the Power Aware Cord and the Waatson. The Power-Aware Cord consists of an electrical power strip in which the cord is designed to visualize the energy rather than hiding it. Increase and decrease in use is conveyed through showing glowing pulses, flow, and intensity of light. The Waatson (now a commercial product available in many countries) measures in watts or cost how much electricity someone is using in their home at any moment. This is conveyed in LEDS on the top-side. On the underside are coloured lights; when they glow blue it shows you are using less than normal; when it changes to purple it indicates that your usage is average, and when it is red it indicates you are using more than usual.</a:t>
            </a:r>
          </a:p>
          <a:p>
            <a:pPr eaLnBrk="1" hangingPunct="1"/>
            <a:endParaRPr lang="en-GB"/>
          </a:p>
        </p:txBody>
      </p:sp>
      <p:sp>
        <p:nvSpPr>
          <p:cNvPr id="63493"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D764A032-97AB-7E44-9157-7B4CB6C94780}" type="slidenum">
              <a:rPr lang="en-US" sz="1200">
                <a:latin typeface="Times" charset="0"/>
              </a:rPr>
              <a:pPr algn="r"/>
              <a:t>51</a:t>
            </a:fld>
            <a:endParaRPr lang="en-US" sz="1200">
              <a:latin typeface="Times" charset="0"/>
            </a:endParaRPr>
          </a:p>
        </p:txBody>
      </p:sp>
    </p:spTree>
    <p:extLst>
      <p:ext uri="{BB962C8B-B14F-4D97-AF65-F5344CB8AC3E}">
        <p14:creationId xmlns:p14="http://schemas.microsoft.com/office/powerpoint/2010/main" val="34564177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55A965-49CD-492E-84BE-5EB2A9CC3DBD}" type="slidenum">
              <a:rPr lang="en-GB" smtClean="0"/>
              <a:pPr/>
              <a:t>52</a:t>
            </a:fld>
            <a:endParaRPr lang="en-GB"/>
          </a:p>
        </p:txBody>
      </p:sp>
    </p:spTree>
    <p:extLst>
      <p:ext uri="{BB962C8B-B14F-4D97-AF65-F5344CB8AC3E}">
        <p14:creationId xmlns:p14="http://schemas.microsoft.com/office/powerpoint/2010/main" val="3593186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DCC7DD0-D4B8-7E4D-84DF-826E99D7D3F3}" type="slidenum">
              <a:rPr lang="en-GB" sz="1200"/>
              <a:pPr eaLnBrk="1" hangingPunct="1"/>
              <a:t>8</a:t>
            </a:fld>
            <a:endParaRPr lang="en-GB" sz="1200"/>
          </a:p>
        </p:txBody>
      </p:sp>
      <p:sp>
        <p:nvSpPr>
          <p:cNvPr id="24579" name="Slide Image Placeholder 1"/>
          <p:cNvSpPr>
            <a:spLocks noGrp="1" noRot="1" noChangeAspect="1" noTextEdit="1"/>
          </p:cNvSpPr>
          <p:nvPr>
            <p:ph type="sldImg"/>
          </p:nvPr>
        </p:nvSpPr>
        <p:spPr>
          <a:ln/>
        </p:spPr>
      </p:sp>
      <p:sp>
        <p:nvSpPr>
          <p:cNvPr id="2458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GB" dirty="0"/>
          </a:p>
        </p:txBody>
      </p:sp>
      <p:sp>
        <p:nvSpPr>
          <p:cNvPr id="24581"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A5F2B7A1-8FC8-A24D-A39F-F776399F7520}" type="slidenum">
              <a:rPr lang="en-US" sz="1200">
                <a:latin typeface="Times" charset="0"/>
              </a:rPr>
              <a:pPr algn="r"/>
              <a:t>8</a:t>
            </a:fld>
            <a:endParaRPr lang="en-US" sz="1200">
              <a:latin typeface="Times" charset="0"/>
            </a:endParaRPr>
          </a:p>
        </p:txBody>
      </p:sp>
    </p:spTree>
    <p:extLst>
      <p:ext uri="{BB962C8B-B14F-4D97-AF65-F5344CB8AC3E}">
        <p14:creationId xmlns:p14="http://schemas.microsoft.com/office/powerpoint/2010/main" val="4895463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FE3F302-4685-3C42-85C4-F3FECE8B9D6E}" type="slidenum">
              <a:rPr lang="en-GB" sz="1200"/>
              <a:pPr eaLnBrk="1" hangingPunct="1"/>
              <a:t>53</a:t>
            </a:fld>
            <a:endParaRPr lang="en-GB" sz="1200"/>
          </a:p>
        </p:txBody>
      </p:sp>
      <p:sp>
        <p:nvSpPr>
          <p:cNvPr id="6758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363FC993-D24E-AE4A-80A0-44341278DDF9}" type="slidenum">
              <a:rPr lang="en-US" sz="1200">
                <a:latin typeface="Times" charset="0"/>
              </a:rPr>
              <a:pPr algn="r"/>
              <a:t>53</a:t>
            </a:fld>
            <a:endParaRPr lang="en-US" sz="1200">
              <a:latin typeface="Times" charset="0"/>
            </a:endParaRPr>
          </a:p>
        </p:txBody>
      </p:sp>
      <p:sp>
        <p:nvSpPr>
          <p:cNvPr id="67588" name="Rectangle 2"/>
          <p:cNvSpPr>
            <a:spLocks noGrp="1" noRot="1" noChangeAspect="1" noChangeArrowheads="1" noTextEdit="1"/>
          </p:cNvSpPr>
          <p:nvPr>
            <p:ph type="sldImg"/>
          </p:nvPr>
        </p:nvSpPr>
        <p:spPr>
          <a:ln/>
        </p:spPr>
      </p:sp>
      <p:sp>
        <p:nvSpPr>
          <p:cNvPr id="6758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13557177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7B23A0A-F9DB-264B-A40D-6373FE6DBC66}" type="slidenum">
              <a:rPr lang="en-GB" sz="1200"/>
              <a:pPr eaLnBrk="1" hangingPunct="1"/>
              <a:t>54</a:t>
            </a:fld>
            <a:endParaRPr lang="en-GB" sz="1200"/>
          </a:p>
        </p:txBody>
      </p:sp>
      <p:sp>
        <p:nvSpPr>
          <p:cNvPr id="7373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E77A6DDB-3EF7-BB43-8CAE-D4694D3AF7BD}" type="slidenum">
              <a:rPr lang="en-US" sz="1200">
                <a:latin typeface="Times" charset="0"/>
              </a:rPr>
              <a:pPr algn="r"/>
              <a:t>54</a:t>
            </a:fld>
            <a:endParaRPr lang="en-US" sz="1200">
              <a:latin typeface="Times" charset="0"/>
            </a:endParaRPr>
          </a:p>
        </p:txBody>
      </p:sp>
      <p:sp>
        <p:nvSpPr>
          <p:cNvPr id="73732" name="Rectangle 2"/>
          <p:cNvSpPr>
            <a:spLocks noGrp="1" noRot="1" noChangeAspect="1" noChangeArrowheads="1" noTextEdit="1"/>
          </p:cNvSpPr>
          <p:nvPr>
            <p:ph type="sldImg"/>
          </p:nvPr>
        </p:nvSpPr>
        <p:spPr>
          <a:ln/>
        </p:spPr>
      </p:sp>
      <p:sp>
        <p:nvSpPr>
          <p:cNvPr id="7373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5752649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D97ECC8-941E-4741-B464-41F74BC49DB3}" type="slidenum">
              <a:rPr lang="en-GB" sz="1200"/>
              <a:pPr eaLnBrk="1" hangingPunct="1"/>
              <a:t>55</a:t>
            </a:fld>
            <a:endParaRPr lang="en-GB" sz="1200"/>
          </a:p>
        </p:txBody>
      </p:sp>
      <p:sp>
        <p:nvSpPr>
          <p:cNvPr id="7577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515AAE7F-0430-6F4B-A67E-BC210B8E253B}" type="slidenum">
              <a:rPr lang="en-US" sz="1200">
                <a:latin typeface="Times" charset="0"/>
              </a:rPr>
              <a:pPr algn="r"/>
              <a:t>55</a:t>
            </a:fld>
            <a:endParaRPr lang="en-US" sz="1200">
              <a:latin typeface="Times" charset="0"/>
            </a:endParaRPr>
          </a:p>
        </p:txBody>
      </p:sp>
      <p:sp>
        <p:nvSpPr>
          <p:cNvPr id="75780" name="Rectangle 2"/>
          <p:cNvSpPr>
            <a:spLocks noGrp="1" noRot="1" noChangeAspect="1" noChangeArrowheads="1" noTextEdit="1"/>
          </p:cNvSpPr>
          <p:nvPr>
            <p:ph type="sldImg"/>
          </p:nvPr>
        </p:nvSpPr>
        <p:spPr>
          <a:ln/>
        </p:spPr>
      </p:sp>
      <p:sp>
        <p:nvSpPr>
          <p:cNvPr id="7578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39610595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ECAF162-26CE-9A44-879B-A06FE847FA15}" type="slidenum">
              <a:rPr lang="en-GB" sz="1200"/>
              <a:pPr eaLnBrk="1" hangingPunct="1"/>
              <a:t>56</a:t>
            </a:fld>
            <a:endParaRPr lang="en-GB" sz="1200"/>
          </a:p>
        </p:txBody>
      </p:sp>
      <p:sp>
        <p:nvSpPr>
          <p:cNvPr id="9625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94ADD417-C26F-0C48-AD95-87A3CFEF27C0}" type="slidenum">
              <a:rPr lang="en-US" sz="1200">
                <a:latin typeface="Times" charset="0"/>
              </a:rPr>
              <a:pPr algn="r"/>
              <a:t>56</a:t>
            </a:fld>
            <a:endParaRPr lang="en-US" sz="1200">
              <a:latin typeface="Times" charset="0"/>
            </a:endParaRPr>
          </a:p>
        </p:txBody>
      </p:sp>
      <p:sp>
        <p:nvSpPr>
          <p:cNvPr id="96260" name="Rectangle 2"/>
          <p:cNvSpPr>
            <a:spLocks noGrp="1" noRot="1" noChangeAspect="1" noChangeArrowheads="1" noTextEdit="1"/>
          </p:cNvSpPr>
          <p:nvPr>
            <p:ph type="sldImg"/>
          </p:nvPr>
        </p:nvSpPr>
        <p:spPr>
          <a:ln/>
        </p:spPr>
      </p:sp>
      <p:sp>
        <p:nvSpPr>
          <p:cNvPr id="9626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2491120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Figure 4.1</a:t>
            </a: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CB93179-B197-754F-A25B-F9D400147B67}" type="slidenum">
              <a:rPr lang="en-GB" sz="1200"/>
              <a:pPr eaLnBrk="1" hangingPunct="1"/>
              <a:t>10</a:t>
            </a:fld>
            <a:endParaRPr lang="en-GB" sz="1200"/>
          </a:p>
        </p:txBody>
      </p:sp>
    </p:spTree>
    <p:extLst>
      <p:ext uri="{BB962C8B-B14F-4D97-AF65-F5344CB8AC3E}">
        <p14:creationId xmlns:p14="http://schemas.microsoft.com/office/powerpoint/2010/main" val="797503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9A810AF-E5F3-DB42-ABA6-592B10203556}" type="slidenum">
              <a:rPr lang="en-GB" sz="1200"/>
              <a:pPr eaLnBrk="1" hangingPunct="1"/>
              <a:t>11</a:t>
            </a:fld>
            <a:endParaRPr lang="en-GB" sz="1200"/>
          </a:p>
        </p:txBody>
      </p:sp>
      <p:sp>
        <p:nvSpPr>
          <p:cNvPr id="33795" name="Slide Image Placeholder 1"/>
          <p:cNvSpPr>
            <a:spLocks noGrp="1" noRot="1" noChangeAspect="1" noTextEdit="1"/>
          </p:cNvSpPr>
          <p:nvPr>
            <p:ph type="sldImg"/>
          </p:nvPr>
        </p:nvSpPr>
        <p:spPr>
          <a:ln/>
        </p:spPr>
      </p:sp>
      <p:sp>
        <p:nvSpPr>
          <p:cNvPr id="33796" name="Notes Placeholder 2"/>
          <p:cNvSpPr>
            <a:spLocks noGrp="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a:p>
        </p:txBody>
      </p:sp>
      <p:sp>
        <p:nvSpPr>
          <p:cNvPr id="33797"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62AD43F1-C64C-7140-8D8F-8B0FEA7552AD}" type="slidenum">
              <a:rPr lang="en-US" sz="1200">
                <a:latin typeface="Times" charset="0"/>
              </a:rPr>
              <a:pPr algn="r"/>
              <a:t>11</a:t>
            </a:fld>
            <a:endParaRPr lang="en-US" sz="1200">
              <a:latin typeface="Times" charset="0"/>
            </a:endParaRPr>
          </a:p>
        </p:txBody>
      </p:sp>
    </p:spTree>
    <p:extLst>
      <p:ext uri="{BB962C8B-B14F-4D97-AF65-F5344CB8AC3E}">
        <p14:creationId xmlns:p14="http://schemas.microsoft.com/office/powerpoint/2010/main" val="2421043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EBEEC92-1247-8247-963B-33F02D52B1B1}" type="slidenum">
              <a:rPr lang="en-GB" sz="1200"/>
              <a:pPr eaLnBrk="1" hangingPunct="1"/>
              <a:t>12</a:t>
            </a:fld>
            <a:endParaRPr lang="en-GB" sz="1200"/>
          </a:p>
        </p:txBody>
      </p:sp>
      <p:sp>
        <p:nvSpPr>
          <p:cNvPr id="38915" name="Slide Image Placeholder 1"/>
          <p:cNvSpPr>
            <a:spLocks noGrp="1" noRot="1" noChangeAspect="1" noTextEdit="1"/>
          </p:cNvSpPr>
          <p:nvPr>
            <p:ph type="sldImg"/>
          </p:nvPr>
        </p:nvSpPr>
        <p:spPr>
          <a:ln/>
        </p:spPr>
      </p:sp>
      <p:sp>
        <p:nvSpPr>
          <p:cNvPr id="38916" name="Notes Placeholder 2"/>
          <p:cNvSpPr>
            <a:spLocks noGrp="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a:p>
        </p:txBody>
      </p:sp>
      <p:sp>
        <p:nvSpPr>
          <p:cNvPr id="38917"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3E7D9AE8-16C5-B74F-8928-7C8D7F0AD992}" type="slidenum">
              <a:rPr lang="en-US" sz="1200">
                <a:latin typeface="Times" charset="0"/>
              </a:rPr>
              <a:pPr algn="r"/>
              <a:t>12</a:t>
            </a:fld>
            <a:endParaRPr lang="en-US" sz="1200">
              <a:latin typeface="Times" charset="0"/>
            </a:endParaRPr>
          </a:p>
        </p:txBody>
      </p:sp>
    </p:spTree>
    <p:extLst>
      <p:ext uri="{BB962C8B-B14F-4D97-AF65-F5344CB8AC3E}">
        <p14:creationId xmlns:p14="http://schemas.microsoft.com/office/powerpoint/2010/main" val="731099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55A965-49CD-492E-84BE-5EB2A9CC3DBD}" type="slidenum">
              <a:rPr lang="en-GB" smtClean="0"/>
              <a:t>16</a:t>
            </a:fld>
            <a:endParaRPr lang="en-GB"/>
          </a:p>
        </p:txBody>
      </p:sp>
    </p:spTree>
    <p:extLst>
      <p:ext uri="{BB962C8B-B14F-4D97-AF65-F5344CB8AC3E}">
        <p14:creationId xmlns:p14="http://schemas.microsoft.com/office/powerpoint/2010/main" val="2172170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55A965-49CD-492E-84BE-5EB2A9CC3DBD}" type="slidenum">
              <a:rPr lang="en-GB" smtClean="0"/>
              <a:t>22</a:t>
            </a:fld>
            <a:endParaRPr lang="en-GB"/>
          </a:p>
        </p:txBody>
      </p:sp>
    </p:spTree>
    <p:extLst>
      <p:ext uri="{BB962C8B-B14F-4D97-AF65-F5344CB8AC3E}">
        <p14:creationId xmlns:p14="http://schemas.microsoft.com/office/powerpoint/2010/main" val="3168751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55A965-49CD-492E-84BE-5EB2A9CC3DBD}" type="slidenum">
              <a:rPr lang="en-GB" smtClean="0"/>
              <a:t>24</a:t>
            </a:fld>
            <a:endParaRPr lang="en-GB"/>
          </a:p>
        </p:txBody>
      </p:sp>
    </p:spTree>
    <p:extLst>
      <p:ext uri="{BB962C8B-B14F-4D97-AF65-F5344CB8AC3E}">
        <p14:creationId xmlns:p14="http://schemas.microsoft.com/office/powerpoint/2010/main" val="3445517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1D5CD492-2BC6-F348-9965-EC1D86DF57A8}" type="slidenum">
              <a:rPr lang="en-US" smtClean="0"/>
              <a:t>‹#›</a:t>
            </a:fld>
            <a:endParaRPr lang="en-US"/>
          </a:p>
        </p:txBody>
      </p:sp>
    </p:spTree>
    <p:extLst>
      <p:ext uri="{BB962C8B-B14F-4D97-AF65-F5344CB8AC3E}">
        <p14:creationId xmlns:p14="http://schemas.microsoft.com/office/powerpoint/2010/main" val="2424340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pPr>
              <a:defRPr/>
            </a:pPr>
            <a:fld id="{2970207B-D522-9843-9370-2EDD2ED326F5}" type="slidenum">
              <a:rPr lang="en-GB" smtClean="0"/>
              <a:pPr>
                <a:defRPr/>
              </a:pPr>
              <a:t>‹#›</a:t>
            </a:fld>
            <a:endParaRPr lang="en-GB" dirty="0"/>
          </a:p>
        </p:txBody>
      </p:sp>
    </p:spTree>
    <p:extLst>
      <p:ext uri="{BB962C8B-B14F-4D97-AF65-F5344CB8AC3E}">
        <p14:creationId xmlns:p14="http://schemas.microsoft.com/office/powerpoint/2010/main" val="3608871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pPr>
              <a:defRPr/>
            </a:pPr>
            <a:r>
              <a:rPr lang="en-GB" smtClean="0"/>
              <a:t>Presentation title - </a:t>
            </a:r>
            <a:fld id="{DA4E4A1D-F72B-1945-8E69-DB5636470060}" type="slidenum">
              <a:rPr lang="en-GB" smtClean="0"/>
              <a:pPr>
                <a:defRPr/>
              </a:pPr>
              <a:t>‹#›</a:t>
            </a:fld>
            <a:endParaRPr lang="en-GB"/>
          </a:p>
        </p:txBody>
      </p:sp>
    </p:spTree>
    <p:extLst>
      <p:ext uri="{BB962C8B-B14F-4D97-AF65-F5344CB8AC3E}">
        <p14:creationId xmlns:p14="http://schemas.microsoft.com/office/powerpoint/2010/main" val="820685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1D5CD492-2BC6-F348-9965-EC1D86DF57A8}" type="slidenum">
              <a:rPr lang="en-US" smtClean="0"/>
              <a:t>‹#›</a:t>
            </a:fld>
            <a:endParaRPr lang="en-US"/>
          </a:p>
        </p:txBody>
      </p:sp>
    </p:spTree>
    <p:extLst>
      <p:ext uri="{BB962C8B-B14F-4D97-AF65-F5344CB8AC3E}">
        <p14:creationId xmlns:p14="http://schemas.microsoft.com/office/powerpoint/2010/main" val="551638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pPr>
              <a:defRPr/>
            </a:pPr>
            <a:fld id="{2AF2747F-ECC4-BB44-B379-DEBCDE6D0557}" type="slidenum">
              <a:rPr lang="en-GB" smtClean="0"/>
              <a:pPr>
                <a:defRPr/>
              </a:pPr>
              <a:t>‹#›</a:t>
            </a:fld>
            <a:endParaRPr lang="en-GB" dirty="0"/>
          </a:p>
        </p:txBody>
      </p:sp>
    </p:spTree>
    <p:extLst>
      <p:ext uri="{BB962C8B-B14F-4D97-AF65-F5344CB8AC3E}">
        <p14:creationId xmlns:p14="http://schemas.microsoft.com/office/powerpoint/2010/main" val="26641318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pPr>
              <a:defRPr/>
            </a:pPr>
            <a:fld id="{FE6C1ACB-37F4-2E4E-A02F-3AD2C3500E5B}" type="slidenum">
              <a:rPr lang="en-GB" smtClean="0"/>
              <a:pPr>
                <a:defRPr/>
              </a:pPr>
              <a:t>‹#›</a:t>
            </a:fld>
            <a:endParaRPr lang="en-GB" dirty="0"/>
          </a:p>
        </p:txBody>
      </p:sp>
    </p:spTree>
    <p:extLst>
      <p:ext uri="{BB962C8B-B14F-4D97-AF65-F5344CB8AC3E}">
        <p14:creationId xmlns:p14="http://schemas.microsoft.com/office/powerpoint/2010/main" val="2650597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pPr>
              <a:defRPr/>
            </a:pPr>
            <a:fld id="{DABC9741-E27D-6644-A29C-7357B3CA2856}" type="slidenum">
              <a:rPr lang="en-GB" smtClean="0"/>
              <a:pPr>
                <a:defRPr/>
              </a:pPr>
              <a:t>‹#›</a:t>
            </a:fld>
            <a:endParaRPr lang="en-GB" dirty="0"/>
          </a:p>
        </p:txBody>
      </p:sp>
    </p:spTree>
    <p:extLst>
      <p:ext uri="{BB962C8B-B14F-4D97-AF65-F5344CB8AC3E}">
        <p14:creationId xmlns:p14="http://schemas.microsoft.com/office/powerpoint/2010/main" val="7694855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pPr>
              <a:defRPr/>
            </a:pPr>
            <a:fld id="{F1A6FC00-01EB-8C4B-8EBA-327D665853CA}" type="slidenum">
              <a:rPr lang="en-GB" smtClean="0"/>
              <a:pPr>
                <a:defRPr/>
              </a:pPr>
              <a:t>‹#›</a:t>
            </a:fld>
            <a:endParaRPr lang="en-GB" dirty="0"/>
          </a:p>
        </p:txBody>
      </p:sp>
    </p:spTree>
    <p:extLst>
      <p:ext uri="{BB962C8B-B14F-4D97-AF65-F5344CB8AC3E}">
        <p14:creationId xmlns:p14="http://schemas.microsoft.com/office/powerpoint/2010/main" val="12132515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2C4B30A-E151-554F-9F57-FEC60EAD6DEE}" type="slidenum">
              <a:rPr lang="en-GB" smtClean="0"/>
              <a:pPr>
                <a:defRPr/>
              </a:pPr>
              <a:t>‹#›</a:t>
            </a:fld>
            <a:endParaRPr lang="en-GB" dirty="0"/>
          </a:p>
        </p:txBody>
      </p:sp>
    </p:spTree>
    <p:extLst>
      <p:ext uri="{BB962C8B-B14F-4D97-AF65-F5344CB8AC3E}">
        <p14:creationId xmlns:p14="http://schemas.microsoft.com/office/powerpoint/2010/main" val="2355573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pPr>
              <a:defRPr/>
            </a:pPr>
            <a:fld id="{9FF5AC9E-F104-7046-909E-B47A8243FECD}" type="slidenum">
              <a:rPr lang="en-GB" smtClean="0"/>
              <a:pPr>
                <a:defRPr/>
              </a:pPr>
              <a:t>‹#›</a:t>
            </a:fld>
            <a:endParaRPr lang="en-GB" dirty="0"/>
          </a:p>
        </p:txBody>
      </p:sp>
    </p:spTree>
    <p:extLst>
      <p:ext uri="{BB962C8B-B14F-4D97-AF65-F5344CB8AC3E}">
        <p14:creationId xmlns:p14="http://schemas.microsoft.com/office/powerpoint/2010/main" val="9508126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pPr>
              <a:defRPr/>
            </a:pPr>
            <a:fld id="{449DDB79-4A56-9B43-9E32-8AACDB1BCC49}" type="slidenum">
              <a:rPr lang="en-GB" smtClean="0"/>
              <a:pPr>
                <a:defRPr/>
              </a:pPr>
              <a:t>‹#›</a:t>
            </a:fld>
            <a:endParaRPr lang="en-GB" dirty="0"/>
          </a:p>
        </p:txBody>
      </p:sp>
    </p:spTree>
    <p:extLst>
      <p:ext uri="{BB962C8B-B14F-4D97-AF65-F5344CB8AC3E}">
        <p14:creationId xmlns:p14="http://schemas.microsoft.com/office/powerpoint/2010/main" val="2014582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5CD492-2BC6-F348-9965-EC1D86DF57A8}" type="slidenum">
              <a:rPr lang="en-US" smtClean="0"/>
              <a:t>‹#›</a:t>
            </a:fld>
            <a:endParaRPr lang="en-US"/>
          </a:p>
        </p:txBody>
      </p:sp>
      <p:cxnSp>
        <p:nvCxnSpPr>
          <p:cNvPr id="7" name="Straight Connector 6"/>
          <p:cNvCxnSpPr/>
          <p:nvPr userDrawn="1"/>
        </p:nvCxnSpPr>
        <p:spPr>
          <a:xfrm flipV="1">
            <a:off x="457200" y="1417638"/>
            <a:ext cx="8217026" cy="158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927345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id-book.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oleObject" Target="../embeddings/Microsoft_Word_97_-_2003_Document1.doc"/></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Microsoft_Word_97_-_2003_Document2.doc"/><Relationship Id="rId5" Type="http://schemas.openxmlformats.org/officeDocument/2006/relationships/oleObject" Target="../embeddings/oleObject3.bin"/><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www.youtube.com/watch?v=eRoPcZ8oHA8&amp;list=LLa6-4tUOh2p1giKotWMKCEQ&amp;index=17"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9.emf"/><Relationship Id="rId5" Type="http://schemas.openxmlformats.org/officeDocument/2006/relationships/oleObject" Target="../embeddings/Microsoft_Word_97_-_2003_Document3.doc"/><Relationship Id="rId4" Type="http://schemas.openxmlformats.org/officeDocument/2006/relationships/oleObject" Target="../embeddings/oleObject4.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viewpure.com/Mgy1S8qymx0?start=0&amp;end=0"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8.emf"/><Relationship Id="rId5" Type="http://schemas.openxmlformats.org/officeDocument/2006/relationships/oleObject" Target="../embeddings/Microsoft_Word_97_-_2003_Document4.doc"/><Relationship Id="rId4" Type="http://schemas.openxmlformats.org/officeDocument/2006/relationships/oleObject" Target="../embeddings/oleObject5.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507136" y="3956181"/>
            <a:ext cx="7553131" cy="1572554"/>
          </a:xfrm>
        </p:spPr>
        <p:txBody>
          <a:bodyPr>
            <a:normAutofit fontScale="90000"/>
          </a:bodyPr>
          <a:lstStyle/>
          <a:p>
            <a:pPr eaLnBrk="1" hangingPunct="1"/>
            <a:r>
              <a:rPr lang="en-US" dirty="0" smtClean="0"/>
              <a:t>Social and Emotional Interactions</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endParaRPr lang="en-US" dirty="0" smtClean="0">
              <a:latin typeface="Times New Roman" panose="02020603050405020304" pitchFamily="18" charset="0"/>
              <a:cs typeface="Times New Roman" panose="02020603050405020304" pitchFamily="18" charset="0"/>
            </a:endParaRPr>
          </a:p>
        </p:txBody>
      </p:sp>
      <p:sp>
        <p:nvSpPr>
          <p:cNvPr id="8" name="Rectangle 3"/>
          <p:cNvSpPr>
            <a:spLocks noGrp="1" noChangeArrowheads="1"/>
          </p:cNvSpPr>
          <p:nvPr>
            <p:ph type="subTitle" idx="1"/>
          </p:nvPr>
        </p:nvSpPr>
        <p:spPr>
          <a:xfrm>
            <a:off x="1949164" y="5098872"/>
            <a:ext cx="4652963" cy="859723"/>
          </a:xfrm>
          <a:noFill/>
        </p:spPr>
        <p:txBody>
          <a:bodyPr>
            <a:spAutoFit/>
          </a:bodyPr>
          <a:lstStyle/>
          <a:p>
            <a:pPr eaLnBrk="1" hangingPunct="1"/>
            <a:r>
              <a:rPr lang="en-US" altLang="en-US" sz="2400" dirty="0" smtClean="0">
                <a:latin typeface="Times New Roman" panose="02020603050405020304" pitchFamily="18" charset="0"/>
                <a:cs typeface="Times New Roman" panose="02020603050405020304" pitchFamily="18" charset="0"/>
              </a:rPr>
              <a:t>Sampath Jayarathna</a:t>
            </a:r>
          </a:p>
          <a:p>
            <a:pPr eaLnBrk="1" hangingPunct="1"/>
            <a:r>
              <a:rPr lang="en-US" altLang="en-US" sz="2400" dirty="0" smtClean="0">
                <a:latin typeface="Times New Roman" panose="02020603050405020304" pitchFamily="18" charset="0"/>
                <a:cs typeface="Times New Roman" panose="02020603050405020304" pitchFamily="18" charset="0"/>
              </a:rPr>
              <a:t>Cal Poly Pomona</a:t>
            </a:r>
          </a:p>
        </p:txBody>
      </p:sp>
      <p:pic>
        <p:nvPicPr>
          <p:cNvPr id="6" name="Picture 5"/>
          <p:cNvPicPr>
            <a:picLocks noChangeAspect="1"/>
          </p:cNvPicPr>
          <p:nvPr/>
        </p:nvPicPr>
        <p:blipFill>
          <a:blip r:embed="rId3"/>
          <a:stretch>
            <a:fillRect/>
          </a:stretch>
        </p:blipFill>
        <p:spPr>
          <a:xfrm>
            <a:off x="354563" y="264495"/>
            <a:ext cx="8444204" cy="2578881"/>
          </a:xfrm>
          <a:prstGeom prst="rect">
            <a:avLst/>
          </a:prstGeom>
        </p:spPr>
      </p:pic>
      <p:sp>
        <p:nvSpPr>
          <p:cNvPr id="5" name="Text Box 4"/>
          <p:cNvSpPr txBox="1">
            <a:spLocks noChangeArrowheads="1"/>
          </p:cNvSpPr>
          <p:nvPr/>
        </p:nvSpPr>
        <p:spPr bwMode="auto">
          <a:xfrm>
            <a:off x="387803" y="6342747"/>
            <a:ext cx="836839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1200" dirty="0">
                <a:solidFill>
                  <a:schemeClr val="accent2"/>
                </a:solidFill>
                <a:latin typeface="Arial" panose="020B0604020202020204" pitchFamily="34" charset="0"/>
              </a:rPr>
              <a:t>Credit for some of the slides in this lecture goes </a:t>
            </a:r>
            <a:r>
              <a:rPr lang="en-US" altLang="en-US" sz="1200" dirty="0" smtClean="0">
                <a:solidFill>
                  <a:schemeClr val="accent2"/>
                </a:solidFill>
                <a:latin typeface="Arial" panose="020B0604020202020204" pitchFamily="34" charset="0"/>
              </a:rPr>
              <a:t>to </a:t>
            </a:r>
            <a:r>
              <a:rPr lang="en-US" altLang="en-US" sz="1200" dirty="0" smtClean="0">
                <a:solidFill>
                  <a:schemeClr val="accent2"/>
                </a:solidFill>
                <a:latin typeface="Arial" panose="020B0604020202020204" pitchFamily="34" charset="0"/>
                <a:hlinkClick r:id="rId4"/>
              </a:rPr>
              <a:t>www.id-book.com</a:t>
            </a:r>
            <a:r>
              <a:rPr lang="en-US" altLang="en-US" sz="1200" dirty="0" smtClean="0">
                <a:solidFill>
                  <a:schemeClr val="accent2"/>
                </a:solidFill>
                <a:latin typeface="Arial" panose="020B0604020202020204" pitchFamily="34" charset="0"/>
              </a:rPr>
              <a:t> </a:t>
            </a:r>
            <a:endParaRPr lang="en-US" altLang="en-US" sz="1200" dirty="0">
              <a:solidFill>
                <a:schemeClr val="accent2"/>
              </a:solidFill>
              <a:latin typeface="Arial" panose="020B0604020202020204" pitchFamily="34" charset="0"/>
            </a:endParaRPr>
          </a:p>
        </p:txBody>
      </p:sp>
      <p:sp>
        <p:nvSpPr>
          <p:cNvPr id="3" name="Slide Number Placeholder 2"/>
          <p:cNvSpPr>
            <a:spLocks noGrp="1"/>
          </p:cNvSpPr>
          <p:nvPr>
            <p:ph type="sldNum" sz="quarter" idx="12"/>
          </p:nvPr>
        </p:nvSpPr>
        <p:spPr/>
        <p:txBody>
          <a:bodyPr/>
          <a:lstStyle/>
          <a:p>
            <a:fld id="{1D5CD492-2BC6-F348-9965-EC1D86DF57A8}" type="slidenum">
              <a:rPr lang="en-US" smtClean="0"/>
              <a:t>1</a:t>
            </a:fld>
            <a:endParaRPr lang="en-US"/>
          </a:p>
        </p:txBody>
      </p:sp>
    </p:spTree>
    <p:extLst>
      <p:ext uri="{BB962C8B-B14F-4D97-AF65-F5344CB8AC3E}">
        <p14:creationId xmlns:p14="http://schemas.microsoft.com/office/powerpoint/2010/main" val="1993957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5"/>
          <p:cNvSpPr>
            <a:spLocks noGrp="1"/>
          </p:cNvSpPr>
          <p:nvPr>
            <p:ph type="title"/>
          </p:nvPr>
        </p:nvSpPr>
        <p:spPr/>
        <p:txBody>
          <a:bodyPr>
            <a:normAutofit/>
          </a:bodyPr>
          <a:lstStyle/>
          <a:p>
            <a:pPr eaLnBrk="1" hangingPunct="1"/>
            <a:r>
              <a:rPr lang="en-GB">
                <a:latin typeface="Verdana" charset="0"/>
              </a:rPr>
              <a:t>Early videophone and visualphone</a:t>
            </a:r>
          </a:p>
        </p:txBody>
      </p:sp>
      <p:pic>
        <p:nvPicPr>
          <p:cNvPr id="839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484784"/>
            <a:ext cx="6841399"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F1A6FC00-01EB-8C4B-8EBA-327D665853CA}" type="slidenum">
              <a:rPr lang="en-GB" smtClean="0"/>
              <a:pPr>
                <a:defRPr/>
              </a:pPr>
              <a:t>10</a:t>
            </a:fld>
            <a:endParaRPr lang="en-GB" dirty="0"/>
          </a:p>
        </p:txBody>
      </p:sp>
    </p:spTree>
    <p:extLst>
      <p:ext uri="{BB962C8B-B14F-4D97-AF65-F5344CB8AC3E}">
        <p14:creationId xmlns:p14="http://schemas.microsoft.com/office/powerpoint/2010/main" val="4698643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Title 1"/>
          <p:cNvSpPr>
            <a:spLocks noGrp="1"/>
          </p:cNvSpPr>
          <p:nvPr>
            <p:ph type="title" idx="4294967295"/>
          </p:nvPr>
        </p:nvSpPr>
        <p:spPr/>
        <p:txBody>
          <a:bodyPr/>
          <a:lstStyle/>
          <a:p>
            <a:pPr eaLnBrk="1" hangingPunct="1"/>
            <a:r>
              <a:rPr lang="en-GB" dirty="0">
                <a:latin typeface="Liberation Sans"/>
              </a:rPr>
              <a:t>Skype success</a:t>
            </a:r>
          </a:p>
        </p:txBody>
      </p:sp>
      <p:sp>
        <p:nvSpPr>
          <p:cNvPr id="32773" name="Content Placeholder 2"/>
          <p:cNvSpPr>
            <a:spLocks noGrp="1"/>
          </p:cNvSpPr>
          <p:nvPr>
            <p:ph idx="4294967295"/>
          </p:nvPr>
        </p:nvSpPr>
        <p:spPr>
          <a:xfrm>
            <a:off x="628650" y="1706180"/>
            <a:ext cx="7772400" cy="4679032"/>
          </a:xfrm>
        </p:spPr>
        <p:txBody>
          <a:bodyPr>
            <a:normAutofit/>
          </a:bodyPr>
          <a:lstStyle/>
          <a:p>
            <a:pPr eaLnBrk="1" hangingPunct="1"/>
            <a:r>
              <a:rPr lang="en-GB" dirty="0">
                <a:latin typeface="Liberation Sans"/>
              </a:rPr>
              <a:t>Global household </a:t>
            </a:r>
            <a:r>
              <a:rPr lang="en-GB" dirty="0" smtClean="0">
                <a:latin typeface="Liberation Sans"/>
              </a:rPr>
              <a:t>name</a:t>
            </a:r>
          </a:p>
          <a:p>
            <a:pPr eaLnBrk="1" hangingPunct="1"/>
            <a:endParaRPr lang="en-GB" sz="800" dirty="0">
              <a:latin typeface="Liberation Sans"/>
            </a:endParaRPr>
          </a:p>
          <a:p>
            <a:pPr eaLnBrk="1" hangingPunct="1"/>
            <a:r>
              <a:rPr lang="en-GB" dirty="0">
                <a:latin typeface="Liberation Sans"/>
              </a:rPr>
              <a:t>Seeing others on screen enables more intimacy than audio phone </a:t>
            </a:r>
            <a:endParaRPr lang="en-GB" dirty="0" smtClean="0">
              <a:latin typeface="Liberation Sans"/>
            </a:endParaRPr>
          </a:p>
          <a:p>
            <a:pPr eaLnBrk="1" hangingPunct="1"/>
            <a:endParaRPr lang="en-GB" sz="800" dirty="0">
              <a:latin typeface="Liberation Sans"/>
            </a:endParaRPr>
          </a:p>
          <a:p>
            <a:pPr eaLnBrk="1" hangingPunct="1"/>
            <a:r>
              <a:rPr lang="en-GB" dirty="0">
                <a:latin typeface="Liberation Sans"/>
              </a:rPr>
              <a:t>Enables people to get to know each other </a:t>
            </a:r>
            <a:r>
              <a:rPr lang="en-GB" dirty="0" smtClean="0">
                <a:latin typeface="Liberation Sans"/>
              </a:rPr>
              <a:t>better</a:t>
            </a:r>
          </a:p>
          <a:p>
            <a:pPr eaLnBrk="1" hangingPunct="1"/>
            <a:endParaRPr lang="en-GB" sz="800" dirty="0">
              <a:latin typeface="Liberation Sans"/>
            </a:endParaRPr>
          </a:p>
          <a:p>
            <a:pPr marL="342900" lvl="1" indent="0" eaLnBrk="1" hangingPunct="1">
              <a:buNone/>
            </a:pPr>
            <a:endParaRPr lang="en-GB" dirty="0">
              <a:latin typeface="Liberation Sans"/>
              <a:ea typeface="ＭＳ Ｐゴシック" charset="0"/>
            </a:endParaRPr>
          </a:p>
        </p:txBody>
      </p:sp>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11</a:t>
            </a:fld>
            <a:endParaRPr lang="en-GB" dirty="0"/>
          </a:p>
        </p:txBody>
      </p:sp>
    </p:spTree>
    <p:extLst>
      <p:ext uri="{BB962C8B-B14F-4D97-AF65-F5344CB8AC3E}">
        <p14:creationId xmlns:p14="http://schemas.microsoft.com/office/powerpoint/2010/main" val="1395634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Title 1"/>
          <p:cNvSpPr>
            <a:spLocks noGrp="1"/>
          </p:cNvSpPr>
          <p:nvPr>
            <p:ph type="title" idx="4294967295"/>
          </p:nvPr>
        </p:nvSpPr>
        <p:spPr/>
        <p:txBody>
          <a:bodyPr/>
          <a:lstStyle/>
          <a:p>
            <a:pPr eaLnBrk="1" hangingPunct="1"/>
            <a:r>
              <a:rPr lang="en-GB">
                <a:latin typeface="Liberation Sans"/>
              </a:rPr>
              <a:t>Facebook and Twitter</a:t>
            </a:r>
          </a:p>
        </p:txBody>
      </p:sp>
      <p:sp>
        <p:nvSpPr>
          <p:cNvPr id="37893" name="Content Placeholder 2"/>
          <p:cNvSpPr>
            <a:spLocks noGrp="1"/>
          </p:cNvSpPr>
          <p:nvPr>
            <p:ph idx="4294967295"/>
          </p:nvPr>
        </p:nvSpPr>
        <p:spPr/>
        <p:txBody>
          <a:bodyPr>
            <a:normAutofit/>
          </a:bodyPr>
          <a:lstStyle/>
          <a:p>
            <a:pPr eaLnBrk="1" hangingPunct="1"/>
            <a:r>
              <a:rPr lang="en-GB" sz="2800" dirty="0">
                <a:latin typeface="Times New Roman" panose="02020603050405020304" pitchFamily="18" charset="0"/>
                <a:cs typeface="Times New Roman" panose="02020603050405020304" pitchFamily="18" charset="0"/>
              </a:rPr>
              <a:t>Everyone uses them so what is there to learn</a:t>
            </a:r>
            <a:r>
              <a:rPr lang="en-GB" sz="2800" dirty="0" smtClean="0">
                <a:latin typeface="Times New Roman" panose="02020603050405020304" pitchFamily="18" charset="0"/>
                <a:cs typeface="Times New Roman" panose="02020603050405020304" pitchFamily="18" charset="0"/>
              </a:rPr>
              <a:t>?</a:t>
            </a:r>
          </a:p>
          <a:p>
            <a:pPr eaLnBrk="1" hangingPunct="1"/>
            <a:endParaRPr lang="en-GB" sz="2800" dirty="0">
              <a:latin typeface="Times New Roman" panose="02020603050405020304" pitchFamily="18" charset="0"/>
              <a:cs typeface="Times New Roman" panose="02020603050405020304" pitchFamily="18" charset="0"/>
            </a:endParaRPr>
          </a:p>
          <a:p>
            <a:pPr eaLnBrk="1" hangingPunct="1"/>
            <a:r>
              <a:rPr lang="en-GB" sz="2800" dirty="0">
                <a:latin typeface="Times New Roman" panose="02020603050405020304" pitchFamily="18" charset="0"/>
                <a:cs typeface="Times New Roman" panose="02020603050405020304" pitchFamily="18" charset="0"/>
              </a:rPr>
              <a:t>Used in emergencies, demos, etc., </a:t>
            </a:r>
          </a:p>
          <a:p>
            <a:pPr lvl="1" eaLnBrk="1" hangingPunct="1"/>
            <a:r>
              <a:rPr lang="en-GB" dirty="0">
                <a:solidFill>
                  <a:schemeClr val="accent1"/>
                </a:solidFill>
                <a:latin typeface="Liberation Sans"/>
                <a:ea typeface="ＭＳ Ｐゴシック" charset="0"/>
              </a:rPr>
              <a:t>e.g., users spread up-to-the minute info and retweet about how a wildfire or gas plume is moving</a:t>
            </a:r>
          </a:p>
          <a:p>
            <a:pPr lvl="1" eaLnBrk="1" hangingPunct="1"/>
            <a:r>
              <a:rPr lang="en-GB" dirty="0">
                <a:solidFill>
                  <a:schemeClr val="accent1"/>
                </a:solidFill>
                <a:latin typeface="Liberation Sans"/>
                <a:ea typeface="ＭＳ Ｐゴシック" charset="0"/>
              </a:rPr>
              <a:t>but can also start or fuel </a:t>
            </a:r>
            <a:r>
              <a:rPr lang="en-GB" dirty="0" smtClean="0">
                <a:solidFill>
                  <a:schemeClr val="accent1"/>
                </a:solidFill>
                <a:latin typeface="Liberation Sans"/>
                <a:ea typeface="ＭＳ Ｐゴシック" charset="0"/>
              </a:rPr>
              <a:t>rumours, </a:t>
            </a:r>
            <a:r>
              <a:rPr lang="en-GB" dirty="0">
                <a:solidFill>
                  <a:schemeClr val="accent1"/>
                </a:solidFill>
                <a:latin typeface="Liberation Sans"/>
                <a:ea typeface="ＭＳ Ｐゴシック" charset="0"/>
              </a:rPr>
              <a:t>by adding news that is old or incorrect</a:t>
            </a:r>
          </a:p>
          <a:p>
            <a:pPr lvl="1" eaLnBrk="1" hangingPunct="1"/>
            <a:r>
              <a:rPr lang="en-GB" dirty="0">
                <a:solidFill>
                  <a:schemeClr val="accent1"/>
                </a:solidFill>
                <a:latin typeface="Liberation Sans"/>
                <a:ea typeface="ＭＳ Ｐゴシック" charset="0"/>
              </a:rPr>
              <a:t>more confusing than helpful </a:t>
            </a:r>
          </a:p>
          <a:p>
            <a:pPr eaLnBrk="1" hangingPunct="1"/>
            <a:endParaRPr lang="en-GB" dirty="0">
              <a:latin typeface="Liberation Sans"/>
            </a:endParaRPr>
          </a:p>
        </p:txBody>
      </p:sp>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12</a:t>
            </a:fld>
            <a:endParaRPr lang="en-GB" dirty="0"/>
          </a:p>
        </p:txBody>
      </p:sp>
    </p:spTree>
    <p:extLst>
      <p:ext uri="{BB962C8B-B14F-4D97-AF65-F5344CB8AC3E}">
        <p14:creationId xmlns:p14="http://schemas.microsoft.com/office/powerpoint/2010/main" val="3278064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89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89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89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Title 1"/>
          <p:cNvSpPr>
            <a:spLocks noGrp="1"/>
          </p:cNvSpPr>
          <p:nvPr>
            <p:ph type="title" idx="4294967295"/>
          </p:nvPr>
        </p:nvSpPr>
        <p:spPr/>
        <p:txBody>
          <a:bodyPr/>
          <a:lstStyle/>
          <a:p>
            <a:pPr eaLnBrk="1" hangingPunct="1"/>
            <a:r>
              <a:rPr lang="en-GB">
                <a:latin typeface="Liberation Sans"/>
              </a:rPr>
              <a:t>Telepresence</a:t>
            </a:r>
          </a:p>
        </p:txBody>
      </p:sp>
      <p:sp>
        <p:nvSpPr>
          <p:cNvPr id="39941" name="Content Placeholder 2"/>
          <p:cNvSpPr>
            <a:spLocks noGrp="1"/>
          </p:cNvSpPr>
          <p:nvPr>
            <p:ph idx="4294967295"/>
          </p:nvPr>
        </p:nvSpPr>
        <p:spPr/>
        <p:txBody>
          <a:bodyPr>
            <a:normAutofit/>
          </a:bodyPr>
          <a:lstStyle/>
          <a:p>
            <a:pPr eaLnBrk="1" hangingPunct="1"/>
            <a:r>
              <a:rPr lang="en-GB" sz="2800" dirty="0">
                <a:latin typeface="Times New Roman" panose="02020603050405020304" pitchFamily="18" charset="0"/>
                <a:cs typeface="Times New Roman" panose="02020603050405020304" pitchFamily="18" charset="0"/>
              </a:rPr>
              <a:t>New technologies designed to allow a person to feel as if they were present in the other location </a:t>
            </a:r>
            <a:endParaRPr lang="en-GB" sz="2800" dirty="0" smtClean="0">
              <a:latin typeface="Times New Roman" panose="02020603050405020304" pitchFamily="18" charset="0"/>
              <a:cs typeface="Times New Roman" panose="02020603050405020304" pitchFamily="18" charset="0"/>
            </a:endParaRPr>
          </a:p>
          <a:p>
            <a:pPr eaLnBrk="1" hangingPunct="1"/>
            <a:endParaRPr lang="en-GB" sz="1000" dirty="0">
              <a:solidFill>
                <a:srgbClr val="7030A0"/>
              </a:solidFill>
              <a:latin typeface="Liberation Sans"/>
            </a:endParaRPr>
          </a:p>
          <a:p>
            <a:pPr lvl="1" eaLnBrk="1" hangingPunct="1"/>
            <a:r>
              <a:rPr lang="en-GB" dirty="0">
                <a:solidFill>
                  <a:schemeClr val="accent1"/>
                </a:solidFill>
                <a:latin typeface="Liberation Sans"/>
                <a:ea typeface="ＭＳ Ｐゴシック" charset="0"/>
              </a:rPr>
              <a:t>projecting their body movements, actions, voice and facial expressions to the other location or </a:t>
            </a:r>
            <a:r>
              <a:rPr lang="en-GB" dirty="0" smtClean="0">
                <a:solidFill>
                  <a:schemeClr val="accent1"/>
                </a:solidFill>
                <a:latin typeface="Liberation Sans"/>
                <a:ea typeface="ＭＳ Ｐゴシック" charset="0"/>
              </a:rPr>
              <a:t>person</a:t>
            </a:r>
          </a:p>
          <a:p>
            <a:pPr lvl="1" eaLnBrk="1" hangingPunct="1"/>
            <a:endParaRPr lang="en-GB" sz="800" dirty="0">
              <a:solidFill>
                <a:schemeClr val="accent1"/>
              </a:solidFill>
              <a:latin typeface="Liberation Sans"/>
              <a:ea typeface="ＭＳ Ｐゴシック" charset="0"/>
            </a:endParaRPr>
          </a:p>
          <a:p>
            <a:pPr lvl="1" eaLnBrk="1" hangingPunct="1"/>
            <a:r>
              <a:rPr lang="en-GB" dirty="0">
                <a:solidFill>
                  <a:schemeClr val="accent1"/>
                </a:solidFill>
                <a:latin typeface="Liberation Sans"/>
                <a:ea typeface="ＭＳ Ｐゴシック" charset="0"/>
              </a:rPr>
              <a:t>e.g. superimpose images of the other person on a workspace </a:t>
            </a:r>
          </a:p>
          <a:p>
            <a:pPr eaLnBrk="1" hangingPunct="1"/>
            <a:endParaRPr lang="en-GB" dirty="0">
              <a:latin typeface="Liberation Sans"/>
            </a:endParaRPr>
          </a:p>
        </p:txBody>
      </p:sp>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13</a:t>
            </a:fld>
            <a:endParaRPr lang="en-GB" dirty="0"/>
          </a:p>
        </p:txBody>
      </p:sp>
    </p:spTree>
    <p:extLst>
      <p:ext uri="{BB962C8B-B14F-4D97-AF65-F5344CB8AC3E}">
        <p14:creationId xmlns:p14="http://schemas.microsoft.com/office/powerpoint/2010/main" val="2572010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4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94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994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Rectangle 2"/>
          <p:cNvSpPr>
            <a:spLocks noGrp="1" noChangeArrowheads="1"/>
          </p:cNvSpPr>
          <p:nvPr>
            <p:ph type="title" idx="4294967295"/>
          </p:nvPr>
        </p:nvSpPr>
        <p:spPr/>
        <p:txBody>
          <a:bodyPr>
            <a:normAutofit/>
          </a:bodyPr>
          <a:lstStyle/>
          <a:p>
            <a:pPr eaLnBrk="1" hangingPunct="1"/>
            <a:r>
              <a:rPr lang="en-GB">
                <a:latin typeface="Liberation Sans"/>
              </a:rPr>
              <a:t>Hypermirror (Morikawa and Maesako, 1998) </a:t>
            </a:r>
          </a:p>
        </p:txBody>
      </p:sp>
      <p:sp>
        <p:nvSpPr>
          <p:cNvPr id="44038" name="Rectangle 3"/>
          <p:cNvSpPr>
            <a:spLocks noGrp="1" noChangeArrowheads="1"/>
          </p:cNvSpPr>
          <p:nvPr>
            <p:ph type="body" idx="4294967295"/>
          </p:nvPr>
        </p:nvSpPr>
        <p:spPr>
          <a:xfrm>
            <a:off x="685800" y="1905000"/>
            <a:ext cx="7772400" cy="4114800"/>
          </a:xfrm>
        </p:spPr>
        <p:txBody>
          <a:bodyPr/>
          <a:lstStyle/>
          <a:p>
            <a:pPr lvl="1" eaLnBrk="1" hangingPunct="1"/>
            <a:r>
              <a:rPr lang="en-GB" sz="2700" dirty="0">
                <a:latin typeface="Liberation Sans"/>
                <a:ea typeface="ＭＳ Ｐゴシック" charset="0"/>
              </a:rPr>
              <a:t>allows people to feel as if they are in the same virtual place even though in physically different spaces</a:t>
            </a:r>
          </a:p>
          <a:p>
            <a:pPr lvl="1" eaLnBrk="1" hangingPunct="1"/>
            <a:endParaRPr lang="en-GB" sz="1800" b="1" dirty="0">
              <a:latin typeface="Liberation Sans"/>
              <a:ea typeface="ＭＳ Ｐゴシック" charset="0"/>
            </a:endParaRPr>
          </a:p>
          <a:p>
            <a:pPr lvl="1" eaLnBrk="1" hangingPunct="1"/>
            <a:endParaRPr lang="en-GB" sz="1800" b="1" dirty="0">
              <a:latin typeface="Liberation Sans"/>
              <a:ea typeface="ＭＳ Ｐゴシック" charset="0"/>
            </a:endParaRPr>
          </a:p>
          <a:p>
            <a:pPr eaLnBrk="1" hangingPunct="1"/>
            <a:endParaRPr lang="en-GB" sz="3600" dirty="0">
              <a:latin typeface="Liberation Sans"/>
            </a:endParaRPr>
          </a:p>
        </p:txBody>
      </p:sp>
      <p:graphicFrame>
        <p:nvGraphicFramePr>
          <p:cNvPr id="44034" name="Object 2"/>
          <p:cNvGraphicFramePr>
            <a:graphicFrameLocks noChangeAspect="1"/>
          </p:cNvGraphicFramePr>
          <p:nvPr>
            <p:extLst/>
          </p:nvPr>
        </p:nvGraphicFramePr>
        <p:xfrm>
          <a:off x="3352800" y="3505200"/>
          <a:ext cx="3582988" cy="2686050"/>
        </p:xfrm>
        <a:graphic>
          <a:graphicData uri="http://schemas.openxmlformats.org/presentationml/2006/ole">
            <mc:AlternateContent xmlns:mc="http://schemas.openxmlformats.org/markup-compatibility/2006">
              <mc:Choice xmlns:v="urn:schemas-microsoft-com:vml" Requires="v">
                <p:oleObj spid="_x0000_s5152" name="Document" r:id="rId4" imgW="5486400" imgH="4114800" progId="Word.Document.8">
                  <p:embed/>
                </p:oleObj>
              </mc:Choice>
              <mc:Fallback>
                <p:oleObj name="Document" r:id="rId4" imgW="5486400" imgH="411480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3505200"/>
                        <a:ext cx="3582988" cy="2686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4039" name="Line 5"/>
          <p:cNvSpPr>
            <a:spLocks noChangeShapeType="1"/>
          </p:cNvSpPr>
          <p:nvPr/>
        </p:nvSpPr>
        <p:spPr bwMode="auto">
          <a:xfrm flipH="1">
            <a:off x="5410200" y="3962400"/>
            <a:ext cx="1676400" cy="609600"/>
          </a:xfrm>
          <a:prstGeom prst="line">
            <a:avLst/>
          </a:prstGeom>
          <a:noFill/>
          <a:ln w="9525">
            <a:solidFill>
              <a:srgbClr val="ED181E"/>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Liberation Sans"/>
            </a:endParaRPr>
          </a:p>
        </p:txBody>
      </p:sp>
      <p:sp>
        <p:nvSpPr>
          <p:cNvPr id="44040" name="Text Box 6"/>
          <p:cNvSpPr txBox="1">
            <a:spLocks noChangeArrowheads="1"/>
          </p:cNvSpPr>
          <p:nvPr/>
        </p:nvSpPr>
        <p:spPr bwMode="auto">
          <a:xfrm>
            <a:off x="7086600" y="3657600"/>
            <a:ext cx="1752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GB" sz="2000" dirty="0">
                <a:solidFill>
                  <a:schemeClr val="accent1"/>
                </a:solidFill>
                <a:latin typeface="Liberation Sans"/>
              </a:rPr>
              <a:t>(woman in white sweater is in a different room to the other three)</a:t>
            </a:r>
          </a:p>
        </p:txBody>
      </p:sp>
      <p:sp>
        <p:nvSpPr>
          <p:cNvPr id="44041" name="Rectangle 7"/>
          <p:cNvSpPr>
            <a:spLocks noChangeArrowheads="1"/>
          </p:cNvSpPr>
          <p:nvPr/>
        </p:nvSpPr>
        <p:spPr bwMode="auto">
          <a:xfrm>
            <a:off x="228600" y="4038600"/>
            <a:ext cx="29083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2000" dirty="0">
                <a:solidFill>
                  <a:schemeClr val="accent1"/>
                </a:solidFill>
                <a:latin typeface="Liberation Sans"/>
              </a:rPr>
              <a:t>People in different </a:t>
            </a:r>
            <a:br>
              <a:rPr lang="en-GB" sz="2000" dirty="0">
                <a:solidFill>
                  <a:schemeClr val="accent1"/>
                </a:solidFill>
                <a:latin typeface="Liberation Sans"/>
              </a:rPr>
            </a:br>
            <a:r>
              <a:rPr lang="en-GB" sz="2000" dirty="0">
                <a:solidFill>
                  <a:schemeClr val="accent1"/>
                </a:solidFill>
                <a:latin typeface="Liberation Sans"/>
              </a:rPr>
              <a:t>places are superimposed</a:t>
            </a:r>
            <a:br>
              <a:rPr lang="en-GB" sz="2000" dirty="0">
                <a:solidFill>
                  <a:schemeClr val="accent1"/>
                </a:solidFill>
                <a:latin typeface="Liberation Sans"/>
              </a:rPr>
            </a:br>
            <a:r>
              <a:rPr lang="en-GB" sz="2000" dirty="0">
                <a:solidFill>
                  <a:schemeClr val="accent1"/>
                </a:solidFill>
                <a:latin typeface="Liberation Sans"/>
              </a:rPr>
              <a:t>on the same screen</a:t>
            </a:r>
            <a:br>
              <a:rPr lang="en-GB" sz="2000" dirty="0">
                <a:solidFill>
                  <a:schemeClr val="accent1"/>
                </a:solidFill>
                <a:latin typeface="Liberation Sans"/>
              </a:rPr>
            </a:br>
            <a:r>
              <a:rPr lang="en-GB" sz="2000" dirty="0">
                <a:solidFill>
                  <a:schemeClr val="accent1"/>
                </a:solidFill>
                <a:latin typeface="Liberation Sans"/>
              </a:rPr>
              <a:t>to make them appear as if in same space </a:t>
            </a:r>
          </a:p>
        </p:txBody>
      </p:sp>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14</a:t>
            </a:fld>
            <a:endParaRPr lang="en-GB" dirty="0"/>
          </a:p>
        </p:txBody>
      </p:sp>
    </p:spTree>
    <p:extLst>
      <p:ext uri="{BB962C8B-B14F-4D97-AF65-F5344CB8AC3E}">
        <p14:creationId xmlns:p14="http://schemas.microsoft.com/office/powerpoint/2010/main" val="6259855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2" name="Rectangle 2"/>
          <p:cNvSpPr>
            <a:spLocks noGrp="1" noChangeArrowheads="1"/>
          </p:cNvSpPr>
          <p:nvPr>
            <p:ph type="title" idx="4294967295"/>
          </p:nvPr>
        </p:nvSpPr>
        <p:spPr>
          <a:xfrm>
            <a:off x="511186" y="678094"/>
            <a:ext cx="7772400" cy="703798"/>
          </a:xfrm>
        </p:spPr>
        <p:txBody>
          <a:bodyPr>
            <a:normAutofit/>
          </a:bodyPr>
          <a:lstStyle/>
          <a:p>
            <a:pPr eaLnBrk="1" hangingPunct="1"/>
            <a:r>
              <a:rPr lang="en-GB" dirty="0">
                <a:latin typeface="Liberation Sans"/>
              </a:rPr>
              <a:t>Creating personal space in </a:t>
            </a:r>
            <a:r>
              <a:rPr lang="en-GB" dirty="0" err="1">
                <a:latin typeface="Liberation Sans"/>
              </a:rPr>
              <a:t>Hypermirror</a:t>
            </a:r>
            <a:endParaRPr lang="en-GB" dirty="0">
              <a:latin typeface="Liberation Sans"/>
            </a:endParaRPr>
          </a:p>
        </p:txBody>
      </p:sp>
      <p:graphicFrame>
        <p:nvGraphicFramePr>
          <p:cNvPr id="45058" name="Object 2"/>
          <p:cNvGraphicFramePr>
            <a:graphicFrameLocks noGrp="1" noChangeAspect="1"/>
          </p:cNvGraphicFramePr>
          <p:nvPr>
            <p:ph type="body" idx="4294967295"/>
            <p:extLst/>
          </p:nvPr>
        </p:nvGraphicFramePr>
        <p:xfrm>
          <a:off x="533400" y="2257425"/>
          <a:ext cx="3200400" cy="2514600"/>
        </p:xfrm>
        <a:graphic>
          <a:graphicData uri="http://schemas.openxmlformats.org/presentationml/2006/ole">
            <mc:AlternateContent xmlns:mc="http://schemas.openxmlformats.org/markup-compatibility/2006">
              <mc:Choice xmlns:v="urn:schemas-microsoft-com:vml" Requires="v">
                <p:oleObj spid="_x0000_s6206" name="Document" r:id="rId3" imgW="5486400" imgH="4114800" progId="Word.Document.8">
                  <p:embed/>
                </p:oleObj>
              </mc:Choice>
              <mc:Fallback>
                <p:oleObj name="Document" r:id="rId3" imgW="5486400" imgH="411480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257425"/>
                        <a:ext cx="3200400" cy="2514600"/>
                      </a:xfrm>
                      <a:prstGeom prst="rect">
                        <a:avLst/>
                      </a:prstGeom>
                      <a:noFill/>
                      <a:ln w="19050">
                        <a:solidFill>
                          <a:srgbClr val="ED181E"/>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059" name="Object 3"/>
          <p:cNvGraphicFramePr>
            <a:graphicFrameLocks noChangeAspect="1"/>
          </p:cNvGraphicFramePr>
          <p:nvPr>
            <p:extLst/>
          </p:nvPr>
        </p:nvGraphicFramePr>
        <p:xfrm>
          <a:off x="5334000" y="2181225"/>
          <a:ext cx="3429000" cy="2570163"/>
        </p:xfrm>
        <a:graphic>
          <a:graphicData uri="http://schemas.openxmlformats.org/presentationml/2006/ole">
            <mc:AlternateContent xmlns:mc="http://schemas.openxmlformats.org/markup-compatibility/2006">
              <mc:Choice xmlns:v="urn:schemas-microsoft-com:vml" Requires="v">
                <p:oleObj spid="_x0000_s6207" name="Document" r:id="rId6" imgW="5486400" imgH="4114800" progId="Word.Document.8">
                  <p:embed/>
                </p:oleObj>
              </mc:Choice>
              <mc:Fallback>
                <p:oleObj name="Document" r:id="rId6" imgW="5486400" imgH="4114800" progId="Word.Documen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2181225"/>
                        <a:ext cx="3429000" cy="2570163"/>
                      </a:xfrm>
                      <a:prstGeom prst="rect">
                        <a:avLst/>
                      </a:prstGeom>
                      <a:noFill/>
                      <a:ln w="19050">
                        <a:solidFill>
                          <a:srgbClr val="ED181E"/>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5063" name="Text Box 5"/>
          <p:cNvSpPr txBox="1">
            <a:spLocks noChangeArrowheads="1"/>
          </p:cNvSpPr>
          <p:nvPr/>
        </p:nvSpPr>
        <p:spPr bwMode="auto">
          <a:xfrm>
            <a:off x="517525" y="4859338"/>
            <a:ext cx="366799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GB" sz="1400" b="1" dirty="0">
                <a:solidFill>
                  <a:schemeClr val="accent1"/>
                </a:solidFill>
                <a:latin typeface="Liberation Sans"/>
              </a:rPr>
              <a:t>2) Two in this room are invading</a:t>
            </a:r>
            <a:br>
              <a:rPr lang="en-GB" sz="1400" b="1" dirty="0">
                <a:solidFill>
                  <a:schemeClr val="accent1"/>
                </a:solidFill>
                <a:latin typeface="Liberation Sans"/>
              </a:rPr>
            </a:br>
            <a:r>
              <a:rPr lang="en-GB" sz="1400" b="1" dirty="0">
                <a:solidFill>
                  <a:schemeClr val="accent1"/>
                </a:solidFill>
                <a:latin typeface="Liberation Sans"/>
              </a:rPr>
              <a:t>the </a:t>
            </a:r>
            <a:r>
              <a:rPr lang="ja-JP" altLang="en-GB" sz="1400" b="1" dirty="0">
                <a:solidFill>
                  <a:schemeClr val="accent1"/>
                </a:solidFill>
                <a:latin typeface="Liberation Sans"/>
              </a:rPr>
              <a:t>‘</a:t>
            </a:r>
            <a:r>
              <a:rPr lang="en-GB" sz="1400" b="1" dirty="0">
                <a:solidFill>
                  <a:schemeClr val="accent1"/>
                </a:solidFill>
                <a:latin typeface="Liberation Sans"/>
              </a:rPr>
              <a:t>virtual</a:t>
            </a:r>
            <a:r>
              <a:rPr lang="ja-JP" altLang="en-GB" sz="1400" b="1" dirty="0">
                <a:solidFill>
                  <a:schemeClr val="accent1"/>
                </a:solidFill>
                <a:latin typeface="Liberation Sans"/>
              </a:rPr>
              <a:t>’</a:t>
            </a:r>
            <a:r>
              <a:rPr lang="en-GB" sz="1400" b="1" dirty="0">
                <a:solidFill>
                  <a:schemeClr val="accent1"/>
                </a:solidFill>
                <a:latin typeface="Liberation Sans"/>
              </a:rPr>
              <a:t>  personal space</a:t>
            </a:r>
            <a:br>
              <a:rPr lang="en-GB" sz="1400" b="1" dirty="0">
                <a:solidFill>
                  <a:schemeClr val="accent1"/>
                </a:solidFill>
                <a:latin typeface="Liberation Sans"/>
              </a:rPr>
            </a:br>
            <a:r>
              <a:rPr lang="en-GB" sz="1400" b="1" dirty="0">
                <a:solidFill>
                  <a:schemeClr val="accent1"/>
                </a:solidFill>
                <a:latin typeface="Liberation Sans"/>
              </a:rPr>
              <a:t>of the other person by appearing to be</a:t>
            </a:r>
            <a:br>
              <a:rPr lang="en-GB" sz="1400" b="1" dirty="0">
                <a:solidFill>
                  <a:schemeClr val="accent1"/>
                </a:solidFill>
                <a:latin typeface="Liberation Sans"/>
              </a:rPr>
            </a:br>
            <a:r>
              <a:rPr lang="en-GB" sz="1400" b="1" dirty="0">
                <a:solidFill>
                  <a:schemeClr val="accent1"/>
                </a:solidFill>
                <a:latin typeface="Liberation Sans"/>
              </a:rPr>
              <a:t>physically on top of woman in white sweater</a:t>
            </a:r>
          </a:p>
        </p:txBody>
      </p:sp>
      <p:sp>
        <p:nvSpPr>
          <p:cNvPr id="45064" name="Line 6"/>
          <p:cNvSpPr>
            <a:spLocks noChangeShapeType="1"/>
          </p:cNvSpPr>
          <p:nvPr/>
        </p:nvSpPr>
        <p:spPr bwMode="auto">
          <a:xfrm>
            <a:off x="3886200" y="2895600"/>
            <a:ext cx="1295400" cy="0"/>
          </a:xfrm>
          <a:prstGeom prst="line">
            <a:avLst/>
          </a:prstGeom>
          <a:noFill/>
          <a:ln w="28575">
            <a:solidFill>
              <a:srgbClr val="ED181E"/>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Liberation Sans"/>
            </a:endParaRPr>
          </a:p>
        </p:txBody>
      </p:sp>
      <p:sp>
        <p:nvSpPr>
          <p:cNvPr id="45065" name="Text Box 7"/>
          <p:cNvSpPr txBox="1">
            <a:spLocks noChangeArrowheads="1"/>
          </p:cNvSpPr>
          <p:nvPr/>
        </p:nvSpPr>
        <p:spPr bwMode="auto">
          <a:xfrm>
            <a:off x="5257800" y="4419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endParaRPr lang="en-US">
              <a:latin typeface="Liberation Sans"/>
            </a:endParaRPr>
          </a:p>
        </p:txBody>
      </p:sp>
      <p:sp>
        <p:nvSpPr>
          <p:cNvPr id="45066" name="Text Box 8"/>
          <p:cNvSpPr txBox="1">
            <a:spLocks noChangeArrowheads="1"/>
          </p:cNvSpPr>
          <p:nvPr/>
        </p:nvSpPr>
        <p:spPr bwMode="auto">
          <a:xfrm>
            <a:off x="5334000" y="4924425"/>
            <a:ext cx="2667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GB" sz="1400" b="1" dirty="0">
                <a:solidFill>
                  <a:schemeClr val="accent1"/>
                </a:solidFill>
                <a:latin typeface="Liberation Sans"/>
              </a:rPr>
              <a:t>3) Two in the room move </a:t>
            </a:r>
            <a:br>
              <a:rPr lang="en-GB" sz="1400" b="1" dirty="0">
                <a:solidFill>
                  <a:schemeClr val="accent1"/>
                </a:solidFill>
                <a:latin typeface="Liberation Sans"/>
              </a:rPr>
            </a:br>
            <a:r>
              <a:rPr lang="en-GB" sz="1400" b="1" dirty="0">
                <a:solidFill>
                  <a:schemeClr val="accent1"/>
                </a:solidFill>
                <a:latin typeface="Liberation Sans"/>
              </a:rPr>
              <a:t> apart to allow person </a:t>
            </a:r>
            <a:br>
              <a:rPr lang="en-GB" sz="1400" b="1" dirty="0">
                <a:solidFill>
                  <a:schemeClr val="accent1"/>
                </a:solidFill>
                <a:latin typeface="Liberation Sans"/>
              </a:rPr>
            </a:br>
            <a:r>
              <a:rPr lang="en-GB" sz="1400" b="1" dirty="0">
                <a:solidFill>
                  <a:schemeClr val="accent1"/>
                </a:solidFill>
                <a:latin typeface="Liberation Sans"/>
              </a:rPr>
              <a:t> in other space more </a:t>
            </a:r>
            <a:r>
              <a:rPr lang="ja-JP" altLang="en-GB" sz="1400" b="1" dirty="0">
                <a:solidFill>
                  <a:schemeClr val="accent1"/>
                </a:solidFill>
                <a:latin typeface="Liberation Sans"/>
              </a:rPr>
              <a:t>‘</a:t>
            </a:r>
            <a:r>
              <a:rPr lang="en-GB" sz="1400" b="1" dirty="0">
                <a:solidFill>
                  <a:schemeClr val="accent1"/>
                </a:solidFill>
                <a:latin typeface="Liberation Sans"/>
              </a:rPr>
              <a:t>virtual</a:t>
            </a:r>
            <a:r>
              <a:rPr lang="ja-JP" altLang="en-GB" sz="1400" b="1" dirty="0">
                <a:solidFill>
                  <a:schemeClr val="accent1"/>
                </a:solidFill>
                <a:latin typeface="Liberation Sans"/>
              </a:rPr>
              <a:t>’</a:t>
            </a:r>
            <a:r>
              <a:rPr lang="en-GB" sz="1400" b="1" dirty="0">
                <a:solidFill>
                  <a:schemeClr val="accent1"/>
                </a:solidFill>
                <a:latin typeface="Liberation Sans"/>
              </a:rPr>
              <a:t/>
            </a:r>
            <a:br>
              <a:rPr lang="en-GB" sz="1400" b="1" dirty="0">
                <a:solidFill>
                  <a:schemeClr val="accent1"/>
                </a:solidFill>
                <a:latin typeface="Liberation Sans"/>
              </a:rPr>
            </a:br>
            <a:r>
              <a:rPr lang="en-GB" sz="1400" b="1" dirty="0">
                <a:solidFill>
                  <a:schemeClr val="accent1"/>
                </a:solidFill>
                <a:latin typeface="Liberation Sans"/>
              </a:rPr>
              <a:t> personal space</a:t>
            </a:r>
          </a:p>
        </p:txBody>
      </p:sp>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15</a:t>
            </a:fld>
            <a:endParaRPr lang="en-GB" dirty="0"/>
          </a:p>
        </p:txBody>
      </p:sp>
    </p:spTree>
    <p:extLst>
      <p:ext uri="{BB962C8B-B14F-4D97-AF65-F5344CB8AC3E}">
        <p14:creationId xmlns:p14="http://schemas.microsoft.com/office/powerpoint/2010/main" val="22085926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41788" y="632851"/>
            <a:ext cx="8229600" cy="720080"/>
          </a:xfrm>
        </p:spPr>
        <p:txBody>
          <a:bodyPr>
            <a:normAutofit/>
          </a:bodyPr>
          <a:lstStyle/>
          <a:p>
            <a:r>
              <a:rPr lang="en-US" dirty="0" smtClean="0"/>
              <a:t>The People’s Bot attending CHI </a:t>
            </a:r>
            <a:endParaRPr lang="en-US" dirty="0"/>
          </a:p>
        </p:txBody>
      </p:sp>
      <p:pic>
        <p:nvPicPr>
          <p:cNvPr id="860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949" y="1473976"/>
            <a:ext cx="2786787" cy="3652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934949" y="5368224"/>
            <a:ext cx="7736439" cy="646331"/>
          </a:xfrm>
          <a:prstGeom prst="rect">
            <a:avLst/>
          </a:prstGeom>
          <a:noFill/>
        </p:spPr>
        <p:txBody>
          <a:bodyPr wrap="square" rtlCol="0">
            <a:spAutoFit/>
          </a:bodyPr>
          <a:lstStyle/>
          <a:p>
            <a:r>
              <a:rPr lang="en-US" dirty="0">
                <a:hlinkClick r:id="rId4"/>
              </a:rPr>
              <a:t>https://</a:t>
            </a:r>
            <a:r>
              <a:rPr lang="en-US" dirty="0" smtClean="0">
                <a:hlinkClick r:id="rId4"/>
              </a:rPr>
              <a:t>www.youtube.com/watch?v=eRoPcZ8oHA8&amp;list=LLa6-4tUOh2p1giKotWMKCEQ&amp;index=17</a:t>
            </a:r>
            <a:r>
              <a:rPr lang="en-US" dirty="0" smtClean="0"/>
              <a:t> </a:t>
            </a:r>
            <a:endParaRPr lang="en-US" dirty="0"/>
          </a:p>
        </p:txBody>
      </p:sp>
      <p:pic>
        <p:nvPicPr>
          <p:cNvPr id="3" name="Picture 2"/>
          <p:cNvPicPr>
            <a:picLocks noChangeAspect="1"/>
          </p:cNvPicPr>
          <p:nvPr/>
        </p:nvPicPr>
        <p:blipFill>
          <a:blip r:embed="rId5"/>
          <a:stretch>
            <a:fillRect/>
          </a:stretch>
        </p:blipFill>
        <p:spPr>
          <a:xfrm>
            <a:off x="3603392" y="2539215"/>
            <a:ext cx="5169814" cy="2197171"/>
          </a:xfrm>
          <a:prstGeom prst="rect">
            <a:avLst/>
          </a:prstGeom>
        </p:spPr>
      </p:pic>
      <p:sp>
        <p:nvSpPr>
          <p:cNvPr id="6" name="Slide Number Placeholder 5"/>
          <p:cNvSpPr>
            <a:spLocks noGrp="1"/>
          </p:cNvSpPr>
          <p:nvPr>
            <p:ph type="sldNum" sz="quarter" idx="12"/>
          </p:nvPr>
        </p:nvSpPr>
        <p:spPr/>
        <p:txBody>
          <a:bodyPr/>
          <a:lstStyle/>
          <a:p>
            <a:fld id="{1D5CD492-2BC6-F348-9965-EC1D86DF57A8}" type="slidenum">
              <a:rPr lang="en-US" smtClean="0"/>
              <a:t>16</a:t>
            </a:fld>
            <a:endParaRPr lang="en-US"/>
          </a:p>
        </p:txBody>
      </p:sp>
    </p:spTree>
    <p:extLst>
      <p:ext uri="{BB962C8B-B14F-4D97-AF65-F5344CB8AC3E}">
        <p14:creationId xmlns:p14="http://schemas.microsoft.com/office/powerpoint/2010/main" val="7224999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Title 1"/>
          <p:cNvSpPr>
            <a:spLocks noGrp="1"/>
          </p:cNvSpPr>
          <p:nvPr>
            <p:ph type="title" idx="4294967295"/>
          </p:nvPr>
        </p:nvSpPr>
        <p:spPr/>
        <p:txBody>
          <a:bodyPr/>
          <a:lstStyle/>
          <a:p>
            <a:pPr eaLnBrk="1" hangingPunct="1"/>
            <a:r>
              <a:rPr lang="en-GB">
                <a:latin typeface="Liberation Sans"/>
              </a:rPr>
              <a:t>How much realism?</a:t>
            </a:r>
          </a:p>
        </p:txBody>
      </p:sp>
      <p:sp>
        <p:nvSpPr>
          <p:cNvPr id="47109" name="Content Placeholder 2"/>
          <p:cNvSpPr>
            <a:spLocks noGrp="1"/>
          </p:cNvSpPr>
          <p:nvPr>
            <p:ph idx="4294967295"/>
          </p:nvPr>
        </p:nvSpPr>
        <p:spPr/>
        <p:txBody>
          <a:bodyPr>
            <a:normAutofit lnSpcReduction="10000"/>
          </a:bodyPr>
          <a:lstStyle/>
          <a:p>
            <a:pPr eaLnBrk="1" hangingPunct="1"/>
            <a:r>
              <a:rPr lang="en-GB" sz="2400" dirty="0">
                <a:latin typeface="Liberation Sans"/>
              </a:rPr>
              <a:t>Is needed in telepresence to make it compelling? </a:t>
            </a:r>
            <a:endParaRPr lang="en-GB" sz="2400" dirty="0" smtClean="0">
              <a:latin typeface="Liberation Sans"/>
            </a:endParaRPr>
          </a:p>
          <a:p>
            <a:pPr eaLnBrk="1" hangingPunct="1"/>
            <a:endParaRPr lang="en-GB" sz="2400" dirty="0">
              <a:latin typeface="Liberation Sans"/>
            </a:endParaRPr>
          </a:p>
          <a:p>
            <a:pPr eaLnBrk="1" hangingPunct="1"/>
            <a:endParaRPr lang="en-GB" sz="2400" dirty="0" smtClean="0">
              <a:latin typeface="Liberation Sans"/>
            </a:endParaRPr>
          </a:p>
          <a:p>
            <a:pPr eaLnBrk="1" hangingPunct="1"/>
            <a:endParaRPr lang="en-GB" sz="2400" dirty="0">
              <a:latin typeface="Liberation Sans"/>
            </a:endParaRPr>
          </a:p>
          <a:p>
            <a:pPr eaLnBrk="1" hangingPunct="1"/>
            <a:endParaRPr lang="en-GB" sz="2400" dirty="0" smtClean="0">
              <a:latin typeface="Liberation Sans"/>
            </a:endParaRPr>
          </a:p>
          <a:p>
            <a:pPr eaLnBrk="1" hangingPunct="1"/>
            <a:endParaRPr lang="en-GB" sz="2400" dirty="0" smtClean="0">
              <a:latin typeface="Liberation Sans"/>
            </a:endParaRPr>
          </a:p>
          <a:p>
            <a:pPr eaLnBrk="1" hangingPunct="1"/>
            <a:endParaRPr lang="en-GB" sz="1400" dirty="0">
              <a:latin typeface="Liberation Sans"/>
            </a:endParaRPr>
          </a:p>
          <a:p>
            <a:pPr eaLnBrk="1" hangingPunct="1"/>
            <a:r>
              <a:rPr lang="en-GB" sz="2400" i="1" dirty="0">
                <a:latin typeface="Liberation Sans"/>
              </a:rPr>
              <a:t>Telepresence rooms</a:t>
            </a:r>
            <a:r>
              <a:rPr lang="en-GB" sz="2400" dirty="0">
                <a:latin typeface="Liberation Sans"/>
              </a:rPr>
              <a:t> try make the remote people appear to be life-like by using multiple high </a:t>
            </a:r>
            <a:r>
              <a:rPr lang="en-GB" sz="2400" dirty="0" err="1">
                <a:latin typeface="Liberation Sans"/>
              </a:rPr>
              <a:t>def</a:t>
            </a:r>
            <a:r>
              <a:rPr lang="en-GB" sz="2400" dirty="0">
                <a:latin typeface="Liberation Sans"/>
              </a:rPr>
              <a:t> cameras with eye-tracking features and directional </a:t>
            </a:r>
            <a:r>
              <a:rPr lang="en-GB" sz="2400" dirty="0" smtClean="0">
                <a:latin typeface="Liberation Sans"/>
              </a:rPr>
              <a:t>microphones</a:t>
            </a:r>
          </a:p>
          <a:p>
            <a:pPr eaLnBrk="1" hangingPunct="1"/>
            <a:endParaRPr lang="en-GB" sz="1400" dirty="0">
              <a:latin typeface="Liberation Sans"/>
            </a:endParaRPr>
          </a:p>
          <a:p>
            <a:pPr eaLnBrk="1" hangingPunct="1"/>
            <a:r>
              <a:rPr lang="en-GB" sz="2400" dirty="0">
                <a:latin typeface="Liberation Sans"/>
              </a:rPr>
              <a:t>Is </a:t>
            </a:r>
            <a:r>
              <a:rPr lang="en-GB" sz="2400" dirty="0" smtClean="0">
                <a:latin typeface="Liberation Sans"/>
              </a:rPr>
              <a:t>Skype </a:t>
            </a:r>
            <a:r>
              <a:rPr lang="en-GB" sz="2400" dirty="0">
                <a:latin typeface="Liberation Sans"/>
              </a:rPr>
              <a:t>just as good?</a:t>
            </a:r>
          </a:p>
          <a:p>
            <a:pPr lvl="1" eaLnBrk="1" hangingPunct="1"/>
            <a:endParaRPr lang="en-GB" dirty="0">
              <a:latin typeface="Liberation Sans"/>
              <a:ea typeface="ＭＳ Ｐゴシック" charset="0"/>
            </a:endParaRPr>
          </a:p>
        </p:txBody>
      </p:sp>
      <p:pic>
        <p:nvPicPr>
          <p:cNvPr id="4"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9128" y="2193523"/>
            <a:ext cx="4065915" cy="2343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17</a:t>
            </a:fld>
            <a:endParaRPr lang="en-GB" dirty="0"/>
          </a:p>
        </p:txBody>
      </p:sp>
    </p:spTree>
    <p:extLst>
      <p:ext uri="{BB962C8B-B14F-4D97-AF65-F5344CB8AC3E}">
        <p14:creationId xmlns:p14="http://schemas.microsoft.com/office/powerpoint/2010/main" val="2316286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9">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0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2"/>
          <p:cNvSpPr>
            <a:spLocks noGrp="1" noChangeArrowheads="1"/>
          </p:cNvSpPr>
          <p:nvPr>
            <p:ph type="title" idx="4294967295"/>
          </p:nvPr>
        </p:nvSpPr>
        <p:spPr/>
        <p:txBody>
          <a:bodyPr/>
          <a:lstStyle/>
          <a:p>
            <a:pPr eaLnBrk="1" hangingPunct="1"/>
            <a:r>
              <a:rPr lang="en-GB">
                <a:latin typeface="Liberation Sans"/>
              </a:rPr>
              <a:t>Coordination mechanisms</a:t>
            </a:r>
          </a:p>
        </p:txBody>
      </p:sp>
      <p:sp>
        <p:nvSpPr>
          <p:cNvPr id="49157" name="Rectangle 3"/>
          <p:cNvSpPr>
            <a:spLocks noGrp="1" noChangeArrowheads="1"/>
          </p:cNvSpPr>
          <p:nvPr>
            <p:ph type="body" idx="4294967295"/>
          </p:nvPr>
        </p:nvSpPr>
        <p:spPr/>
        <p:txBody>
          <a:bodyPr/>
          <a:lstStyle/>
          <a:p>
            <a:pPr eaLnBrk="1" hangingPunct="1"/>
            <a:r>
              <a:rPr lang="en-GB" sz="2800" dirty="0">
                <a:latin typeface="Liberation Sans"/>
              </a:rPr>
              <a:t>When a group of people act or interact together they need to coordinate </a:t>
            </a:r>
            <a:r>
              <a:rPr lang="en-GB" sz="2800" dirty="0" smtClean="0">
                <a:latin typeface="Liberation Sans"/>
              </a:rPr>
              <a:t>themselves</a:t>
            </a:r>
          </a:p>
          <a:p>
            <a:pPr marL="0" indent="0" eaLnBrk="1" hangingPunct="1">
              <a:buNone/>
            </a:pPr>
            <a:endParaRPr lang="en-GB" sz="1200" dirty="0" smtClean="0">
              <a:solidFill>
                <a:srgbClr val="7030A0"/>
              </a:solidFill>
              <a:latin typeface="Liberation Sans"/>
            </a:endParaRPr>
          </a:p>
          <a:p>
            <a:pPr lvl="1" eaLnBrk="1" hangingPunct="1"/>
            <a:r>
              <a:rPr lang="en-GB" sz="2400" dirty="0" smtClean="0">
                <a:solidFill>
                  <a:schemeClr val="accent1"/>
                </a:solidFill>
                <a:latin typeface="Liberation Sans"/>
                <a:ea typeface="ＭＳ Ｐゴシック" charset="0"/>
              </a:rPr>
              <a:t>e.g</a:t>
            </a:r>
            <a:r>
              <a:rPr lang="en-GB" sz="2400" dirty="0">
                <a:solidFill>
                  <a:schemeClr val="accent1"/>
                </a:solidFill>
                <a:latin typeface="Liberation Sans"/>
                <a:ea typeface="ＭＳ Ｐゴシック" charset="0"/>
              </a:rPr>
              <a:t>., playing football, navigating a </a:t>
            </a:r>
            <a:r>
              <a:rPr lang="en-GB" sz="2400" dirty="0" smtClean="0">
                <a:solidFill>
                  <a:schemeClr val="accent1"/>
                </a:solidFill>
                <a:latin typeface="Liberation Sans"/>
                <a:ea typeface="ＭＳ Ｐゴシック" charset="0"/>
              </a:rPr>
              <a:t>ship</a:t>
            </a:r>
          </a:p>
          <a:p>
            <a:pPr lvl="1" eaLnBrk="1" hangingPunct="1"/>
            <a:endParaRPr lang="en-GB" sz="600" dirty="0">
              <a:solidFill>
                <a:schemeClr val="accent1"/>
              </a:solidFill>
              <a:latin typeface="Liberation Sans"/>
              <a:ea typeface="ＭＳ Ｐゴシック" charset="0"/>
            </a:endParaRPr>
          </a:p>
          <a:p>
            <a:pPr eaLnBrk="1" hangingPunct="1"/>
            <a:r>
              <a:rPr lang="en-GB" sz="2800" dirty="0">
                <a:latin typeface="Liberation Sans"/>
              </a:rPr>
              <a:t>They use</a:t>
            </a:r>
            <a:r>
              <a:rPr lang="en-GB" sz="2800" dirty="0" smtClean="0">
                <a:latin typeface="Liberation Sans"/>
              </a:rPr>
              <a:t>:</a:t>
            </a:r>
          </a:p>
          <a:p>
            <a:pPr eaLnBrk="1" hangingPunct="1"/>
            <a:endParaRPr lang="en-GB" sz="1200" dirty="0">
              <a:solidFill>
                <a:srgbClr val="7030A0"/>
              </a:solidFill>
              <a:latin typeface="Liberation Sans"/>
            </a:endParaRPr>
          </a:p>
          <a:p>
            <a:pPr lvl="1" eaLnBrk="1" hangingPunct="1"/>
            <a:r>
              <a:rPr lang="en-GB" sz="2400" dirty="0">
                <a:solidFill>
                  <a:schemeClr val="accent1"/>
                </a:solidFill>
                <a:latin typeface="Liberation Sans"/>
                <a:ea typeface="ＭＳ Ｐゴシック" charset="0"/>
              </a:rPr>
              <a:t>verbal and non-verbal </a:t>
            </a:r>
            <a:r>
              <a:rPr lang="en-GB" sz="2400" dirty="0" smtClean="0">
                <a:solidFill>
                  <a:schemeClr val="accent1"/>
                </a:solidFill>
                <a:latin typeface="Liberation Sans"/>
                <a:ea typeface="ＭＳ Ｐゴシック" charset="0"/>
              </a:rPr>
              <a:t>communication</a:t>
            </a:r>
          </a:p>
          <a:p>
            <a:pPr lvl="1" eaLnBrk="1" hangingPunct="1"/>
            <a:endParaRPr lang="en-GB" sz="600" dirty="0">
              <a:solidFill>
                <a:schemeClr val="accent1"/>
              </a:solidFill>
              <a:latin typeface="Liberation Sans"/>
              <a:ea typeface="ＭＳ Ｐゴシック" charset="0"/>
            </a:endParaRPr>
          </a:p>
          <a:p>
            <a:pPr lvl="1" eaLnBrk="1" hangingPunct="1"/>
            <a:r>
              <a:rPr lang="en-GB" sz="2400" dirty="0">
                <a:solidFill>
                  <a:schemeClr val="accent1"/>
                </a:solidFill>
                <a:latin typeface="Liberation Sans"/>
                <a:ea typeface="ＭＳ Ｐゴシック" charset="0"/>
              </a:rPr>
              <a:t>schedules, rules, and </a:t>
            </a:r>
            <a:r>
              <a:rPr lang="en-GB" sz="2400" dirty="0" smtClean="0">
                <a:solidFill>
                  <a:schemeClr val="accent1"/>
                </a:solidFill>
                <a:latin typeface="Liberation Sans"/>
                <a:ea typeface="ＭＳ Ｐゴシック" charset="0"/>
              </a:rPr>
              <a:t>conventions</a:t>
            </a:r>
          </a:p>
          <a:p>
            <a:pPr lvl="1" eaLnBrk="1" hangingPunct="1"/>
            <a:endParaRPr lang="en-GB" sz="600" dirty="0">
              <a:solidFill>
                <a:schemeClr val="accent1"/>
              </a:solidFill>
              <a:latin typeface="Liberation Sans"/>
              <a:ea typeface="ＭＳ Ｐゴシック" charset="0"/>
            </a:endParaRPr>
          </a:p>
          <a:p>
            <a:pPr lvl="1" eaLnBrk="1" hangingPunct="1"/>
            <a:r>
              <a:rPr lang="en-GB" sz="2400" dirty="0">
                <a:solidFill>
                  <a:schemeClr val="accent1"/>
                </a:solidFill>
                <a:latin typeface="Liberation Sans"/>
                <a:ea typeface="ＭＳ Ｐゴシック" charset="0"/>
              </a:rPr>
              <a:t>shared external </a:t>
            </a:r>
            <a:r>
              <a:rPr lang="en-GB" sz="2400" dirty="0" smtClean="0">
                <a:solidFill>
                  <a:schemeClr val="accent1"/>
                </a:solidFill>
                <a:latin typeface="Liberation Sans"/>
                <a:ea typeface="ＭＳ Ｐゴシック" charset="0"/>
              </a:rPr>
              <a:t>representations</a:t>
            </a:r>
          </a:p>
          <a:p>
            <a:pPr lvl="1" eaLnBrk="1" hangingPunct="1"/>
            <a:endParaRPr lang="en-GB" sz="2400" dirty="0">
              <a:solidFill>
                <a:schemeClr val="accent1"/>
              </a:solidFill>
              <a:latin typeface="Liberation Sans"/>
              <a:ea typeface="ＭＳ Ｐゴシック" charset="0"/>
            </a:endParaRPr>
          </a:p>
          <a:p>
            <a:pPr lvl="1" eaLnBrk="1" hangingPunct="1"/>
            <a:endParaRPr lang="en-GB" sz="2400" dirty="0">
              <a:latin typeface="Liberation Sans"/>
              <a:ea typeface="ＭＳ Ｐゴシック" charset="0"/>
            </a:endParaRPr>
          </a:p>
        </p:txBody>
      </p:sp>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18</a:t>
            </a:fld>
            <a:endParaRPr lang="en-GB" dirty="0"/>
          </a:p>
        </p:txBody>
      </p:sp>
    </p:spTree>
    <p:extLst>
      <p:ext uri="{BB962C8B-B14F-4D97-AF65-F5344CB8AC3E}">
        <p14:creationId xmlns:p14="http://schemas.microsoft.com/office/powerpoint/2010/main" val="41696413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157">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157">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15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Title 1"/>
          <p:cNvSpPr>
            <a:spLocks noGrp="1"/>
          </p:cNvSpPr>
          <p:nvPr>
            <p:ph type="title" idx="4294967295"/>
          </p:nvPr>
        </p:nvSpPr>
        <p:spPr/>
        <p:txBody>
          <a:bodyPr/>
          <a:lstStyle/>
          <a:p>
            <a:pPr eaLnBrk="1" hangingPunct="1"/>
            <a:r>
              <a:rPr lang="en-GB">
                <a:latin typeface="Liberation Sans"/>
              </a:rPr>
              <a:t>Co-presence</a:t>
            </a:r>
          </a:p>
        </p:txBody>
      </p:sp>
      <p:sp>
        <p:nvSpPr>
          <p:cNvPr id="50181" name="Content Placeholder 2"/>
          <p:cNvSpPr>
            <a:spLocks noGrp="1"/>
          </p:cNvSpPr>
          <p:nvPr>
            <p:ph idx="4294967295"/>
          </p:nvPr>
        </p:nvSpPr>
        <p:spPr>
          <a:xfrm>
            <a:off x="467544" y="1772816"/>
            <a:ext cx="8229600" cy="4525963"/>
          </a:xfrm>
        </p:spPr>
        <p:txBody>
          <a:bodyPr/>
          <a:lstStyle/>
          <a:p>
            <a:pPr eaLnBrk="1" hangingPunct="1"/>
            <a:r>
              <a:rPr lang="en-GB" sz="2800" dirty="0">
                <a:latin typeface="Liberation Sans"/>
              </a:rPr>
              <a:t>Technologies that enable co-located groups to collaborate more </a:t>
            </a:r>
            <a:r>
              <a:rPr lang="en-GB" sz="2800" dirty="0" smtClean="0">
                <a:latin typeface="Liberation Sans"/>
              </a:rPr>
              <a:t>effectively</a:t>
            </a:r>
          </a:p>
          <a:p>
            <a:pPr eaLnBrk="1" hangingPunct="1"/>
            <a:endParaRPr lang="en-GB" sz="1000" dirty="0">
              <a:solidFill>
                <a:srgbClr val="7030A0"/>
              </a:solidFill>
              <a:latin typeface="Liberation Sans"/>
            </a:endParaRPr>
          </a:p>
          <a:p>
            <a:pPr lvl="1" eaLnBrk="1" hangingPunct="1"/>
            <a:r>
              <a:rPr lang="en-GB" sz="2400" dirty="0">
                <a:solidFill>
                  <a:schemeClr val="accent1"/>
                </a:solidFill>
                <a:latin typeface="Liberation Sans"/>
                <a:ea typeface="ＭＳ Ｐゴシック" charset="0"/>
              </a:rPr>
              <a:t>when working, learning and </a:t>
            </a:r>
            <a:r>
              <a:rPr lang="en-GB" sz="2400" dirty="0" smtClean="0">
                <a:solidFill>
                  <a:schemeClr val="accent1"/>
                </a:solidFill>
                <a:latin typeface="Liberation Sans"/>
                <a:ea typeface="ＭＳ Ｐゴシック" charset="0"/>
              </a:rPr>
              <a:t>socializing</a:t>
            </a:r>
          </a:p>
          <a:p>
            <a:pPr lvl="1" eaLnBrk="1" hangingPunct="1"/>
            <a:endParaRPr lang="en-GB" sz="1200" dirty="0">
              <a:latin typeface="Liberation Sans"/>
              <a:ea typeface="ＭＳ Ｐゴシック" charset="0"/>
            </a:endParaRPr>
          </a:p>
          <a:p>
            <a:pPr eaLnBrk="1" hangingPunct="1"/>
            <a:r>
              <a:rPr lang="en-GB" dirty="0">
                <a:latin typeface="Liberation Sans"/>
              </a:rPr>
              <a:t>Examples: </a:t>
            </a:r>
            <a:r>
              <a:rPr lang="en-GB" dirty="0" err="1">
                <a:latin typeface="Liberation Sans"/>
              </a:rPr>
              <a:t>Smartboards</a:t>
            </a:r>
            <a:r>
              <a:rPr lang="en-GB" dirty="0">
                <a:latin typeface="Liberation Sans"/>
              </a:rPr>
              <a:t>, Surfaces, Wii and Kinect </a:t>
            </a:r>
          </a:p>
          <a:p>
            <a:pPr eaLnBrk="1" hangingPunct="1"/>
            <a:endParaRPr lang="en-GB" sz="2400" dirty="0">
              <a:latin typeface="Liberation Sans"/>
            </a:endParaRPr>
          </a:p>
        </p:txBody>
      </p:sp>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19</a:t>
            </a:fld>
            <a:endParaRPr lang="en-GB" dirty="0"/>
          </a:p>
        </p:txBody>
      </p:sp>
    </p:spTree>
    <p:extLst>
      <p:ext uri="{BB962C8B-B14F-4D97-AF65-F5344CB8AC3E}">
        <p14:creationId xmlns:p14="http://schemas.microsoft.com/office/powerpoint/2010/main" val="21264389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8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idx="4294967295"/>
          </p:nvPr>
        </p:nvSpPr>
        <p:spPr>
          <a:xfrm>
            <a:off x="464264" y="757423"/>
            <a:ext cx="7886700" cy="622177"/>
          </a:xfrm>
        </p:spPr>
        <p:txBody>
          <a:bodyPr>
            <a:normAutofit/>
          </a:bodyPr>
          <a:lstStyle/>
          <a:p>
            <a:pPr eaLnBrk="1" hangingPunct="1"/>
            <a:r>
              <a:rPr lang="en-GB" sz="3600" dirty="0"/>
              <a:t>Overview</a:t>
            </a:r>
          </a:p>
        </p:txBody>
      </p:sp>
      <p:sp>
        <p:nvSpPr>
          <p:cNvPr id="15365" name="Rectangle 3"/>
          <p:cNvSpPr>
            <a:spLocks noGrp="1" noChangeArrowheads="1"/>
          </p:cNvSpPr>
          <p:nvPr>
            <p:ph type="body" idx="4294967295"/>
          </p:nvPr>
        </p:nvSpPr>
        <p:spPr>
          <a:xfrm>
            <a:off x="628650" y="1708062"/>
            <a:ext cx="7886700" cy="4351338"/>
          </a:xfrm>
        </p:spPr>
        <p:txBody>
          <a:bodyPr>
            <a:noAutofit/>
          </a:bodyPr>
          <a:lstStyle/>
          <a:p>
            <a:pPr eaLnBrk="1" hangingPunct="1">
              <a:lnSpc>
                <a:spcPct val="90000"/>
              </a:lnSpc>
            </a:pPr>
            <a:r>
              <a:rPr lang="en-GB" sz="2400" dirty="0">
                <a:latin typeface="Times New Roman" panose="02020603050405020304" pitchFamily="18" charset="0"/>
                <a:cs typeface="Times New Roman" panose="02020603050405020304" pitchFamily="18" charset="0"/>
              </a:rPr>
              <a:t>Being </a:t>
            </a:r>
            <a:r>
              <a:rPr lang="en-GB" sz="2400" dirty="0" smtClean="0">
                <a:latin typeface="Times New Roman" panose="02020603050405020304" pitchFamily="18" charset="0"/>
                <a:cs typeface="Times New Roman" panose="02020603050405020304" pitchFamily="18" charset="0"/>
              </a:rPr>
              <a:t>social</a:t>
            </a:r>
          </a:p>
          <a:p>
            <a:pPr eaLnBrk="1" hangingPunct="1">
              <a:lnSpc>
                <a:spcPct val="90000"/>
              </a:lnSpc>
            </a:pPr>
            <a:endParaRPr lang="en-GB" sz="2400" dirty="0">
              <a:latin typeface="Times New Roman" panose="02020603050405020304" pitchFamily="18" charset="0"/>
              <a:cs typeface="Times New Roman" panose="02020603050405020304" pitchFamily="18" charset="0"/>
            </a:endParaRPr>
          </a:p>
          <a:p>
            <a:pPr eaLnBrk="1" hangingPunct="1">
              <a:lnSpc>
                <a:spcPct val="90000"/>
              </a:lnSpc>
            </a:pPr>
            <a:r>
              <a:rPr lang="en-GB" sz="2400" dirty="0">
                <a:latin typeface="Times New Roman" panose="02020603050405020304" pitchFamily="18" charset="0"/>
                <a:cs typeface="Times New Roman" panose="02020603050405020304" pitchFamily="18" charset="0"/>
              </a:rPr>
              <a:t>Face to face </a:t>
            </a:r>
            <a:r>
              <a:rPr lang="en-GB" sz="2400" dirty="0" smtClean="0">
                <a:latin typeface="Times New Roman" panose="02020603050405020304" pitchFamily="18" charset="0"/>
                <a:cs typeface="Times New Roman" panose="02020603050405020304" pitchFamily="18" charset="0"/>
              </a:rPr>
              <a:t>conversations</a:t>
            </a:r>
          </a:p>
          <a:p>
            <a:pPr eaLnBrk="1" hangingPunct="1">
              <a:lnSpc>
                <a:spcPct val="90000"/>
              </a:lnSpc>
            </a:pPr>
            <a:endParaRPr lang="en-GB" sz="2400" dirty="0">
              <a:latin typeface="Times New Roman" panose="02020603050405020304" pitchFamily="18" charset="0"/>
              <a:cs typeface="Times New Roman" panose="02020603050405020304" pitchFamily="18" charset="0"/>
            </a:endParaRPr>
          </a:p>
          <a:p>
            <a:pPr eaLnBrk="1" hangingPunct="1">
              <a:lnSpc>
                <a:spcPct val="90000"/>
              </a:lnSpc>
            </a:pPr>
            <a:r>
              <a:rPr lang="en-GB" sz="2400" dirty="0">
                <a:latin typeface="Times New Roman" panose="02020603050405020304" pitchFamily="18" charset="0"/>
                <a:cs typeface="Times New Roman" panose="02020603050405020304" pitchFamily="18" charset="0"/>
              </a:rPr>
              <a:t>Remote </a:t>
            </a:r>
            <a:r>
              <a:rPr lang="en-GB" sz="2400" dirty="0" smtClean="0">
                <a:latin typeface="Times New Roman" panose="02020603050405020304" pitchFamily="18" charset="0"/>
                <a:cs typeface="Times New Roman" panose="02020603050405020304" pitchFamily="18" charset="0"/>
              </a:rPr>
              <a:t>conversations</a:t>
            </a:r>
          </a:p>
          <a:p>
            <a:pPr eaLnBrk="1" hangingPunct="1">
              <a:lnSpc>
                <a:spcPct val="90000"/>
              </a:lnSpc>
            </a:pPr>
            <a:endParaRPr lang="en-GB" sz="2400" dirty="0">
              <a:latin typeface="Times New Roman" panose="02020603050405020304" pitchFamily="18" charset="0"/>
              <a:cs typeface="Times New Roman" panose="02020603050405020304" pitchFamily="18" charset="0"/>
            </a:endParaRPr>
          </a:p>
          <a:p>
            <a:pPr eaLnBrk="1" hangingPunct="1">
              <a:lnSpc>
                <a:spcPct val="90000"/>
              </a:lnSpc>
            </a:pPr>
            <a:r>
              <a:rPr lang="en-GB" sz="2400" dirty="0" smtClean="0">
                <a:latin typeface="Times New Roman" panose="02020603050405020304" pitchFamily="18" charset="0"/>
                <a:cs typeface="Times New Roman" panose="02020603050405020304" pitchFamily="18" charset="0"/>
              </a:rPr>
              <a:t>Tele-presence</a:t>
            </a:r>
          </a:p>
          <a:p>
            <a:pPr eaLnBrk="1" hangingPunct="1">
              <a:lnSpc>
                <a:spcPct val="90000"/>
              </a:lnSpc>
            </a:pPr>
            <a:endParaRPr lang="en-GB" sz="2400" dirty="0">
              <a:latin typeface="Times New Roman" panose="02020603050405020304" pitchFamily="18" charset="0"/>
              <a:cs typeface="Times New Roman" panose="02020603050405020304" pitchFamily="18" charset="0"/>
            </a:endParaRPr>
          </a:p>
          <a:p>
            <a:pPr eaLnBrk="1" hangingPunct="1">
              <a:lnSpc>
                <a:spcPct val="90000"/>
              </a:lnSpc>
            </a:pPr>
            <a:r>
              <a:rPr lang="en-GB" sz="2400" dirty="0" smtClean="0">
                <a:latin typeface="Times New Roman" panose="02020603050405020304" pitchFamily="18" charset="0"/>
                <a:cs typeface="Times New Roman" panose="02020603050405020304" pitchFamily="18" charset="0"/>
              </a:rPr>
              <a:t>Co-presence</a:t>
            </a:r>
          </a:p>
          <a:p>
            <a:pPr eaLnBrk="1" hangingPunct="1">
              <a:lnSpc>
                <a:spcPct val="90000"/>
              </a:lnSpc>
            </a:pPr>
            <a:endParaRPr lang="en-GB" sz="2400" dirty="0" smtClean="0">
              <a:latin typeface="Times New Roman" panose="02020603050405020304" pitchFamily="18" charset="0"/>
              <a:cs typeface="Times New Roman" panose="02020603050405020304" pitchFamily="18" charset="0"/>
            </a:endParaRPr>
          </a:p>
          <a:p>
            <a:pPr eaLnBrk="1" hangingPunct="1">
              <a:lnSpc>
                <a:spcPct val="90000"/>
              </a:lnSpc>
            </a:pPr>
            <a:r>
              <a:rPr lang="en-GB" sz="2400" dirty="0" smtClean="0">
                <a:latin typeface="Times New Roman" panose="02020603050405020304" pitchFamily="18" charset="0"/>
                <a:cs typeface="Times New Roman" panose="02020603050405020304" pitchFamily="18" charset="0"/>
              </a:rPr>
              <a:t>Shareable technologies</a:t>
            </a:r>
            <a:endParaRPr lang="en-GB" sz="2400"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2</a:t>
            </a:fld>
            <a:endParaRPr lang="en-GB" dirty="0"/>
          </a:p>
        </p:txBody>
      </p:sp>
    </p:spTree>
    <p:extLst>
      <p:ext uri="{BB962C8B-B14F-4D97-AF65-F5344CB8AC3E}">
        <p14:creationId xmlns:p14="http://schemas.microsoft.com/office/powerpoint/2010/main" val="15390119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2"/>
          <p:cNvSpPr>
            <a:spLocks noGrp="1" noChangeArrowheads="1"/>
          </p:cNvSpPr>
          <p:nvPr>
            <p:ph type="title" idx="4294967295"/>
          </p:nvPr>
        </p:nvSpPr>
        <p:spPr/>
        <p:txBody>
          <a:bodyPr>
            <a:normAutofit/>
          </a:bodyPr>
          <a:lstStyle/>
          <a:p>
            <a:pPr eaLnBrk="1" hangingPunct="1"/>
            <a:r>
              <a:rPr lang="en-GB">
                <a:latin typeface="Liberation Sans"/>
              </a:rPr>
              <a:t>F2F coordinating mechanisms</a:t>
            </a:r>
          </a:p>
        </p:txBody>
      </p:sp>
      <p:sp>
        <p:nvSpPr>
          <p:cNvPr id="51205" name="Rectangle 3"/>
          <p:cNvSpPr>
            <a:spLocks noGrp="1" noChangeArrowheads="1"/>
          </p:cNvSpPr>
          <p:nvPr>
            <p:ph type="body" idx="4294967295"/>
          </p:nvPr>
        </p:nvSpPr>
        <p:spPr/>
        <p:txBody>
          <a:bodyPr>
            <a:normAutofit/>
          </a:bodyPr>
          <a:lstStyle/>
          <a:p>
            <a:pPr eaLnBrk="1" hangingPunct="1"/>
            <a:r>
              <a:rPr lang="en-GB" sz="2400" dirty="0">
                <a:latin typeface="Liberation Sans"/>
              </a:rPr>
              <a:t>Talk is </a:t>
            </a:r>
            <a:r>
              <a:rPr lang="en-GB" sz="2400" dirty="0" smtClean="0">
                <a:latin typeface="Liberation Sans"/>
              </a:rPr>
              <a:t>central</a:t>
            </a:r>
          </a:p>
          <a:p>
            <a:pPr eaLnBrk="1" hangingPunct="1"/>
            <a:endParaRPr lang="en-GB" sz="2400" dirty="0">
              <a:latin typeface="Liberation Sans"/>
            </a:endParaRPr>
          </a:p>
          <a:p>
            <a:pPr eaLnBrk="1" hangingPunct="1"/>
            <a:r>
              <a:rPr lang="en-GB" sz="2400" dirty="0">
                <a:latin typeface="Liberation Sans"/>
              </a:rPr>
              <a:t>Non-verbal also used to emphasize and as </a:t>
            </a:r>
            <a:r>
              <a:rPr lang="en-GB" sz="2400" dirty="0" smtClean="0">
                <a:latin typeface="Liberation Sans"/>
              </a:rPr>
              <a:t>substitute</a:t>
            </a:r>
          </a:p>
          <a:p>
            <a:pPr eaLnBrk="1" hangingPunct="1"/>
            <a:endParaRPr lang="en-GB" sz="1000" dirty="0">
              <a:solidFill>
                <a:srgbClr val="7030A0"/>
              </a:solidFill>
              <a:latin typeface="Liberation Sans"/>
            </a:endParaRPr>
          </a:p>
          <a:p>
            <a:pPr lvl="1" eaLnBrk="1" hangingPunct="1"/>
            <a:r>
              <a:rPr lang="en-GB" sz="2400" dirty="0">
                <a:solidFill>
                  <a:schemeClr val="accent1"/>
                </a:solidFill>
                <a:latin typeface="Liberation Sans"/>
                <a:ea typeface="ＭＳ Ｐゴシック" charset="0"/>
              </a:rPr>
              <a:t>e.g. nods, shakes, winks, glances, gestures and </a:t>
            </a:r>
            <a:r>
              <a:rPr lang="en-GB" sz="2400" dirty="0" smtClean="0">
                <a:solidFill>
                  <a:schemeClr val="accent1"/>
                </a:solidFill>
                <a:latin typeface="Liberation Sans"/>
                <a:ea typeface="ＭＳ Ｐゴシック" charset="0"/>
              </a:rPr>
              <a:t>hand-raising</a:t>
            </a:r>
          </a:p>
          <a:p>
            <a:pPr lvl="1" eaLnBrk="1" hangingPunct="1"/>
            <a:endParaRPr lang="en-GB" sz="1200" dirty="0">
              <a:solidFill>
                <a:schemeClr val="accent1"/>
              </a:solidFill>
              <a:latin typeface="Liberation Sans"/>
              <a:ea typeface="ＭＳ Ｐゴシック" charset="0"/>
            </a:endParaRPr>
          </a:p>
          <a:p>
            <a:pPr eaLnBrk="1" hangingPunct="1"/>
            <a:r>
              <a:rPr lang="en-GB" sz="2400" dirty="0">
                <a:latin typeface="Liberation Sans"/>
              </a:rPr>
              <a:t>Formal </a:t>
            </a:r>
            <a:r>
              <a:rPr lang="en-GB" sz="2400" dirty="0" smtClean="0">
                <a:latin typeface="Liberation Sans"/>
              </a:rPr>
              <a:t>meetings</a:t>
            </a:r>
          </a:p>
          <a:p>
            <a:pPr eaLnBrk="1" hangingPunct="1"/>
            <a:endParaRPr lang="en-GB" sz="800" dirty="0">
              <a:solidFill>
                <a:srgbClr val="7030A0"/>
              </a:solidFill>
              <a:latin typeface="Liberation Sans"/>
            </a:endParaRPr>
          </a:p>
          <a:p>
            <a:pPr lvl="1" eaLnBrk="1" hangingPunct="1"/>
            <a:r>
              <a:rPr lang="en-GB" sz="2400" dirty="0">
                <a:solidFill>
                  <a:schemeClr val="accent1"/>
                </a:solidFill>
                <a:latin typeface="Liberation Sans"/>
                <a:ea typeface="ＭＳ Ｐゴシック" charset="0"/>
              </a:rPr>
              <a:t>explicit structures such as agendas, memos, and minutes are employed to coordinate the activity</a:t>
            </a:r>
          </a:p>
        </p:txBody>
      </p:sp>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20</a:t>
            </a:fld>
            <a:endParaRPr lang="en-GB" dirty="0"/>
          </a:p>
        </p:txBody>
      </p:sp>
    </p:spTree>
    <p:extLst>
      <p:ext uri="{BB962C8B-B14F-4D97-AF65-F5344CB8AC3E}">
        <p14:creationId xmlns:p14="http://schemas.microsoft.com/office/powerpoint/2010/main" val="38008376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05">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20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0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2"/>
          <p:cNvSpPr>
            <a:spLocks noGrp="1" noChangeArrowheads="1"/>
          </p:cNvSpPr>
          <p:nvPr>
            <p:ph type="title" idx="4294967295"/>
          </p:nvPr>
        </p:nvSpPr>
        <p:spPr/>
        <p:txBody>
          <a:bodyPr/>
          <a:lstStyle/>
          <a:p>
            <a:pPr eaLnBrk="1" hangingPunct="1"/>
            <a:r>
              <a:rPr lang="en-GB">
                <a:latin typeface="Liberation Sans"/>
              </a:rPr>
              <a:t>Awareness mechanisms</a:t>
            </a:r>
          </a:p>
        </p:txBody>
      </p:sp>
      <p:sp>
        <p:nvSpPr>
          <p:cNvPr id="55301" name="Rectangle 3"/>
          <p:cNvSpPr>
            <a:spLocks noGrp="1" noChangeArrowheads="1"/>
          </p:cNvSpPr>
          <p:nvPr>
            <p:ph type="body" idx="4294967295"/>
          </p:nvPr>
        </p:nvSpPr>
        <p:spPr>
          <a:xfrm>
            <a:off x="683568" y="1628800"/>
            <a:ext cx="7772400" cy="4114800"/>
          </a:xfrm>
        </p:spPr>
        <p:txBody>
          <a:bodyPr/>
          <a:lstStyle/>
          <a:p>
            <a:pPr eaLnBrk="1" hangingPunct="1"/>
            <a:r>
              <a:rPr lang="en-GB" sz="2600" dirty="0">
                <a:latin typeface="Times New Roman" panose="02020603050405020304" pitchFamily="18" charset="0"/>
                <a:cs typeface="Times New Roman" panose="02020603050405020304" pitchFamily="18" charset="0"/>
              </a:rPr>
              <a:t>Involves knowing who is around, what is happening, and who is talking with whom</a:t>
            </a:r>
          </a:p>
          <a:p>
            <a:pPr eaLnBrk="1" hangingPunct="1"/>
            <a:endParaRPr lang="en-GB" sz="1400" dirty="0">
              <a:latin typeface="Times New Roman" panose="02020603050405020304" pitchFamily="18" charset="0"/>
              <a:cs typeface="Times New Roman" panose="02020603050405020304" pitchFamily="18" charset="0"/>
            </a:endParaRPr>
          </a:p>
          <a:p>
            <a:pPr eaLnBrk="1" hangingPunct="1"/>
            <a:r>
              <a:rPr lang="en-GB" sz="2600" dirty="0">
                <a:latin typeface="Times New Roman" panose="02020603050405020304" pitchFamily="18" charset="0"/>
                <a:cs typeface="Times New Roman" panose="02020603050405020304" pitchFamily="18" charset="0"/>
              </a:rPr>
              <a:t>Peripheral </a:t>
            </a:r>
            <a:r>
              <a:rPr lang="en-GB" sz="2600" dirty="0" smtClean="0">
                <a:latin typeface="Times New Roman" panose="02020603050405020304" pitchFamily="18" charset="0"/>
                <a:cs typeface="Times New Roman" panose="02020603050405020304" pitchFamily="18" charset="0"/>
              </a:rPr>
              <a:t>awareness</a:t>
            </a:r>
          </a:p>
          <a:p>
            <a:pPr eaLnBrk="1" hangingPunct="1"/>
            <a:endParaRPr lang="en-GB" sz="1200" dirty="0">
              <a:solidFill>
                <a:srgbClr val="7030A0"/>
              </a:solidFill>
              <a:latin typeface="Times New Roman" panose="02020603050405020304" pitchFamily="18" charset="0"/>
              <a:cs typeface="Times New Roman" panose="02020603050405020304" pitchFamily="18" charset="0"/>
            </a:endParaRPr>
          </a:p>
          <a:p>
            <a:pPr lvl="1" eaLnBrk="1" hangingPunct="1"/>
            <a:r>
              <a:rPr lang="en-GB" sz="2200" dirty="0">
                <a:solidFill>
                  <a:schemeClr val="accent1"/>
                </a:solidFill>
                <a:latin typeface="Times New Roman" panose="02020603050405020304" pitchFamily="18" charset="0"/>
                <a:ea typeface="ＭＳ Ｐゴシック" charset="0"/>
                <a:cs typeface="Times New Roman" panose="02020603050405020304" pitchFamily="18" charset="0"/>
              </a:rPr>
              <a:t>keeping an eye on things happening in the periphery of </a:t>
            </a:r>
            <a:r>
              <a:rPr lang="en-GB" sz="2200" dirty="0" smtClean="0">
                <a:solidFill>
                  <a:schemeClr val="accent1"/>
                </a:solidFill>
                <a:latin typeface="Times New Roman" panose="02020603050405020304" pitchFamily="18" charset="0"/>
                <a:ea typeface="ＭＳ Ｐゴシック" charset="0"/>
                <a:cs typeface="Times New Roman" panose="02020603050405020304" pitchFamily="18" charset="0"/>
              </a:rPr>
              <a:t>vision</a:t>
            </a:r>
          </a:p>
          <a:p>
            <a:pPr lvl="1" eaLnBrk="1" hangingPunct="1"/>
            <a:endParaRPr lang="en-GB" sz="1400" dirty="0">
              <a:solidFill>
                <a:schemeClr val="accent1"/>
              </a:solidFill>
              <a:latin typeface="Times New Roman" panose="02020603050405020304" pitchFamily="18" charset="0"/>
              <a:ea typeface="ＭＳ Ｐゴシック" charset="0"/>
              <a:cs typeface="Times New Roman" panose="02020603050405020304" pitchFamily="18" charset="0"/>
            </a:endParaRPr>
          </a:p>
          <a:p>
            <a:pPr lvl="1" eaLnBrk="1" hangingPunct="1"/>
            <a:r>
              <a:rPr lang="en-GB" sz="2200" dirty="0">
                <a:solidFill>
                  <a:schemeClr val="accent1"/>
                </a:solidFill>
                <a:latin typeface="Times New Roman" panose="02020603050405020304" pitchFamily="18" charset="0"/>
                <a:ea typeface="ＭＳ Ｐゴシック" charset="0"/>
                <a:cs typeface="Times New Roman" panose="02020603050405020304" pitchFamily="18" charset="0"/>
              </a:rPr>
              <a:t>Overhearing and overseeing - allows tracking of what others are doing without explicit cues</a:t>
            </a:r>
          </a:p>
        </p:txBody>
      </p:sp>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21</a:t>
            </a:fld>
            <a:endParaRPr lang="en-GB" dirty="0"/>
          </a:p>
        </p:txBody>
      </p:sp>
    </p:spTree>
    <p:extLst>
      <p:ext uri="{BB962C8B-B14F-4D97-AF65-F5344CB8AC3E}">
        <p14:creationId xmlns:p14="http://schemas.microsoft.com/office/powerpoint/2010/main" val="20034359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30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30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530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Rectangle 2"/>
          <p:cNvSpPr>
            <a:spLocks noGrp="1" noChangeArrowheads="1"/>
          </p:cNvSpPr>
          <p:nvPr>
            <p:ph type="title" idx="4294967295"/>
          </p:nvPr>
        </p:nvSpPr>
        <p:spPr/>
        <p:txBody>
          <a:bodyPr>
            <a:normAutofit/>
          </a:bodyPr>
          <a:lstStyle/>
          <a:p>
            <a:pPr eaLnBrk="1" hangingPunct="1"/>
            <a:r>
              <a:rPr lang="en-GB">
                <a:latin typeface="Liberation Sans"/>
              </a:rPr>
              <a:t>Lo tech awareness mechanism</a:t>
            </a:r>
          </a:p>
        </p:txBody>
      </p:sp>
      <p:graphicFrame>
        <p:nvGraphicFramePr>
          <p:cNvPr id="56322" name="Object 2"/>
          <p:cNvGraphicFramePr>
            <a:graphicFrameLocks noGrp="1" noChangeAspect="1"/>
          </p:cNvGraphicFramePr>
          <p:nvPr>
            <p:ph type="body" idx="4294967295"/>
            <p:extLst/>
          </p:nvPr>
        </p:nvGraphicFramePr>
        <p:xfrm>
          <a:off x="2400300" y="1600200"/>
          <a:ext cx="4343400" cy="4525963"/>
        </p:xfrm>
        <a:graphic>
          <a:graphicData uri="http://schemas.openxmlformats.org/presentationml/2006/ole">
            <mc:AlternateContent xmlns:mc="http://schemas.openxmlformats.org/markup-compatibility/2006">
              <mc:Choice xmlns:v="urn:schemas-microsoft-com:vml" Requires="v">
                <p:oleObj spid="_x0000_s8224" name="Document" r:id="rId5" imgW="2115312" imgH="2121408" progId="Word.Document.8">
                  <p:embed/>
                </p:oleObj>
              </mc:Choice>
              <mc:Fallback>
                <p:oleObj name="Document" r:id="rId5" imgW="2115312" imgH="2121408"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0300" y="1600200"/>
                        <a:ext cx="4343400" cy="4525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22</a:t>
            </a:fld>
            <a:endParaRPr lang="en-GB" dirty="0"/>
          </a:p>
        </p:txBody>
      </p:sp>
    </p:spTree>
    <p:extLst>
      <p:ext uri="{BB962C8B-B14F-4D97-AF65-F5344CB8AC3E}">
        <p14:creationId xmlns:p14="http://schemas.microsoft.com/office/powerpoint/2010/main" val="30468143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2"/>
          <p:cNvSpPr>
            <a:spLocks noGrp="1" noChangeArrowheads="1"/>
          </p:cNvSpPr>
          <p:nvPr>
            <p:ph type="title" idx="4294967295"/>
          </p:nvPr>
        </p:nvSpPr>
        <p:spPr>
          <a:xfrm>
            <a:off x="425518" y="695779"/>
            <a:ext cx="7886700" cy="663273"/>
          </a:xfrm>
        </p:spPr>
        <p:txBody>
          <a:bodyPr>
            <a:normAutofit/>
          </a:bodyPr>
          <a:lstStyle/>
          <a:p>
            <a:pPr eaLnBrk="1" hangingPunct="1"/>
            <a:r>
              <a:rPr lang="en-GB" dirty="0"/>
              <a:t>Designing technologies to support awareness</a:t>
            </a:r>
          </a:p>
        </p:txBody>
      </p:sp>
      <p:sp>
        <p:nvSpPr>
          <p:cNvPr id="57349" name="Rectangle 3"/>
          <p:cNvSpPr>
            <a:spLocks noGrp="1" noChangeArrowheads="1"/>
          </p:cNvSpPr>
          <p:nvPr>
            <p:ph type="body" idx="4294967295"/>
          </p:nvPr>
        </p:nvSpPr>
        <p:spPr>
          <a:xfrm>
            <a:off x="539818" y="1716987"/>
            <a:ext cx="7772400" cy="4848200"/>
          </a:xfrm>
        </p:spPr>
        <p:txBody>
          <a:bodyPr/>
          <a:lstStyle/>
          <a:p>
            <a:pPr eaLnBrk="1" hangingPunct="1"/>
            <a:r>
              <a:rPr lang="en-GB" sz="2800" dirty="0">
                <a:latin typeface="Times New Roman" panose="02020603050405020304" pitchFamily="18" charset="0"/>
                <a:cs typeface="Times New Roman" panose="02020603050405020304" pitchFamily="18" charset="0"/>
              </a:rPr>
              <a:t>Provide awareness of others who are in different </a:t>
            </a:r>
            <a:r>
              <a:rPr lang="en-GB" sz="2800" dirty="0" smtClean="0">
                <a:latin typeface="Times New Roman" panose="02020603050405020304" pitchFamily="18" charset="0"/>
                <a:cs typeface="Times New Roman" panose="02020603050405020304" pitchFamily="18" charset="0"/>
              </a:rPr>
              <a:t>locations</a:t>
            </a:r>
          </a:p>
          <a:p>
            <a:pPr eaLnBrk="1" hangingPunct="1"/>
            <a:endParaRPr lang="en-GB" sz="1200" dirty="0">
              <a:latin typeface="Times New Roman" panose="02020603050405020304" pitchFamily="18" charset="0"/>
              <a:cs typeface="Times New Roman" panose="02020603050405020304" pitchFamily="18" charset="0"/>
            </a:endParaRPr>
          </a:p>
          <a:p>
            <a:pPr eaLnBrk="1" hangingPunct="1"/>
            <a:r>
              <a:rPr lang="en-GB" sz="2800" dirty="0">
                <a:latin typeface="Times New Roman" panose="02020603050405020304" pitchFamily="18" charset="0"/>
                <a:cs typeface="Times New Roman" panose="02020603050405020304" pitchFamily="18" charset="0"/>
              </a:rPr>
              <a:t>Workspace awareness: </a:t>
            </a:r>
            <a:r>
              <a:rPr lang="ja-JP" altLang="en-GB" sz="2800" dirty="0">
                <a:latin typeface="Times New Roman" panose="02020603050405020304" pitchFamily="18" charset="0"/>
                <a:cs typeface="Times New Roman" panose="02020603050405020304" pitchFamily="18" charset="0"/>
              </a:rPr>
              <a:t>“</a:t>
            </a:r>
            <a:r>
              <a:rPr lang="en-GB" sz="2800" dirty="0">
                <a:latin typeface="Times New Roman" panose="02020603050405020304" pitchFamily="18" charset="0"/>
                <a:cs typeface="Times New Roman" panose="02020603050405020304" pitchFamily="18" charset="0"/>
              </a:rPr>
              <a:t>the up-to-the-moment understanding of another person</a:t>
            </a:r>
            <a:r>
              <a:rPr lang="ja-JP" altLang="en-GB" sz="2800" dirty="0">
                <a:latin typeface="Times New Roman" panose="02020603050405020304" pitchFamily="18" charset="0"/>
                <a:cs typeface="Times New Roman" panose="02020603050405020304" pitchFamily="18" charset="0"/>
              </a:rPr>
              <a:t>’</a:t>
            </a:r>
            <a:r>
              <a:rPr lang="en-GB" sz="2800" dirty="0">
                <a:latin typeface="Times New Roman" panose="02020603050405020304" pitchFamily="18" charset="0"/>
                <a:cs typeface="Times New Roman" panose="02020603050405020304" pitchFamily="18" charset="0"/>
              </a:rPr>
              <a:t>s interaction with the shared workspace</a:t>
            </a:r>
            <a:r>
              <a:rPr lang="ja-JP" altLang="en-GB" sz="2800" dirty="0">
                <a:latin typeface="Times New Roman" panose="02020603050405020304" pitchFamily="18" charset="0"/>
                <a:cs typeface="Times New Roman" panose="02020603050405020304" pitchFamily="18" charset="0"/>
              </a:rPr>
              <a:t>”</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Gutwin</a:t>
            </a:r>
            <a:r>
              <a:rPr lang="en-GB" sz="2800" dirty="0">
                <a:latin typeface="Times New Roman" panose="02020603050405020304" pitchFamily="18" charset="0"/>
                <a:cs typeface="Times New Roman" panose="02020603050405020304" pitchFamily="18" charset="0"/>
              </a:rPr>
              <a:t> and Greenberg, 2002</a:t>
            </a:r>
            <a:r>
              <a:rPr lang="en-GB" sz="2800" dirty="0" smtClean="0">
                <a:latin typeface="Times New Roman" panose="02020603050405020304" pitchFamily="18" charset="0"/>
                <a:cs typeface="Times New Roman" panose="02020603050405020304" pitchFamily="18" charset="0"/>
              </a:rPr>
              <a:t>)</a:t>
            </a:r>
          </a:p>
          <a:p>
            <a:pPr eaLnBrk="1" hangingPunct="1"/>
            <a:endParaRPr lang="en-GB" sz="1200" dirty="0">
              <a:latin typeface="Times New Roman" panose="02020603050405020304" pitchFamily="18" charset="0"/>
              <a:cs typeface="Times New Roman" panose="02020603050405020304" pitchFamily="18" charset="0"/>
            </a:endParaRPr>
          </a:p>
          <a:p>
            <a:pPr eaLnBrk="1" hangingPunct="1"/>
            <a:r>
              <a:rPr lang="en-GB" sz="2800" dirty="0">
                <a:latin typeface="Times New Roman" panose="02020603050405020304" pitchFamily="18" charset="0"/>
                <a:cs typeface="Times New Roman" panose="02020603050405020304" pitchFamily="18" charset="0"/>
              </a:rPr>
              <a:t>Examples: </a:t>
            </a:r>
            <a:r>
              <a:rPr lang="en-GB" sz="2800" dirty="0" err="1">
                <a:latin typeface="Times New Roman" panose="02020603050405020304" pitchFamily="18" charset="0"/>
                <a:cs typeface="Times New Roman" panose="02020603050405020304" pitchFamily="18" charset="0"/>
              </a:rPr>
              <a:t>ReacTable</a:t>
            </a:r>
            <a:r>
              <a:rPr lang="en-GB" sz="2800" dirty="0">
                <a:latin typeface="Times New Roman" panose="02020603050405020304" pitchFamily="18" charset="0"/>
                <a:cs typeface="Times New Roman" panose="02020603050405020304" pitchFamily="18" charset="0"/>
              </a:rPr>
              <a:t> and Reflect Table</a:t>
            </a:r>
            <a:endParaRPr lang="en-GB" sz="2400" dirty="0">
              <a:latin typeface="Times New Roman" panose="02020603050405020304" pitchFamily="18" charset="0"/>
              <a:cs typeface="Times New Roman" panose="02020603050405020304" pitchFamily="18" charset="0"/>
            </a:endParaRPr>
          </a:p>
          <a:p>
            <a:pPr eaLnBrk="1" hangingPunct="1"/>
            <a:endParaRPr lang="en-GB" sz="2800" dirty="0">
              <a:latin typeface="Times New Roman" panose="02020603050405020304" pitchFamily="18" charset="0"/>
              <a:cs typeface="Times New Roman" panose="02020603050405020304" pitchFamily="18" charset="0"/>
            </a:endParaRPr>
          </a:p>
          <a:p>
            <a:pPr eaLnBrk="1" hangingPunct="1"/>
            <a:endParaRPr lang="en-GB" sz="2800"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23</a:t>
            </a:fld>
            <a:endParaRPr lang="en-GB" dirty="0"/>
          </a:p>
        </p:txBody>
      </p:sp>
    </p:spTree>
    <p:extLst>
      <p:ext uri="{BB962C8B-B14F-4D97-AF65-F5344CB8AC3E}">
        <p14:creationId xmlns:p14="http://schemas.microsoft.com/office/powerpoint/2010/main" val="34885612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Title 1"/>
          <p:cNvSpPr>
            <a:spLocks noGrp="1"/>
          </p:cNvSpPr>
          <p:nvPr>
            <p:ph type="title" idx="4294967295"/>
          </p:nvPr>
        </p:nvSpPr>
        <p:spPr>
          <a:xfrm>
            <a:off x="451492" y="678095"/>
            <a:ext cx="7886700" cy="724918"/>
          </a:xfrm>
        </p:spPr>
        <p:txBody>
          <a:bodyPr/>
          <a:lstStyle/>
          <a:p>
            <a:pPr eaLnBrk="1" hangingPunct="1"/>
            <a:r>
              <a:rPr lang="en-GB" dirty="0">
                <a:latin typeface="Liberation Sans"/>
              </a:rPr>
              <a:t>The </a:t>
            </a:r>
            <a:r>
              <a:rPr lang="en-GB" dirty="0" err="1">
                <a:latin typeface="Liberation Sans"/>
              </a:rPr>
              <a:t>Reactable</a:t>
            </a:r>
            <a:r>
              <a:rPr lang="en-GB" dirty="0">
                <a:latin typeface="Liberation Sans"/>
              </a:rPr>
              <a:t> experience</a:t>
            </a:r>
          </a:p>
        </p:txBody>
      </p:sp>
      <p:pic>
        <p:nvPicPr>
          <p:cNvPr id="870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3974" y="1664749"/>
            <a:ext cx="6629756" cy="3765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736031" y="5691883"/>
            <a:ext cx="5416868" cy="646331"/>
          </a:xfrm>
          <a:prstGeom prst="rect">
            <a:avLst/>
          </a:prstGeom>
          <a:noFill/>
        </p:spPr>
        <p:txBody>
          <a:bodyPr wrap="none" rtlCol="0">
            <a:spAutoFit/>
          </a:bodyPr>
          <a:lstStyle/>
          <a:p>
            <a:r>
              <a:rPr lang="en-US" dirty="0">
                <a:hlinkClick r:id="rId4"/>
              </a:rPr>
              <a:t>http://</a:t>
            </a:r>
            <a:r>
              <a:rPr lang="en-US" dirty="0" smtClean="0">
                <a:hlinkClick r:id="rId4"/>
              </a:rPr>
              <a:t>viewpure.com/Mgy1S8qymx0?start=0&amp;end=0</a:t>
            </a:r>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72C4B30A-E151-554F-9F57-FEC60EAD6DEE}" type="slidenum">
              <a:rPr lang="en-GB" smtClean="0"/>
              <a:pPr>
                <a:defRPr/>
              </a:pPr>
              <a:t>24</a:t>
            </a:fld>
            <a:endParaRPr lang="en-GB" dirty="0"/>
          </a:p>
        </p:txBody>
      </p:sp>
    </p:spTree>
    <p:extLst>
      <p:ext uri="{BB962C8B-B14F-4D97-AF65-F5344CB8AC3E}">
        <p14:creationId xmlns:p14="http://schemas.microsoft.com/office/powerpoint/2010/main" val="2861439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7" name="Title 1"/>
          <p:cNvSpPr>
            <a:spLocks noGrp="1"/>
          </p:cNvSpPr>
          <p:nvPr>
            <p:ph type="title" idx="4294967295"/>
          </p:nvPr>
        </p:nvSpPr>
        <p:spPr/>
        <p:txBody>
          <a:bodyPr/>
          <a:lstStyle/>
          <a:p>
            <a:pPr eaLnBrk="1" hangingPunct="1"/>
            <a:r>
              <a:rPr lang="en-GB" dirty="0">
                <a:latin typeface="Liberation Sans"/>
              </a:rPr>
              <a:t>The Reflect Table</a:t>
            </a:r>
          </a:p>
        </p:txBody>
      </p:sp>
      <p:pic>
        <p:nvPicPr>
          <p:cNvPr id="82964"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4337" y="1484784"/>
            <a:ext cx="6696744" cy="4774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72C4B30A-E151-554F-9F57-FEC60EAD6DEE}" type="slidenum">
              <a:rPr lang="en-GB" smtClean="0"/>
              <a:pPr>
                <a:defRPr/>
              </a:pPr>
              <a:t>25</a:t>
            </a:fld>
            <a:endParaRPr lang="en-GB" dirty="0"/>
          </a:p>
        </p:txBody>
      </p:sp>
    </p:spTree>
    <p:extLst>
      <p:ext uri="{BB962C8B-B14F-4D97-AF65-F5344CB8AC3E}">
        <p14:creationId xmlns:p14="http://schemas.microsoft.com/office/powerpoint/2010/main" val="5608672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2"/>
          <p:cNvSpPr>
            <a:spLocks noGrp="1" noChangeArrowheads="1"/>
          </p:cNvSpPr>
          <p:nvPr>
            <p:ph type="title" idx="4294967295"/>
          </p:nvPr>
        </p:nvSpPr>
        <p:spPr/>
        <p:txBody>
          <a:bodyPr/>
          <a:lstStyle/>
          <a:p>
            <a:pPr eaLnBrk="1" hangingPunct="1"/>
            <a:r>
              <a:rPr lang="en-GB" dirty="0">
                <a:latin typeface="Liberation Sans"/>
              </a:rPr>
              <a:t>Notification systems</a:t>
            </a:r>
          </a:p>
        </p:txBody>
      </p:sp>
      <p:sp>
        <p:nvSpPr>
          <p:cNvPr id="61445" name="Rectangle 3"/>
          <p:cNvSpPr>
            <a:spLocks noGrp="1" noChangeArrowheads="1"/>
          </p:cNvSpPr>
          <p:nvPr>
            <p:ph type="body" idx="4294967295"/>
          </p:nvPr>
        </p:nvSpPr>
        <p:spPr/>
        <p:txBody>
          <a:bodyPr/>
          <a:lstStyle/>
          <a:p>
            <a:pPr eaLnBrk="1" hangingPunct="1"/>
            <a:r>
              <a:rPr lang="en-GB" sz="2400" dirty="0">
                <a:latin typeface="Times New Roman" panose="02020603050405020304" pitchFamily="18" charset="0"/>
                <a:cs typeface="Times New Roman" panose="02020603050405020304" pitchFamily="18" charset="0"/>
              </a:rPr>
              <a:t>Users notify others as opposed to being constantly </a:t>
            </a:r>
            <a:r>
              <a:rPr lang="en-GB" sz="2400" dirty="0" smtClean="0">
                <a:latin typeface="Times New Roman" panose="02020603050405020304" pitchFamily="18" charset="0"/>
                <a:cs typeface="Times New Roman" panose="02020603050405020304" pitchFamily="18" charset="0"/>
              </a:rPr>
              <a:t>monitored</a:t>
            </a:r>
          </a:p>
          <a:p>
            <a:pPr marL="0" indent="0" eaLnBrk="1" hangingPunct="1">
              <a:buNone/>
            </a:pPr>
            <a:endParaRPr lang="en-GB" sz="2400" dirty="0">
              <a:latin typeface="Times New Roman" panose="02020603050405020304" pitchFamily="18" charset="0"/>
              <a:cs typeface="Times New Roman" panose="02020603050405020304" pitchFamily="18" charset="0"/>
            </a:endParaRPr>
          </a:p>
          <a:p>
            <a:pPr eaLnBrk="1" hangingPunct="1"/>
            <a:r>
              <a:rPr lang="en-GB" sz="2400" dirty="0">
                <a:latin typeface="Times New Roman" panose="02020603050405020304" pitchFamily="18" charset="0"/>
                <a:cs typeface="Times New Roman" panose="02020603050405020304" pitchFamily="18" charset="0"/>
              </a:rPr>
              <a:t>Provide information about shared objects and progress of collaborative tasks</a:t>
            </a:r>
          </a:p>
          <a:p>
            <a:pPr eaLnBrk="1" hangingPunct="1"/>
            <a:endParaRPr lang="en-GB" sz="1400" dirty="0">
              <a:latin typeface="Liberation Sans"/>
            </a:endParaRPr>
          </a:p>
          <a:p>
            <a:pPr lvl="1" eaLnBrk="1" hangingPunct="1"/>
            <a:r>
              <a:rPr lang="en-GB" dirty="0">
                <a:solidFill>
                  <a:schemeClr val="accent1"/>
                </a:solidFill>
                <a:latin typeface="Liberation Sans"/>
                <a:ea typeface="ＭＳ Ｐゴシック" charset="0"/>
              </a:rPr>
              <a:t>example: </a:t>
            </a:r>
            <a:r>
              <a:rPr lang="en-GB" dirty="0" smtClean="0">
                <a:solidFill>
                  <a:schemeClr val="accent1"/>
                </a:solidFill>
                <a:latin typeface="Liberation Sans"/>
                <a:ea typeface="ＭＳ Ｐゴシック" charset="0"/>
              </a:rPr>
              <a:t>Babble, </a:t>
            </a:r>
            <a:r>
              <a:rPr lang="en-GB" dirty="0" err="1" smtClean="0">
                <a:solidFill>
                  <a:schemeClr val="accent1"/>
                </a:solidFill>
                <a:latin typeface="Liberation Sans"/>
                <a:ea typeface="ＭＳ Ｐゴシック" charset="0"/>
              </a:rPr>
              <a:t>Sococo</a:t>
            </a:r>
            <a:endParaRPr lang="en-GB" dirty="0">
              <a:solidFill>
                <a:schemeClr val="accent1"/>
              </a:solidFill>
              <a:latin typeface="Liberation Sans"/>
              <a:ea typeface="ＭＳ Ｐゴシック"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1245" y="3100810"/>
            <a:ext cx="5098095" cy="3757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26</a:t>
            </a:fld>
            <a:endParaRPr lang="en-GB" dirty="0"/>
          </a:p>
        </p:txBody>
      </p:sp>
    </p:spTree>
    <p:extLst>
      <p:ext uri="{BB962C8B-B14F-4D97-AF65-F5344CB8AC3E}">
        <p14:creationId xmlns:p14="http://schemas.microsoft.com/office/powerpoint/2010/main" val="34462449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Title 1"/>
          <p:cNvSpPr>
            <a:spLocks noGrp="1"/>
          </p:cNvSpPr>
          <p:nvPr>
            <p:ph type="title" idx="4294967295"/>
          </p:nvPr>
        </p:nvSpPr>
        <p:spPr/>
        <p:txBody>
          <a:bodyPr/>
          <a:lstStyle/>
          <a:p>
            <a:pPr eaLnBrk="1" hangingPunct="1"/>
            <a:r>
              <a:rPr lang="en-GB" dirty="0">
                <a:latin typeface="Liberation Sans"/>
              </a:rPr>
              <a:t>What next?</a:t>
            </a:r>
          </a:p>
        </p:txBody>
      </p:sp>
      <p:sp>
        <p:nvSpPr>
          <p:cNvPr id="63493" name="Content Placeholder 2"/>
          <p:cNvSpPr>
            <a:spLocks noGrp="1"/>
          </p:cNvSpPr>
          <p:nvPr>
            <p:ph idx="4294967295"/>
          </p:nvPr>
        </p:nvSpPr>
        <p:spPr/>
        <p:txBody>
          <a:bodyPr>
            <a:normAutofit/>
          </a:bodyPr>
          <a:lstStyle/>
          <a:p>
            <a:pPr eaLnBrk="1" hangingPunct="1"/>
            <a:r>
              <a:rPr lang="en-GB" sz="2400" dirty="0">
                <a:latin typeface="Times New Roman" panose="02020603050405020304" pitchFamily="18" charset="0"/>
                <a:cs typeface="Times New Roman" panose="02020603050405020304" pitchFamily="18" charset="0"/>
              </a:rPr>
              <a:t>Besides perpetual sharing and broadcasting of information, knowledge, and personal content</a:t>
            </a:r>
            <a:r>
              <a:rPr lang="en-GB" sz="2400" dirty="0" smtClean="0">
                <a:latin typeface="Times New Roman" panose="02020603050405020304" pitchFamily="18" charset="0"/>
                <a:cs typeface="Times New Roman" panose="02020603050405020304" pitchFamily="18" charset="0"/>
              </a:rPr>
              <a:t>?</a:t>
            </a:r>
          </a:p>
          <a:p>
            <a:pPr eaLnBrk="1" hangingPunct="1"/>
            <a:endParaRPr lang="en-GB" sz="2400" dirty="0">
              <a:latin typeface="Times New Roman" panose="02020603050405020304" pitchFamily="18" charset="0"/>
              <a:cs typeface="Times New Roman" panose="02020603050405020304" pitchFamily="18" charset="0"/>
            </a:endParaRPr>
          </a:p>
          <a:p>
            <a:pPr eaLnBrk="1" hangingPunct="1"/>
            <a:r>
              <a:rPr lang="en-GB" sz="2400" dirty="0" err="1">
                <a:latin typeface="Times New Roman" panose="02020603050405020304" pitchFamily="18" charset="0"/>
                <a:cs typeface="Times New Roman" panose="02020603050405020304" pitchFamily="18" charset="0"/>
              </a:rPr>
              <a:t>Lifelogging</a:t>
            </a:r>
            <a:r>
              <a:rPr lang="en-GB" sz="2400" dirty="0">
                <a:latin typeface="Times New Roman" panose="02020603050405020304" pitchFamily="18" charset="0"/>
                <a:cs typeface="Times New Roman" panose="02020603050405020304" pitchFamily="18" charset="0"/>
              </a:rPr>
              <a:t>  </a:t>
            </a:r>
            <a:endParaRPr lang="en-GB" sz="2400" dirty="0" smtClean="0">
              <a:latin typeface="Times New Roman" panose="02020603050405020304" pitchFamily="18" charset="0"/>
              <a:cs typeface="Times New Roman" panose="02020603050405020304" pitchFamily="18" charset="0"/>
            </a:endParaRPr>
          </a:p>
          <a:p>
            <a:pPr eaLnBrk="1" hangingPunct="1"/>
            <a:endParaRPr lang="en-GB" sz="600" dirty="0">
              <a:solidFill>
                <a:srgbClr val="7030A0"/>
              </a:solidFill>
              <a:latin typeface="Liberation Sans"/>
            </a:endParaRPr>
          </a:p>
          <a:p>
            <a:pPr lvl="1" eaLnBrk="1" hangingPunct="1"/>
            <a:r>
              <a:rPr lang="en-GB" dirty="0">
                <a:solidFill>
                  <a:schemeClr val="accent1"/>
                </a:solidFill>
                <a:latin typeface="Liberation Sans"/>
                <a:ea typeface="ＭＳ Ｐゴシック" charset="0"/>
              </a:rPr>
              <a:t>recording everything in one</a:t>
            </a:r>
            <a:r>
              <a:rPr lang="ja-JP" altLang="en-GB" dirty="0">
                <a:solidFill>
                  <a:schemeClr val="accent1"/>
                </a:solidFill>
                <a:latin typeface="Liberation Sans"/>
                <a:ea typeface="ＭＳ Ｐゴシック" charset="0"/>
              </a:rPr>
              <a:t>’</a:t>
            </a:r>
            <a:r>
              <a:rPr lang="en-GB" dirty="0">
                <a:solidFill>
                  <a:schemeClr val="accent1"/>
                </a:solidFill>
                <a:latin typeface="Liberation Sans"/>
                <a:ea typeface="ＭＳ Ｐゴシック" charset="0"/>
              </a:rPr>
              <a:t>s life and </a:t>
            </a:r>
            <a:r>
              <a:rPr lang="en-GB" dirty="0" smtClean="0">
                <a:solidFill>
                  <a:schemeClr val="accent1"/>
                </a:solidFill>
                <a:latin typeface="Liberation Sans"/>
                <a:ea typeface="ＭＳ Ｐゴシック" charset="0"/>
              </a:rPr>
              <a:t>sharing</a:t>
            </a:r>
          </a:p>
          <a:p>
            <a:pPr lvl="1" eaLnBrk="1" hangingPunct="1"/>
            <a:endParaRPr lang="en-GB" sz="2400" dirty="0">
              <a:latin typeface="Times New Roman" panose="02020603050405020304" pitchFamily="18" charset="0"/>
              <a:ea typeface="ＭＳ Ｐゴシック" charset="0"/>
              <a:cs typeface="Times New Roman" panose="02020603050405020304" pitchFamily="18" charset="0"/>
            </a:endParaRPr>
          </a:p>
          <a:p>
            <a:pPr eaLnBrk="1" hangingPunct="1"/>
            <a:r>
              <a:rPr lang="en-GB" sz="2400" dirty="0">
                <a:latin typeface="Times New Roman" panose="02020603050405020304" pitchFamily="18" charset="0"/>
                <a:cs typeface="Times New Roman" panose="02020603050405020304" pitchFamily="18" charset="0"/>
              </a:rPr>
              <a:t>Micro-chatting </a:t>
            </a:r>
            <a:endParaRPr lang="en-GB" sz="2400" dirty="0" smtClean="0">
              <a:latin typeface="Times New Roman" panose="02020603050405020304" pitchFamily="18" charset="0"/>
              <a:cs typeface="Times New Roman" panose="02020603050405020304" pitchFamily="18" charset="0"/>
            </a:endParaRPr>
          </a:p>
          <a:p>
            <a:pPr eaLnBrk="1" hangingPunct="1"/>
            <a:endParaRPr lang="en-GB" sz="800" dirty="0">
              <a:solidFill>
                <a:srgbClr val="7030A0"/>
              </a:solidFill>
              <a:latin typeface="Liberation Sans"/>
            </a:endParaRPr>
          </a:p>
          <a:p>
            <a:pPr lvl="1" eaLnBrk="1" hangingPunct="1"/>
            <a:r>
              <a:rPr lang="en-GB" dirty="0">
                <a:solidFill>
                  <a:schemeClr val="accent1"/>
                </a:solidFill>
                <a:latin typeface="Liberation Sans"/>
                <a:ea typeface="ＭＳ Ｐゴシック" charset="0"/>
              </a:rPr>
              <a:t>beyond </a:t>
            </a:r>
            <a:r>
              <a:rPr lang="en-GB" dirty="0" smtClean="0">
                <a:solidFill>
                  <a:schemeClr val="accent1"/>
                </a:solidFill>
                <a:latin typeface="Liberation Sans"/>
                <a:ea typeface="ＭＳ Ｐゴシック" charset="0"/>
              </a:rPr>
              <a:t>twitter and </a:t>
            </a:r>
            <a:r>
              <a:rPr lang="en-GB" dirty="0" err="1" smtClean="0">
                <a:solidFill>
                  <a:schemeClr val="accent1"/>
                </a:solidFill>
                <a:latin typeface="Liberation Sans"/>
                <a:ea typeface="ＭＳ Ｐゴシック" charset="0"/>
              </a:rPr>
              <a:t>snapchat</a:t>
            </a:r>
            <a:r>
              <a:rPr lang="en-GB" dirty="0" smtClean="0">
                <a:solidFill>
                  <a:schemeClr val="accent1"/>
                </a:solidFill>
                <a:latin typeface="Liberation Sans"/>
                <a:ea typeface="ＭＳ Ｐゴシック" charset="0"/>
              </a:rPr>
              <a:t>?</a:t>
            </a:r>
            <a:endParaRPr lang="en-GB" dirty="0">
              <a:solidFill>
                <a:schemeClr val="accent1"/>
              </a:solidFill>
              <a:latin typeface="Liberation Sans"/>
              <a:ea typeface="ＭＳ Ｐゴシック" charset="0"/>
            </a:endParaRPr>
          </a:p>
          <a:p>
            <a:pPr eaLnBrk="1" hangingPunct="1"/>
            <a:endParaRPr lang="en-GB" dirty="0">
              <a:latin typeface="Liberation Sans"/>
            </a:endParaRPr>
          </a:p>
          <a:p>
            <a:pPr eaLnBrk="1" hangingPunct="1"/>
            <a:endParaRPr lang="en-GB" dirty="0">
              <a:latin typeface="Liberation Sans"/>
            </a:endParaRPr>
          </a:p>
        </p:txBody>
      </p:sp>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27</a:t>
            </a:fld>
            <a:endParaRPr lang="en-GB" dirty="0"/>
          </a:p>
        </p:txBody>
      </p:sp>
    </p:spTree>
    <p:extLst>
      <p:ext uri="{BB962C8B-B14F-4D97-AF65-F5344CB8AC3E}">
        <p14:creationId xmlns:p14="http://schemas.microsoft.com/office/powerpoint/2010/main" val="2012295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49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49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349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349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idx="4294967295"/>
          </p:nvPr>
        </p:nvSpPr>
        <p:spPr/>
        <p:txBody>
          <a:bodyPr/>
          <a:lstStyle/>
          <a:p>
            <a:pPr algn="ctr" eaLnBrk="1" hangingPunct="1"/>
            <a:r>
              <a:rPr lang="en-GB" dirty="0" smtClean="0">
                <a:latin typeface="Liberation Sans"/>
              </a:rPr>
              <a:t>Emotions</a:t>
            </a:r>
            <a:endParaRPr lang="en-GB" dirty="0">
              <a:latin typeface="Liberation Sans"/>
            </a:endParaRPr>
          </a:p>
        </p:txBody>
      </p:sp>
      <p:sp>
        <p:nvSpPr>
          <p:cNvPr id="15365" name="Rectangle 3"/>
          <p:cNvSpPr>
            <a:spLocks noGrp="1" noChangeArrowheads="1"/>
          </p:cNvSpPr>
          <p:nvPr>
            <p:ph type="body" idx="4294967295"/>
          </p:nvPr>
        </p:nvSpPr>
        <p:spPr>
          <a:xfrm>
            <a:off x="683568" y="1772816"/>
            <a:ext cx="7772400" cy="4449762"/>
          </a:xfrm>
        </p:spPr>
        <p:txBody>
          <a:bodyPr>
            <a:normAutofit fontScale="77500" lnSpcReduction="20000"/>
          </a:bodyPr>
          <a:lstStyle/>
          <a:p>
            <a:pPr eaLnBrk="1" hangingPunct="1">
              <a:lnSpc>
                <a:spcPct val="90000"/>
              </a:lnSpc>
            </a:pPr>
            <a:r>
              <a:rPr lang="en-GB" sz="2400" dirty="0">
                <a:latin typeface="Liberation Sans"/>
              </a:rPr>
              <a:t>Emotions and the user </a:t>
            </a:r>
            <a:r>
              <a:rPr lang="en-GB" sz="2400" dirty="0" smtClean="0">
                <a:latin typeface="Liberation Sans"/>
              </a:rPr>
              <a:t>experience</a:t>
            </a:r>
          </a:p>
          <a:p>
            <a:pPr eaLnBrk="1" hangingPunct="1">
              <a:lnSpc>
                <a:spcPct val="90000"/>
              </a:lnSpc>
            </a:pPr>
            <a:endParaRPr lang="en-GB" sz="1300" dirty="0">
              <a:latin typeface="Liberation Sans"/>
            </a:endParaRPr>
          </a:p>
          <a:p>
            <a:pPr eaLnBrk="1" hangingPunct="1">
              <a:lnSpc>
                <a:spcPct val="90000"/>
              </a:lnSpc>
            </a:pPr>
            <a:r>
              <a:rPr lang="en-GB" sz="2400" dirty="0">
                <a:latin typeface="Liberation Sans"/>
              </a:rPr>
              <a:t>Expressive </a:t>
            </a:r>
            <a:r>
              <a:rPr lang="en-GB" sz="2400" dirty="0" smtClean="0">
                <a:latin typeface="Liberation Sans"/>
              </a:rPr>
              <a:t>and annoying interface</a:t>
            </a:r>
          </a:p>
          <a:p>
            <a:pPr eaLnBrk="1" hangingPunct="1">
              <a:lnSpc>
                <a:spcPct val="90000"/>
              </a:lnSpc>
            </a:pPr>
            <a:endParaRPr lang="en-GB" sz="600" dirty="0">
              <a:solidFill>
                <a:srgbClr val="7030A0"/>
              </a:solidFill>
              <a:latin typeface="Liberation Sans"/>
            </a:endParaRPr>
          </a:p>
          <a:p>
            <a:pPr lvl="1" eaLnBrk="1" hangingPunct="1">
              <a:lnSpc>
                <a:spcPct val="90000"/>
              </a:lnSpc>
            </a:pPr>
            <a:r>
              <a:rPr lang="en-GB" sz="2000" dirty="0">
                <a:solidFill>
                  <a:schemeClr val="accent1"/>
                </a:solidFill>
                <a:latin typeface="Liberation Sans"/>
                <a:ea typeface="ＭＳ Ｐゴシック" charset="0"/>
              </a:rPr>
              <a:t>how the </a:t>
            </a:r>
            <a:r>
              <a:rPr lang="ja-JP" altLang="en-GB" sz="2000" dirty="0">
                <a:solidFill>
                  <a:schemeClr val="accent1"/>
                </a:solidFill>
                <a:latin typeface="Liberation Sans"/>
                <a:ea typeface="ＭＳ Ｐゴシック" charset="0"/>
              </a:rPr>
              <a:t>‘</a:t>
            </a:r>
            <a:r>
              <a:rPr lang="en-GB" sz="2000" dirty="0">
                <a:solidFill>
                  <a:schemeClr val="accent1"/>
                </a:solidFill>
                <a:latin typeface="Liberation Sans"/>
                <a:ea typeface="ＭＳ Ｐゴシック" charset="0"/>
              </a:rPr>
              <a:t>appearance</a:t>
            </a:r>
            <a:r>
              <a:rPr lang="ja-JP" altLang="en-GB" sz="2000" dirty="0">
                <a:solidFill>
                  <a:schemeClr val="accent1"/>
                </a:solidFill>
                <a:latin typeface="Liberation Sans"/>
                <a:ea typeface="ＭＳ Ｐゴシック" charset="0"/>
              </a:rPr>
              <a:t>’</a:t>
            </a:r>
            <a:r>
              <a:rPr lang="en-GB" sz="2000" dirty="0">
                <a:solidFill>
                  <a:schemeClr val="accent1"/>
                </a:solidFill>
                <a:latin typeface="Liberation Sans"/>
                <a:ea typeface="ＭＳ Ｐゴシック" charset="0"/>
              </a:rPr>
              <a:t> of an interface can affect </a:t>
            </a:r>
            <a:r>
              <a:rPr lang="en-GB" sz="2000" dirty="0" smtClean="0">
                <a:solidFill>
                  <a:schemeClr val="accent1"/>
                </a:solidFill>
                <a:latin typeface="Liberation Sans"/>
                <a:ea typeface="ＭＳ Ｐゴシック" charset="0"/>
              </a:rPr>
              <a:t>users</a:t>
            </a:r>
          </a:p>
          <a:p>
            <a:pPr lvl="1" eaLnBrk="1" hangingPunct="1">
              <a:lnSpc>
                <a:spcPct val="90000"/>
              </a:lnSpc>
            </a:pPr>
            <a:endParaRPr lang="en-GB" sz="1100" dirty="0" smtClean="0">
              <a:solidFill>
                <a:schemeClr val="accent1"/>
              </a:solidFill>
              <a:latin typeface="Liberation Sans"/>
              <a:ea typeface="ＭＳ Ｐゴシック" charset="0"/>
            </a:endParaRPr>
          </a:p>
          <a:p>
            <a:pPr>
              <a:lnSpc>
                <a:spcPct val="90000"/>
              </a:lnSpc>
            </a:pPr>
            <a:r>
              <a:rPr lang="en-GB" sz="2400" dirty="0">
                <a:latin typeface="Liberation Sans"/>
              </a:rPr>
              <a:t>Models of </a:t>
            </a:r>
            <a:r>
              <a:rPr lang="en-GB" sz="2400" dirty="0" smtClean="0">
                <a:latin typeface="Liberation Sans"/>
              </a:rPr>
              <a:t>emotion</a:t>
            </a:r>
          </a:p>
          <a:p>
            <a:pPr>
              <a:lnSpc>
                <a:spcPct val="90000"/>
              </a:lnSpc>
            </a:pPr>
            <a:endParaRPr lang="en-GB" sz="600" dirty="0">
              <a:solidFill>
                <a:srgbClr val="7030A0"/>
              </a:solidFill>
              <a:latin typeface="Liberation Sans"/>
            </a:endParaRPr>
          </a:p>
          <a:p>
            <a:pPr lvl="1">
              <a:lnSpc>
                <a:spcPct val="90000"/>
              </a:lnSpc>
            </a:pPr>
            <a:r>
              <a:rPr lang="en-GB" sz="2000" dirty="0" err="1" smtClean="0">
                <a:solidFill>
                  <a:schemeClr val="accent1"/>
                </a:solidFill>
                <a:latin typeface="Liberation Sans"/>
                <a:ea typeface="ＭＳ Ｐゴシック" charset="0"/>
              </a:rPr>
              <a:t>Ortony</a:t>
            </a:r>
            <a:r>
              <a:rPr lang="en-GB" sz="2000" dirty="0" smtClean="0">
                <a:solidFill>
                  <a:schemeClr val="accent1"/>
                </a:solidFill>
                <a:latin typeface="Liberation Sans"/>
                <a:ea typeface="ＭＳ Ｐゴシック" charset="0"/>
              </a:rPr>
              <a:t> et al (2005)</a:t>
            </a:r>
          </a:p>
          <a:p>
            <a:pPr lvl="1">
              <a:lnSpc>
                <a:spcPct val="90000"/>
              </a:lnSpc>
            </a:pPr>
            <a:endParaRPr lang="en-GB" sz="1100" dirty="0">
              <a:solidFill>
                <a:schemeClr val="accent1"/>
              </a:solidFill>
              <a:latin typeface="Liberation Sans"/>
              <a:ea typeface="ＭＳ Ｐゴシック" charset="0"/>
            </a:endParaRPr>
          </a:p>
          <a:p>
            <a:pPr lvl="1" eaLnBrk="1" hangingPunct="1">
              <a:lnSpc>
                <a:spcPct val="90000"/>
              </a:lnSpc>
            </a:pPr>
            <a:endParaRPr lang="en-GB" sz="700" dirty="0">
              <a:latin typeface="Liberation Sans"/>
              <a:ea typeface="ＭＳ Ｐゴシック" charset="0"/>
            </a:endParaRPr>
          </a:p>
          <a:p>
            <a:pPr lvl="0">
              <a:lnSpc>
                <a:spcPct val="90000"/>
              </a:lnSpc>
            </a:pPr>
            <a:r>
              <a:rPr lang="en-US" sz="2400" dirty="0" smtClean="0">
                <a:latin typeface="Liberation Sans"/>
              </a:rPr>
              <a:t>Automatic </a:t>
            </a:r>
            <a:r>
              <a:rPr lang="en-US" sz="2400" dirty="0">
                <a:latin typeface="Liberation Sans"/>
              </a:rPr>
              <a:t>emotion recognition and emotional </a:t>
            </a:r>
            <a:r>
              <a:rPr lang="en-US" sz="2400" dirty="0" smtClean="0">
                <a:latin typeface="Liberation Sans"/>
              </a:rPr>
              <a:t>technologies</a:t>
            </a:r>
          </a:p>
          <a:p>
            <a:pPr lvl="0">
              <a:lnSpc>
                <a:spcPct val="90000"/>
              </a:lnSpc>
            </a:pPr>
            <a:endParaRPr lang="en-GB" sz="1100" dirty="0">
              <a:latin typeface="Liberation Sans"/>
            </a:endParaRPr>
          </a:p>
          <a:p>
            <a:pPr>
              <a:lnSpc>
                <a:spcPct val="90000"/>
              </a:lnSpc>
            </a:pPr>
            <a:r>
              <a:rPr lang="en-GB" sz="2400" dirty="0">
                <a:latin typeface="Liberation Sans"/>
              </a:rPr>
              <a:t>Persuasive technologies and </a:t>
            </a:r>
            <a:r>
              <a:rPr lang="en-GB" sz="2400" dirty="0" smtClean="0">
                <a:latin typeface="Liberation Sans"/>
              </a:rPr>
              <a:t>behavioural change</a:t>
            </a:r>
          </a:p>
          <a:p>
            <a:pPr>
              <a:lnSpc>
                <a:spcPct val="90000"/>
              </a:lnSpc>
            </a:pPr>
            <a:endParaRPr lang="en-GB" sz="600" dirty="0">
              <a:solidFill>
                <a:srgbClr val="7030A0"/>
              </a:solidFill>
              <a:latin typeface="Liberation Sans"/>
            </a:endParaRPr>
          </a:p>
          <a:p>
            <a:pPr lvl="1">
              <a:lnSpc>
                <a:spcPct val="90000"/>
              </a:lnSpc>
            </a:pPr>
            <a:r>
              <a:rPr lang="en-GB" sz="2000" dirty="0">
                <a:solidFill>
                  <a:schemeClr val="accent1"/>
                </a:solidFill>
                <a:latin typeface="Liberation Sans"/>
                <a:ea typeface="ＭＳ Ｐゴシック" charset="0"/>
              </a:rPr>
              <a:t>how technologies can be designed to change people</a:t>
            </a:r>
            <a:r>
              <a:rPr lang="ja-JP" altLang="en-GB" sz="2000" dirty="0">
                <a:solidFill>
                  <a:schemeClr val="accent1"/>
                </a:solidFill>
                <a:latin typeface="Liberation Sans"/>
                <a:ea typeface="ＭＳ Ｐゴシック" charset="0"/>
              </a:rPr>
              <a:t>’</a:t>
            </a:r>
            <a:r>
              <a:rPr lang="en-GB" sz="2000" dirty="0">
                <a:solidFill>
                  <a:schemeClr val="accent1"/>
                </a:solidFill>
                <a:latin typeface="Liberation Sans"/>
                <a:ea typeface="ＭＳ Ｐゴシック" charset="0"/>
              </a:rPr>
              <a:t>s attitudes and </a:t>
            </a:r>
            <a:r>
              <a:rPr lang="en-GB" sz="2000" dirty="0" smtClean="0">
                <a:solidFill>
                  <a:schemeClr val="accent1"/>
                </a:solidFill>
                <a:latin typeface="Liberation Sans"/>
                <a:ea typeface="ＭＳ Ｐゴシック" charset="0"/>
              </a:rPr>
              <a:t>behaviour</a:t>
            </a:r>
            <a:endParaRPr lang="en-GB" sz="2000" dirty="0">
              <a:solidFill>
                <a:schemeClr val="accent1"/>
              </a:solidFill>
              <a:latin typeface="Liberation Sans"/>
              <a:ea typeface="ＭＳ Ｐゴシック" charset="0"/>
            </a:endParaRPr>
          </a:p>
          <a:p>
            <a:pPr lvl="1" eaLnBrk="1" hangingPunct="1">
              <a:lnSpc>
                <a:spcPct val="90000"/>
              </a:lnSpc>
            </a:pPr>
            <a:endParaRPr lang="en-GB" sz="700" dirty="0">
              <a:latin typeface="Liberation Sans"/>
              <a:ea typeface="ＭＳ Ｐゴシック" charset="0"/>
            </a:endParaRPr>
          </a:p>
          <a:p>
            <a:pPr eaLnBrk="1" hangingPunct="1">
              <a:lnSpc>
                <a:spcPct val="90000"/>
              </a:lnSpc>
            </a:pPr>
            <a:r>
              <a:rPr lang="en-GB" sz="2400" dirty="0" smtClean="0">
                <a:latin typeface="Liberation Sans"/>
              </a:rPr>
              <a:t>Anthropomorphism</a:t>
            </a:r>
          </a:p>
          <a:p>
            <a:pPr eaLnBrk="1" hangingPunct="1">
              <a:lnSpc>
                <a:spcPct val="90000"/>
              </a:lnSpc>
            </a:pPr>
            <a:endParaRPr lang="en-GB" sz="600" dirty="0">
              <a:solidFill>
                <a:srgbClr val="7030A0"/>
              </a:solidFill>
              <a:latin typeface="Liberation Sans"/>
            </a:endParaRPr>
          </a:p>
          <a:p>
            <a:pPr lvl="1" eaLnBrk="1" hangingPunct="1">
              <a:lnSpc>
                <a:spcPct val="90000"/>
              </a:lnSpc>
            </a:pPr>
            <a:r>
              <a:rPr lang="en-GB" sz="2000" dirty="0">
                <a:solidFill>
                  <a:schemeClr val="accent1"/>
                </a:solidFill>
                <a:latin typeface="Liberation Sans"/>
                <a:ea typeface="ＭＳ Ｐゴシック" charset="0"/>
              </a:rPr>
              <a:t>The pros and </a:t>
            </a:r>
            <a:r>
              <a:rPr lang="en-GB" sz="2000" dirty="0" smtClean="0">
                <a:solidFill>
                  <a:schemeClr val="accent1"/>
                </a:solidFill>
                <a:latin typeface="Liberation Sans"/>
                <a:ea typeface="ＭＳ Ｐゴシック" charset="0"/>
              </a:rPr>
              <a:t>cons</a:t>
            </a:r>
            <a:endParaRPr lang="en-GB" sz="2000" dirty="0">
              <a:solidFill>
                <a:schemeClr val="accent1"/>
              </a:solidFill>
              <a:latin typeface="Liberation Sans"/>
              <a:ea typeface="ＭＳ Ｐゴシック" charset="0"/>
            </a:endParaRPr>
          </a:p>
        </p:txBody>
      </p:sp>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28</a:t>
            </a:fld>
            <a:endParaRPr lang="en-GB" dirty="0"/>
          </a:p>
        </p:txBody>
      </p:sp>
    </p:spTree>
    <p:extLst>
      <p:ext uri="{BB962C8B-B14F-4D97-AF65-F5344CB8AC3E}">
        <p14:creationId xmlns:p14="http://schemas.microsoft.com/office/powerpoint/2010/main" val="36101528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idx="4294967295"/>
          </p:nvPr>
        </p:nvSpPr>
        <p:spPr>
          <a:xfrm>
            <a:off x="683568" y="476672"/>
            <a:ext cx="7772400" cy="1143000"/>
          </a:xfrm>
        </p:spPr>
        <p:txBody>
          <a:bodyPr>
            <a:normAutofit/>
          </a:bodyPr>
          <a:lstStyle/>
          <a:p>
            <a:pPr eaLnBrk="1" hangingPunct="1"/>
            <a:r>
              <a:rPr lang="en-GB" dirty="0">
                <a:latin typeface="Liberation Sans"/>
              </a:rPr>
              <a:t>Emotions and the user experience</a:t>
            </a:r>
          </a:p>
        </p:txBody>
      </p:sp>
      <p:sp>
        <p:nvSpPr>
          <p:cNvPr id="17413" name="Rectangle 3"/>
          <p:cNvSpPr>
            <a:spLocks noGrp="1" noChangeArrowheads="1"/>
          </p:cNvSpPr>
          <p:nvPr>
            <p:ph type="body" idx="4294967295"/>
          </p:nvPr>
        </p:nvSpPr>
        <p:spPr>
          <a:xfrm>
            <a:off x="395536" y="1916832"/>
            <a:ext cx="8229600" cy="4525962"/>
          </a:xfrm>
        </p:spPr>
        <p:txBody>
          <a:bodyPr/>
          <a:lstStyle/>
          <a:p>
            <a:pPr eaLnBrk="1" hangingPunct="1"/>
            <a:r>
              <a:rPr lang="en-GB" sz="2400" dirty="0">
                <a:latin typeface="Liberation Sans"/>
              </a:rPr>
              <a:t>HCI has traditionally been about designing efficient and effective </a:t>
            </a:r>
            <a:r>
              <a:rPr lang="en-GB" sz="2400" dirty="0" smtClean="0">
                <a:latin typeface="Liberation Sans"/>
              </a:rPr>
              <a:t>systems</a:t>
            </a:r>
          </a:p>
          <a:p>
            <a:pPr eaLnBrk="1" hangingPunct="1"/>
            <a:endParaRPr lang="en-GB" sz="1200" dirty="0">
              <a:latin typeface="Liberation Sans"/>
            </a:endParaRPr>
          </a:p>
          <a:p>
            <a:pPr eaLnBrk="1" hangingPunct="1"/>
            <a:r>
              <a:rPr lang="en-GB" sz="2400" dirty="0">
                <a:latin typeface="Liberation Sans"/>
              </a:rPr>
              <a:t>Now more about how to design interactive systems that make people respond in certain </a:t>
            </a:r>
            <a:r>
              <a:rPr lang="en-GB" sz="2400" dirty="0" smtClean="0">
                <a:latin typeface="Liberation Sans"/>
              </a:rPr>
              <a:t>ways</a:t>
            </a:r>
          </a:p>
          <a:p>
            <a:pPr eaLnBrk="1" hangingPunct="1"/>
            <a:endParaRPr lang="en-GB" sz="800" dirty="0">
              <a:solidFill>
                <a:srgbClr val="7030A0"/>
              </a:solidFill>
              <a:latin typeface="Liberation Sans"/>
            </a:endParaRPr>
          </a:p>
          <a:p>
            <a:pPr lvl="1" eaLnBrk="1" hangingPunct="1"/>
            <a:r>
              <a:rPr lang="en-GB" sz="2000" dirty="0">
                <a:solidFill>
                  <a:schemeClr val="accent1"/>
                </a:solidFill>
                <a:latin typeface="Liberation Sans"/>
                <a:ea typeface="ＭＳ Ｐゴシック" charset="0"/>
              </a:rPr>
              <a:t> e.g. to be happy, to be trusting, to learn, to be </a:t>
            </a:r>
            <a:r>
              <a:rPr lang="en-GB" sz="2000" dirty="0" smtClean="0">
                <a:solidFill>
                  <a:schemeClr val="accent1"/>
                </a:solidFill>
                <a:latin typeface="Liberation Sans"/>
                <a:ea typeface="ＭＳ Ｐゴシック" charset="0"/>
              </a:rPr>
              <a:t>motivated</a:t>
            </a:r>
          </a:p>
          <a:p>
            <a:pPr lvl="1" eaLnBrk="1" hangingPunct="1"/>
            <a:endParaRPr lang="en-GB" sz="1200" dirty="0">
              <a:solidFill>
                <a:schemeClr val="accent1"/>
              </a:solidFill>
              <a:latin typeface="Liberation Sans"/>
              <a:ea typeface="ＭＳ Ｐゴシック" charset="0"/>
            </a:endParaRPr>
          </a:p>
          <a:p>
            <a:pPr eaLnBrk="1" hangingPunct="1"/>
            <a:r>
              <a:rPr lang="en-GB" sz="2400" dirty="0">
                <a:latin typeface="Liberation Sans"/>
              </a:rPr>
              <a:t>Emotional interaction is concerned with how we feel and react when interacting with technologies </a:t>
            </a:r>
          </a:p>
        </p:txBody>
      </p:sp>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29</a:t>
            </a:fld>
            <a:endParaRPr lang="en-GB" dirty="0"/>
          </a:p>
        </p:txBody>
      </p:sp>
    </p:spTree>
    <p:extLst>
      <p:ext uri="{BB962C8B-B14F-4D97-AF65-F5344CB8AC3E}">
        <p14:creationId xmlns:p14="http://schemas.microsoft.com/office/powerpoint/2010/main" val="22455198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4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idx="4294967295"/>
          </p:nvPr>
        </p:nvSpPr>
        <p:spPr/>
        <p:txBody>
          <a:bodyPr/>
          <a:lstStyle/>
          <a:p>
            <a:pPr eaLnBrk="1" hangingPunct="1"/>
            <a:r>
              <a:rPr lang="en-GB" dirty="0">
                <a:latin typeface="Liberation Sans"/>
              </a:rPr>
              <a:t>Conversational mechanisms</a:t>
            </a:r>
          </a:p>
        </p:txBody>
      </p:sp>
      <p:sp>
        <p:nvSpPr>
          <p:cNvPr id="16389" name="Rectangle 3"/>
          <p:cNvSpPr>
            <a:spLocks noGrp="1" noChangeArrowheads="1"/>
          </p:cNvSpPr>
          <p:nvPr>
            <p:ph type="body" idx="4294967295"/>
          </p:nvPr>
        </p:nvSpPr>
        <p:spPr/>
        <p:txBody>
          <a:bodyPr>
            <a:normAutofit/>
          </a:bodyPr>
          <a:lstStyle/>
          <a:p>
            <a:pPr eaLnBrk="1" hangingPunct="1">
              <a:lnSpc>
                <a:spcPct val="90000"/>
              </a:lnSpc>
            </a:pPr>
            <a:r>
              <a:rPr lang="en-GB" sz="2800" dirty="0">
                <a:latin typeface="Times New Roman" panose="02020603050405020304" pitchFamily="18" charset="0"/>
                <a:cs typeface="Times New Roman" panose="02020603050405020304" pitchFamily="18" charset="0"/>
              </a:rPr>
              <a:t>Various mechanisms and </a:t>
            </a:r>
            <a:r>
              <a:rPr lang="ja-JP" altLang="en-GB" sz="2800" dirty="0">
                <a:latin typeface="Times New Roman" panose="02020603050405020304" pitchFamily="18" charset="0"/>
                <a:cs typeface="Times New Roman" panose="02020603050405020304" pitchFamily="18" charset="0"/>
              </a:rPr>
              <a:t>‘</a:t>
            </a:r>
            <a:r>
              <a:rPr lang="en-GB" sz="2800" dirty="0">
                <a:latin typeface="Times New Roman" panose="02020603050405020304" pitchFamily="18" charset="0"/>
                <a:cs typeface="Times New Roman" panose="02020603050405020304" pitchFamily="18" charset="0"/>
              </a:rPr>
              <a:t>rules</a:t>
            </a:r>
            <a:r>
              <a:rPr lang="ja-JP" altLang="en-GB" sz="2800" dirty="0">
                <a:latin typeface="Times New Roman" panose="02020603050405020304" pitchFamily="18" charset="0"/>
                <a:cs typeface="Times New Roman" panose="02020603050405020304" pitchFamily="18" charset="0"/>
              </a:rPr>
              <a:t>’</a:t>
            </a:r>
            <a:r>
              <a:rPr lang="en-GB" sz="2800" dirty="0">
                <a:latin typeface="Times New Roman" panose="02020603050405020304" pitchFamily="18" charset="0"/>
                <a:cs typeface="Times New Roman" panose="02020603050405020304" pitchFamily="18" charset="0"/>
              </a:rPr>
              <a:t> are followed when holding a conversation, </a:t>
            </a:r>
            <a:r>
              <a:rPr lang="en-GB" sz="2800" dirty="0" smtClean="0">
                <a:latin typeface="Times New Roman" panose="02020603050405020304" pitchFamily="18" charset="0"/>
                <a:cs typeface="Times New Roman" panose="02020603050405020304" pitchFamily="18" charset="0"/>
              </a:rPr>
              <a:t>e.g. mutual greetings</a:t>
            </a:r>
          </a:p>
          <a:p>
            <a:pPr eaLnBrk="1" hangingPunct="1">
              <a:lnSpc>
                <a:spcPct val="90000"/>
              </a:lnSpc>
            </a:pPr>
            <a:endParaRPr lang="en-GB" sz="1000" dirty="0">
              <a:solidFill>
                <a:srgbClr val="7030A0"/>
              </a:solidFill>
              <a:latin typeface="Times New Roman" panose="02020603050405020304" pitchFamily="18" charset="0"/>
              <a:cs typeface="Times New Roman" panose="02020603050405020304" pitchFamily="18" charset="0"/>
            </a:endParaRPr>
          </a:p>
          <a:p>
            <a:pPr lvl="2" eaLnBrk="1" hangingPunct="1">
              <a:lnSpc>
                <a:spcPct val="90000"/>
              </a:lnSpc>
              <a:buFontTx/>
              <a:buNone/>
            </a:pPr>
            <a:r>
              <a:rPr lang="en-GB" sz="2000" dirty="0">
                <a:solidFill>
                  <a:schemeClr val="accent1"/>
                </a:solidFill>
                <a:latin typeface="Times New Roman" panose="02020603050405020304" pitchFamily="18" charset="0"/>
                <a:ea typeface="ＭＳ Ｐゴシック" charset="0"/>
                <a:cs typeface="Times New Roman" panose="02020603050405020304" pitchFamily="18" charset="0"/>
              </a:rPr>
              <a:t>A: Hi there</a:t>
            </a:r>
          </a:p>
          <a:p>
            <a:pPr lvl="2" eaLnBrk="1" hangingPunct="1">
              <a:lnSpc>
                <a:spcPct val="90000"/>
              </a:lnSpc>
              <a:buFontTx/>
              <a:buNone/>
            </a:pPr>
            <a:r>
              <a:rPr lang="en-GB" sz="2000" dirty="0">
                <a:solidFill>
                  <a:schemeClr val="accent1"/>
                </a:solidFill>
                <a:latin typeface="Times New Roman" panose="02020603050405020304" pitchFamily="18" charset="0"/>
                <a:ea typeface="ＭＳ Ｐゴシック" charset="0"/>
                <a:cs typeface="Times New Roman" panose="02020603050405020304" pitchFamily="18" charset="0"/>
              </a:rPr>
              <a:t>B: Hi!</a:t>
            </a:r>
          </a:p>
          <a:p>
            <a:pPr lvl="2" eaLnBrk="1" hangingPunct="1">
              <a:lnSpc>
                <a:spcPct val="90000"/>
              </a:lnSpc>
              <a:buFontTx/>
              <a:buNone/>
            </a:pPr>
            <a:r>
              <a:rPr lang="en-GB" sz="2000" dirty="0">
                <a:solidFill>
                  <a:schemeClr val="accent1"/>
                </a:solidFill>
                <a:latin typeface="Times New Roman" panose="02020603050405020304" pitchFamily="18" charset="0"/>
                <a:ea typeface="ＭＳ Ｐゴシック" charset="0"/>
                <a:cs typeface="Times New Roman" panose="02020603050405020304" pitchFamily="18" charset="0"/>
              </a:rPr>
              <a:t>C: Hi</a:t>
            </a:r>
          </a:p>
          <a:p>
            <a:pPr lvl="2" eaLnBrk="1" hangingPunct="1">
              <a:lnSpc>
                <a:spcPct val="90000"/>
              </a:lnSpc>
              <a:buFontTx/>
              <a:buNone/>
            </a:pPr>
            <a:r>
              <a:rPr lang="en-GB" sz="2000" dirty="0">
                <a:solidFill>
                  <a:schemeClr val="accent1"/>
                </a:solidFill>
                <a:latin typeface="Times New Roman" panose="02020603050405020304" pitchFamily="18" charset="0"/>
                <a:ea typeface="ＭＳ Ｐゴシック" charset="0"/>
                <a:cs typeface="Times New Roman" panose="02020603050405020304" pitchFamily="18" charset="0"/>
              </a:rPr>
              <a:t>A: All right?</a:t>
            </a:r>
          </a:p>
          <a:p>
            <a:pPr lvl="2" eaLnBrk="1" hangingPunct="1">
              <a:lnSpc>
                <a:spcPct val="90000"/>
              </a:lnSpc>
              <a:buFontTx/>
              <a:buNone/>
            </a:pPr>
            <a:r>
              <a:rPr lang="en-GB" sz="2000" dirty="0">
                <a:solidFill>
                  <a:schemeClr val="accent1"/>
                </a:solidFill>
                <a:latin typeface="Times New Roman" panose="02020603050405020304" pitchFamily="18" charset="0"/>
                <a:ea typeface="ＭＳ Ｐゴシック" charset="0"/>
                <a:cs typeface="Times New Roman" panose="02020603050405020304" pitchFamily="18" charset="0"/>
              </a:rPr>
              <a:t>C: Good, how</a:t>
            </a:r>
            <a:r>
              <a:rPr lang="ja-JP" altLang="en-GB" sz="2000" dirty="0">
                <a:solidFill>
                  <a:schemeClr val="accent1"/>
                </a:solidFill>
                <a:latin typeface="Times New Roman" panose="02020603050405020304" pitchFamily="18" charset="0"/>
                <a:ea typeface="ＭＳ Ｐゴシック" charset="0"/>
                <a:cs typeface="Times New Roman" panose="02020603050405020304" pitchFamily="18" charset="0"/>
              </a:rPr>
              <a:t>’</a:t>
            </a:r>
            <a:r>
              <a:rPr lang="en-GB" sz="2000" dirty="0">
                <a:solidFill>
                  <a:schemeClr val="accent1"/>
                </a:solidFill>
                <a:latin typeface="Times New Roman" panose="02020603050405020304" pitchFamily="18" charset="0"/>
                <a:ea typeface="ＭＳ Ｐゴシック" charset="0"/>
                <a:cs typeface="Times New Roman" panose="02020603050405020304" pitchFamily="18" charset="0"/>
              </a:rPr>
              <a:t>s it going?</a:t>
            </a:r>
          </a:p>
          <a:p>
            <a:pPr lvl="2" eaLnBrk="1" hangingPunct="1">
              <a:lnSpc>
                <a:spcPct val="90000"/>
              </a:lnSpc>
              <a:buFontTx/>
              <a:buNone/>
            </a:pPr>
            <a:r>
              <a:rPr lang="en-GB" sz="2000" dirty="0">
                <a:solidFill>
                  <a:schemeClr val="accent1"/>
                </a:solidFill>
                <a:latin typeface="Times New Roman" panose="02020603050405020304" pitchFamily="18" charset="0"/>
                <a:ea typeface="ＭＳ Ｐゴシック" charset="0"/>
                <a:cs typeface="Times New Roman" panose="02020603050405020304" pitchFamily="18" charset="0"/>
              </a:rPr>
              <a:t>A: Fine, how are you?</a:t>
            </a:r>
          </a:p>
          <a:p>
            <a:pPr lvl="2" eaLnBrk="1" hangingPunct="1">
              <a:lnSpc>
                <a:spcPct val="90000"/>
              </a:lnSpc>
              <a:buFontTx/>
              <a:buNone/>
            </a:pPr>
            <a:r>
              <a:rPr lang="en-GB" sz="2000" dirty="0">
                <a:solidFill>
                  <a:schemeClr val="accent1"/>
                </a:solidFill>
                <a:latin typeface="Times New Roman" panose="02020603050405020304" pitchFamily="18" charset="0"/>
                <a:ea typeface="ＭＳ Ｐゴシック" charset="0"/>
                <a:cs typeface="Times New Roman" panose="02020603050405020304" pitchFamily="18" charset="0"/>
              </a:rPr>
              <a:t>C: OK</a:t>
            </a:r>
          </a:p>
          <a:p>
            <a:pPr lvl="2" eaLnBrk="1" hangingPunct="1">
              <a:lnSpc>
                <a:spcPct val="90000"/>
              </a:lnSpc>
              <a:buFontTx/>
              <a:buNone/>
            </a:pPr>
            <a:r>
              <a:rPr lang="en-GB" sz="2000" dirty="0">
                <a:solidFill>
                  <a:schemeClr val="accent1"/>
                </a:solidFill>
                <a:latin typeface="Times New Roman" panose="02020603050405020304" pitchFamily="18" charset="0"/>
                <a:ea typeface="ＭＳ Ｐゴシック" charset="0"/>
                <a:cs typeface="Times New Roman" panose="02020603050405020304" pitchFamily="18" charset="0"/>
              </a:rPr>
              <a:t>B: So-so. How</a:t>
            </a:r>
            <a:r>
              <a:rPr lang="ja-JP" altLang="en-GB" sz="2000" dirty="0">
                <a:solidFill>
                  <a:schemeClr val="accent1"/>
                </a:solidFill>
                <a:latin typeface="Times New Roman" panose="02020603050405020304" pitchFamily="18" charset="0"/>
                <a:ea typeface="ＭＳ Ｐゴシック" charset="0"/>
                <a:cs typeface="Times New Roman" panose="02020603050405020304" pitchFamily="18" charset="0"/>
              </a:rPr>
              <a:t>’</a:t>
            </a:r>
            <a:r>
              <a:rPr lang="en-GB" sz="2000" dirty="0">
                <a:solidFill>
                  <a:schemeClr val="accent1"/>
                </a:solidFill>
                <a:latin typeface="Times New Roman" panose="02020603050405020304" pitchFamily="18" charset="0"/>
                <a:ea typeface="ＭＳ Ｐゴシック" charset="0"/>
                <a:cs typeface="Times New Roman" panose="02020603050405020304" pitchFamily="18" charset="0"/>
              </a:rPr>
              <a:t>s life treating you?</a:t>
            </a:r>
            <a:endParaRPr lang="en-GB" dirty="0">
              <a:solidFill>
                <a:schemeClr val="accent1"/>
              </a:solidFill>
              <a:latin typeface="Times New Roman" panose="02020603050405020304" pitchFamily="18" charset="0"/>
              <a:ea typeface="ＭＳ Ｐゴシック" charset="0"/>
              <a:cs typeface="Times New Roman" panose="02020603050405020304" pitchFamily="18" charset="0"/>
            </a:endParaRPr>
          </a:p>
          <a:p>
            <a:pPr lvl="1" eaLnBrk="1" hangingPunct="1">
              <a:lnSpc>
                <a:spcPct val="90000"/>
              </a:lnSpc>
            </a:pPr>
            <a:endParaRPr lang="en-GB" sz="2400" dirty="0">
              <a:latin typeface="Times New Roman" panose="02020603050405020304" pitchFamily="18" charset="0"/>
              <a:ea typeface="ＭＳ Ｐゴシック"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3</a:t>
            </a:fld>
            <a:endParaRPr lang="en-GB" dirty="0"/>
          </a:p>
        </p:txBody>
      </p:sp>
    </p:spTree>
    <p:extLst>
      <p:ext uri="{BB962C8B-B14F-4D97-AF65-F5344CB8AC3E}">
        <p14:creationId xmlns:p14="http://schemas.microsoft.com/office/powerpoint/2010/main" val="28521030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9">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8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8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389">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389">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389">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38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itle 1"/>
          <p:cNvSpPr>
            <a:spLocks noGrp="1"/>
          </p:cNvSpPr>
          <p:nvPr>
            <p:ph type="title" idx="4294967295"/>
          </p:nvPr>
        </p:nvSpPr>
        <p:spPr/>
        <p:txBody>
          <a:bodyPr/>
          <a:lstStyle/>
          <a:p>
            <a:pPr eaLnBrk="1" hangingPunct="1"/>
            <a:r>
              <a:rPr lang="en-GB">
                <a:latin typeface="Liberation Sans"/>
              </a:rPr>
              <a:t>Emotional interaction</a:t>
            </a:r>
          </a:p>
        </p:txBody>
      </p:sp>
      <p:sp>
        <p:nvSpPr>
          <p:cNvPr id="21509" name="Content Placeholder 2"/>
          <p:cNvSpPr>
            <a:spLocks noGrp="1"/>
          </p:cNvSpPr>
          <p:nvPr>
            <p:ph idx="4294967295"/>
          </p:nvPr>
        </p:nvSpPr>
        <p:spPr/>
        <p:txBody>
          <a:bodyPr>
            <a:normAutofit/>
          </a:bodyPr>
          <a:lstStyle/>
          <a:p>
            <a:pPr eaLnBrk="1" hangingPunct="1"/>
            <a:r>
              <a:rPr lang="en-US" sz="2400" dirty="0">
                <a:latin typeface="Liberation Sans"/>
              </a:rPr>
              <a:t>What makes us happy, sad, annoyed, anxious, frustrated, motivated, delirious and so on </a:t>
            </a:r>
            <a:endParaRPr lang="en-US" sz="2400" dirty="0" smtClean="0">
              <a:latin typeface="Liberation Sans"/>
            </a:endParaRPr>
          </a:p>
          <a:p>
            <a:pPr eaLnBrk="1" hangingPunct="1"/>
            <a:endParaRPr lang="en-US" sz="1000" dirty="0">
              <a:solidFill>
                <a:srgbClr val="7030A0"/>
              </a:solidFill>
              <a:latin typeface="Liberation Sans"/>
            </a:endParaRPr>
          </a:p>
          <a:p>
            <a:pPr lvl="1" eaLnBrk="1" hangingPunct="1"/>
            <a:r>
              <a:rPr lang="en-US" sz="2000" dirty="0">
                <a:solidFill>
                  <a:schemeClr val="accent1"/>
                </a:solidFill>
                <a:latin typeface="Liberation Sans"/>
                <a:ea typeface="ＭＳ Ｐゴシック" charset="0"/>
              </a:rPr>
              <a:t>translating this into different aspects of the user </a:t>
            </a:r>
            <a:r>
              <a:rPr lang="en-US" sz="2000" dirty="0" smtClean="0">
                <a:solidFill>
                  <a:schemeClr val="accent1"/>
                </a:solidFill>
                <a:latin typeface="Liberation Sans"/>
                <a:ea typeface="ＭＳ Ｐゴシック" charset="0"/>
              </a:rPr>
              <a:t>experience</a:t>
            </a:r>
          </a:p>
          <a:p>
            <a:pPr lvl="1" eaLnBrk="1" hangingPunct="1"/>
            <a:endParaRPr lang="en-US" sz="1200" dirty="0">
              <a:solidFill>
                <a:schemeClr val="accent1"/>
              </a:solidFill>
              <a:latin typeface="Liberation Sans"/>
              <a:ea typeface="ＭＳ Ｐゴシック" charset="0"/>
            </a:endParaRPr>
          </a:p>
          <a:p>
            <a:pPr eaLnBrk="1" hangingPunct="1"/>
            <a:r>
              <a:rPr lang="en-GB" sz="2400" dirty="0">
                <a:latin typeface="Liberation Sans"/>
              </a:rPr>
              <a:t>Why people become emotionally attached to certain products (e.g. virtual </a:t>
            </a:r>
            <a:r>
              <a:rPr lang="en-GB" sz="2400" dirty="0" smtClean="0">
                <a:latin typeface="Liberation Sans"/>
              </a:rPr>
              <a:t>pets, games) </a:t>
            </a:r>
          </a:p>
          <a:p>
            <a:pPr eaLnBrk="1" hangingPunct="1"/>
            <a:endParaRPr lang="en-GB" sz="1200" dirty="0">
              <a:latin typeface="Liberation Sans"/>
            </a:endParaRPr>
          </a:p>
          <a:p>
            <a:pPr eaLnBrk="1" hangingPunct="1"/>
            <a:r>
              <a:rPr lang="en-GB" sz="2400" dirty="0">
                <a:latin typeface="Liberation Sans"/>
              </a:rPr>
              <a:t>Can social robots help reduce loneliness and improve wellbeing</a:t>
            </a:r>
            <a:r>
              <a:rPr lang="en-GB" sz="2400" dirty="0" smtClean="0">
                <a:latin typeface="Liberation Sans"/>
              </a:rPr>
              <a:t>?</a:t>
            </a:r>
          </a:p>
          <a:p>
            <a:pPr eaLnBrk="1" hangingPunct="1"/>
            <a:endParaRPr lang="en-GB" sz="1200" dirty="0">
              <a:latin typeface="Liberation Sans"/>
            </a:endParaRPr>
          </a:p>
          <a:p>
            <a:pPr eaLnBrk="1" hangingPunct="1"/>
            <a:r>
              <a:rPr lang="en-GB" sz="2400" dirty="0">
                <a:latin typeface="Liberation Sans"/>
              </a:rPr>
              <a:t>How to change human </a:t>
            </a:r>
            <a:r>
              <a:rPr lang="en-GB" sz="2400" dirty="0" smtClean="0">
                <a:latin typeface="Liberation Sans"/>
              </a:rPr>
              <a:t>behaviour </a:t>
            </a:r>
            <a:r>
              <a:rPr lang="en-GB" sz="2400" dirty="0">
                <a:latin typeface="Liberation Sans"/>
              </a:rPr>
              <a:t>through the use of emotive feedback </a:t>
            </a:r>
          </a:p>
        </p:txBody>
      </p:sp>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30</a:t>
            </a:fld>
            <a:endParaRPr lang="en-GB" dirty="0"/>
          </a:p>
        </p:txBody>
      </p:sp>
    </p:spTree>
    <p:extLst>
      <p:ext uri="{BB962C8B-B14F-4D97-AF65-F5344CB8AC3E}">
        <p14:creationId xmlns:p14="http://schemas.microsoft.com/office/powerpoint/2010/main" val="800727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9">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50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itle 1"/>
          <p:cNvSpPr>
            <a:spLocks noGrp="1"/>
          </p:cNvSpPr>
          <p:nvPr>
            <p:ph type="title" idx="4294967295"/>
          </p:nvPr>
        </p:nvSpPr>
        <p:spPr/>
        <p:txBody>
          <a:bodyPr/>
          <a:lstStyle/>
          <a:p>
            <a:pPr eaLnBrk="1" hangingPunct="1"/>
            <a:r>
              <a:rPr lang="en-GB" dirty="0">
                <a:latin typeface="Liberation Sans"/>
              </a:rPr>
              <a:t>Activity</a:t>
            </a:r>
          </a:p>
        </p:txBody>
      </p:sp>
      <p:sp>
        <p:nvSpPr>
          <p:cNvPr id="23557" name="Content Placeholder 2"/>
          <p:cNvSpPr>
            <a:spLocks noGrp="1"/>
          </p:cNvSpPr>
          <p:nvPr>
            <p:ph idx="4294967295"/>
          </p:nvPr>
        </p:nvSpPr>
        <p:spPr/>
        <p:txBody>
          <a:bodyPr>
            <a:normAutofit/>
          </a:bodyPr>
          <a:lstStyle/>
          <a:p>
            <a:pPr eaLnBrk="1" hangingPunct="1"/>
            <a:r>
              <a:rPr lang="en-GB" dirty="0">
                <a:latin typeface="Liberation Sans"/>
              </a:rPr>
              <a:t>Try to remember the emotions you went through when buying a big ticket item online (e.g. a fridge, a vacation, a computer</a:t>
            </a:r>
            <a:r>
              <a:rPr lang="en-GB" dirty="0" smtClean="0">
                <a:latin typeface="Liberation Sans"/>
              </a:rPr>
              <a:t>)</a:t>
            </a:r>
          </a:p>
          <a:p>
            <a:pPr eaLnBrk="1" hangingPunct="1"/>
            <a:endParaRPr lang="en-GB" sz="1400" dirty="0">
              <a:latin typeface="Liberation Sans"/>
            </a:endParaRPr>
          </a:p>
          <a:p>
            <a:pPr eaLnBrk="1" hangingPunct="1"/>
            <a:r>
              <a:rPr lang="en-GB" dirty="0">
                <a:latin typeface="Liberation Sans"/>
              </a:rPr>
              <a:t>How many different emotions did you go through</a:t>
            </a:r>
            <a:r>
              <a:rPr lang="en-GB" dirty="0" smtClean="0">
                <a:latin typeface="Liberation Sans"/>
              </a:rPr>
              <a:t>?</a:t>
            </a:r>
          </a:p>
          <a:p>
            <a:pPr marL="0" indent="0" eaLnBrk="1" hangingPunct="1">
              <a:buNone/>
            </a:pPr>
            <a:endParaRPr lang="en-GB" dirty="0">
              <a:latin typeface="Liberation Sans"/>
            </a:endParaRPr>
          </a:p>
        </p:txBody>
      </p:sp>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31</a:t>
            </a:fld>
            <a:endParaRPr lang="en-GB" dirty="0"/>
          </a:p>
        </p:txBody>
      </p:sp>
    </p:spTree>
    <p:extLst>
      <p:ext uri="{BB962C8B-B14F-4D97-AF65-F5344CB8AC3E}">
        <p14:creationId xmlns:p14="http://schemas.microsoft.com/office/powerpoint/2010/main" val="425009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1" name="Rectangle 2"/>
          <p:cNvSpPr>
            <a:spLocks noGrp="1" noChangeArrowheads="1"/>
          </p:cNvSpPr>
          <p:nvPr>
            <p:ph type="title" idx="4294967295"/>
          </p:nvPr>
        </p:nvSpPr>
        <p:spPr>
          <a:xfrm>
            <a:off x="400167" y="693019"/>
            <a:ext cx="8229600" cy="662768"/>
          </a:xfrm>
        </p:spPr>
        <p:txBody>
          <a:bodyPr/>
          <a:lstStyle/>
          <a:p>
            <a:pPr eaLnBrk="1" hangingPunct="1"/>
            <a:r>
              <a:rPr lang="en-GB" dirty="0">
                <a:latin typeface="Liberation Sans"/>
              </a:rPr>
              <a:t>Emotional design model</a:t>
            </a:r>
          </a:p>
        </p:txBody>
      </p:sp>
      <p:sp>
        <p:nvSpPr>
          <p:cNvPr id="91142" name="Rectangle 3"/>
          <p:cNvSpPr>
            <a:spLocks noGrp="1" noChangeArrowheads="1"/>
          </p:cNvSpPr>
          <p:nvPr>
            <p:ph type="body" idx="4294967295"/>
          </p:nvPr>
        </p:nvSpPr>
        <p:spPr>
          <a:xfrm>
            <a:off x="190798" y="1496177"/>
            <a:ext cx="8784976" cy="576064"/>
          </a:xfrm>
        </p:spPr>
        <p:txBody>
          <a:bodyPr>
            <a:normAutofit/>
          </a:bodyPr>
          <a:lstStyle/>
          <a:p>
            <a:pPr algn="ctr" eaLnBrk="1" hangingPunct="1"/>
            <a:r>
              <a:rPr lang="en-GB" sz="2600" dirty="0">
                <a:solidFill>
                  <a:srgbClr val="7030A0"/>
                </a:solidFill>
                <a:latin typeface="Liberation Sans"/>
              </a:rPr>
              <a:t>Norman, </a:t>
            </a:r>
            <a:r>
              <a:rPr lang="en-GB" sz="2600" dirty="0" err="1">
                <a:solidFill>
                  <a:srgbClr val="7030A0"/>
                </a:solidFill>
                <a:latin typeface="Liberation Sans"/>
              </a:rPr>
              <a:t>Ortony</a:t>
            </a:r>
            <a:r>
              <a:rPr lang="en-GB" sz="2600" dirty="0">
                <a:solidFill>
                  <a:srgbClr val="7030A0"/>
                </a:solidFill>
                <a:latin typeface="Liberation Sans"/>
              </a:rPr>
              <a:t> and </a:t>
            </a:r>
            <a:r>
              <a:rPr lang="en-GB" sz="2600" dirty="0" err="1">
                <a:solidFill>
                  <a:srgbClr val="7030A0"/>
                </a:solidFill>
                <a:latin typeface="Liberation Sans"/>
              </a:rPr>
              <a:t>Revelle</a:t>
            </a:r>
            <a:r>
              <a:rPr lang="en-GB" sz="2600" dirty="0">
                <a:solidFill>
                  <a:srgbClr val="7030A0"/>
                </a:solidFill>
                <a:latin typeface="Liberation Sans"/>
              </a:rPr>
              <a:t> (2004) model of emotion</a:t>
            </a:r>
          </a:p>
        </p:txBody>
      </p:sp>
      <p:pic>
        <p:nvPicPr>
          <p:cNvPr id="126994" name="Picture 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2060848"/>
            <a:ext cx="6791325" cy="433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32</a:t>
            </a:fld>
            <a:endParaRPr lang="en-GB" dirty="0"/>
          </a:p>
        </p:txBody>
      </p:sp>
    </p:spTree>
    <p:extLst>
      <p:ext uri="{BB962C8B-B14F-4D97-AF65-F5344CB8AC3E}">
        <p14:creationId xmlns:p14="http://schemas.microsoft.com/office/powerpoint/2010/main" val="450797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Rectangle 2"/>
          <p:cNvSpPr>
            <a:spLocks noGrp="1" noChangeArrowheads="1"/>
          </p:cNvSpPr>
          <p:nvPr>
            <p:ph type="title" idx="4294967295"/>
          </p:nvPr>
        </p:nvSpPr>
        <p:spPr/>
        <p:txBody>
          <a:bodyPr/>
          <a:lstStyle/>
          <a:p>
            <a:pPr eaLnBrk="1" hangingPunct="1"/>
            <a:r>
              <a:rPr lang="en-GB" dirty="0">
                <a:latin typeface="Liberation Sans"/>
              </a:rPr>
              <a:t>Claims from model</a:t>
            </a:r>
          </a:p>
        </p:txBody>
      </p:sp>
      <p:sp>
        <p:nvSpPr>
          <p:cNvPr id="93189" name="Rectangle 3"/>
          <p:cNvSpPr>
            <a:spLocks noGrp="1" noChangeArrowheads="1"/>
          </p:cNvSpPr>
          <p:nvPr>
            <p:ph type="body" idx="4294967295"/>
          </p:nvPr>
        </p:nvSpPr>
        <p:spPr/>
        <p:txBody>
          <a:bodyPr/>
          <a:lstStyle/>
          <a:p>
            <a:pPr eaLnBrk="1" hangingPunct="1"/>
            <a:r>
              <a:rPr lang="en-GB" sz="2800" dirty="0">
                <a:latin typeface="Liberation Sans"/>
              </a:rPr>
              <a:t>Our emotional state changes how we </a:t>
            </a:r>
            <a:r>
              <a:rPr lang="en-GB" sz="2800" dirty="0" smtClean="0">
                <a:latin typeface="Liberation Sans"/>
              </a:rPr>
              <a:t>think</a:t>
            </a:r>
          </a:p>
          <a:p>
            <a:pPr eaLnBrk="1" hangingPunct="1"/>
            <a:endParaRPr lang="en-GB" sz="1200" dirty="0">
              <a:solidFill>
                <a:srgbClr val="7030A0"/>
              </a:solidFill>
              <a:latin typeface="Liberation Sans"/>
            </a:endParaRPr>
          </a:p>
          <a:p>
            <a:pPr lvl="1" eaLnBrk="1" hangingPunct="1"/>
            <a:r>
              <a:rPr lang="en-GB" sz="2400" dirty="0">
                <a:latin typeface="Liberation Sans"/>
                <a:ea typeface="ＭＳ Ｐゴシック" charset="0"/>
              </a:rPr>
              <a:t>when frightened or angry we focus narrowly and body responds by tensing muscles and </a:t>
            </a:r>
            <a:r>
              <a:rPr lang="en-GB" sz="2400" dirty="0" smtClean="0">
                <a:latin typeface="Liberation Sans"/>
                <a:ea typeface="ＭＳ Ｐゴシック" charset="0"/>
              </a:rPr>
              <a:t>sweating</a:t>
            </a:r>
          </a:p>
          <a:p>
            <a:pPr lvl="1" eaLnBrk="1" hangingPunct="1"/>
            <a:endParaRPr lang="en-GB" sz="800" dirty="0">
              <a:latin typeface="Liberation Sans"/>
              <a:ea typeface="ＭＳ Ｐゴシック" charset="0"/>
            </a:endParaRPr>
          </a:p>
          <a:p>
            <a:pPr lvl="2" eaLnBrk="1" hangingPunct="1"/>
            <a:r>
              <a:rPr lang="en-GB" sz="2000" dirty="0">
                <a:solidFill>
                  <a:schemeClr val="accent1"/>
                </a:solidFill>
                <a:latin typeface="Liberation Sans"/>
                <a:ea typeface="ＭＳ Ｐゴシック" charset="0"/>
              </a:rPr>
              <a:t>more likely to be less </a:t>
            </a:r>
            <a:r>
              <a:rPr lang="en-GB" sz="2000" dirty="0" smtClean="0">
                <a:solidFill>
                  <a:schemeClr val="accent1"/>
                </a:solidFill>
                <a:latin typeface="Liberation Sans"/>
                <a:ea typeface="ＭＳ Ｐゴシック" charset="0"/>
              </a:rPr>
              <a:t>tolerant</a:t>
            </a:r>
          </a:p>
          <a:p>
            <a:pPr lvl="2" eaLnBrk="1" hangingPunct="1"/>
            <a:endParaRPr lang="en-GB" sz="1200" dirty="0">
              <a:solidFill>
                <a:schemeClr val="accent1"/>
              </a:solidFill>
              <a:latin typeface="Liberation Sans"/>
              <a:ea typeface="ＭＳ Ｐゴシック" charset="0"/>
            </a:endParaRPr>
          </a:p>
          <a:p>
            <a:pPr lvl="1" eaLnBrk="1" hangingPunct="1"/>
            <a:r>
              <a:rPr lang="en-GB" sz="2400" dirty="0">
                <a:latin typeface="Liberation Sans"/>
                <a:ea typeface="ＭＳ Ｐゴシック" charset="0"/>
              </a:rPr>
              <a:t>when happy we are less focused and the  body </a:t>
            </a:r>
            <a:r>
              <a:rPr lang="en-GB" sz="2400" dirty="0" smtClean="0">
                <a:latin typeface="Liberation Sans"/>
                <a:ea typeface="ＭＳ Ｐゴシック" charset="0"/>
              </a:rPr>
              <a:t>relaxes</a:t>
            </a:r>
          </a:p>
          <a:p>
            <a:pPr lvl="1" eaLnBrk="1" hangingPunct="1"/>
            <a:endParaRPr lang="en-GB" sz="800" dirty="0">
              <a:latin typeface="Liberation Sans"/>
              <a:ea typeface="ＭＳ Ｐゴシック" charset="0"/>
            </a:endParaRPr>
          </a:p>
          <a:p>
            <a:pPr lvl="2" eaLnBrk="1" hangingPunct="1"/>
            <a:r>
              <a:rPr lang="en-GB" sz="2000" dirty="0">
                <a:solidFill>
                  <a:schemeClr val="accent1"/>
                </a:solidFill>
                <a:latin typeface="Liberation Sans"/>
                <a:ea typeface="ＭＳ Ｐゴシック" charset="0"/>
              </a:rPr>
              <a:t>more likely to overlook minor problems and be more creative</a:t>
            </a:r>
          </a:p>
        </p:txBody>
      </p:sp>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33</a:t>
            </a:fld>
            <a:endParaRPr lang="en-GB" dirty="0"/>
          </a:p>
        </p:txBody>
      </p:sp>
    </p:spTree>
    <p:extLst>
      <p:ext uri="{BB962C8B-B14F-4D97-AF65-F5344CB8AC3E}">
        <p14:creationId xmlns:p14="http://schemas.microsoft.com/office/powerpoint/2010/main" val="2914856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latin typeface="Liberation Sans"/>
              </a:rPr>
              <a:t>Activity</a:t>
            </a:r>
            <a:endParaRPr lang="en-US" dirty="0">
              <a:latin typeface="Liberation Sans"/>
            </a:endParaRPr>
          </a:p>
        </p:txBody>
      </p:sp>
      <p:sp>
        <p:nvSpPr>
          <p:cNvPr id="6" name="Content Placeholder 5"/>
          <p:cNvSpPr>
            <a:spLocks noGrp="1"/>
          </p:cNvSpPr>
          <p:nvPr>
            <p:ph idx="1"/>
          </p:nvPr>
        </p:nvSpPr>
        <p:spPr>
          <a:xfrm>
            <a:off x="457200" y="1600201"/>
            <a:ext cx="8229600" cy="2692896"/>
          </a:xfrm>
        </p:spPr>
        <p:txBody>
          <a:bodyPr/>
          <a:lstStyle/>
          <a:p>
            <a:r>
              <a:rPr lang="en-GB" dirty="0">
                <a:solidFill>
                  <a:srgbClr val="7030A0"/>
                </a:solidFill>
                <a:latin typeface="Liberation Sans"/>
              </a:rPr>
              <a:t>Do you feel more creative when you are in a happy mood? Do you get less work done when you are feeling stressed? </a:t>
            </a:r>
          </a:p>
          <a:p>
            <a:endParaRPr lang="en-US" dirty="0">
              <a:latin typeface="Liberation Sans"/>
            </a:endParaRPr>
          </a:p>
        </p:txBody>
      </p:sp>
      <p:sp>
        <p:nvSpPr>
          <p:cNvPr id="3" name="Slide Number Placeholder 2"/>
          <p:cNvSpPr>
            <a:spLocks noGrp="1"/>
          </p:cNvSpPr>
          <p:nvPr>
            <p:ph type="sldNum" sz="quarter" idx="12"/>
          </p:nvPr>
        </p:nvSpPr>
        <p:spPr/>
        <p:txBody>
          <a:bodyPr/>
          <a:lstStyle/>
          <a:p>
            <a:fld id="{1D5CD492-2BC6-F348-9965-EC1D86DF57A8}" type="slidenum">
              <a:rPr lang="en-US" smtClean="0"/>
              <a:t>34</a:t>
            </a:fld>
            <a:endParaRPr lang="en-US"/>
          </a:p>
        </p:txBody>
      </p:sp>
    </p:spTree>
    <p:extLst>
      <p:ext uri="{BB962C8B-B14F-4D97-AF65-F5344CB8AC3E}">
        <p14:creationId xmlns:p14="http://schemas.microsoft.com/office/powerpoint/2010/main" val="40930193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idx="4294967295"/>
          </p:nvPr>
        </p:nvSpPr>
        <p:spPr/>
        <p:txBody>
          <a:bodyPr/>
          <a:lstStyle/>
          <a:p>
            <a:pPr eaLnBrk="1" hangingPunct="1"/>
            <a:r>
              <a:rPr lang="en-GB">
                <a:latin typeface="Liberation Sans"/>
              </a:rPr>
              <a:t>Expressive interfaces</a:t>
            </a:r>
          </a:p>
        </p:txBody>
      </p:sp>
      <p:sp>
        <p:nvSpPr>
          <p:cNvPr id="25605" name="Rectangle 3"/>
          <p:cNvSpPr>
            <a:spLocks noGrp="1" noChangeArrowheads="1"/>
          </p:cNvSpPr>
          <p:nvPr>
            <p:ph type="body" idx="4294967295"/>
          </p:nvPr>
        </p:nvSpPr>
        <p:spPr/>
        <p:txBody>
          <a:bodyPr/>
          <a:lstStyle/>
          <a:p>
            <a:pPr eaLnBrk="1" hangingPunct="1"/>
            <a:r>
              <a:rPr lang="en-GB" sz="2400" dirty="0">
                <a:latin typeface="Liberation Sans"/>
              </a:rPr>
              <a:t>Provide reassuring feedback that can be both informative and fun</a:t>
            </a:r>
          </a:p>
          <a:p>
            <a:pPr eaLnBrk="1" hangingPunct="1"/>
            <a:r>
              <a:rPr lang="en-GB" sz="2400" dirty="0">
                <a:latin typeface="Liberation Sans"/>
              </a:rPr>
              <a:t>But can also be intrusive, causing people to get annoyed and even angry</a:t>
            </a:r>
          </a:p>
          <a:p>
            <a:pPr eaLnBrk="1" hangingPunct="1"/>
            <a:r>
              <a:rPr lang="en-GB" sz="2400" dirty="0" err="1">
                <a:latin typeface="Liberation Sans"/>
              </a:rPr>
              <a:t>Color</a:t>
            </a:r>
            <a:r>
              <a:rPr lang="en-GB" sz="2400" dirty="0">
                <a:latin typeface="Liberation Sans"/>
              </a:rPr>
              <a:t>, icons, sounds, graphical elements and animations are used to make the </a:t>
            </a:r>
            <a:r>
              <a:rPr lang="ja-JP" altLang="en-GB" sz="2400" dirty="0">
                <a:latin typeface="Liberation Sans"/>
              </a:rPr>
              <a:t>‘</a:t>
            </a:r>
            <a:r>
              <a:rPr lang="en-GB" sz="2400" dirty="0">
                <a:latin typeface="Liberation Sans"/>
              </a:rPr>
              <a:t>look and feel</a:t>
            </a:r>
            <a:r>
              <a:rPr lang="ja-JP" altLang="en-GB" sz="2400" dirty="0">
                <a:latin typeface="Liberation Sans"/>
              </a:rPr>
              <a:t>’</a:t>
            </a:r>
            <a:r>
              <a:rPr lang="en-GB" sz="2400" dirty="0">
                <a:latin typeface="Liberation Sans"/>
              </a:rPr>
              <a:t> of an interface appealing</a:t>
            </a:r>
          </a:p>
          <a:p>
            <a:pPr lvl="1" eaLnBrk="1" hangingPunct="1"/>
            <a:r>
              <a:rPr lang="en-GB" sz="1800" dirty="0">
                <a:solidFill>
                  <a:schemeClr val="accent1"/>
                </a:solidFill>
                <a:latin typeface="Liberation Sans"/>
                <a:ea typeface="ＭＳ Ｐゴシック" charset="0"/>
              </a:rPr>
              <a:t>conveys an emotional state</a:t>
            </a:r>
          </a:p>
          <a:p>
            <a:pPr eaLnBrk="1" hangingPunct="1"/>
            <a:r>
              <a:rPr lang="en-GB" sz="2400" dirty="0">
                <a:latin typeface="Liberation Sans"/>
              </a:rPr>
              <a:t>In turn this can affect the usability of an interface</a:t>
            </a:r>
          </a:p>
          <a:p>
            <a:pPr lvl="1" eaLnBrk="1" hangingPunct="1"/>
            <a:r>
              <a:rPr lang="en-GB" sz="1800" dirty="0">
                <a:solidFill>
                  <a:schemeClr val="accent1"/>
                </a:solidFill>
                <a:latin typeface="Liberation Sans"/>
                <a:ea typeface="ＭＳ Ｐゴシック" charset="0"/>
              </a:rPr>
              <a:t>people are prepared to put up with certain aspects of an interface (e.g. slow download rate) if the end result is appealing and aesthetic</a:t>
            </a:r>
          </a:p>
        </p:txBody>
      </p:sp>
      <p:pic>
        <p:nvPicPr>
          <p:cNvPr id="25606" name="Picture 4" descr="Emoticon smile_whiteb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0" y="457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5" descr="Emoticon surprised_whiteb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5715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35</a:t>
            </a:fld>
            <a:endParaRPr lang="en-GB" dirty="0"/>
          </a:p>
        </p:txBody>
      </p:sp>
    </p:spTree>
    <p:extLst>
      <p:ext uri="{BB962C8B-B14F-4D97-AF65-F5344CB8AC3E}">
        <p14:creationId xmlns:p14="http://schemas.microsoft.com/office/powerpoint/2010/main" val="2042075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Grp="1" noChangeArrowheads="1"/>
          </p:cNvSpPr>
          <p:nvPr>
            <p:ph type="title" idx="4294967295"/>
          </p:nvPr>
        </p:nvSpPr>
        <p:spPr/>
        <p:txBody>
          <a:bodyPr/>
          <a:lstStyle/>
          <a:p>
            <a:pPr eaLnBrk="1" hangingPunct="1"/>
            <a:r>
              <a:rPr lang="en-GB">
                <a:latin typeface="Liberation Sans"/>
              </a:rPr>
              <a:t>Friendly interfaces</a:t>
            </a:r>
          </a:p>
        </p:txBody>
      </p:sp>
      <p:sp>
        <p:nvSpPr>
          <p:cNvPr id="35845" name="Rectangle 3"/>
          <p:cNvSpPr>
            <a:spLocks noGrp="1" noChangeArrowheads="1"/>
          </p:cNvSpPr>
          <p:nvPr>
            <p:ph type="body" idx="4294967295"/>
          </p:nvPr>
        </p:nvSpPr>
        <p:spPr/>
        <p:txBody>
          <a:bodyPr/>
          <a:lstStyle/>
          <a:p>
            <a:pPr eaLnBrk="1" hangingPunct="1">
              <a:lnSpc>
                <a:spcPct val="90000"/>
              </a:lnSpc>
            </a:pPr>
            <a:r>
              <a:rPr lang="en-GB" sz="2800" dirty="0">
                <a:latin typeface="Liberation Sans"/>
              </a:rPr>
              <a:t>Microsoft pioneered friendly interfaces for technophobes - </a:t>
            </a:r>
            <a:r>
              <a:rPr lang="ja-JP" altLang="en-GB" sz="2800" dirty="0">
                <a:latin typeface="Liberation Sans"/>
              </a:rPr>
              <a:t>‘</a:t>
            </a:r>
            <a:r>
              <a:rPr lang="en-GB" sz="2800" dirty="0">
                <a:latin typeface="Liberation Sans"/>
              </a:rPr>
              <a:t>At home with Bob</a:t>
            </a:r>
            <a:r>
              <a:rPr lang="ja-JP" altLang="en-GB" sz="2800" dirty="0">
                <a:latin typeface="Liberation Sans"/>
              </a:rPr>
              <a:t>’</a:t>
            </a:r>
            <a:r>
              <a:rPr lang="en-GB" sz="2800" dirty="0">
                <a:latin typeface="Liberation Sans"/>
              </a:rPr>
              <a:t> </a:t>
            </a:r>
            <a:r>
              <a:rPr lang="en-GB" sz="2800" dirty="0" smtClean="0">
                <a:latin typeface="Liberation Sans"/>
              </a:rPr>
              <a:t>software</a:t>
            </a:r>
          </a:p>
          <a:p>
            <a:pPr eaLnBrk="1" hangingPunct="1">
              <a:lnSpc>
                <a:spcPct val="90000"/>
              </a:lnSpc>
            </a:pPr>
            <a:endParaRPr lang="en-GB" sz="1200" dirty="0">
              <a:latin typeface="Liberation Sans"/>
            </a:endParaRPr>
          </a:p>
          <a:p>
            <a:pPr eaLnBrk="1" hangingPunct="1">
              <a:lnSpc>
                <a:spcPct val="90000"/>
              </a:lnSpc>
            </a:pPr>
            <a:endParaRPr lang="en-GB" sz="800" dirty="0">
              <a:latin typeface="Liberation Sans"/>
            </a:endParaRPr>
          </a:p>
          <a:p>
            <a:pPr eaLnBrk="1" hangingPunct="1">
              <a:lnSpc>
                <a:spcPct val="90000"/>
              </a:lnSpc>
            </a:pPr>
            <a:r>
              <a:rPr lang="en-GB" sz="2800" dirty="0">
                <a:latin typeface="Liberation Sans"/>
              </a:rPr>
              <a:t>3D metaphors based on familiar places (e.g. living rooms</a:t>
            </a:r>
            <a:r>
              <a:rPr lang="en-GB" sz="2800" dirty="0" smtClean="0">
                <a:latin typeface="Liberation Sans"/>
              </a:rPr>
              <a:t>)</a:t>
            </a:r>
          </a:p>
          <a:p>
            <a:pPr eaLnBrk="1" hangingPunct="1">
              <a:lnSpc>
                <a:spcPct val="90000"/>
              </a:lnSpc>
            </a:pPr>
            <a:endParaRPr lang="en-GB" sz="1200" dirty="0">
              <a:latin typeface="Liberation Sans"/>
            </a:endParaRPr>
          </a:p>
          <a:p>
            <a:pPr eaLnBrk="1" hangingPunct="1">
              <a:lnSpc>
                <a:spcPct val="90000"/>
              </a:lnSpc>
            </a:pPr>
            <a:endParaRPr lang="en-GB" sz="800" dirty="0">
              <a:latin typeface="Liberation Sans"/>
            </a:endParaRPr>
          </a:p>
          <a:p>
            <a:pPr eaLnBrk="1" hangingPunct="1">
              <a:lnSpc>
                <a:spcPct val="90000"/>
              </a:lnSpc>
            </a:pPr>
            <a:r>
              <a:rPr lang="en-GB" sz="2800" dirty="0">
                <a:latin typeface="Liberation Sans"/>
              </a:rPr>
              <a:t>Agents in the guise of pets (e.g. bunny, dog) were included to talk to the user </a:t>
            </a:r>
            <a:endParaRPr lang="en-GB" sz="2800" dirty="0" smtClean="0">
              <a:latin typeface="Liberation Sans"/>
            </a:endParaRPr>
          </a:p>
          <a:p>
            <a:pPr eaLnBrk="1" hangingPunct="1">
              <a:lnSpc>
                <a:spcPct val="90000"/>
              </a:lnSpc>
            </a:pPr>
            <a:endParaRPr lang="en-GB" sz="1200" dirty="0">
              <a:solidFill>
                <a:srgbClr val="7030A0"/>
              </a:solidFill>
              <a:latin typeface="Liberation Sans"/>
            </a:endParaRPr>
          </a:p>
          <a:p>
            <a:pPr lvl="1" eaLnBrk="1" hangingPunct="1">
              <a:lnSpc>
                <a:spcPct val="90000"/>
              </a:lnSpc>
            </a:pPr>
            <a:r>
              <a:rPr lang="en-GB" sz="2400" dirty="0">
                <a:solidFill>
                  <a:schemeClr val="accent1"/>
                </a:solidFill>
                <a:latin typeface="Liberation Sans"/>
                <a:ea typeface="ＭＳ Ｐゴシック" charset="0"/>
              </a:rPr>
              <a:t>Make users feel more at ease and comfortable</a:t>
            </a:r>
          </a:p>
        </p:txBody>
      </p:sp>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36</a:t>
            </a:fld>
            <a:endParaRPr lang="en-GB" dirty="0"/>
          </a:p>
        </p:txBody>
      </p:sp>
    </p:spTree>
    <p:extLst>
      <p:ext uri="{BB962C8B-B14F-4D97-AF65-F5344CB8AC3E}">
        <p14:creationId xmlns:p14="http://schemas.microsoft.com/office/powerpoint/2010/main" val="39920483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Rectangle 2"/>
          <p:cNvSpPr>
            <a:spLocks noGrp="1" noChangeArrowheads="1"/>
          </p:cNvSpPr>
          <p:nvPr>
            <p:ph type="title" idx="4294967295"/>
          </p:nvPr>
        </p:nvSpPr>
        <p:spPr>
          <a:xfrm>
            <a:off x="539552" y="188640"/>
            <a:ext cx="8229600" cy="778098"/>
          </a:xfrm>
        </p:spPr>
        <p:txBody>
          <a:bodyPr/>
          <a:lstStyle/>
          <a:p>
            <a:pPr eaLnBrk="1" hangingPunct="1"/>
            <a:r>
              <a:rPr lang="en-GB" dirty="0">
                <a:latin typeface="Liberation Sans"/>
              </a:rPr>
              <a:t>Bob</a:t>
            </a:r>
          </a:p>
        </p:txBody>
      </p:sp>
      <p:pic>
        <p:nvPicPr>
          <p:cNvPr id="61461" name="Picture 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980727"/>
            <a:ext cx="8424936" cy="5140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37</a:t>
            </a:fld>
            <a:endParaRPr lang="en-GB" dirty="0"/>
          </a:p>
        </p:txBody>
      </p:sp>
    </p:spTree>
    <p:extLst>
      <p:ext uri="{BB962C8B-B14F-4D97-AF65-F5344CB8AC3E}">
        <p14:creationId xmlns:p14="http://schemas.microsoft.com/office/powerpoint/2010/main" val="1114803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2"/>
          <p:cNvSpPr>
            <a:spLocks noGrp="1" noChangeArrowheads="1"/>
          </p:cNvSpPr>
          <p:nvPr>
            <p:ph type="title" idx="4294967295"/>
          </p:nvPr>
        </p:nvSpPr>
        <p:spPr/>
        <p:txBody>
          <a:bodyPr/>
          <a:lstStyle/>
          <a:p>
            <a:pPr eaLnBrk="1" hangingPunct="1"/>
            <a:r>
              <a:rPr lang="en-GB">
                <a:latin typeface="Liberation Sans"/>
              </a:rPr>
              <a:t>Clippy</a:t>
            </a:r>
          </a:p>
        </p:txBody>
      </p:sp>
      <p:sp>
        <p:nvSpPr>
          <p:cNvPr id="39942" name="Rectangle 3"/>
          <p:cNvSpPr>
            <a:spLocks noGrp="1" noChangeArrowheads="1"/>
          </p:cNvSpPr>
          <p:nvPr>
            <p:ph type="body" idx="4294967295"/>
          </p:nvPr>
        </p:nvSpPr>
        <p:spPr>
          <a:xfrm>
            <a:off x="132335" y="1702494"/>
            <a:ext cx="3456384" cy="4525963"/>
          </a:xfrm>
        </p:spPr>
        <p:txBody>
          <a:bodyPr>
            <a:normAutofit/>
          </a:bodyPr>
          <a:lstStyle/>
          <a:p>
            <a:pPr eaLnBrk="1" hangingPunct="1">
              <a:lnSpc>
                <a:spcPct val="90000"/>
              </a:lnSpc>
            </a:pPr>
            <a:r>
              <a:rPr lang="en-GB" dirty="0"/>
              <a:t>Why was </a:t>
            </a:r>
            <a:r>
              <a:rPr lang="en-GB" dirty="0" err="1"/>
              <a:t>Clippy</a:t>
            </a:r>
            <a:r>
              <a:rPr lang="en-GB" dirty="0"/>
              <a:t> disliked</a:t>
            </a:r>
            <a:br>
              <a:rPr lang="en-GB" dirty="0"/>
            </a:br>
            <a:r>
              <a:rPr lang="en-GB" dirty="0"/>
              <a:t>by so many?</a:t>
            </a:r>
          </a:p>
          <a:p>
            <a:pPr eaLnBrk="1" hangingPunct="1">
              <a:lnSpc>
                <a:spcPct val="90000"/>
              </a:lnSpc>
            </a:pPr>
            <a:endParaRPr lang="en-GB" dirty="0"/>
          </a:p>
          <a:p>
            <a:pPr eaLnBrk="1" hangingPunct="1">
              <a:lnSpc>
                <a:spcPct val="90000"/>
              </a:lnSpc>
            </a:pPr>
            <a:r>
              <a:rPr lang="en-GB" dirty="0"/>
              <a:t>Was it annoying, </a:t>
            </a:r>
            <a:br>
              <a:rPr lang="en-GB" dirty="0"/>
            </a:br>
            <a:r>
              <a:rPr lang="en-GB" dirty="0"/>
              <a:t>distracting,</a:t>
            </a:r>
            <a:br>
              <a:rPr lang="en-GB" dirty="0"/>
            </a:br>
            <a:r>
              <a:rPr lang="en-GB" dirty="0"/>
              <a:t>patronising or other?</a:t>
            </a:r>
          </a:p>
          <a:p>
            <a:pPr eaLnBrk="1" hangingPunct="1">
              <a:lnSpc>
                <a:spcPct val="90000"/>
              </a:lnSpc>
            </a:pPr>
            <a:endParaRPr lang="en-GB" dirty="0"/>
          </a:p>
          <a:p>
            <a:pPr eaLnBrk="1" hangingPunct="1">
              <a:lnSpc>
                <a:spcPct val="90000"/>
              </a:lnSpc>
            </a:pPr>
            <a:endParaRPr lang="en-GB" dirty="0">
              <a:latin typeface="Liberation Sans"/>
            </a:endParaRPr>
          </a:p>
        </p:txBody>
      </p:sp>
      <p:pic>
        <p:nvPicPr>
          <p:cNvPr id="63510" name="Picture 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8" y="1556792"/>
            <a:ext cx="5418358" cy="4817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38</a:t>
            </a:fld>
            <a:endParaRPr lang="en-GB" dirty="0"/>
          </a:p>
        </p:txBody>
      </p:sp>
    </p:spTree>
    <p:extLst>
      <p:ext uri="{BB962C8B-B14F-4D97-AF65-F5344CB8AC3E}">
        <p14:creationId xmlns:p14="http://schemas.microsoft.com/office/powerpoint/2010/main" val="37067587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idx="4294967295"/>
          </p:nvPr>
        </p:nvSpPr>
        <p:spPr>
          <a:xfrm>
            <a:off x="685800" y="228600"/>
            <a:ext cx="7772400" cy="1143000"/>
          </a:xfrm>
        </p:spPr>
        <p:txBody>
          <a:bodyPr/>
          <a:lstStyle/>
          <a:p>
            <a:pPr eaLnBrk="1" hangingPunct="1"/>
            <a:r>
              <a:rPr lang="en-GB" dirty="0">
                <a:latin typeface="Liberation Sans"/>
              </a:rPr>
              <a:t>Frustrating interfaces</a:t>
            </a:r>
          </a:p>
        </p:txBody>
      </p:sp>
      <p:sp>
        <p:nvSpPr>
          <p:cNvPr id="41989" name="Rectangle 3"/>
          <p:cNvSpPr>
            <a:spLocks noGrp="1" noChangeArrowheads="1"/>
          </p:cNvSpPr>
          <p:nvPr>
            <p:ph type="body" idx="4294967295"/>
          </p:nvPr>
        </p:nvSpPr>
        <p:spPr>
          <a:xfrm>
            <a:off x="685800" y="1524000"/>
            <a:ext cx="8001000" cy="4713312"/>
          </a:xfrm>
        </p:spPr>
        <p:txBody>
          <a:bodyPr>
            <a:normAutofit lnSpcReduction="10000"/>
          </a:bodyPr>
          <a:lstStyle/>
          <a:p>
            <a:pPr eaLnBrk="1" hangingPunct="1">
              <a:lnSpc>
                <a:spcPct val="90000"/>
              </a:lnSpc>
            </a:pPr>
            <a:r>
              <a:rPr lang="en-GB" sz="2400" dirty="0">
                <a:latin typeface="Liberation Sans"/>
              </a:rPr>
              <a:t>Many causes:</a:t>
            </a:r>
            <a:endParaRPr lang="en-GB" sz="2000" dirty="0">
              <a:latin typeface="Liberation Sans"/>
            </a:endParaRPr>
          </a:p>
          <a:p>
            <a:pPr eaLnBrk="1" hangingPunct="1">
              <a:lnSpc>
                <a:spcPct val="90000"/>
              </a:lnSpc>
            </a:pPr>
            <a:endParaRPr lang="en-GB" sz="700" dirty="0">
              <a:latin typeface="Liberation Sans"/>
            </a:endParaRPr>
          </a:p>
          <a:p>
            <a:pPr lvl="1" eaLnBrk="1" hangingPunct="1">
              <a:lnSpc>
                <a:spcPct val="90000"/>
              </a:lnSpc>
            </a:pPr>
            <a:r>
              <a:rPr lang="en-GB" sz="2000" dirty="0">
                <a:solidFill>
                  <a:schemeClr val="accent1"/>
                </a:solidFill>
                <a:latin typeface="Liberation Sans"/>
                <a:ea typeface="ＭＳ Ｐゴシック" charset="0"/>
              </a:rPr>
              <a:t>When an application </a:t>
            </a:r>
            <a:r>
              <a:rPr lang="en-GB" sz="2000" dirty="0" err="1">
                <a:solidFill>
                  <a:schemeClr val="accent1"/>
                </a:solidFill>
                <a:latin typeface="Liberation Sans"/>
                <a:ea typeface="ＭＳ Ｐゴシック" charset="0"/>
              </a:rPr>
              <a:t>doesn</a:t>
            </a:r>
            <a:r>
              <a:rPr lang="ja-JP" altLang="en-GB" sz="2000" dirty="0">
                <a:solidFill>
                  <a:schemeClr val="accent1"/>
                </a:solidFill>
                <a:latin typeface="Liberation Sans"/>
                <a:ea typeface="ＭＳ Ｐゴシック" charset="0"/>
              </a:rPr>
              <a:t>’</a:t>
            </a:r>
            <a:r>
              <a:rPr lang="en-GB" sz="2000" dirty="0">
                <a:solidFill>
                  <a:schemeClr val="accent1"/>
                </a:solidFill>
                <a:latin typeface="Liberation Sans"/>
                <a:ea typeface="ＭＳ Ｐゴシック" charset="0"/>
              </a:rPr>
              <a:t>t work properly or </a:t>
            </a:r>
            <a:r>
              <a:rPr lang="en-GB" sz="2000" dirty="0" smtClean="0">
                <a:solidFill>
                  <a:schemeClr val="accent1"/>
                </a:solidFill>
                <a:latin typeface="Liberation Sans"/>
                <a:ea typeface="ＭＳ Ｐゴシック" charset="0"/>
              </a:rPr>
              <a:t>crashes</a:t>
            </a:r>
          </a:p>
          <a:p>
            <a:pPr lvl="1" eaLnBrk="1" hangingPunct="1">
              <a:lnSpc>
                <a:spcPct val="90000"/>
              </a:lnSpc>
            </a:pPr>
            <a:endParaRPr lang="en-GB" sz="600" dirty="0">
              <a:solidFill>
                <a:schemeClr val="accent1"/>
              </a:solidFill>
              <a:latin typeface="Liberation Sans"/>
              <a:ea typeface="ＭＳ Ｐゴシック" charset="0"/>
            </a:endParaRPr>
          </a:p>
          <a:p>
            <a:pPr lvl="1" eaLnBrk="1" hangingPunct="1">
              <a:lnSpc>
                <a:spcPct val="90000"/>
              </a:lnSpc>
            </a:pPr>
            <a:r>
              <a:rPr lang="en-GB" sz="2000" dirty="0">
                <a:solidFill>
                  <a:schemeClr val="accent1"/>
                </a:solidFill>
                <a:latin typeface="Liberation Sans"/>
                <a:ea typeface="ＭＳ Ｐゴシック" charset="0"/>
              </a:rPr>
              <a:t>When a system </a:t>
            </a:r>
            <a:r>
              <a:rPr lang="en-GB" sz="2000" dirty="0" err="1">
                <a:solidFill>
                  <a:schemeClr val="accent1"/>
                </a:solidFill>
                <a:latin typeface="Liberation Sans"/>
                <a:ea typeface="ＭＳ Ｐゴシック" charset="0"/>
              </a:rPr>
              <a:t>doesn</a:t>
            </a:r>
            <a:r>
              <a:rPr lang="ja-JP" altLang="en-GB" sz="2000" dirty="0">
                <a:solidFill>
                  <a:schemeClr val="accent1"/>
                </a:solidFill>
                <a:latin typeface="Liberation Sans"/>
                <a:ea typeface="ＭＳ Ｐゴシック" charset="0"/>
              </a:rPr>
              <a:t>’</a:t>
            </a:r>
            <a:r>
              <a:rPr lang="en-GB" sz="2000" dirty="0">
                <a:solidFill>
                  <a:schemeClr val="accent1"/>
                </a:solidFill>
                <a:latin typeface="Liberation Sans"/>
                <a:ea typeface="ＭＳ Ｐゴシック" charset="0"/>
              </a:rPr>
              <a:t>t do what the user wants it to </a:t>
            </a:r>
            <a:r>
              <a:rPr lang="en-GB" sz="2000" dirty="0" smtClean="0">
                <a:solidFill>
                  <a:schemeClr val="accent1"/>
                </a:solidFill>
                <a:latin typeface="Liberation Sans"/>
                <a:ea typeface="ＭＳ Ｐゴシック" charset="0"/>
              </a:rPr>
              <a:t>do</a:t>
            </a:r>
          </a:p>
          <a:p>
            <a:pPr lvl="1" eaLnBrk="1" hangingPunct="1">
              <a:lnSpc>
                <a:spcPct val="90000"/>
              </a:lnSpc>
            </a:pPr>
            <a:endParaRPr lang="en-GB" sz="600" dirty="0">
              <a:solidFill>
                <a:schemeClr val="accent1"/>
              </a:solidFill>
              <a:latin typeface="Liberation Sans"/>
              <a:ea typeface="ＭＳ Ｐゴシック" charset="0"/>
            </a:endParaRPr>
          </a:p>
          <a:p>
            <a:pPr lvl="1" eaLnBrk="1" hangingPunct="1">
              <a:lnSpc>
                <a:spcPct val="90000"/>
              </a:lnSpc>
            </a:pPr>
            <a:r>
              <a:rPr lang="en-GB" sz="2000" dirty="0">
                <a:solidFill>
                  <a:schemeClr val="accent1"/>
                </a:solidFill>
                <a:latin typeface="Liberation Sans"/>
                <a:ea typeface="ＭＳ Ｐゴシック" charset="0"/>
              </a:rPr>
              <a:t>When a user</a:t>
            </a:r>
            <a:r>
              <a:rPr lang="ja-JP" altLang="en-GB" sz="2000" dirty="0">
                <a:solidFill>
                  <a:schemeClr val="accent1"/>
                </a:solidFill>
                <a:latin typeface="Liberation Sans"/>
                <a:ea typeface="ＭＳ Ｐゴシック" charset="0"/>
              </a:rPr>
              <a:t>’</a:t>
            </a:r>
            <a:r>
              <a:rPr lang="en-GB" sz="2000" dirty="0">
                <a:solidFill>
                  <a:schemeClr val="accent1"/>
                </a:solidFill>
                <a:latin typeface="Liberation Sans"/>
                <a:ea typeface="ＭＳ Ｐゴシック" charset="0"/>
              </a:rPr>
              <a:t>s expectations are not </a:t>
            </a:r>
            <a:r>
              <a:rPr lang="en-GB" sz="2000" dirty="0" smtClean="0">
                <a:solidFill>
                  <a:schemeClr val="accent1"/>
                </a:solidFill>
                <a:latin typeface="Liberation Sans"/>
                <a:ea typeface="ＭＳ Ｐゴシック" charset="0"/>
              </a:rPr>
              <a:t>met</a:t>
            </a:r>
          </a:p>
          <a:p>
            <a:pPr lvl="1" eaLnBrk="1" hangingPunct="1">
              <a:lnSpc>
                <a:spcPct val="90000"/>
              </a:lnSpc>
            </a:pPr>
            <a:endParaRPr lang="en-GB" sz="600" dirty="0">
              <a:solidFill>
                <a:schemeClr val="accent1"/>
              </a:solidFill>
              <a:latin typeface="Liberation Sans"/>
              <a:ea typeface="ＭＳ Ｐゴシック" charset="0"/>
            </a:endParaRPr>
          </a:p>
          <a:p>
            <a:pPr lvl="1" eaLnBrk="1" hangingPunct="1">
              <a:lnSpc>
                <a:spcPct val="90000"/>
              </a:lnSpc>
            </a:pPr>
            <a:r>
              <a:rPr lang="en-GB" sz="2000" dirty="0">
                <a:solidFill>
                  <a:schemeClr val="accent1"/>
                </a:solidFill>
                <a:latin typeface="Liberation Sans"/>
                <a:ea typeface="ＭＳ Ｐゴシック" charset="0"/>
              </a:rPr>
              <a:t>When a system does not provide sufficient information to enable the user to know what to do </a:t>
            </a:r>
            <a:endParaRPr lang="en-GB" sz="2000" dirty="0" smtClean="0">
              <a:solidFill>
                <a:schemeClr val="accent1"/>
              </a:solidFill>
              <a:latin typeface="Liberation Sans"/>
              <a:ea typeface="ＭＳ Ｐゴシック" charset="0"/>
            </a:endParaRPr>
          </a:p>
          <a:p>
            <a:pPr lvl="1" eaLnBrk="1" hangingPunct="1">
              <a:lnSpc>
                <a:spcPct val="90000"/>
              </a:lnSpc>
            </a:pPr>
            <a:endParaRPr lang="en-GB" sz="600" dirty="0">
              <a:solidFill>
                <a:schemeClr val="accent1"/>
              </a:solidFill>
              <a:latin typeface="Liberation Sans"/>
              <a:ea typeface="ＭＳ Ｐゴシック" charset="0"/>
            </a:endParaRPr>
          </a:p>
          <a:p>
            <a:pPr lvl="1" eaLnBrk="1" hangingPunct="1">
              <a:lnSpc>
                <a:spcPct val="90000"/>
              </a:lnSpc>
            </a:pPr>
            <a:r>
              <a:rPr lang="en-GB" sz="2000" dirty="0">
                <a:solidFill>
                  <a:schemeClr val="accent1"/>
                </a:solidFill>
                <a:latin typeface="Liberation Sans"/>
                <a:ea typeface="ＭＳ Ｐゴシック" charset="0"/>
              </a:rPr>
              <a:t>When error messages pop up that are vague, obtuse or </a:t>
            </a:r>
            <a:r>
              <a:rPr lang="en-GB" sz="2000" dirty="0" smtClean="0">
                <a:solidFill>
                  <a:schemeClr val="accent1"/>
                </a:solidFill>
                <a:latin typeface="Liberation Sans"/>
                <a:ea typeface="ＭＳ Ｐゴシック" charset="0"/>
              </a:rPr>
              <a:t>condemning</a:t>
            </a:r>
          </a:p>
          <a:p>
            <a:pPr lvl="1" eaLnBrk="1" hangingPunct="1">
              <a:lnSpc>
                <a:spcPct val="90000"/>
              </a:lnSpc>
            </a:pPr>
            <a:endParaRPr lang="en-GB" sz="600" dirty="0">
              <a:solidFill>
                <a:schemeClr val="accent1"/>
              </a:solidFill>
              <a:latin typeface="Liberation Sans"/>
              <a:ea typeface="ＭＳ Ｐゴシック" charset="0"/>
            </a:endParaRPr>
          </a:p>
          <a:p>
            <a:pPr lvl="1" eaLnBrk="1" hangingPunct="1">
              <a:lnSpc>
                <a:spcPct val="90000"/>
              </a:lnSpc>
            </a:pPr>
            <a:r>
              <a:rPr lang="en-GB" sz="2000" dirty="0">
                <a:solidFill>
                  <a:schemeClr val="accent1"/>
                </a:solidFill>
                <a:latin typeface="Liberation Sans"/>
                <a:ea typeface="ＭＳ Ｐゴシック" charset="0"/>
              </a:rPr>
              <a:t>When the appearance of an interface is garish, noisy, gimmicky or </a:t>
            </a:r>
            <a:r>
              <a:rPr lang="en-GB" sz="2000" dirty="0" smtClean="0">
                <a:solidFill>
                  <a:schemeClr val="accent1"/>
                </a:solidFill>
                <a:latin typeface="Liberation Sans"/>
                <a:ea typeface="ＭＳ Ｐゴシック" charset="0"/>
              </a:rPr>
              <a:t>patronizing</a:t>
            </a:r>
          </a:p>
          <a:p>
            <a:pPr lvl="1" eaLnBrk="1" hangingPunct="1">
              <a:lnSpc>
                <a:spcPct val="90000"/>
              </a:lnSpc>
            </a:pPr>
            <a:endParaRPr lang="en-GB" sz="600" dirty="0">
              <a:solidFill>
                <a:schemeClr val="accent1"/>
              </a:solidFill>
              <a:latin typeface="Liberation Sans"/>
              <a:ea typeface="ＭＳ Ｐゴシック" charset="0"/>
            </a:endParaRPr>
          </a:p>
          <a:p>
            <a:pPr lvl="1" eaLnBrk="1" hangingPunct="1">
              <a:lnSpc>
                <a:spcPct val="90000"/>
              </a:lnSpc>
            </a:pPr>
            <a:r>
              <a:rPr lang="en-GB" sz="2000" dirty="0">
                <a:solidFill>
                  <a:schemeClr val="accent1"/>
                </a:solidFill>
                <a:latin typeface="Liberation Sans"/>
                <a:ea typeface="ＭＳ Ｐゴシック" charset="0"/>
              </a:rPr>
              <a:t>When a system requires users to carry out too many steps to perform a task, only to discover a mistake was made earlier and they need to start all over again</a:t>
            </a:r>
          </a:p>
          <a:p>
            <a:pPr lvl="1" eaLnBrk="1" hangingPunct="1">
              <a:lnSpc>
                <a:spcPct val="90000"/>
              </a:lnSpc>
              <a:buFontTx/>
              <a:buNone/>
            </a:pPr>
            <a:endParaRPr lang="en-GB" sz="1600" dirty="0">
              <a:latin typeface="Liberation Sans"/>
              <a:ea typeface="ＭＳ Ｐゴシック" charset="0"/>
            </a:endParaRPr>
          </a:p>
        </p:txBody>
      </p:sp>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39</a:t>
            </a:fld>
            <a:endParaRPr lang="en-GB" dirty="0"/>
          </a:p>
        </p:txBody>
      </p:sp>
    </p:spTree>
    <p:extLst>
      <p:ext uri="{BB962C8B-B14F-4D97-AF65-F5344CB8AC3E}">
        <p14:creationId xmlns:p14="http://schemas.microsoft.com/office/powerpoint/2010/main" val="38257914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itle 1"/>
          <p:cNvSpPr>
            <a:spLocks noGrp="1"/>
          </p:cNvSpPr>
          <p:nvPr>
            <p:ph type="title" idx="4294967295"/>
          </p:nvPr>
        </p:nvSpPr>
        <p:spPr>
          <a:xfrm>
            <a:off x="484812" y="788247"/>
            <a:ext cx="7886700" cy="601628"/>
          </a:xfrm>
        </p:spPr>
        <p:txBody>
          <a:bodyPr>
            <a:normAutofit/>
          </a:bodyPr>
          <a:lstStyle/>
          <a:p>
            <a:pPr eaLnBrk="1" hangingPunct="1"/>
            <a:r>
              <a:rPr lang="en-GB" sz="3600" dirty="0"/>
              <a:t>Being social</a:t>
            </a:r>
          </a:p>
        </p:txBody>
      </p:sp>
      <p:sp>
        <p:nvSpPr>
          <p:cNvPr id="17413" name="Content Placeholder 2"/>
          <p:cNvSpPr>
            <a:spLocks noGrp="1"/>
          </p:cNvSpPr>
          <p:nvPr>
            <p:ph idx="4294967295"/>
          </p:nvPr>
        </p:nvSpPr>
        <p:spPr/>
        <p:txBody>
          <a:bodyPr>
            <a:normAutofit/>
          </a:bodyPr>
          <a:lstStyle/>
          <a:p>
            <a:pPr eaLnBrk="1" hangingPunct="1"/>
            <a:r>
              <a:rPr lang="en-GB" sz="2400" dirty="0">
                <a:latin typeface="Times New Roman" panose="02020603050405020304" pitchFamily="18" charset="0"/>
                <a:cs typeface="Times New Roman" panose="02020603050405020304" pitchFamily="18" charset="0"/>
              </a:rPr>
              <a:t>Are F2F conversations being superseded by our social media interactions?</a:t>
            </a:r>
          </a:p>
          <a:p>
            <a:pPr eaLnBrk="1" hangingPunct="1"/>
            <a:r>
              <a:rPr lang="en-GB" sz="2400" dirty="0">
                <a:latin typeface="Times New Roman" panose="02020603050405020304" pitchFamily="18" charset="0"/>
                <a:cs typeface="Times New Roman" panose="02020603050405020304" pitchFamily="18" charset="0"/>
              </a:rPr>
              <a:t>How many friends do you have on Facebook, </a:t>
            </a:r>
            <a:r>
              <a:rPr lang="en-GB" sz="2400" dirty="0" err="1">
                <a:latin typeface="Times New Roman" panose="02020603050405020304" pitchFamily="18" charset="0"/>
                <a:cs typeface="Times New Roman" panose="02020603050405020304" pitchFamily="18" charset="0"/>
              </a:rPr>
              <a:t>LinkedIn</a:t>
            </a:r>
            <a:r>
              <a:rPr lang="en-GB" sz="2400" dirty="0" err="1" smtClean="0">
                <a:latin typeface="Times New Roman" panose="02020603050405020304" pitchFamily="18" charset="0"/>
                <a:cs typeface="Times New Roman" panose="02020603050405020304" pitchFamily="18" charset="0"/>
              </a:rPr>
              <a:t>,etc</a:t>
            </a:r>
            <a:r>
              <a:rPr lang="en-GB" sz="2400" dirty="0" smtClean="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vs</a:t>
            </a:r>
            <a:r>
              <a:rPr lang="en-GB" sz="2400" dirty="0">
                <a:latin typeface="Times New Roman" panose="02020603050405020304" pitchFamily="18" charset="0"/>
                <a:cs typeface="Times New Roman" panose="02020603050405020304" pitchFamily="18" charset="0"/>
              </a:rPr>
              <a:t> real life?</a:t>
            </a:r>
          </a:p>
          <a:p>
            <a:pPr eaLnBrk="1" hangingPunct="1"/>
            <a:r>
              <a:rPr lang="en-GB" sz="2400" dirty="0">
                <a:latin typeface="Times New Roman" panose="02020603050405020304" pitchFamily="18" charset="0"/>
                <a:cs typeface="Times New Roman" panose="02020603050405020304" pitchFamily="18" charset="0"/>
              </a:rPr>
              <a:t>How much overlap?</a:t>
            </a:r>
          </a:p>
          <a:p>
            <a:pPr eaLnBrk="1" hangingPunct="1"/>
            <a:r>
              <a:rPr lang="en-GB" sz="2400" dirty="0">
                <a:latin typeface="Times New Roman" panose="02020603050405020304" pitchFamily="18" charset="0"/>
                <a:cs typeface="Times New Roman" panose="02020603050405020304" pitchFamily="18" charset="0"/>
              </a:rPr>
              <a:t>How are the ways we live and interact with one another changing? </a:t>
            </a:r>
          </a:p>
          <a:p>
            <a:pPr eaLnBrk="1" hangingPunct="1"/>
            <a:r>
              <a:rPr lang="en-GB" sz="2400" dirty="0">
                <a:latin typeface="Times New Roman" panose="02020603050405020304" pitchFamily="18" charset="0"/>
                <a:cs typeface="Times New Roman" panose="02020603050405020304" pitchFamily="18" charset="0"/>
              </a:rPr>
              <a:t>Are the established rules and etiquette still applicable to online and offline?</a:t>
            </a:r>
          </a:p>
        </p:txBody>
      </p:sp>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4</a:t>
            </a:fld>
            <a:endParaRPr lang="en-GB" dirty="0"/>
          </a:p>
        </p:txBody>
      </p:sp>
    </p:spTree>
    <p:extLst>
      <p:ext uri="{BB962C8B-B14F-4D97-AF65-F5344CB8AC3E}">
        <p14:creationId xmlns:p14="http://schemas.microsoft.com/office/powerpoint/2010/main" val="30062905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41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4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Rectangle 2"/>
          <p:cNvSpPr>
            <a:spLocks noGrp="1" noChangeArrowheads="1"/>
          </p:cNvSpPr>
          <p:nvPr>
            <p:ph type="title" idx="4294967295"/>
          </p:nvPr>
        </p:nvSpPr>
        <p:spPr/>
        <p:txBody>
          <a:bodyPr/>
          <a:lstStyle/>
          <a:p>
            <a:pPr eaLnBrk="1" hangingPunct="1"/>
            <a:r>
              <a:rPr lang="en-GB">
                <a:latin typeface="Liberation Sans"/>
              </a:rPr>
              <a:t>Gimmicks</a:t>
            </a:r>
          </a:p>
        </p:txBody>
      </p:sp>
      <p:sp>
        <p:nvSpPr>
          <p:cNvPr id="44038" name="Rectangle 3"/>
          <p:cNvSpPr>
            <a:spLocks noGrp="1" noChangeArrowheads="1"/>
          </p:cNvSpPr>
          <p:nvPr>
            <p:ph type="body" idx="4294967295"/>
          </p:nvPr>
        </p:nvSpPr>
        <p:spPr/>
        <p:txBody>
          <a:bodyPr/>
          <a:lstStyle/>
          <a:p>
            <a:pPr eaLnBrk="1" hangingPunct="1"/>
            <a:r>
              <a:rPr lang="en-GB" dirty="0">
                <a:solidFill>
                  <a:srgbClr val="7030A0"/>
                </a:solidFill>
                <a:latin typeface="Liberation Sans"/>
              </a:rPr>
              <a:t>Amusing to the designer but not the user, e.g</a:t>
            </a:r>
            <a:r>
              <a:rPr lang="en-GB" dirty="0" smtClean="0">
                <a:solidFill>
                  <a:srgbClr val="7030A0"/>
                </a:solidFill>
                <a:latin typeface="Liberation Sans"/>
              </a:rPr>
              <a:t>.</a:t>
            </a:r>
          </a:p>
          <a:p>
            <a:pPr marL="0" indent="0" eaLnBrk="1" hangingPunct="1">
              <a:buNone/>
            </a:pPr>
            <a:endParaRPr lang="en-GB" sz="1400" dirty="0">
              <a:solidFill>
                <a:srgbClr val="7030A0"/>
              </a:solidFill>
              <a:latin typeface="Liberation Sans"/>
            </a:endParaRPr>
          </a:p>
          <a:p>
            <a:pPr lvl="1" eaLnBrk="1" hangingPunct="1"/>
            <a:r>
              <a:rPr lang="en-GB" dirty="0">
                <a:solidFill>
                  <a:schemeClr val="accent1"/>
                </a:solidFill>
                <a:latin typeface="Liberation Sans"/>
                <a:ea typeface="ＭＳ Ｐゴシック" charset="0"/>
              </a:rPr>
              <a:t>Clicking on a link to a website only to discover that it is still </a:t>
            </a:r>
            <a:r>
              <a:rPr lang="ja-JP" altLang="en-GB" dirty="0">
                <a:solidFill>
                  <a:schemeClr val="accent1"/>
                </a:solidFill>
                <a:latin typeface="Liberation Sans"/>
                <a:ea typeface="ＭＳ Ｐゴシック" charset="0"/>
              </a:rPr>
              <a:t>‘</a:t>
            </a:r>
            <a:r>
              <a:rPr lang="en-GB" dirty="0">
                <a:solidFill>
                  <a:schemeClr val="accent1"/>
                </a:solidFill>
                <a:latin typeface="Liberation Sans"/>
                <a:ea typeface="ＭＳ Ｐゴシック" charset="0"/>
              </a:rPr>
              <a:t>under construction</a:t>
            </a:r>
            <a:r>
              <a:rPr lang="ja-JP" altLang="en-GB" dirty="0">
                <a:solidFill>
                  <a:schemeClr val="accent1"/>
                </a:solidFill>
                <a:latin typeface="Liberation Sans"/>
                <a:ea typeface="ＭＳ Ｐゴシック" charset="0"/>
              </a:rPr>
              <a:t>’</a:t>
            </a:r>
            <a:endParaRPr lang="en-GB" dirty="0">
              <a:solidFill>
                <a:schemeClr val="accent1"/>
              </a:solidFill>
              <a:latin typeface="Liberation Sans"/>
              <a:ea typeface="ＭＳ Ｐゴシック" charset="0"/>
            </a:endParaRPr>
          </a:p>
          <a:p>
            <a:pPr eaLnBrk="1" hangingPunct="1"/>
            <a:endParaRPr lang="en-GB" dirty="0">
              <a:latin typeface="Liberation Sans"/>
            </a:endParaRPr>
          </a:p>
        </p:txBody>
      </p:sp>
      <p:graphicFrame>
        <p:nvGraphicFramePr>
          <p:cNvPr id="44034" name="Object 2"/>
          <p:cNvGraphicFramePr>
            <a:graphicFrameLocks noChangeAspect="1"/>
          </p:cNvGraphicFramePr>
          <p:nvPr>
            <p:extLst>
              <p:ext uri="{D42A27DB-BD31-4B8C-83A1-F6EECF244321}">
                <p14:modId xmlns:p14="http://schemas.microsoft.com/office/powerpoint/2010/main" val="849081217"/>
              </p:ext>
            </p:extLst>
          </p:nvPr>
        </p:nvGraphicFramePr>
        <p:xfrm>
          <a:off x="2438400" y="4800600"/>
          <a:ext cx="3657600" cy="557213"/>
        </p:xfrm>
        <a:graphic>
          <a:graphicData uri="http://schemas.openxmlformats.org/presentationml/2006/ole">
            <mc:AlternateContent xmlns:mc="http://schemas.openxmlformats.org/markup-compatibility/2006">
              <mc:Choice xmlns:v="urn:schemas-microsoft-com:vml" Requires="v">
                <p:oleObj spid="_x0000_s3118" name="Document" r:id="rId5" imgW="3647880" imgH="548280" progId="Word.Document.8">
                  <p:embed/>
                </p:oleObj>
              </mc:Choice>
              <mc:Fallback>
                <p:oleObj name="Document" r:id="rId5" imgW="3647880" imgH="548280"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4800600"/>
                        <a:ext cx="3657600" cy="557213"/>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pic>
                </p:oleObj>
              </mc:Fallback>
            </mc:AlternateContent>
          </a:graphicData>
        </a:graphic>
      </p:graphicFrame>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40</a:t>
            </a:fld>
            <a:endParaRPr lang="en-GB" dirty="0"/>
          </a:p>
        </p:txBody>
      </p:sp>
    </p:spTree>
    <p:extLst>
      <p:ext uri="{BB962C8B-B14F-4D97-AF65-F5344CB8AC3E}">
        <p14:creationId xmlns:p14="http://schemas.microsoft.com/office/powerpoint/2010/main" val="21151417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p:cNvSpPr>
            <a:spLocks noGrp="1" noChangeArrowheads="1"/>
          </p:cNvSpPr>
          <p:nvPr>
            <p:ph type="title" idx="4294967295"/>
          </p:nvPr>
        </p:nvSpPr>
        <p:spPr>
          <a:xfrm>
            <a:off x="685800" y="228600"/>
            <a:ext cx="7772400" cy="1143000"/>
          </a:xfrm>
        </p:spPr>
        <p:txBody>
          <a:bodyPr/>
          <a:lstStyle/>
          <a:p>
            <a:pPr eaLnBrk="1" hangingPunct="1"/>
            <a:r>
              <a:rPr lang="en-GB">
                <a:latin typeface="Liberation Sans"/>
              </a:rPr>
              <a:t>Error messages</a:t>
            </a:r>
          </a:p>
        </p:txBody>
      </p:sp>
      <p:sp>
        <p:nvSpPr>
          <p:cNvPr id="46085" name="Rectangle 3"/>
          <p:cNvSpPr>
            <a:spLocks noGrp="1" noChangeArrowheads="1"/>
          </p:cNvSpPr>
          <p:nvPr>
            <p:ph type="body" idx="4294967295"/>
          </p:nvPr>
        </p:nvSpPr>
        <p:spPr>
          <a:xfrm>
            <a:off x="381000" y="1447800"/>
            <a:ext cx="8382000" cy="4789512"/>
          </a:xfrm>
        </p:spPr>
        <p:txBody>
          <a:bodyPr>
            <a:normAutofit lnSpcReduction="10000"/>
          </a:bodyPr>
          <a:lstStyle/>
          <a:p>
            <a:pPr algn="ctr" eaLnBrk="1" hangingPunct="1">
              <a:lnSpc>
                <a:spcPct val="90000"/>
              </a:lnSpc>
              <a:buFontTx/>
              <a:buNone/>
            </a:pPr>
            <a:r>
              <a:rPr lang="ja-JP" altLang="en-GB" sz="2200" dirty="0">
                <a:latin typeface="Liberation Sans"/>
              </a:rPr>
              <a:t>“</a:t>
            </a:r>
            <a:r>
              <a:rPr lang="en-GB" sz="2200" dirty="0">
                <a:latin typeface="Liberation Sans"/>
              </a:rPr>
              <a:t>The application Word Wonder has unexpectedly quit due to a type 2 error.</a:t>
            </a:r>
            <a:r>
              <a:rPr lang="ja-JP" altLang="en-GB" sz="2200" dirty="0">
                <a:latin typeface="Liberation Sans"/>
              </a:rPr>
              <a:t>”</a:t>
            </a:r>
            <a:endParaRPr lang="en-GB" sz="2200" dirty="0">
              <a:latin typeface="Liberation Sans"/>
            </a:endParaRPr>
          </a:p>
          <a:p>
            <a:pPr algn="ctr" eaLnBrk="1" hangingPunct="1">
              <a:lnSpc>
                <a:spcPct val="90000"/>
              </a:lnSpc>
              <a:buFontTx/>
              <a:buNone/>
            </a:pPr>
            <a:endParaRPr lang="en-GB" sz="700" dirty="0">
              <a:latin typeface="Liberation Sans"/>
            </a:endParaRPr>
          </a:p>
          <a:p>
            <a:pPr algn="ctr" eaLnBrk="1" hangingPunct="1">
              <a:lnSpc>
                <a:spcPct val="90000"/>
              </a:lnSpc>
              <a:buFontTx/>
              <a:buNone/>
            </a:pPr>
            <a:r>
              <a:rPr lang="en-GB" sz="2600" dirty="0">
                <a:latin typeface="Liberation Sans"/>
              </a:rPr>
              <a:t>Why not instead:</a:t>
            </a:r>
          </a:p>
          <a:p>
            <a:pPr algn="ctr" eaLnBrk="1" hangingPunct="1">
              <a:lnSpc>
                <a:spcPct val="90000"/>
              </a:lnSpc>
              <a:buFontTx/>
              <a:buNone/>
            </a:pPr>
            <a:endParaRPr lang="en-GB" sz="700" dirty="0">
              <a:latin typeface="Liberation Sans"/>
            </a:endParaRPr>
          </a:p>
          <a:p>
            <a:pPr algn="ctr" eaLnBrk="1" hangingPunct="1">
              <a:lnSpc>
                <a:spcPct val="90000"/>
              </a:lnSpc>
              <a:buFontTx/>
              <a:buNone/>
            </a:pPr>
            <a:r>
              <a:rPr lang="ja-JP" altLang="en-GB" sz="2200" dirty="0">
                <a:latin typeface="Liberation Sans"/>
              </a:rPr>
              <a:t>“</a:t>
            </a:r>
            <a:r>
              <a:rPr lang="en-GB" sz="2200" dirty="0">
                <a:latin typeface="Liberation Sans"/>
              </a:rPr>
              <a:t>the application has </a:t>
            </a:r>
            <a:r>
              <a:rPr lang="en-GB" sz="2200" i="1" dirty="0">
                <a:latin typeface="Liberation Sans"/>
              </a:rPr>
              <a:t>expectedly</a:t>
            </a:r>
            <a:r>
              <a:rPr lang="en-GB" sz="2200" dirty="0">
                <a:latin typeface="Liberation Sans"/>
              </a:rPr>
              <a:t> quit due to poor coding in the operating system</a:t>
            </a:r>
            <a:r>
              <a:rPr lang="ja-JP" altLang="en-GB" sz="2200" dirty="0">
                <a:latin typeface="Liberation Sans"/>
              </a:rPr>
              <a:t>”</a:t>
            </a:r>
            <a:endParaRPr lang="en-GB" sz="2200" dirty="0">
              <a:latin typeface="Liberation Sans"/>
            </a:endParaRPr>
          </a:p>
          <a:p>
            <a:pPr eaLnBrk="1" hangingPunct="1">
              <a:lnSpc>
                <a:spcPct val="90000"/>
              </a:lnSpc>
            </a:pPr>
            <a:endParaRPr lang="en-GB" sz="2000" dirty="0">
              <a:latin typeface="Liberation Sans"/>
            </a:endParaRPr>
          </a:p>
          <a:p>
            <a:pPr eaLnBrk="1" hangingPunct="1">
              <a:lnSpc>
                <a:spcPct val="90000"/>
              </a:lnSpc>
            </a:pPr>
            <a:r>
              <a:rPr lang="en-GB" sz="2400" dirty="0" err="1">
                <a:latin typeface="Liberation Sans"/>
              </a:rPr>
              <a:t>Shneiderman</a:t>
            </a:r>
            <a:r>
              <a:rPr lang="ja-JP" altLang="en-GB" sz="2400" dirty="0">
                <a:latin typeface="Liberation Sans"/>
              </a:rPr>
              <a:t>’</a:t>
            </a:r>
            <a:r>
              <a:rPr lang="en-GB" sz="2400" dirty="0">
                <a:latin typeface="Liberation Sans"/>
              </a:rPr>
              <a:t>s  guidelines for error messages include</a:t>
            </a:r>
            <a:r>
              <a:rPr lang="en-GB" sz="2400" dirty="0" smtClean="0">
                <a:latin typeface="Liberation Sans"/>
              </a:rPr>
              <a:t>:</a:t>
            </a:r>
          </a:p>
          <a:p>
            <a:pPr eaLnBrk="1" hangingPunct="1">
              <a:lnSpc>
                <a:spcPct val="90000"/>
              </a:lnSpc>
            </a:pPr>
            <a:endParaRPr lang="en-GB" sz="1200" dirty="0">
              <a:solidFill>
                <a:srgbClr val="7030A0"/>
              </a:solidFill>
              <a:latin typeface="Liberation Sans"/>
            </a:endParaRPr>
          </a:p>
          <a:p>
            <a:pPr lvl="2" eaLnBrk="1" hangingPunct="1">
              <a:lnSpc>
                <a:spcPct val="90000"/>
              </a:lnSpc>
            </a:pPr>
            <a:r>
              <a:rPr lang="en-GB" sz="1800" dirty="0">
                <a:solidFill>
                  <a:schemeClr val="accent1"/>
                </a:solidFill>
                <a:latin typeface="Liberation Sans"/>
                <a:ea typeface="ＭＳ Ｐゴシック" charset="0"/>
              </a:rPr>
              <a:t>avoid using terms like FATAL, INVALID, BAD</a:t>
            </a:r>
          </a:p>
          <a:p>
            <a:pPr lvl="2" eaLnBrk="1" hangingPunct="1">
              <a:lnSpc>
                <a:spcPct val="90000"/>
              </a:lnSpc>
            </a:pPr>
            <a:r>
              <a:rPr lang="en-GB" sz="1800" dirty="0">
                <a:solidFill>
                  <a:schemeClr val="accent1"/>
                </a:solidFill>
                <a:latin typeface="Liberation Sans"/>
                <a:ea typeface="ＭＳ Ｐゴシック" charset="0"/>
              </a:rPr>
              <a:t>Audio warnings </a:t>
            </a:r>
          </a:p>
          <a:p>
            <a:pPr lvl="2" eaLnBrk="1" hangingPunct="1">
              <a:lnSpc>
                <a:spcPct val="90000"/>
              </a:lnSpc>
            </a:pPr>
            <a:r>
              <a:rPr lang="en-GB" sz="1800" dirty="0">
                <a:solidFill>
                  <a:schemeClr val="accent1"/>
                </a:solidFill>
                <a:latin typeface="Liberation Sans"/>
                <a:ea typeface="ＭＳ Ｐゴシック" charset="0"/>
              </a:rPr>
              <a:t>Avoid UPPERCASE and long code numbers</a:t>
            </a:r>
          </a:p>
          <a:p>
            <a:pPr lvl="2" eaLnBrk="1" hangingPunct="1">
              <a:lnSpc>
                <a:spcPct val="90000"/>
              </a:lnSpc>
            </a:pPr>
            <a:r>
              <a:rPr lang="en-GB" sz="1800" dirty="0">
                <a:solidFill>
                  <a:schemeClr val="accent1"/>
                </a:solidFill>
                <a:latin typeface="Liberation Sans"/>
                <a:ea typeface="ＭＳ Ｐゴシック" charset="0"/>
              </a:rPr>
              <a:t>Messages should be precise rather than vague</a:t>
            </a:r>
          </a:p>
          <a:p>
            <a:pPr lvl="2" eaLnBrk="1" hangingPunct="1">
              <a:lnSpc>
                <a:spcPct val="90000"/>
              </a:lnSpc>
            </a:pPr>
            <a:r>
              <a:rPr lang="en-GB" sz="1800" dirty="0">
                <a:solidFill>
                  <a:schemeClr val="accent1"/>
                </a:solidFill>
                <a:latin typeface="Liberation Sans"/>
                <a:ea typeface="ＭＳ Ｐゴシック" charset="0"/>
              </a:rPr>
              <a:t>Provide context-sensitive help</a:t>
            </a:r>
          </a:p>
          <a:p>
            <a:pPr eaLnBrk="1" hangingPunct="1">
              <a:lnSpc>
                <a:spcPct val="90000"/>
              </a:lnSpc>
              <a:buFontTx/>
              <a:buNone/>
            </a:pPr>
            <a:endParaRPr lang="en-GB" sz="1800" dirty="0">
              <a:latin typeface="Liberation Sans"/>
            </a:endParaRPr>
          </a:p>
        </p:txBody>
      </p:sp>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41</a:t>
            </a:fld>
            <a:endParaRPr lang="en-GB" dirty="0"/>
          </a:p>
        </p:txBody>
      </p:sp>
    </p:spTree>
    <p:extLst>
      <p:ext uri="{BB962C8B-B14F-4D97-AF65-F5344CB8AC3E}">
        <p14:creationId xmlns:p14="http://schemas.microsoft.com/office/powerpoint/2010/main" val="8025635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3" name="Rectangle 2"/>
          <p:cNvSpPr>
            <a:spLocks noGrp="1" noChangeArrowheads="1"/>
          </p:cNvSpPr>
          <p:nvPr>
            <p:ph type="title" idx="4294967295"/>
          </p:nvPr>
        </p:nvSpPr>
        <p:spPr/>
        <p:txBody>
          <a:bodyPr/>
          <a:lstStyle/>
          <a:p>
            <a:pPr eaLnBrk="1" hangingPunct="1"/>
            <a:r>
              <a:rPr lang="en-GB">
                <a:latin typeface="Liberation Sans"/>
              </a:rPr>
              <a:t>Website error messages</a:t>
            </a:r>
          </a:p>
        </p:txBody>
      </p:sp>
      <p:pic>
        <p:nvPicPr>
          <p:cNvPr id="48134" name="Picture 3" descr="40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844825"/>
            <a:ext cx="7848600"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2" name="Picture 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9904" y="3028695"/>
            <a:ext cx="8388424" cy="2773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42</a:t>
            </a:fld>
            <a:endParaRPr lang="en-GB" dirty="0"/>
          </a:p>
        </p:txBody>
      </p:sp>
    </p:spTree>
    <p:extLst>
      <p:ext uri="{BB962C8B-B14F-4D97-AF65-F5344CB8AC3E}">
        <p14:creationId xmlns:p14="http://schemas.microsoft.com/office/powerpoint/2010/main" val="5734183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2"/>
          <p:cNvSpPr>
            <a:spLocks noGrp="1" noChangeArrowheads="1"/>
          </p:cNvSpPr>
          <p:nvPr>
            <p:ph type="title" idx="4294967295"/>
          </p:nvPr>
        </p:nvSpPr>
        <p:spPr>
          <a:xfrm>
            <a:off x="685800" y="304800"/>
            <a:ext cx="7772400" cy="1143000"/>
          </a:xfrm>
        </p:spPr>
        <p:txBody>
          <a:bodyPr>
            <a:normAutofit/>
          </a:bodyPr>
          <a:lstStyle/>
          <a:p>
            <a:pPr eaLnBrk="1" hangingPunct="1"/>
            <a:r>
              <a:rPr lang="en-GB">
                <a:latin typeface="Liberation Sans"/>
              </a:rPr>
              <a:t>More helpful error message</a:t>
            </a:r>
          </a:p>
        </p:txBody>
      </p:sp>
      <p:sp>
        <p:nvSpPr>
          <p:cNvPr id="50181" name="Rectangle 3"/>
          <p:cNvSpPr>
            <a:spLocks noGrp="1" noChangeArrowheads="1"/>
          </p:cNvSpPr>
          <p:nvPr>
            <p:ph type="body" idx="4294967295"/>
          </p:nvPr>
        </p:nvSpPr>
        <p:spPr>
          <a:xfrm>
            <a:off x="683568" y="1556792"/>
            <a:ext cx="7772400" cy="4495800"/>
          </a:xfrm>
        </p:spPr>
        <p:txBody>
          <a:bodyPr>
            <a:normAutofit/>
          </a:bodyPr>
          <a:lstStyle/>
          <a:p>
            <a:pPr eaLnBrk="1" hangingPunct="1">
              <a:buFontTx/>
              <a:buNone/>
            </a:pPr>
            <a:r>
              <a:rPr lang="en-GB" sz="1800" dirty="0">
                <a:solidFill>
                  <a:srgbClr val="000000"/>
                </a:solidFill>
                <a:latin typeface="Liberation Sans"/>
              </a:rPr>
              <a:t>	</a:t>
            </a:r>
            <a:r>
              <a:rPr lang="ja-JP" altLang="en-GB" sz="1900" dirty="0">
                <a:solidFill>
                  <a:srgbClr val="7030A0"/>
                </a:solidFill>
                <a:latin typeface="Liberation Sans"/>
              </a:rPr>
              <a:t>“</a:t>
            </a:r>
            <a:r>
              <a:rPr lang="en-GB" sz="1900" dirty="0">
                <a:solidFill>
                  <a:srgbClr val="7030A0"/>
                </a:solidFill>
                <a:latin typeface="Liberation Sans"/>
              </a:rPr>
              <a:t>The requested page </a:t>
            </a:r>
            <a:r>
              <a:rPr lang="en-GB" sz="1900" b="1" dirty="0">
                <a:solidFill>
                  <a:srgbClr val="7030A0"/>
                </a:solidFill>
                <a:latin typeface="Liberation Sans"/>
              </a:rPr>
              <a:t>/</a:t>
            </a:r>
            <a:r>
              <a:rPr lang="en-GB" sz="1900" b="1" dirty="0" err="1">
                <a:solidFill>
                  <a:srgbClr val="7030A0"/>
                </a:solidFill>
                <a:latin typeface="Liberation Sans"/>
              </a:rPr>
              <a:t>helpme</a:t>
            </a:r>
            <a:r>
              <a:rPr lang="en-GB" sz="1900" dirty="0">
                <a:solidFill>
                  <a:srgbClr val="7030A0"/>
                </a:solidFill>
                <a:latin typeface="Liberation Sans"/>
              </a:rPr>
              <a:t> is not available on the web server. </a:t>
            </a:r>
          </a:p>
          <a:p>
            <a:pPr eaLnBrk="1" hangingPunct="1">
              <a:buFontTx/>
              <a:buNone/>
            </a:pPr>
            <a:endParaRPr lang="en-GB" sz="1900" dirty="0">
              <a:solidFill>
                <a:srgbClr val="7030A0"/>
              </a:solidFill>
              <a:latin typeface="Liberation Sans"/>
            </a:endParaRPr>
          </a:p>
          <a:p>
            <a:pPr eaLnBrk="1" hangingPunct="1">
              <a:buFontTx/>
              <a:buNone/>
            </a:pPr>
            <a:r>
              <a:rPr lang="en-GB" sz="1900" dirty="0">
                <a:latin typeface="Liberation Sans"/>
              </a:rPr>
              <a:t>	If you followed a link or bookmark to get to this page, please let us know, so that we can fix the problem. Please include the URL of the referring page as well as the URL of the missing page. </a:t>
            </a:r>
          </a:p>
          <a:p>
            <a:pPr eaLnBrk="1" hangingPunct="1">
              <a:buFontTx/>
              <a:buNone/>
            </a:pPr>
            <a:endParaRPr lang="en-GB" sz="1900" dirty="0">
              <a:latin typeface="Liberation Sans"/>
            </a:endParaRPr>
          </a:p>
          <a:p>
            <a:pPr eaLnBrk="1" hangingPunct="1">
              <a:buFontTx/>
              <a:buNone/>
            </a:pPr>
            <a:r>
              <a:rPr lang="en-GB" sz="1900" dirty="0">
                <a:latin typeface="Liberation Sans"/>
              </a:rPr>
              <a:t>	Otherwise check that you have typed the address of the web page correctly. </a:t>
            </a:r>
          </a:p>
          <a:p>
            <a:pPr eaLnBrk="1" hangingPunct="1">
              <a:buFontTx/>
              <a:buNone/>
            </a:pPr>
            <a:endParaRPr lang="en-GB" sz="1900" dirty="0">
              <a:solidFill>
                <a:srgbClr val="7030A0"/>
              </a:solidFill>
              <a:latin typeface="Liberation Sans"/>
            </a:endParaRPr>
          </a:p>
          <a:p>
            <a:pPr eaLnBrk="1" hangingPunct="1">
              <a:buFontTx/>
              <a:buNone/>
            </a:pPr>
            <a:r>
              <a:rPr lang="en-GB" sz="1900" i="1" dirty="0">
                <a:solidFill>
                  <a:srgbClr val="7030A0"/>
                </a:solidFill>
                <a:latin typeface="Liberation Sans"/>
              </a:rPr>
              <a:t>	The Web site you seek</a:t>
            </a:r>
            <a:br>
              <a:rPr lang="en-GB" sz="1900" i="1" dirty="0">
                <a:solidFill>
                  <a:srgbClr val="7030A0"/>
                </a:solidFill>
                <a:latin typeface="Liberation Sans"/>
              </a:rPr>
            </a:br>
            <a:r>
              <a:rPr lang="en-GB" sz="1900" i="1" dirty="0">
                <a:solidFill>
                  <a:srgbClr val="7030A0"/>
                </a:solidFill>
                <a:latin typeface="Liberation Sans"/>
              </a:rPr>
              <a:t>Cannot be located, but</a:t>
            </a:r>
            <a:br>
              <a:rPr lang="en-GB" sz="1900" i="1" dirty="0">
                <a:solidFill>
                  <a:srgbClr val="7030A0"/>
                </a:solidFill>
                <a:latin typeface="Liberation Sans"/>
              </a:rPr>
            </a:br>
            <a:r>
              <a:rPr lang="en-GB" sz="1900" i="1" dirty="0">
                <a:solidFill>
                  <a:srgbClr val="7030A0"/>
                </a:solidFill>
                <a:latin typeface="Liberation Sans"/>
              </a:rPr>
              <a:t>Countless more exist.</a:t>
            </a:r>
            <a:r>
              <a:rPr lang="ja-JP" altLang="en-GB" sz="1900" i="1" dirty="0">
                <a:solidFill>
                  <a:srgbClr val="7030A0"/>
                </a:solidFill>
                <a:latin typeface="Liberation Sans"/>
              </a:rPr>
              <a:t>”</a:t>
            </a:r>
            <a:endParaRPr lang="en-GB" sz="1900" dirty="0">
              <a:solidFill>
                <a:srgbClr val="7030A0"/>
              </a:solidFill>
              <a:latin typeface="Liberation Sans"/>
            </a:endParaRPr>
          </a:p>
          <a:p>
            <a:pPr eaLnBrk="1" hangingPunct="1"/>
            <a:endParaRPr lang="en-GB" sz="1800" dirty="0">
              <a:latin typeface="Liberation Sans"/>
            </a:endParaRPr>
          </a:p>
        </p:txBody>
      </p:sp>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43</a:t>
            </a:fld>
            <a:endParaRPr lang="en-GB" dirty="0"/>
          </a:p>
        </p:txBody>
      </p:sp>
    </p:spTree>
    <p:extLst>
      <p:ext uri="{BB962C8B-B14F-4D97-AF65-F5344CB8AC3E}">
        <p14:creationId xmlns:p14="http://schemas.microsoft.com/office/powerpoint/2010/main" val="3265551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2"/>
          <p:cNvSpPr>
            <a:spLocks noGrp="1" noChangeArrowheads="1"/>
          </p:cNvSpPr>
          <p:nvPr>
            <p:ph type="title" idx="4294967295"/>
          </p:nvPr>
        </p:nvSpPr>
        <p:spPr>
          <a:xfrm>
            <a:off x="685800" y="381000"/>
            <a:ext cx="7772400" cy="1143000"/>
          </a:xfrm>
        </p:spPr>
        <p:txBody>
          <a:bodyPr>
            <a:normAutofit/>
          </a:bodyPr>
          <a:lstStyle/>
          <a:p>
            <a:pPr eaLnBrk="1" hangingPunct="1"/>
            <a:r>
              <a:rPr lang="en-GB" sz="3600">
                <a:latin typeface="Liberation Sans"/>
              </a:rPr>
              <a:t>Should computers say they</a:t>
            </a:r>
            <a:r>
              <a:rPr lang="ja-JP" altLang="en-GB" sz="3600">
                <a:latin typeface="Liberation Sans"/>
              </a:rPr>
              <a:t>’</a:t>
            </a:r>
            <a:r>
              <a:rPr lang="en-GB" sz="3600">
                <a:latin typeface="Liberation Sans"/>
              </a:rPr>
              <a:t>re sorry?</a:t>
            </a:r>
          </a:p>
        </p:txBody>
      </p:sp>
      <p:sp>
        <p:nvSpPr>
          <p:cNvPr id="52229" name="Rectangle 3"/>
          <p:cNvSpPr>
            <a:spLocks noGrp="1" noChangeArrowheads="1"/>
          </p:cNvSpPr>
          <p:nvPr>
            <p:ph type="body" idx="4294967295"/>
          </p:nvPr>
        </p:nvSpPr>
        <p:spPr>
          <a:xfrm>
            <a:off x="304800" y="1484784"/>
            <a:ext cx="8534400" cy="4824536"/>
          </a:xfrm>
        </p:spPr>
        <p:txBody>
          <a:bodyPr/>
          <a:lstStyle/>
          <a:p>
            <a:pPr eaLnBrk="1" hangingPunct="1">
              <a:lnSpc>
                <a:spcPct val="90000"/>
              </a:lnSpc>
            </a:pPr>
            <a:r>
              <a:rPr lang="en-GB" sz="2400" dirty="0">
                <a:latin typeface="Liberation Sans"/>
              </a:rPr>
              <a:t>Reeves and Naas (1996) argue that computers should be made to </a:t>
            </a:r>
            <a:r>
              <a:rPr lang="en-GB" sz="2400" dirty="0" smtClean="0">
                <a:latin typeface="Liberation Sans"/>
              </a:rPr>
              <a:t>apologize</a:t>
            </a:r>
          </a:p>
          <a:p>
            <a:pPr eaLnBrk="1" hangingPunct="1">
              <a:lnSpc>
                <a:spcPct val="90000"/>
              </a:lnSpc>
            </a:pPr>
            <a:endParaRPr lang="en-GB" sz="1200" dirty="0">
              <a:latin typeface="Liberation Sans"/>
            </a:endParaRPr>
          </a:p>
          <a:p>
            <a:pPr eaLnBrk="1" hangingPunct="1">
              <a:lnSpc>
                <a:spcPct val="90000"/>
              </a:lnSpc>
            </a:pPr>
            <a:r>
              <a:rPr lang="en-GB" sz="2400" dirty="0">
                <a:latin typeface="Liberation Sans"/>
              </a:rPr>
              <a:t>Should emulate human </a:t>
            </a:r>
            <a:r>
              <a:rPr lang="en-GB" sz="2400" dirty="0" smtClean="0">
                <a:latin typeface="Liberation Sans"/>
              </a:rPr>
              <a:t>etiquette</a:t>
            </a:r>
          </a:p>
          <a:p>
            <a:pPr eaLnBrk="1" hangingPunct="1">
              <a:lnSpc>
                <a:spcPct val="90000"/>
              </a:lnSpc>
            </a:pPr>
            <a:endParaRPr lang="en-GB" sz="1200" dirty="0">
              <a:latin typeface="Liberation Sans"/>
            </a:endParaRPr>
          </a:p>
          <a:p>
            <a:pPr eaLnBrk="1" hangingPunct="1">
              <a:lnSpc>
                <a:spcPct val="90000"/>
              </a:lnSpc>
            </a:pPr>
            <a:r>
              <a:rPr lang="en-GB" sz="2400" dirty="0">
                <a:latin typeface="Liberation Sans"/>
              </a:rPr>
              <a:t>Would users be as forgiving of computers saying sorry as people are of each other when saying sorry</a:t>
            </a:r>
            <a:r>
              <a:rPr lang="en-GB" sz="2400" dirty="0" smtClean="0">
                <a:latin typeface="Liberation Sans"/>
              </a:rPr>
              <a:t>?</a:t>
            </a:r>
          </a:p>
          <a:p>
            <a:pPr eaLnBrk="1" hangingPunct="1">
              <a:lnSpc>
                <a:spcPct val="90000"/>
              </a:lnSpc>
            </a:pPr>
            <a:endParaRPr lang="en-GB" sz="1200" dirty="0">
              <a:latin typeface="Liberation Sans"/>
            </a:endParaRPr>
          </a:p>
          <a:p>
            <a:pPr eaLnBrk="1" hangingPunct="1">
              <a:lnSpc>
                <a:spcPct val="90000"/>
              </a:lnSpc>
            </a:pPr>
            <a:r>
              <a:rPr lang="en-GB" sz="2400" dirty="0">
                <a:latin typeface="Liberation Sans"/>
              </a:rPr>
              <a:t>How sincere would they think the computer was being? For example, after a system crash</a:t>
            </a:r>
            <a:r>
              <a:rPr lang="en-GB" sz="1800" dirty="0" smtClean="0">
                <a:latin typeface="Liberation Sans"/>
              </a:rPr>
              <a:t>:</a:t>
            </a:r>
          </a:p>
          <a:p>
            <a:pPr eaLnBrk="1" hangingPunct="1">
              <a:lnSpc>
                <a:spcPct val="90000"/>
              </a:lnSpc>
            </a:pPr>
            <a:endParaRPr lang="en-GB" sz="600" dirty="0">
              <a:solidFill>
                <a:srgbClr val="7030A0"/>
              </a:solidFill>
              <a:latin typeface="Liberation Sans"/>
            </a:endParaRPr>
          </a:p>
          <a:p>
            <a:pPr lvl="1" eaLnBrk="1" hangingPunct="1">
              <a:lnSpc>
                <a:spcPct val="90000"/>
              </a:lnSpc>
            </a:pPr>
            <a:r>
              <a:rPr lang="ja-JP" altLang="en-GB" sz="1800" dirty="0">
                <a:solidFill>
                  <a:schemeClr val="accent1"/>
                </a:solidFill>
                <a:latin typeface="Liberation Sans"/>
                <a:ea typeface="ＭＳ Ｐゴシック" charset="0"/>
              </a:rPr>
              <a:t>“</a:t>
            </a:r>
            <a:r>
              <a:rPr lang="en-GB" sz="1800" dirty="0">
                <a:solidFill>
                  <a:schemeClr val="accent1"/>
                </a:solidFill>
                <a:latin typeface="Liberation Sans"/>
                <a:ea typeface="ＭＳ Ｐゴシック" charset="0"/>
              </a:rPr>
              <a:t>I</a:t>
            </a:r>
            <a:r>
              <a:rPr lang="ja-JP" altLang="en-GB" sz="1800" dirty="0">
                <a:solidFill>
                  <a:schemeClr val="accent1"/>
                </a:solidFill>
                <a:latin typeface="Liberation Sans"/>
                <a:ea typeface="ＭＳ Ｐゴシック" charset="0"/>
              </a:rPr>
              <a:t>’</a:t>
            </a:r>
            <a:r>
              <a:rPr lang="en-GB" sz="1800" dirty="0">
                <a:solidFill>
                  <a:schemeClr val="accent1"/>
                </a:solidFill>
                <a:latin typeface="Liberation Sans"/>
                <a:ea typeface="ＭＳ Ｐゴシック" charset="0"/>
              </a:rPr>
              <a:t>m really sorry I crashed. I</a:t>
            </a:r>
            <a:r>
              <a:rPr lang="ja-JP" altLang="en-GB" sz="1800" dirty="0">
                <a:solidFill>
                  <a:schemeClr val="accent1"/>
                </a:solidFill>
                <a:latin typeface="Liberation Sans"/>
                <a:ea typeface="ＭＳ Ｐゴシック" charset="0"/>
              </a:rPr>
              <a:t>’</a:t>
            </a:r>
            <a:r>
              <a:rPr lang="en-GB" sz="1800" dirty="0" err="1">
                <a:solidFill>
                  <a:schemeClr val="accent1"/>
                </a:solidFill>
                <a:latin typeface="Liberation Sans"/>
                <a:ea typeface="ＭＳ Ｐゴシック" charset="0"/>
              </a:rPr>
              <a:t>ll</a:t>
            </a:r>
            <a:r>
              <a:rPr lang="en-GB" sz="1800" dirty="0">
                <a:solidFill>
                  <a:schemeClr val="accent1"/>
                </a:solidFill>
                <a:latin typeface="Liberation Sans"/>
                <a:ea typeface="ＭＳ Ｐゴシック" charset="0"/>
              </a:rPr>
              <a:t> try not to do it again</a:t>
            </a:r>
            <a:r>
              <a:rPr lang="ja-JP" altLang="en-GB" sz="1800" dirty="0">
                <a:solidFill>
                  <a:schemeClr val="accent1"/>
                </a:solidFill>
                <a:latin typeface="Liberation Sans"/>
                <a:ea typeface="ＭＳ Ｐゴシック" charset="0"/>
              </a:rPr>
              <a:t>”</a:t>
            </a:r>
            <a:endParaRPr lang="en-GB" sz="1800" dirty="0">
              <a:solidFill>
                <a:schemeClr val="accent1"/>
              </a:solidFill>
              <a:latin typeface="Liberation Sans"/>
              <a:ea typeface="ＭＳ Ｐゴシック" charset="0"/>
            </a:endParaRPr>
          </a:p>
          <a:p>
            <a:pPr lvl="1" eaLnBrk="1" hangingPunct="1">
              <a:lnSpc>
                <a:spcPct val="90000"/>
              </a:lnSpc>
            </a:pPr>
            <a:endParaRPr lang="en-GB" sz="700" dirty="0">
              <a:latin typeface="Liberation Sans"/>
              <a:ea typeface="ＭＳ Ｐゴシック" charset="0"/>
            </a:endParaRPr>
          </a:p>
          <a:p>
            <a:pPr eaLnBrk="1" hangingPunct="1">
              <a:lnSpc>
                <a:spcPct val="90000"/>
              </a:lnSpc>
            </a:pPr>
            <a:r>
              <a:rPr lang="en-GB" sz="2400" dirty="0">
                <a:latin typeface="Liberation Sans"/>
              </a:rPr>
              <a:t>How else should computers communicate with users?</a:t>
            </a:r>
          </a:p>
        </p:txBody>
      </p:sp>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44</a:t>
            </a:fld>
            <a:endParaRPr lang="en-GB" dirty="0"/>
          </a:p>
        </p:txBody>
      </p:sp>
    </p:spTree>
    <p:extLst>
      <p:ext uri="{BB962C8B-B14F-4D97-AF65-F5344CB8AC3E}">
        <p14:creationId xmlns:p14="http://schemas.microsoft.com/office/powerpoint/2010/main" val="3847480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49" y="365126"/>
            <a:ext cx="8159215" cy="1325563"/>
          </a:xfrm>
        </p:spPr>
        <p:txBody>
          <a:bodyPr>
            <a:normAutofit/>
          </a:bodyPr>
          <a:lstStyle/>
          <a:p>
            <a:r>
              <a:rPr lang="en-US" dirty="0" smtClean="0"/>
              <a:t>Detecting emotions and emotional technology</a:t>
            </a:r>
            <a:endParaRPr lang="en-US" dirty="0"/>
          </a:p>
        </p:txBody>
      </p:sp>
      <p:sp>
        <p:nvSpPr>
          <p:cNvPr id="6" name="Content Placeholder 5"/>
          <p:cNvSpPr>
            <a:spLocks noGrp="1"/>
          </p:cNvSpPr>
          <p:nvPr>
            <p:ph idx="1"/>
          </p:nvPr>
        </p:nvSpPr>
        <p:spPr/>
        <p:txBody>
          <a:bodyPr/>
          <a:lstStyle/>
          <a:p>
            <a:r>
              <a:rPr lang="en-US" dirty="0"/>
              <a:t>S</a:t>
            </a:r>
            <a:r>
              <a:rPr lang="en-US" dirty="0" smtClean="0"/>
              <a:t>ensing </a:t>
            </a:r>
            <a:r>
              <a:rPr lang="en-US" dirty="0"/>
              <a:t>technologies </a:t>
            </a:r>
            <a:r>
              <a:rPr lang="en-US" dirty="0" smtClean="0"/>
              <a:t>used to measure GSR, facial expressions, gestures, body movement</a:t>
            </a:r>
          </a:p>
          <a:p>
            <a:endParaRPr lang="en-US" sz="1200" dirty="0" smtClean="0"/>
          </a:p>
          <a:p>
            <a:r>
              <a:rPr lang="en-US" dirty="0" smtClean="0"/>
              <a:t>Aim is to predict </a:t>
            </a:r>
            <a:r>
              <a:rPr lang="en-US" dirty="0"/>
              <a:t>user’s emotions </a:t>
            </a:r>
            <a:r>
              <a:rPr lang="en-US" dirty="0" smtClean="0"/>
              <a:t>and </a:t>
            </a:r>
            <a:r>
              <a:rPr lang="en-US" dirty="0"/>
              <a:t>aspects of their behavior </a:t>
            </a:r>
            <a:r>
              <a:rPr lang="en-US" dirty="0" smtClean="0"/>
              <a:t> </a:t>
            </a:r>
          </a:p>
          <a:p>
            <a:endParaRPr lang="en-US" sz="1200" dirty="0" smtClean="0"/>
          </a:p>
          <a:p>
            <a:r>
              <a:rPr lang="en-US" dirty="0"/>
              <a:t>E</a:t>
            </a:r>
            <a:r>
              <a:rPr lang="en-US" dirty="0" smtClean="0"/>
              <a:t>.g. what </a:t>
            </a:r>
            <a:r>
              <a:rPr lang="en-US" dirty="0"/>
              <a:t>is someone most likely to buy online when feeling sad, bored or happy</a:t>
            </a:r>
          </a:p>
        </p:txBody>
      </p:sp>
      <p:sp>
        <p:nvSpPr>
          <p:cNvPr id="3" name="Slide Number Placeholder 2"/>
          <p:cNvSpPr>
            <a:spLocks noGrp="1"/>
          </p:cNvSpPr>
          <p:nvPr>
            <p:ph type="sldNum" sz="quarter" idx="12"/>
          </p:nvPr>
        </p:nvSpPr>
        <p:spPr/>
        <p:txBody>
          <a:bodyPr/>
          <a:lstStyle/>
          <a:p>
            <a:fld id="{1D5CD492-2BC6-F348-9965-EC1D86DF57A8}" type="slidenum">
              <a:rPr lang="en-US" smtClean="0"/>
              <a:t>45</a:t>
            </a:fld>
            <a:endParaRPr lang="en-US"/>
          </a:p>
        </p:txBody>
      </p:sp>
    </p:spTree>
    <p:extLst>
      <p:ext uri="{BB962C8B-B14F-4D97-AF65-F5344CB8AC3E}">
        <p14:creationId xmlns:p14="http://schemas.microsoft.com/office/powerpoint/2010/main" val="1179510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Facial Coding</a:t>
            </a:r>
            <a:endParaRPr lang="en-US" dirty="0"/>
          </a:p>
        </p:txBody>
      </p:sp>
      <p:sp>
        <p:nvSpPr>
          <p:cNvPr id="3" name="Content Placeholder 2"/>
          <p:cNvSpPr>
            <a:spLocks noGrp="1"/>
          </p:cNvSpPr>
          <p:nvPr>
            <p:ph idx="1"/>
          </p:nvPr>
        </p:nvSpPr>
        <p:spPr/>
        <p:txBody>
          <a:bodyPr>
            <a:normAutofit/>
          </a:bodyPr>
          <a:lstStyle/>
          <a:p>
            <a:r>
              <a:rPr lang="en-GB" dirty="0" smtClean="0"/>
              <a:t>Measures </a:t>
            </a:r>
            <a:r>
              <a:rPr lang="en-GB" dirty="0"/>
              <a:t>a user’s emotions as they interact with a computer or tablet </a:t>
            </a:r>
            <a:endParaRPr lang="en-GB" dirty="0" smtClean="0"/>
          </a:p>
          <a:p>
            <a:pPr marL="0" indent="0">
              <a:buNone/>
            </a:pPr>
            <a:endParaRPr lang="en-GB" sz="1100" dirty="0" smtClean="0"/>
          </a:p>
          <a:p>
            <a:r>
              <a:rPr lang="en-GB" dirty="0" smtClean="0"/>
              <a:t>Analyses </a:t>
            </a:r>
            <a:r>
              <a:rPr lang="en-GB" dirty="0"/>
              <a:t>images captured by a webcam of their </a:t>
            </a:r>
            <a:r>
              <a:rPr lang="en-GB" dirty="0" smtClean="0"/>
              <a:t>face</a:t>
            </a:r>
          </a:p>
          <a:p>
            <a:endParaRPr lang="en-GB" sz="1100" dirty="0" smtClean="0"/>
          </a:p>
          <a:p>
            <a:r>
              <a:rPr lang="en-GB" dirty="0" smtClean="0"/>
              <a:t>Uses this to gauge </a:t>
            </a:r>
            <a:r>
              <a:rPr lang="en-GB" dirty="0"/>
              <a:t>how engaged the user is </a:t>
            </a:r>
            <a:r>
              <a:rPr lang="en-GB" dirty="0" smtClean="0"/>
              <a:t>when looking at movies</a:t>
            </a:r>
            <a:r>
              <a:rPr lang="en-GB" dirty="0"/>
              <a:t>, online shopping sites and ads </a:t>
            </a:r>
            <a:endParaRPr lang="en-GB" dirty="0" smtClean="0"/>
          </a:p>
          <a:p>
            <a:endParaRPr lang="en-GB" sz="1100" dirty="0" smtClean="0"/>
          </a:p>
          <a:p>
            <a:r>
              <a:rPr lang="en-GB" dirty="0" smtClean="0"/>
              <a:t>6 core expressions - sadness</a:t>
            </a:r>
            <a:r>
              <a:rPr lang="en-GB" dirty="0"/>
              <a:t>, happiness, disgust, fear, surprise and anger </a:t>
            </a:r>
            <a:endParaRPr lang="en-US" dirty="0"/>
          </a:p>
        </p:txBody>
      </p:sp>
      <p:sp>
        <p:nvSpPr>
          <p:cNvPr id="5" name="Slide Number Placeholder 4"/>
          <p:cNvSpPr>
            <a:spLocks noGrp="1"/>
          </p:cNvSpPr>
          <p:nvPr>
            <p:ph type="sldNum" sz="quarter" idx="12"/>
          </p:nvPr>
        </p:nvSpPr>
        <p:spPr/>
        <p:txBody>
          <a:bodyPr/>
          <a:lstStyle/>
          <a:p>
            <a:fld id="{1D5CD492-2BC6-F348-9965-EC1D86DF57A8}" type="slidenum">
              <a:rPr lang="en-US" smtClean="0"/>
              <a:t>46</a:t>
            </a:fld>
            <a:endParaRPr lang="en-US"/>
          </a:p>
        </p:txBody>
      </p:sp>
    </p:spTree>
    <p:extLst>
      <p:ext uri="{BB962C8B-B14F-4D97-AF65-F5344CB8AC3E}">
        <p14:creationId xmlns:p14="http://schemas.microsoft.com/office/powerpoint/2010/main" val="38504825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to use the emotional data?</a:t>
            </a:r>
            <a:endParaRPr lang="en-US" dirty="0"/>
          </a:p>
        </p:txBody>
      </p:sp>
      <p:sp>
        <p:nvSpPr>
          <p:cNvPr id="3" name="Content Placeholder 2"/>
          <p:cNvSpPr>
            <a:spLocks noGrp="1"/>
          </p:cNvSpPr>
          <p:nvPr>
            <p:ph idx="1"/>
          </p:nvPr>
        </p:nvSpPr>
        <p:spPr/>
        <p:txBody>
          <a:bodyPr>
            <a:normAutofit/>
          </a:bodyPr>
          <a:lstStyle/>
          <a:p>
            <a:r>
              <a:rPr lang="en-GB" dirty="0" smtClean="0"/>
              <a:t>If user </a:t>
            </a:r>
            <a:r>
              <a:rPr lang="en-GB" dirty="0"/>
              <a:t>screws up their face when an ad pops up </a:t>
            </a:r>
            <a:r>
              <a:rPr lang="en-GB" dirty="0" smtClean="0"/>
              <a:t>-&gt; feel disgust</a:t>
            </a:r>
          </a:p>
          <a:p>
            <a:endParaRPr lang="en-GB" sz="600" dirty="0" smtClean="0"/>
          </a:p>
          <a:p>
            <a:r>
              <a:rPr lang="en-GB" dirty="0" smtClean="0"/>
              <a:t>If start </a:t>
            </a:r>
            <a:r>
              <a:rPr lang="en-GB" dirty="0"/>
              <a:t>smiling </a:t>
            </a:r>
            <a:r>
              <a:rPr lang="en-GB" dirty="0" smtClean="0"/>
              <a:t>-&gt; they </a:t>
            </a:r>
            <a:r>
              <a:rPr lang="en-GB" dirty="0"/>
              <a:t>are feeling happy </a:t>
            </a:r>
            <a:endParaRPr lang="en-GB" dirty="0" smtClean="0"/>
          </a:p>
          <a:p>
            <a:endParaRPr lang="en-GB" sz="600" dirty="0" smtClean="0"/>
          </a:p>
          <a:p>
            <a:r>
              <a:rPr lang="en-GB" dirty="0" smtClean="0"/>
              <a:t>Website </a:t>
            </a:r>
            <a:r>
              <a:rPr lang="en-GB" dirty="0"/>
              <a:t>can </a:t>
            </a:r>
            <a:r>
              <a:rPr lang="en-GB" dirty="0" smtClean="0"/>
              <a:t>adapt </a:t>
            </a:r>
            <a:r>
              <a:rPr lang="en-GB" dirty="0"/>
              <a:t>its ad, movie storyline or content to </a:t>
            </a:r>
            <a:r>
              <a:rPr lang="en-GB" dirty="0" smtClean="0"/>
              <a:t>match user’s emotional state</a:t>
            </a:r>
            <a:endParaRPr lang="en-GB" dirty="0"/>
          </a:p>
          <a:p>
            <a:r>
              <a:rPr lang="en-GB" dirty="0" smtClean="0"/>
              <a:t>Eye</a:t>
            </a:r>
            <a:r>
              <a:rPr lang="en-GB" dirty="0"/>
              <a:t>-tracking, finger pulse, speech and </a:t>
            </a:r>
            <a:r>
              <a:rPr lang="en-GB" dirty="0" smtClean="0"/>
              <a:t>words</a:t>
            </a:r>
            <a:r>
              <a:rPr lang="en-GB" dirty="0"/>
              <a:t>/phrases </a:t>
            </a:r>
            <a:r>
              <a:rPr lang="en-GB" dirty="0" smtClean="0"/>
              <a:t>also analysed when tweeting or </a:t>
            </a:r>
            <a:r>
              <a:rPr lang="en-GB" dirty="0"/>
              <a:t>posting to Facebook </a:t>
            </a:r>
            <a:endParaRPr lang="en-US" dirty="0"/>
          </a:p>
        </p:txBody>
      </p:sp>
      <p:sp>
        <p:nvSpPr>
          <p:cNvPr id="5" name="Slide Number Placeholder 4"/>
          <p:cNvSpPr>
            <a:spLocks noGrp="1"/>
          </p:cNvSpPr>
          <p:nvPr>
            <p:ph type="sldNum" sz="quarter" idx="12"/>
          </p:nvPr>
        </p:nvSpPr>
        <p:spPr/>
        <p:txBody>
          <a:bodyPr/>
          <a:lstStyle/>
          <a:p>
            <a:fld id="{1D5CD492-2BC6-F348-9965-EC1D86DF57A8}" type="slidenum">
              <a:rPr lang="en-US" smtClean="0"/>
              <a:t>47</a:t>
            </a:fld>
            <a:endParaRPr lang="en-US"/>
          </a:p>
        </p:txBody>
      </p:sp>
    </p:spTree>
    <p:extLst>
      <p:ext uri="{BB962C8B-B14F-4D97-AF65-F5344CB8AC3E}">
        <p14:creationId xmlns:p14="http://schemas.microsoft.com/office/powerpoint/2010/main" val="26969888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Indirect emotion detection</a:t>
            </a:r>
            <a:endParaRPr lang="en-US" dirty="0"/>
          </a:p>
        </p:txBody>
      </p:sp>
      <p:sp>
        <p:nvSpPr>
          <p:cNvPr id="3" name="Content Placeholder 2"/>
          <p:cNvSpPr>
            <a:spLocks noGrp="1"/>
          </p:cNvSpPr>
          <p:nvPr>
            <p:ph idx="1"/>
          </p:nvPr>
        </p:nvSpPr>
        <p:spPr>
          <a:xfrm>
            <a:off x="457200" y="1618171"/>
            <a:ext cx="8229600" cy="4785395"/>
          </a:xfrm>
        </p:spPr>
        <p:txBody>
          <a:bodyPr>
            <a:normAutofit/>
          </a:bodyPr>
          <a:lstStyle/>
          <a:p>
            <a:r>
              <a:rPr lang="en-GB" dirty="0"/>
              <a:t>B</a:t>
            </a:r>
            <a:r>
              <a:rPr lang="en-GB" dirty="0" smtClean="0"/>
              <a:t>eginning </a:t>
            </a:r>
            <a:r>
              <a:rPr lang="en-GB" dirty="0"/>
              <a:t>to be used </a:t>
            </a:r>
            <a:r>
              <a:rPr lang="en-GB" dirty="0" smtClean="0"/>
              <a:t>more to infer </a:t>
            </a:r>
            <a:r>
              <a:rPr lang="en-GB" dirty="0"/>
              <a:t>or predict someone’s </a:t>
            </a:r>
            <a:r>
              <a:rPr lang="en-GB" dirty="0" err="1" smtClean="0"/>
              <a:t>behavior</a:t>
            </a:r>
            <a:endParaRPr lang="en-GB" dirty="0" smtClean="0"/>
          </a:p>
          <a:p>
            <a:r>
              <a:rPr lang="en-GB" dirty="0" smtClean="0"/>
              <a:t>For example</a:t>
            </a:r>
            <a:r>
              <a:rPr lang="en-GB" dirty="0"/>
              <a:t>, determining </a:t>
            </a:r>
            <a:r>
              <a:rPr lang="en-GB" dirty="0" smtClean="0"/>
              <a:t>a person’s suitability </a:t>
            </a:r>
            <a:r>
              <a:rPr lang="en-GB" dirty="0"/>
              <a:t>for a job, or how they will vote at an </a:t>
            </a:r>
            <a:r>
              <a:rPr lang="en-GB" dirty="0" smtClean="0"/>
              <a:t>election</a:t>
            </a:r>
          </a:p>
          <a:p>
            <a:r>
              <a:rPr lang="en-GB" dirty="0"/>
              <a:t>Do you think it is creepy that technology </a:t>
            </a:r>
            <a:r>
              <a:rPr lang="en-GB" dirty="0" smtClean="0"/>
              <a:t>can read </a:t>
            </a:r>
            <a:r>
              <a:rPr lang="en-GB" dirty="0"/>
              <a:t>your emotions from your facial expressions or from </a:t>
            </a:r>
            <a:r>
              <a:rPr lang="en-GB" dirty="0" smtClean="0"/>
              <a:t>your tweets or from your brain signals?</a:t>
            </a:r>
          </a:p>
          <a:p>
            <a:endParaRPr lang="en-US" dirty="0"/>
          </a:p>
        </p:txBody>
      </p:sp>
      <p:sp>
        <p:nvSpPr>
          <p:cNvPr id="5" name="Slide Number Placeholder 4"/>
          <p:cNvSpPr>
            <a:spLocks noGrp="1"/>
          </p:cNvSpPr>
          <p:nvPr>
            <p:ph type="sldNum" sz="quarter" idx="12"/>
          </p:nvPr>
        </p:nvSpPr>
        <p:spPr/>
        <p:txBody>
          <a:bodyPr/>
          <a:lstStyle/>
          <a:p>
            <a:fld id="{1D5CD492-2BC6-F348-9965-EC1D86DF57A8}" type="slidenum">
              <a:rPr lang="en-US" smtClean="0"/>
              <a:t>48</a:t>
            </a:fld>
            <a:endParaRPr lang="en-US"/>
          </a:p>
        </p:txBody>
      </p:sp>
    </p:spTree>
    <p:extLst>
      <p:ext uri="{BB962C8B-B14F-4D97-AF65-F5344CB8AC3E}">
        <p14:creationId xmlns:p14="http://schemas.microsoft.com/office/powerpoint/2010/main" val="37678333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2"/>
          <p:cNvSpPr>
            <a:spLocks noGrp="1" noChangeArrowheads="1"/>
          </p:cNvSpPr>
          <p:nvPr>
            <p:ph type="title" idx="4294967295"/>
          </p:nvPr>
        </p:nvSpPr>
        <p:spPr/>
        <p:txBody>
          <a:bodyPr>
            <a:normAutofit/>
          </a:bodyPr>
          <a:lstStyle/>
          <a:p>
            <a:pPr eaLnBrk="1" hangingPunct="1"/>
            <a:r>
              <a:rPr lang="en-GB">
                <a:latin typeface="Liberation Sans"/>
              </a:rPr>
              <a:t>Persuasive technologies and behavioral change</a:t>
            </a:r>
          </a:p>
        </p:txBody>
      </p:sp>
      <p:sp>
        <p:nvSpPr>
          <p:cNvPr id="54277" name="Rectangle 3"/>
          <p:cNvSpPr>
            <a:spLocks noGrp="1" noChangeArrowheads="1"/>
          </p:cNvSpPr>
          <p:nvPr>
            <p:ph type="body" idx="4294967295"/>
          </p:nvPr>
        </p:nvSpPr>
        <p:spPr/>
        <p:txBody>
          <a:bodyPr>
            <a:normAutofit lnSpcReduction="10000"/>
          </a:bodyPr>
          <a:lstStyle/>
          <a:p>
            <a:pPr eaLnBrk="1" hangingPunct="1"/>
            <a:r>
              <a:rPr lang="en-GB" sz="2800" dirty="0" smtClean="0">
                <a:latin typeface="Liberation Sans"/>
              </a:rPr>
              <a:t>Interactive </a:t>
            </a:r>
            <a:r>
              <a:rPr lang="en-GB" sz="2800" dirty="0">
                <a:latin typeface="Liberation Sans"/>
              </a:rPr>
              <a:t>computing systems deliberately designed to change people</a:t>
            </a:r>
            <a:r>
              <a:rPr lang="ja-JP" altLang="en-GB" sz="2800" dirty="0">
                <a:latin typeface="Liberation Sans"/>
              </a:rPr>
              <a:t>’</a:t>
            </a:r>
            <a:r>
              <a:rPr lang="en-GB" sz="2800" dirty="0">
                <a:latin typeface="Liberation Sans"/>
              </a:rPr>
              <a:t>s attitudes and </a:t>
            </a:r>
            <a:r>
              <a:rPr lang="en-GB" sz="2800" dirty="0" smtClean="0">
                <a:latin typeface="Liberation Sans"/>
              </a:rPr>
              <a:t>behaviours </a:t>
            </a:r>
            <a:r>
              <a:rPr lang="en-GB" sz="2800" dirty="0">
                <a:latin typeface="Liberation Sans"/>
              </a:rPr>
              <a:t>(Fogg, 2003</a:t>
            </a:r>
            <a:r>
              <a:rPr lang="en-GB" sz="2800" dirty="0" smtClean="0">
                <a:latin typeface="Liberation Sans"/>
              </a:rPr>
              <a:t>)</a:t>
            </a:r>
          </a:p>
          <a:p>
            <a:pPr eaLnBrk="1" hangingPunct="1"/>
            <a:endParaRPr lang="en-GB" sz="1500" dirty="0">
              <a:latin typeface="Liberation Sans"/>
            </a:endParaRPr>
          </a:p>
          <a:p>
            <a:pPr eaLnBrk="1" hangingPunct="1"/>
            <a:r>
              <a:rPr lang="en-GB" sz="2800" dirty="0">
                <a:latin typeface="Liberation Sans"/>
              </a:rPr>
              <a:t>A diversity of techniques now used to change what they do or </a:t>
            </a:r>
            <a:r>
              <a:rPr lang="en-GB" sz="2800" dirty="0" smtClean="0">
                <a:latin typeface="Liberation Sans"/>
              </a:rPr>
              <a:t>think</a:t>
            </a:r>
          </a:p>
          <a:p>
            <a:pPr eaLnBrk="1" hangingPunct="1"/>
            <a:endParaRPr lang="en-GB" sz="1100" dirty="0">
              <a:solidFill>
                <a:srgbClr val="7030A0"/>
              </a:solidFill>
              <a:latin typeface="Liberation Sans"/>
            </a:endParaRPr>
          </a:p>
          <a:p>
            <a:pPr lvl="1" eaLnBrk="1" hangingPunct="1"/>
            <a:r>
              <a:rPr lang="en-GB" sz="2000" dirty="0">
                <a:solidFill>
                  <a:schemeClr val="accent1"/>
                </a:solidFill>
                <a:latin typeface="Liberation Sans"/>
                <a:ea typeface="ＭＳ Ｐゴシック" charset="0"/>
              </a:rPr>
              <a:t>Pop-up ads, warning messages, reminders, prompts, personalized messages, recommendations, Amazon </a:t>
            </a:r>
            <a:r>
              <a:rPr lang="en-GB" sz="2000" dirty="0" smtClean="0">
                <a:solidFill>
                  <a:schemeClr val="accent1"/>
                </a:solidFill>
                <a:latin typeface="Liberation Sans"/>
                <a:ea typeface="ＭＳ Ｐゴシック" charset="0"/>
              </a:rPr>
              <a:t>1-click</a:t>
            </a:r>
          </a:p>
          <a:p>
            <a:pPr lvl="1" eaLnBrk="1" hangingPunct="1"/>
            <a:endParaRPr lang="en-GB" sz="2000" dirty="0">
              <a:solidFill>
                <a:schemeClr val="accent1"/>
              </a:solidFill>
              <a:latin typeface="Liberation Sans"/>
              <a:ea typeface="ＭＳ Ｐゴシック" charset="0"/>
            </a:endParaRPr>
          </a:p>
          <a:p>
            <a:pPr lvl="1" eaLnBrk="1" hangingPunct="1"/>
            <a:r>
              <a:rPr lang="en-GB" sz="2000" dirty="0">
                <a:solidFill>
                  <a:schemeClr val="accent1"/>
                </a:solidFill>
                <a:latin typeface="Liberation Sans"/>
                <a:ea typeface="ＭＳ Ｐゴシック" charset="0"/>
              </a:rPr>
              <a:t>Commonly referred to as nudging </a:t>
            </a:r>
          </a:p>
          <a:p>
            <a:pPr eaLnBrk="1" hangingPunct="1">
              <a:buFontTx/>
              <a:buNone/>
            </a:pPr>
            <a:r>
              <a:rPr lang="en-GB" sz="2800" dirty="0">
                <a:solidFill>
                  <a:srgbClr val="7030A0"/>
                </a:solidFill>
                <a:latin typeface="Liberation Sans"/>
              </a:rPr>
              <a:t> </a:t>
            </a:r>
          </a:p>
        </p:txBody>
      </p:sp>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49</a:t>
            </a:fld>
            <a:endParaRPr lang="en-GB" dirty="0"/>
          </a:p>
        </p:txBody>
      </p:sp>
    </p:spTree>
    <p:extLst>
      <p:ext uri="{BB962C8B-B14F-4D97-AF65-F5344CB8AC3E}">
        <p14:creationId xmlns:p14="http://schemas.microsoft.com/office/powerpoint/2010/main" val="32948872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27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427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idx="4294967295"/>
          </p:nvPr>
        </p:nvSpPr>
        <p:spPr/>
        <p:txBody>
          <a:bodyPr/>
          <a:lstStyle/>
          <a:p>
            <a:pPr eaLnBrk="1" hangingPunct="1"/>
            <a:r>
              <a:rPr lang="en-GB">
                <a:latin typeface="Liberation Sans"/>
              </a:rPr>
              <a:t>Conversational rules</a:t>
            </a:r>
          </a:p>
        </p:txBody>
      </p:sp>
      <p:sp>
        <p:nvSpPr>
          <p:cNvPr id="20485" name="Rectangle 3"/>
          <p:cNvSpPr>
            <a:spLocks noGrp="1" noChangeArrowheads="1"/>
          </p:cNvSpPr>
          <p:nvPr>
            <p:ph type="body" idx="4294967295"/>
          </p:nvPr>
        </p:nvSpPr>
        <p:spPr>
          <a:xfrm>
            <a:off x="685800" y="1676400"/>
            <a:ext cx="7772400" cy="4114800"/>
          </a:xfrm>
        </p:spPr>
        <p:txBody>
          <a:bodyPr>
            <a:normAutofit fontScale="92500" lnSpcReduction="10000"/>
          </a:bodyPr>
          <a:lstStyle/>
          <a:p>
            <a:pPr eaLnBrk="1" hangingPunct="1">
              <a:lnSpc>
                <a:spcPct val="90000"/>
              </a:lnSpc>
            </a:pPr>
            <a:r>
              <a:rPr lang="en-GB" sz="2600" dirty="0">
                <a:latin typeface="Times New Roman" panose="02020603050405020304" pitchFamily="18" charset="0"/>
                <a:cs typeface="Times New Roman" panose="02020603050405020304" pitchFamily="18" charset="0"/>
              </a:rPr>
              <a:t>Turn-taking used to coordinate </a:t>
            </a:r>
            <a:r>
              <a:rPr lang="en-GB" sz="2600" dirty="0" smtClean="0">
                <a:latin typeface="Times New Roman" panose="02020603050405020304" pitchFamily="18" charset="0"/>
                <a:cs typeface="Times New Roman" panose="02020603050405020304" pitchFamily="18" charset="0"/>
              </a:rPr>
              <a:t>conversation</a:t>
            </a:r>
          </a:p>
          <a:p>
            <a:pPr eaLnBrk="1" hangingPunct="1">
              <a:lnSpc>
                <a:spcPct val="90000"/>
              </a:lnSpc>
            </a:pPr>
            <a:endParaRPr lang="en-GB" sz="600" dirty="0">
              <a:solidFill>
                <a:srgbClr val="7030A0"/>
              </a:solidFill>
              <a:latin typeface="Liberation Sans"/>
            </a:endParaRPr>
          </a:p>
          <a:p>
            <a:pPr lvl="1" eaLnBrk="1" hangingPunct="1">
              <a:lnSpc>
                <a:spcPct val="90000"/>
              </a:lnSpc>
            </a:pPr>
            <a:r>
              <a:rPr lang="en-GB" sz="2200" dirty="0">
                <a:solidFill>
                  <a:schemeClr val="accent1"/>
                </a:solidFill>
                <a:latin typeface="Liberation Sans"/>
                <a:ea typeface="ＭＳ Ｐゴシック" charset="0"/>
              </a:rPr>
              <a:t>A: Shall we meet at 8?</a:t>
            </a:r>
          </a:p>
          <a:p>
            <a:pPr lvl="1" eaLnBrk="1" hangingPunct="1">
              <a:lnSpc>
                <a:spcPct val="90000"/>
              </a:lnSpc>
            </a:pPr>
            <a:r>
              <a:rPr lang="en-GB" sz="2200" dirty="0">
                <a:solidFill>
                  <a:schemeClr val="accent1"/>
                </a:solidFill>
                <a:latin typeface="Liberation Sans"/>
                <a:ea typeface="ＭＳ Ｐゴシック" charset="0"/>
              </a:rPr>
              <a:t>B: Um, can we meet a bit later</a:t>
            </a:r>
            <a:r>
              <a:rPr lang="en-GB" sz="2200" dirty="0" smtClean="0">
                <a:solidFill>
                  <a:schemeClr val="accent1"/>
                </a:solidFill>
                <a:latin typeface="Liberation Sans"/>
                <a:ea typeface="ＭＳ Ｐゴシック" charset="0"/>
              </a:rPr>
              <a:t>?</a:t>
            </a:r>
          </a:p>
          <a:p>
            <a:pPr lvl="1" eaLnBrk="1" hangingPunct="1">
              <a:lnSpc>
                <a:spcPct val="90000"/>
              </a:lnSpc>
            </a:pPr>
            <a:endParaRPr lang="en-GB" sz="2200" dirty="0">
              <a:solidFill>
                <a:schemeClr val="accent1"/>
              </a:solidFill>
              <a:latin typeface="Liberation Sans"/>
              <a:ea typeface="ＭＳ Ｐゴシック" charset="0"/>
            </a:endParaRPr>
          </a:p>
          <a:p>
            <a:pPr lvl="1" eaLnBrk="1" hangingPunct="1">
              <a:lnSpc>
                <a:spcPct val="90000"/>
              </a:lnSpc>
            </a:pPr>
            <a:r>
              <a:rPr lang="en-GB" sz="2200" dirty="0">
                <a:solidFill>
                  <a:schemeClr val="accent1"/>
                </a:solidFill>
                <a:latin typeface="Liberation Sans"/>
                <a:ea typeface="ＭＳ Ｐゴシック" charset="0"/>
              </a:rPr>
              <a:t>A: Shall we meet at 8?</a:t>
            </a:r>
          </a:p>
          <a:p>
            <a:pPr lvl="1" eaLnBrk="1" hangingPunct="1">
              <a:lnSpc>
                <a:spcPct val="90000"/>
              </a:lnSpc>
            </a:pPr>
            <a:r>
              <a:rPr lang="en-GB" sz="2200" dirty="0">
                <a:solidFill>
                  <a:schemeClr val="accent1"/>
                </a:solidFill>
                <a:latin typeface="Liberation Sans"/>
                <a:ea typeface="ＭＳ Ｐゴシック" charset="0"/>
              </a:rPr>
              <a:t>B: Wow, look at him</a:t>
            </a:r>
            <a:r>
              <a:rPr lang="en-GB" sz="2200" dirty="0" smtClean="0">
                <a:solidFill>
                  <a:schemeClr val="accent1"/>
                </a:solidFill>
                <a:latin typeface="Liberation Sans"/>
                <a:ea typeface="ＭＳ Ｐゴシック" charset="0"/>
              </a:rPr>
              <a:t>?</a:t>
            </a:r>
          </a:p>
          <a:p>
            <a:pPr lvl="1" eaLnBrk="1" hangingPunct="1">
              <a:lnSpc>
                <a:spcPct val="90000"/>
              </a:lnSpc>
            </a:pPr>
            <a:endParaRPr lang="en-GB" sz="2200" dirty="0">
              <a:solidFill>
                <a:schemeClr val="accent1"/>
              </a:solidFill>
              <a:latin typeface="Liberation Sans"/>
              <a:ea typeface="ＭＳ Ｐゴシック" charset="0"/>
            </a:endParaRPr>
          </a:p>
          <a:p>
            <a:pPr lvl="1" eaLnBrk="1" hangingPunct="1">
              <a:lnSpc>
                <a:spcPct val="90000"/>
              </a:lnSpc>
            </a:pPr>
            <a:r>
              <a:rPr lang="en-GB" sz="2200" dirty="0">
                <a:solidFill>
                  <a:schemeClr val="accent1"/>
                </a:solidFill>
                <a:latin typeface="Liberation Sans"/>
                <a:ea typeface="ＭＳ Ｐゴシック" charset="0"/>
              </a:rPr>
              <a:t>A: Yes what a funny hairdo!</a:t>
            </a:r>
          </a:p>
          <a:p>
            <a:pPr lvl="1" eaLnBrk="1" hangingPunct="1">
              <a:lnSpc>
                <a:spcPct val="90000"/>
              </a:lnSpc>
            </a:pPr>
            <a:r>
              <a:rPr lang="en-GB" sz="2200" dirty="0">
                <a:solidFill>
                  <a:schemeClr val="accent1"/>
                </a:solidFill>
                <a:latin typeface="Liberation Sans"/>
                <a:ea typeface="ＭＳ Ｐゴシック" charset="0"/>
              </a:rPr>
              <a:t>B: Um, can we meet a bit later</a:t>
            </a:r>
            <a:r>
              <a:rPr lang="en-GB" sz="2200" dirty="0" smtClean="0">
                <a:solidFill>
                  <a:schemeClr val="accent1"/>
                </a:solidFill>
                <a:latin typeface="Liberation Sans"/>
                <a:ea typeface="ＭＳ Ｐゴシック" charset="0"/>
              </a:rPr>
              <a:t>?</a:t>
            </a:r>
          </a:p>
          <a:p>
            <a:pPr lvl="1" eaLnBrk="1" hangingPunct="1">
              <a:lnSpc>
                <a:spcPct val="90000"/>
              </a:lnSpc>
            </a:pPr>
            <a:endParaRPr lang="en-GB" sz="2000" dirty="0">
              <a:solidFill>
                <a:schemeClr val="accent1"/>
              </a:solidFill>
              <a:latin typeface="Liberation Sans"/>
              <a:ea typeface="ＭＳ Ｐゴシック" charset="0"/>
            </a:endParaRPr>
          </a:p>
          <a:p>
            <a:pPr eaLnBrk="1" hangingPunct="1">
              <a:lnSpc>
                <a:spcPct val="90000"/>
              </a:lnSpc>
            </a:pPr>
            <a:r>
              <a:rPr lang="en-GB" sz="2600" dirty="0">
                <a:latin typeface="Liberation Sans"/>
              </a:rPr>
              <a:t>Back </a:t>
            </a:r>
            <a:r>
              <a:rPr lang="en-GB" sz="2600" dirty="0" smtClean="0">
                <a:latin typeface="Liberation Sans"/>
              </a:rPr>
              <a:t>channelling </a:t>
            </a:r>
            <a:r>
              <a:rPr lang="en-GB" sz="2600" dirty="0">
                <a:latin typeface="Liberation Sans"/>
              </a:rPr>
              <a:t>to signal to continue and </a:t>
            </a:r>
            <a:r>
              <a:rPr lang="en-GB" sz="2600" dirty="0" smtClean="0">
                <a:latin typeface="Liberation Sans"/>
              </a:rPr>
              <a:t>following</a:t>
            </a:r>
          </a:p>
          <a:p>
            <a:pPr eaLnBrk="1" hangingPunct="1">
              <a:lnSpc>
                <a:spcPct val="90000"/>
              </a:lnSpc>
            </a:pPr>
            <a:endParaRPr lang="en-GB" sz="700" dirty="0">
              <a:solidFill>
                <a:srgbClr val="7030A0"/>
              </a:solidFill>
              <a:latin typeface="Liberation Sans"/>
            </a:endParaRPr>
          </a:p>
          <a:p>
            <a:pPr lvl="1" eaLnBrk="1" hangingPunct="1">
              <a:lnSpc>
                <a:spcPct val="90000"/>
              </a:lnSpc>
            </a:pPr>
            <a:r>
              <a:rPr lang="en-GB" sz="2200" dirty="0">
                <a:solidFill>
                  <a:schemeClr val="accent1"/>
                </a:solidFill>
                <a:latin typeface="Liberation Sans"/>
                <a:ea typeface="ＭＳ Ｐゴシック" charset="0"/>
              </a:rPr>
              <a:t>Uh-uh, umm, </a:t>
            </a:r>
            <a:r>
              <a:rPr lang="en-GB" sz="2200" dirty="0" err="1">
                <a:solidFill>
                  <a:schemeClr val="accent1"/>
                </a:solidFill>
                <a:latin typeface="Liberation Sans"/>
                <a:ea typeface="ＭＳ Ｐゴシック" charset="0"/>
              </a:rPr>
              <a:t>ahh</a:t>
            </a:r>
            <a:r>
              <a:rPr lang="en-GB" sz="2200" dirty="0">
                <a:solidFill>
                  <a:schemeClr val="accent1"/>
                </a:solidFill>
                <a:latin typeface="Liberation Sans"/>
                <a:ea typeface="ＭＳ Ｐゴシック" charset="0"/>
              </a:rPr>
              <a:t> </a:t>
            </a:r>
          </a:p>
          <a:p>
            <a:pPr lvl="1" eaLnBrk="1" hangingPunct="1">
              <a:lnSpc>
                <a:spcPct val="90000"/>
              </a:lnSpc>
              <a:buFontTx/>
              <a:buNone/>
            </a:pPr>
            <a:endParaRPr lang="en-GB" sz="2400" dirty="0">
              <a:latin typeface="Liberation Sans"/>
              <a:ea typeface="ＭＳ Ｐゴシック" charset="0"/>
            </a:endParaRPr>
          </a:p>
        </p:txBody>
      </p:sp>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5</a:t>
            </a:fld>
            <a:endParaRPr lang="en-GB" dirty="0"/>
          </a:p>
        </p:txBody>
      </p:sp>
    </p:spTree>
    <p:extLst>
      <p:ext uri="{BB962C8B-B14F-4D97-AF65-F5344CB8AC3E}">
        <p14:creationId xmlns:p14="http://schemas.microsoft.com/office/powerpoint/2010/main" val="3402298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5">
                                            <p:txEl>
                                              <p:pRg st="11" end="1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Tracking devices</a:t>
            </a:r>
            <a:endParaRPr lang="en-US" dirty="0"/>
          </a:p>
        </p:txBody>
      </p:sp>
      <p:sp>
        <p:nvSpPr>
          <p:cNvPr id="6" name="Content Placeholder 5"/>
          <p:cNvSpPr>
            <a:spLocks noGrp="1"/>
          </p:cNvSpPr>
          <p:nvPr>
            <p:ph idx="1"/>
          </p:nvPr>
        </p:nvSpPr>
        <p:spPr/>
        <p:txBody>
          <a:bodyPr>
            <a:normAutofit/>
          </a:bodyPr>
          <a:lstStyle/>
          <a:p>
            <a:r>
              <a:rPr lang="en-GB" dirty="0" smtClean="0"/>
              <a:t>Mobile apps designed </a:t>
            </a:r>
            <a:r>
              <a:rPr lang="en-GB" dirty="0"/>
              <a:t>to help people monitor </a:t>
            </a:r>
            <a:r>
              <a:rPr lang="en-GB" dirty="0" smtClean="0"/>
              <a:t>and change their behaviour (e.g. fitness, sleeping, weight)</a:t>
            </a:r>
          </a:p>
          <a:p>
            <a:endParaRPr lang="en-GB" sz="800" dirty="0" smtClean="0"/>
          </a:p>
          <a:p>
            <a:r>
              <a:rPr lang="en-GB" dirty="0" smtClean="0"/>
              <a:t>Can compare with </a:t>
            </a:r>
            <a:r>
              <a:rPr lang="en-GB" dirty="0"/>
              <a:t>online </a:t>
            </a:r>
            <a:r>
              <a:rPr lang="en-GB" dirty="0" smtClean="0"/>
              <a:t>leader boards </a:t>
            </a:r>
            <a:r>
              <a:rPr lang="en-GB" dirty="0"/>
              <a:t>and charts, </a:t>
            </a:r>
            <a:r>
              <a:rPr lang="en-GB" dirty="0" smtClean="0"/>
              <a:t>to show how they </a:t>
            </a:r>
            <a:r>
              <a:rPr lang="en-GB" dirty="0"/>
              <a:t>have done in relation to their peers and friends </a:t>
            </a:r>
            <a:endParaRPr lang="en-GB" dirty="0" smtClean="0"/>
          </a:p>
          <a:p>
            <a:endParaRPr lang="en-GB" sz="800" dirty="0" smtClean="0"/>
          </a:p>
          <a:p>
            <a:r>
              <a:rPr lang="en-GB" dirty="0" smtClean="0"/>
              <a:t>Also apps that encourage reflection that in turn increase </a:t>
            </a:r>
            <a:r>
              <a:rPr lang="en-GB" dirty="0"/>
              <a:t>well-being and </a:t>
            </a:r>
            <a:r>
              <a:rPr lang="en-GB" dirty="0" smtClean="0"/>
              <a:t>happiness </a:t>
            </a:r>
          </a:p>
          <a:p>
            <a:endParaRPr lang="en-US" dirty="0"/>
          </a:p>
        </p:txBody>
      </p:sp>
      <p:sp>
        <p:nvSpPr>
          <p:cNvPr id="3" name="Slide Number Placeholder 2"/>
          <p:cNvSpPr>
            <a:spLocks noGrp="1"/>
          </p:cNvSpPr>
          <p:nvPr>
            <p:ph type="sldNum" sz="quarter" idx="12"/>
          </p:nvPr>
        </p:nvSpPr>
        <p:spPr/>
        <p:txBody>
          <a:bodyPr/>
          <a:lstStyle/>
          <a:p>
            <a:fld id="{1D5CD492-2BC6-F348-9965-EC1D86DF57A8}" type="slidenum">
              <a:rPr lang="en-US" smtClean="0"/>
              <a:t>50</a:t>
            </a:fld>
            <a:endParaRPr lang="en-US"/>
          </a:p>
        </p:txBody>
      </p:sp>
    </p:spTree>
    <p:extLst>
      <p:ext uri="{BB962C8B-B14F-4D97-AF65-F5344CB8AC3E}">
        <p14:creationId xmlns:p14="http://schemas.microsoft.com/office/powerpoint/2010/main" val="14410719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70" name="Title 1"/>
          <p:cNvSpPr>
            <a:spLocks noGrp="1"/>
          </p:cNvSpPr>
          <p:nvPr>
            <p:ph type="title" idx="4294967295"/>
          </p:nvPr>
        </p:nvSpPr>
        <p:spPr>
          <a:xfrm>
            <a:off x="435298" y="116632"/>
            <a:ext cx="8229600" cy="706090"/>
          </a:xfrm>
        </p:spPr>
        <p:txBody>
          <a:bodyPr>
            <a:normAutofit/>
          </a:bodyPr>
          <a:lstStyle/>
          <a:p>
            <a:pPr eaLnBrk="1" hangingPunct="1"/>
            <a:r>
              <a:rPr lang="en-GB" dirty="0">
                <a:latin typeface="Verdana" charset="0"/>
              </a:rPr>
              <a:t>Energy reduction </a:t>
            </a:r>
          </a:p>
        </p:txBody>
      </p:sp>
      <p:pic>
        <p:nvPicPr>
          <p:cNvPr id="86060" name="Picture 4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908720"/>
            <a:ext cx="8557394"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51</a:t>
            </a:fld>
            <a:endParaRPr lang="en-GB" dirty="0"/>
          </a:p>
        </p:txBody>
      </p:sp>
    </p:spTree>
    <p:extLst>
      <p:ext uri="{BB962C8B-B14F-4D97-AF65-F5344CB8AC3E}">
        <p14:creationId xmlns:p14="http://schemas.microsoft.com/office/powerpoint/2010/main" val="29884005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260648"/>
            <a:ext cx="8229600" cy="868958"/>
          </a:xfrm>
        </p:spPr>
        <p:txBody>
          <a:bodyPr/>
          <a:lstStyle/>
          <a:p>
            <a:r>
              <a:rPr lang="en-US" dirty="0" smtClean="0"/>
              <a:t>The Tidy Street project</a:t>
            </a:r>
            <a:endParaRPr lang="en-US" dirty="0"/>
          </a:p>
        </p:txBody>
      </p:sp>
      <p:sp>
        <p:nvSpPr>
          <p:cNvPr id="6" name="Content Placeholder 5"/>
          <p:cNvSpPr>
            <a:spLocks noGrp="1"/>
          </p:cNvSpPr>
          <p:nvPr>
            <p:ph idx="1"/>
          </p:nvPr>
        </p:nvSpPr>
        <p:spPr>
          <a:xfrm>
            <a:off x="553839" y="1340768"/>
            <a:ext cx="8229600" cy="4525963"/>
          </a:xfrm>
        </p:spPr>
        <p:txBody>
          <a:bodyPr>
            <a:normAutofit/>
          </a:bodyPr>
          <a:lstStyle/>
          <a:p>
            <a:r>
              <a:rPr lang="en-GB" dirty="0" smtClean="0">
                <a:solidFill>
                  <a:srgbClr val="7030A0"/>
                </a:solidFill>
              </a:rPr>
              <a:t>large</a:t>
            </a:r>
            <a:r>
              <a:rPr lang="en-GB" dirty="0">
                <a:solidFill>
                  <a:srgbClr val="7030A0"/>
                </a:solidFill>
              </a:rPr>
              <a:t>-scale visualization of the street’s electricity </a:t>
            </a:r>
            <a:r>
              <a:rPr lang="en-GB" dirty="0" smtClean="0">
                <a:solidFill>
                  <a:srgbClr val="7030A0"/>
                </a:solidFill>
              </a:rPr>
              <a:t>usage</a:t>
            </a:r>
            <a:endParaRPr lang="en-GB" sz="1400" dirty="0" smtClean="0">
              <a:solidFill>
                <a:srgbClr val="7030A0"/>
              </a:solidFill>
            </a:endParaRPr>
          </a:p>
          <a:p>
            <a:pPr lvl="1"/>
            <a:r>
              <a:rPr lang="en-GB" sz="2000" dirty="0" err="1" smtClean="0">
                <a:solidFill>
                  <a:schemeClr val="accent1"/>
                </a:solidFill>
              </a:rPr>
              <a:t>stenciled</a:t>
            </a:r>
            <a:r>
              <a:rPr lang="en-GB" sz="2000" dirty="0" smtClean="0">
                <a:solidFill>
                  <a:schemeClr val="accent1"/>
                </a:solidFill>
              </a:rPr>
              <a:t> </a:t>
            </a:r>
            <a:r>
              <a:rPr lang="en-GB" sz="2000" dirty="0">
                <a:solidFill>
                  <a:schemeClr val="accent1"/>
                </a:solidFill>
              </a:rPr>
              <a:t>display on the road surface using chalk </a:t>
            </a:r>
            <a:endParaRPr lang="en-GB" sz="2000" dirty="0" smtClean="0">
              <a:solidFill>
                <a:schemeClr val="accent1"/>
              </a:solidFill>
            </a:endParaRPr>
          </a:p>
          <a:p>
            <a:pPr lvl="1"/>
            <a:endParaRPr lang="en-GB" sz="800" dirty="0" smtClean="0">
              <a:solidFill>
                <a:schemeClr val="accent1"/>
              </a:solidFill>
            </a:endParaRPr>
          </a:p>
          <a:p>
            <a:pPr lvl="1"/>
            <a:r>
              <a:rPr lang="en-GB" sz="2000" dirty="0" smtClean="0">
                <a:solidFill>
                  <a:schemeClr val="accent1"/>
                </a:solidFill>
              </a:rPr>
              <a:t>provided </a:t>
            </a:r>
            <a:r>
              <a:rPr lang="en-GB" sz="2000" dirty="0" err="1">
                <a:solidFill>
                  <a:schemeClr val="accent1"/>
                </a:solidFill>
              </a:rPr>
              <a:t>realtime</a:t>
            </a:r>
            <a:r>
              <a:rPr lang="en-GB" sz="2000" dirty="0">
                <a:solidFill>
                  <a:schemeClr val="accent1"/>
                </a:solidFill>
              </a:rPr>
              <a:t> feedback that all </a:t>
            </a:r>
            <a:r>
              <a:rPr lang="en-GB" sz="2000" dirty="0" smtClean="0">
                <a:solidFill>
                  <a:schemeClr val="accent1"/>
                </a:solidFill>
              </a:rPr>
              <a:t>could </a:t>
            </a:r>
            <a:r>
              <a:rPr lang="en-GB" sz="2000" dirty="0">
                <a:solidFill>
                  <a:schemeClr val="accent1"/>
                </a:solidFill>
              </a:rPr>
              <a:t>see change each day </a:t>
            </a:r>
            <a:endParaRPr lang="en-GB" sz="2000" dirty="0" smtClean="0">
              <a:solidFill>
                <a:schemeClr val="accent1"/>
              </a:solidFill>
            </a:endParaRPr>
          </a:p>
          <a:p>
            <a:pPr lvl="1"/>
            <a:endParaRPr lang="en-GB" sz="800" dirty="0" smtClean="0">
              <a:solidFill>
                <a:schemeClr val="accent1"/>
              </a:solidFill>
            </a:endParaRPr>
          </a:p>
          <a:p>
            <a:pPr lvl="1"/>
            <a:r>
              <a:rPr lang="en-GB" sz="2000" dirty="0" smtClean="0">
                <a:solidFill>
                  <a:schemeClr val="accent1"/>
                </a:solidFill>
              </a:rPr>
              <a:t>reduced electricity </a:t>
            </a:r>
            <a:r>
              <a:rPr lang="en-GB" sz="2000" dirty="0">
                <a:solidFill>
                  <a:schemeClr val="accent1"/>
                </a:solidFill>
              </a:rPr>
              <a:t>consumption </a:t>
            </a:r>
            <a:r>
              <a:rPr lang="en-GB" sz="2000" dirty="0" smtClean="0">
                <a:solidFill>
                  <a:schemeClr val="accent1"/>
                </a:solidFill>
              </a:rPr>
              <a:t>by </a:t>
            </a:r>
            <a:r>
              <a:rPr lang="en-GB" sz="2000" dirty="0">
                <a:solidFill>
                  <a:schemeClr val="accent1"/>
                </a:solidFill>
              </a:rPr>
              <a:t>15% </a:t>
            </a:r>
            <a:endParaRPr lang="en-US" sz="2000" dirty="0">
              <a:solidFill>
                <a:schemeClr val="accent1"/>
              </a:solidFill>
            </a:endParaRPr>
          </a:p>
        </p:txBody>
      </p:sp>
      <p:pic>
        <p:nvPicPr>
          <p:cNvPr id="686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4077072"/>
            <a:ext cx="8099871"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1D5CD492-2BC6-F348-9965-EC1D86DF57A8}" type="slidenum">
              <a:rPr lang="en-US" smtClean="0"/>
              <a:t>52</a:t>
            </a:fld>
            <a:endParaRPr lang="en-US"/>
          </a:p>
        </p:txBody>
      </p:sp>
    </p:spTree>
    <p:extLst>
      <p:ext uri="{BB962C8B-B14F-4D97-AF65-F5344CB8AC3E}">
        <p14:creationId xmlns:p14="http://schemas.microsoft.com/office/powerpoint/2010/main" val="27475342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2"/>
          <p:cNvSpPr>
            <a:spLocks noGrp="1" noChangeArrowheads="1"/>
          </p:cNvSpPr>
          <p:nvPr>
            <p:ph type="title" idx="4294967295"/>
          </p:nvPr>
        </p:nvSpPr>
        <p:spPr/>
        <p:txBody>
          <a:bodyPr/>
          <a:lstStyle/>
          <a:p>
            <a:pPr eaLnBrk="1" hangingPunct="1"/>
            <a:r>
              <a:rPr lang="en-GB">
                <a:latin typeface="Liberation Sans"/>
              </a:rPr>
              <a:t>Anthropomorphism</a:t>
            </a:r>
          </a:p>
        </p:txBody>
      </p:sp>
      <p:sp>
        <p:nvSpPr>
          <p:cNvPr id="66565" name="Rectangle 3"/>
          <p:cNvSpPr>
            <a:spLocks noGrp="1" noChangeArrowheads="1"/>
          </p:cNvSpPr>
          <p:nvPr>
            <p:ph type="body" idx="4294967295"/>
          </p:nvPr>
        </p:nvSpPr>
        <p:spPr>
          <a:xfrm>
            <a:off x="685800" y="1484784"/>
            <a:ext cx="7772400" cy="4464496"/>
          </a:xfrm>
        </p:spPr>
        <p:txBody>
          <a:bodyPr>
            <a:normAutofit/>
          </a:bodyPr>
          <a:lstStyle/>
          <a:p>
            <a:pPr eaLnBrk="1" hangingPunct="1"/>
            <a:r>
              <a:rPr lang="en-GB" sz="2400" dirty="0">
                <a:latin typeface="Liberation Sans"/>
              </a:rPr>
              <a:t>Attributing human-like qualities to inanimate objects (e.g. cars, computers)</a:t>
            </a:r>
          </a:p>
          <a:p>
            <a:pPr eaLnBrk="1" hangingPunct="1"/>
            <a:endParaRPr lang="en-GB" sz="1400" dirty="0">
              <a:latin typeface="Liberation Sans"/>
            </a:endParaRPr>
          </a:p>
          <a:p>
            <a:pPr eaLnBrk="1" hangingPunct="1"/>
            <a:r>
              <a:rPr lang="en-GB" sz="2400" dirty="0">
                <a:latin typeface="Liberation Sans"/>
              </a:rPr>
              <a:t>Well known phenomenon in advertising </a:t>
            </a:r>
          </a:p>
          <a:p>
            <a:pPr lvl="1" eaLnBrk="1" hangingPunct="1"/>
            <a:r>
              <a:rPr lang="en-GB" sz="2400" dirty="0">
                <a:solidFill>
                  <a:schemeClr val="accent1"/>
                </a:solidFill>
                <a:latin typeface="Liberation Sans"/>
                <a:ea typeface="ＭＳ Ｐゴシック" charset="0"/>
              </a:rPr>
              <a:t>Dancing butter, drinks, breakfast cereals</a:t>
            </a:r>
          </a:p>
          <a:p>
            <a:pPr lvl="1" eaLnBrk="1" hangingPunct="1"/>
            <a:endParaRPr lang="en-GB" sz="1400" dirty="0">
              <a:latin typeface="Liberation Sans"/>
              <a:ea typeface="ＭＳ Ｐゴシック" charset="0"/>
            </a:endParaRPr>
          </a:p>
          <a:p>
            <a:pPr eaLnBrk="1" hangingPunct="1"/>
            <a:r>
              <a:rPr lang="en-GB" sz="2400" dirty="0">
                <a:latin typeface="Liberation Sans"/>
              </a:rPr>
              <a:t>Much exploited in human-computer interaction</a:t>
            </a:r>
          </a:p>
          <a:p>
            <a:pPr lvl="1" eaLnBrk="1" hangingPunct="1"/>
            <a:r>
              <a:rPr lang="en-GB" sz="2400" dirty="0">
                <a:solidFill>
                  <a:schemeClr val="accent1"/>
                </a:solidFill>
                <a:latin typeface="Liberation Sans"/>
                <a:ea typeface="ＭＳ Ｐゴシック" charset="0"/>
              </a:rPr>
              <a:t>Make user experience more enjoyable, more motivating, make people feel at ease, reduce anxiety</a:t>
            </a:r>
          </a:p>
        </p:txBody>
      </p:sp>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53</a:t>
            </a:fld>
            <a:endParaRPr lang="en-GB" dirty="0"/>
          </a:p>
        </p:txBody>
      </p:sp>
    </p:spTree>
    <p:extLst>
      <p:ext uri="{BB962C8B-B14F-4D97-AF65-F5344CB8AC3E}">
        <p14:creationId xmlns:p14="http://schemas.microsoft.com/office/powerpoint/2010/main" val="14520870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2"/>
          <p:cNvSpPr>
            <a:spLocks noGrp="1" noChangeArrowheads="1"/>
          </p:cNvSpPr>
          <p:nvPr>
            <p:ph type="title" idx="4294967295"/>
          </p:nvPr>
        </p:nvSpPr>
        <p:spPr/>
        <p:txBody>
          <a:bodyPr>
            <a:normAutofit/>
          </a:bodyPr>
          <a:lstStyle/>
          <a:p>
            <a:pPr eaLnBrk="1" hangingPunct="1"/>
            <a:r>
              <a:rPr lang="en-GB" sz="3200" dirty="0">
                <a:latin typeface="Liberation Sans"/>
              </a:rPr>
              <a:t>Evidence to </a:t>
            </a:r>
            <a:r>
              <a:rPr lang="en-GB" sz="3200" dirty="0" smtClean="0">
                <a:latin typeface="Liberation Sans"/>
              </a:rPr>
              <a:t>support anthropomorphism</a:t>
            </a:r>
            <a:endParaRPr lang="en-GB" sz="3200" dirty="0">
              <a:latin typeface="Liberation Sans"/>
            </a:endParaRPr>
          </a:p>
        </p:txBody>
      </p:sp>
      <p:sp>
        <p:nvSpPr>
          <p:cNvPr id="72709" name="Rectangle 3"/>
          <p:cNvSpPr>
            <a:spLocks noGrp="1" noChangeArrowheads="1"/>
          </p:cNvSpPr>
          <p:nvPr>
            <p:ph type="body" idx="4294967295"/>
          </p:nvPr>
        </p:nvSpPr>
        <p:spPr>
          <a:xfrm>
            <a:off x="628650" y="1937792"/>
            <a:ext cx="7772400" cy="3682172"/>
          </a:xfrm>
        </p:spPr>
        <p:txBody>
          <a:bodyPr>
            <a:normAutofit/>
          </a:bodyPr>
          <a:lstStyle/>
          <a:p>
            <a:pPr eaLnBrk="1" hangingPunct="1"/>
            <a:r>
              <a:rPr lang="en-GB" sz="2800" dirty="0">
                <a:latin typeface="Liberation Sans"/>
              </a:rPr>
              <a:t>Reeves and Naas (1996) found that computers that flatter and praise users in education software programs -&gt; positive impact on them</a:t>
            </a:r>
          </a:p>
          <a:p>
            <a:pPr eaLnBrk="1" hangingPunct="1"/>
            <a:endParaRPr lang="en-GB" sz="900" dirty="0">
              <a:latin typeface="Liberation Sans"/>
            </a:endParaRPr>
          </a:p>
          <a:p>
            <a:pPr eaLnBrk="1" hangingPunct="1">
              <a:buFontTx/>
              <a:buNone/>
            </a:pPr>
            <a:r>
              <a:rPr lang="ja-JP" altLang="en-GB" sz="2800" dirty="0">
                <a:latin typeface="Liberation Sans"/>
              </a:rPr>
              <a:t>“</a:t>
            </a:r>
            <a:r>
              <a:rPr lang="en-GB" sz="2800" dirty="0">
                <a:latin typeface="Liberation Sans"/>
              </a:rPr>
              <a:t>Your question makes an important and useful distinction. Great job!</a:t>
            </a:r>
            <a:r>
              <a:rPr lang="ja-JP" altLang="en-GB" sz="2800" dirty="0">
                <a:latin typeface="Liberation Sans"/>
              </a:rPr>
              <a:t>”</a:t>
            </a:r>
            <a:endParaRPr lang="en-GB" sz="2800" dirty="0">
              <a:latin typeface="Liberation Sans"/>
            </a:endParaRPr>
          </a:p>
          <a:p>
            <a:pPr eaLnBrk="1" hangingPunct="1"/>
            <a:endParaRPr lang="en-GB" sz="900" dirty="0">
              <a:latin typeface="Liberation Sans"/>
            </a:endParaRPr>
          </a:p>
          <a:p>
            <a:pPr eaLnBrk="1" hangingPunct="1"/>
            <a:r>
              <a:rPr lang="en-GB" sz="2800" dirty="0">
                <a:latin typeface="Liberation Sans"/>
              </a:rPr>
              <a:t>Students were more willing to continue with exercises with this kind of feedback</a:t>
            </a:r>
          </a:p>
        </p:txBody>
      </p:sp>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54</a:t>
            </a:fld>
            <a:endParaRPr lang="en-GB" dirty="0"/>
          </a:p>
        </p:txBody>
      </p:sp>
    </p:spTree>
    <p:extLst>
      <p:ext uri="{BB962C8B-B14F-4D97-AF65-F5344CB8AC3E}">
        <p14:creationId xmlns:p14="http://schemas.microsoft.com/office/powerpoint/2010/main" val="24956180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2"/>
          <p:cNvSpPr>
            <a:spLocks noGrp="1" noChangeArrowheads="1"/>
          </p:cNvSpPr>
          <p:nvPr>
            <p:ph type="title" idx="4294967295"/>
          </p:nvPr>
        </p:nvSpPr>
        <p:spPr>
          <a:xfrm>
            <a:off x="190500" y="304800"/>
            <a:ext cx="8763000" cy="1143000"/>
          </a:xfrm>
        </p:spPr>
        <p:txBody>
          <a:bodyPr/>
          <a:lstStyle/>
          <a:p>
            <a:pPr eaLnBrk="1" hangingPunct="1"/>
            <a:r>
              <a:rPr lang="en-GB" sz="3600">
                <a:latin typeface="Liberation Sans"/>
              </a:rPr>
              <a:t>Criticism of anthropomorphism</a:t>
            </a:r>
          </a:p>
        </p:txBody>
      </p:sp>
      <p:sp>
        <p:nvSpPr>
          <p:cNvPr id="74757" name="Rectangle 3"/>
          <p:cNvSpPr>
            <a:spLocks noGrp="1" noChangeArrowheads="1"/>
          </p:cNvSpPr>
          <p:nvPr>
            <p:ph type="body" idx="4294967295"/>
          </p:nvPr>
        </p:nvSpPr>
        <p:spPr>
          <a:xfrm>
            <a:off x="533400" y="1524000"/>
            <a:ext cx="8153400" cy="4569296"/>
          </a:xfrm>
        </p:spPr>
        <p:txBody>
          <a:bodyPr>
            <a:normAutofit/>
          </a:bodyPr>
          <a:lstStyle/>
          <a:p>
            <a:pPr eaLnBrk="1" hangingPunct="1">
              <a:lnSpc>
                <a:spcPct val="90000"/>
              </a:lnSpc>
            </a:pPr>
            <a:r>
              <a:rPr lang="en-GB" sz="2400" dirty="0">
                <a:latin typeface="Liberation Sans"/>
              </a:rPr>
              <a:t>Deceptive, make people feel anxious, inferior or stupid</a:t>
            </a:r>
          </a:p>
          <a:p>
            <a:pPr eaLnBrk="1" hangingPunct="1">
              <a:lnSpc>
                <a:spcPct val="90000"/>
              </a:lnSpc>
            </a:pPr>
            <a:endParaRPr lang="en-GB" sz="1200" dirty="0">
              <a:latin typeface="Liberation Sans"/>
            </a:endParaRPr>
          </a:p>
          <a:p>
            <a:pPr eaLnBrk="1" hangingPunct="1">
              <a:lnSpc>
                <a:spcPct val="90000"/>
              </a:lnSpc>
            </a:pPr>
            <a:r>
              <a:rPr lang="en-GB" sz="2400" dirty="0">
                <a:latin typeface="Liberation Sans"/>
              </a:rPr>
              <a:t>People tend not to like screen characters that wave their fingers at the user and say</a:t>
            </a:r>
            <a:r>
              <a:rPr lang="en-GB" sz="2400" dirty="0" smtClean="0">
                <a:latin typeface="Liberation Sans"/>
              </a:rPr>
              <a:t>:</a:t>
            </a:r>
          </a:p>
          <a:p>
            <a:pPr eaLnBrk="1" hangingPunct="1">
              <a:lnSpc>
                <a:spcPct val="90000"/>
              </a:lnSpc>
            </a:pPr>
            <a:endParaRPr lang="en-GB" sz="800" dirty="0">
              <a:solidFill>
                <a:srgbClr val="7030A0"/>
              </a:solidFill>
              <a:latin typeface="Liberation Sans"/>
            </a:endParaRPr>
          </a:p>
          <a:p>
            <a:pPr lvl="1" eaLnBrk="1" hangingPunct="1">
              <a:lnSpc>
                <a:spcPct val="90000"/>
              </a:lnSpc>
            </a:pPr>
            <a:r>
              <a:rPr lang="en-GB" sz="2400" dirty="0">
                <a:solidFill>
                  <a:schemeClr val="accent1"/>
                </a:solidFill>
                <a:latin typeface="Liberation Sans"/>
                <a:ea typeface="ＭＳ Ｐゴシック" charset="0"/>
              </a:rPr>
              <a:t>Now Chris, that</a:t>
            </a:r>
            <a:r>
              <a:rPr lang="ja-JP" altLang="en-GB" sz="2400" dirty="0">
                <a:solidFill>
                  <a:schemeClr val="accent1"/>
                </a:solidFill>
                <a:latin typeface="Liberation Sans"/>
                <a:ea typeface="ＭＳ Ｐゴシック" charset="0"/>
              </a:rPr>
              <a:t>’</a:t>
            </a:r>
            <a:r>
              <a:rPr lang="en-GB" sz="2400" dirty="0">
                <a:solidFill>
                  <a:schemeClr val="accent1"/>
                </a:solidFill>
                <a:latin typeface="Liberation Sans"/>
                <a:ea typeface="ＭＳ Ｐゴシック" charset="0"/>
              </a:rPr>
              <a:t>s not right. You can do better than </a:t>
            </a:r>
            <a:r>
              <a:rPr lang="en-GB" sz="2400" dirty="0" err="1">
                <a:solidFill>
                  <a:schemeClr val="accent1"/>
                </a:solidFill>
                <a:latin typeface="Liberation Sans"/>
                <a:ea typeface="ＭＳ Ｐゴシック" charset="0"/>
              </a:rPr>
              <a:t>that.Try</a:t>
            </a:r>
            <a:r>
              <a:rPr lang="en-GB" sz="2400" dirty="0">
                <a:solidFill>
                  <a:schemeClr val="accent1"/>
                </a:solidFill>
                <a:latin typeface="Liberation Sans"/>
                <a:ea typeface="ＭＳ Ｐゴシック" charset="0"/>
              </a:rPr>
              <a:t> again.</a:t>
            </a:r>
            <a:r>
              <a:rPr lang="ja-JP" altLang="en-GB" sz="2400" dirty="0">
                <a:solidFill>
                  <a:schemeClr val="accent1"/>
                </a:solidFill>
                <a:latin typeface="Liberation Sans"/>
                <a:ea typeface="ＭＳ Ｐゴシック" charset="0"/>
              </a:rPr>
              <a:t>”</a:t>
            </a:r>
            <a:endParaRPr lang="en-GB" sz="2400" dirty="0">
              <a:solidFill>
                <a:schemeClr val="accent1"/>
              </a:solidFill>
              <a:latin typeface="Liberation Sans"/>
              <a:ea typeface="ＭＳ Ｐゴシック" charset="0"/>
            </a:endParaRPr>
          </a:p>
          <a:p>
            <a:pPr lvl="1" eaLnBrk="1" hangingPunct="1">
              <a:lnSpc>
                <a:spcPct val="90000"/>
              </a:lnSpc>
            </a:pPr>
            <a:endParaRPr lang="en-GB" sz="800" dirty="0" smtClean="0">
              <a:latin typeface="Liberation Sans"/>
              <a:ea typeface="ＭＳ Ｐゴシック" charset="0"/>
            </a:endParaRPr>
          </a:p>
          <a:p>
            <a:pPr lvl="1" eaLnBrk="1" hangingPunct="1">
              <a:lnSpc>
                <a:spcPct val="90000"/>
              </a:lnSpc>
            </a:pPr>
            <a:endParaRPr lang="en-GB" sz="1200" dirty="0">
              <a:latin typeface="Liberation Sans"/>
              <a:ea typeface="ＭＳ Ｐゴシック" charset="0"/>
            </a:endParaRPr>
          </a:p>
          <a:p>
            <a:pPr eaLnBrk="1" hangingPunct="1">
              <a:lnSpc>
                <a:spcPct val="90000"/>
              </a:lnSpc>
            </a:pPr>
            <a:r>
              <a:rPr lang="en-GB" sz="2400" dirty="0">
                <a:latin typeface="Liberation Sans"/>
              </a:rPr>
              <a:t>Many prefer the more impersonal</a:t>
            </a:r>
            <a:r>
              <a:rPr lang="en-GB" sz="2400" dirty="0" smtClean="0">
                <a:latin typeface="Liberation Sans"/>
              </a:rPr>
              <a:t>:</a:t>
            </a:r>
          </a:p>
          <a:p>
            <a:pPr eaLnBrk="1" hangingPunct="1">
              <a:lnSpc>
                <a:spcPct val="90000"/>
              </a:lnSpc>
            </a:pPr>
            <a:endParaRPr lang="en-GB" sz="800" dirty="0">
              <a:solidFill>
                <a:srgbClr val="7030A0"/>
              </a:solidFill>
              <a:latin typeface="Liberation Sans"/>
            </a:endParaRPr>
          </a:p>
          <a:p>
            <a:pPr lvl="1" eaLnBrk="1" hangingPunct="1">
              <a:lnSpc>
                <a:spcPct val="90000"/>
              </a:lnSpc>
            </a:pPr>
            <a:r>
              <a:rPr lang="ja-JP" altLang="en-GB" sz="2400" dirty="0">
                <a:solidFill>
                  <a:schemeClr val="accent1"/>
                </a:solidFill>
                <a:latin typeface="Liberation Sans"/>
                <a:ea typeface="ＭＳ Ｐゴシック" charset="0"/>
              </a:rPr>
              <a:t>“</a:t>
            </a:r>
            <a:r>
              <a:rPr lang="en-GB" sz="2400" dirty="0">
                <a:solidFill>
                  <a:schemeClr val="accent1"/>
                </a:solidFill>
                <a:latin typeface="Liberation Sans"/>
                <a:ea typeface="ＭＳ Ｐゴシック" charset="0"/>
              </a:rPr>
              <a:t>Incorrect. Try again.</a:t>
            </a:r>
            <a:r>
              <a:rPr lang="ja-JP" altLang="en-GB" sz="2400" dirty="0">
                <a:solidFill>
                  <a:schemeClr val="accent1"/>
                </a:solidFill>
                <a:latin typeface="Liberation Sans"/>
                <a:ea typeface="ＭＳ Ｐゴシック" charset="0"/>
              </a:rPr>
              <a:t>”</a:t>
            </a:r>
            <a:endParaRPr lang="en-GB" sz="2400" dirty="0">
              <a:solidFill>
                <a:schemeClr val="accent1"/>
              </a:solidFill>
              <a:latin typeface="Liberation Sans"/>
              <a:ea typeface="ＭＳ Ｐゴシック" charset="0"/>
            </a:endParaRPr>
          </a:p>
          <a:p>
            <a:pPr lvl="1" eaLnBrk="1" hangingPunct="1">
              <a:lnSpc>
                <a:spcPct val="90000"/>
              </a:lnSpc>
            </a:pPr>
            <a:endParaRPr lang="en-GB" sz="800" dirty="0">
              <a:latin typeface="Liberation Sans"/>
              <a:ea typeface="ＭＳ Ｐゴシック" charset="0"/>
            </a:endParaRPr>
          </a:p>
          <a:p>
            <a:pPr marL="342900" lvl="1" indent="0" eaLnBrk="1" hangingPunct="1">
              <a:lnSpc>
                <a:spcPct val="90000"/>
              </a:lnSpc>
              <a:buNone/>
            </a:pPr>
            <a:endParaRPr lang="en-GB" sz="2400" dirty="0">
              <a:latin typeface="Liberation Sans"/>
              <a:ea typeface="ＭＳ Ｐゴシック" charset="0"/>
            </a:endParaRPr>
          </a:p>
        </p:txBody>
      </p:sp>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55</a:t>
            </a:fld>
            <a:endParaRPr lang="en-GB" dirty="0"/>
          </a:p>
        </p:txBody>
      </p:sp>
    </p:spTree>
    <p:extLst>
      <p:ext uri="{BB962C8B-B14F-4D97-AF65-F5344CB8AC3E}">
        <p14:creationId xmlns:p14="http://schemas.microsoft.com/office/powerpoint/2010/main" val="30912938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Rectangle 2"/>
          <p:cNvSpPr>
            <a:spLocks noGrp="1" noChangeArrowheads="1"/>
          </p:cNvSpPr>
          <p:nvPr>
            <p:ph type="title" idx="4294967295"/>
          </p:nvPr>
        </p:nvSpPr>
        <p:spPr/>
        <p:txBody>
          <a:bodyPr/>
          <a:lstStyle/>
          <a:p>
            <a:pPr eaLnBrk="1" hangingPunct="1"/>
            <a:r>
              <a:rPr lang="en-GB">
                <a:latin typeface="Liberation Sans"/>
              </a:rPr>
              <a:t>Implications</a:t>
            </a:r>
          </a:p>
        </p:txBody>
      </p:sp>
      <p:sp>
        <p:nvSpPr>
          <p:cNvPr id="95237" name="Rectangle 3"/>
          <p:cNvSpPr>
            <a:spLocks noGrp="1" noChangeArrowheads="1"/>
          </p:cNvSpPr>
          <p:nvPr>
            <p:ph type="body" idx="4294967295"/>
          </p:nvPr>
        </p:nvSpPr>
        <p:spPr/>
        <p:txBody>
          <a:bodyPr>
            <a:normAutofit/>
          </a:bodyPr>
          <a:lstStyle/>
          <a:p>
            <a:pPr eaLnBrk="1" hangingPunct="1">
              <a:lnSpc>
                <a:spcPct val="90000"/>
              </a:lnSpc>
            </a:pPr>
            <a:r>
              <a:rPr lang="en-GB" sz="2800" dirty="0">
                <a:solidFill>
                  <a:srgbClr val="7030A0"/>
                </a:solidFill>
                <a:latin typeface="Liberation Sans"/>
              </a:rPr>
              <a:t>Should </a:t>
            </a:r>
            <a:r>
              <a:rPr lang="en-GB" sz="2800" dirty="0" smtClean="0">
                <a:solidFill>
                  <a:srgbClr val="7030A0"/>
                </a:solidFill>
                <a:latin typeface="Liberation Sans"/>
              </a:rPr>
              <a:t>we </a:t>
            </a:r>
            <a:r>
              <a:rPr lang="en-GB" sz="2800" dirty="0">
                <a:solidFill>
                  <a:srgbClr val="7030A0"/>
                </a:solidFill>
                <a:latin typeface="Liberation Sans"/>
              </a:rPr>
              <a:t>create products that adapt according to people</a:t>
            </a:r>
            <a:r>
              <a:rPr lang="ja-JP" altLang="en-GB" sz="2800" dirty="0">
                <a:solidFill>
                  <a:srgbClr val="7030A0"/>
                </a:solidFill>
                <a:latin typeface="Liberation Sans"/>
              </a:rPr>
              <a:t>’</a:t>
            </a:r>
            <a:r>
              <a:rPr lang="en-GB" sz="2800" dirty="0">
                <a:solidFill>
                  <a:srgbClr val="7030A0"/>
                </a:solidFill>
                <a:latin typeface="Liberation Sans"/>
              </a:rPr>
              <a:t>s different emotional states? </a:t>
            </a:r>
            <a:endParaRPr lang="en-GB" sz="2800" dirty="0" smtClean="0">
              <a:solidFill>
                <a:srgbClr val="7030A0"/>
              </a:solidFill>
              <a:latin typeface="Liberation Sans"/>
            </a:endParaRPr>
          </a:p>
          <a:p>
            <a:pPr eaLnBrk="1" hangingPunct="1">
              <a:lnSpc>
                <a:spcPct val="90000"/>
              </a:lnSpc>
            </a:pPr>
            <a:endParaRPr lang="en-GB" sz="1200" dirty="0">
              <a:solidFill>
                <a:srgbClr val="7030A0"/>
              </a:solidFill>
              <a:latin typeface="Liberation Sans"/>
            </a:endParaRPr>
          </a:p>
          <a:p>
            <a:pPr lvl="1" eaLnBrk="1" hangingPunct="1">
              <a:lnSpc>
                <a:spcPct val="90000"/>
              </a:lnSpc>
            </a:pPr>
            <a:r>
              <a:rPr lang="en-GB" sz="2500" dirty="0">
                <a:solidFill>
                  <a:schemeClr val="accent1"/>
                </a:solidFill>
                <a:latin typeface="Liberation Sans"/>
                <a:ea typeface="ＭＳ Ｐゴシック" charset="0"/>
              </a:rPr>
              <a:t>When people are feeling angry should an interface be more attentive and informative than when they are happy? </a:t>
            </a:r>
            <a:endParaRPr lang="en-GB" sz="2500" dirty="0" smtClean="0">
              <a:solidFill>
                <a:schemeClr val="accent1"/>
              </a:solidFill>
              <a:latin typeface="Liberation Sans"/>
              <a:ea typeface="ＭＳ Ｐゴシック" charset="0"/>
            </a:endParaRPr>
          </a:p>
          <a:p>
            <a:pPr lvl="1" eaLnBrk="1" hangingPunct="1">
              <a:lnSpc>
                <a:spcPct val="90000"/>
              </a:lnSpc>
            </a:pPr>
            <a:endParaRPr lang="en-GB" sz="1200" dirty="0">
              <a:solidFill>
                <a:schemeClr val="accent1"/>
              </a:solidFill>
              <a:latin typeface="Liberation Sans"/>
              <a:ea typeface="ＭＳ Ｐゴシック" charset="0"/>
            </a:endParaRPr>
          </a:p>
          <a:p>
            <a:pPr marL="0" indent="0" eaLnBrk="1" hangingPunct="1">
              <a:lnSpc>
                <a:spcPct val="90000"/>
              </a:lnSpc>
              <a:buNone/>
            </a:pPr>
            <a:endParaRPr lang="en-GB" sz="2800" dirty="0">
              <a:latin typeface="Liberation Sans"/>
            </a:endParaRPr>
          </a:p>
        </p:txBody>
      </p:sp>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56</a:t>
            </a:fld>
            <a:endParaRPr lang="en-GB" dirty="0"/>
          </a:p>
        </p:txBody>
      </p:sp>
    </p:spTree>
    <p:extLst>
      <p:ext uri="{BB962C8B-B14F-4D97-AF65-F5344CB8AC3E}">
        <p14:creationId xmlns:p14="http://schemas.microsoft.com/office/powerpoint/2010/main" val="27617617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idx="4294967295"/>
          </p:nvPr>
        </p:nvSpPr>
        <p:spPr>
          <a:xfrm>
            <a:off x="453989" y="711190"/>
            <a:ext cx="7886700" cy="652999"/>
          </a:xfrm>
        </p:spPr>
        <p:txBody>
          <a:bodyPr>
            <a:normAutofit/>
          </a:bodyPr>
          <a:lstStyle/>
          <a:p>
            <a:pPr eaLnBrk="1" hangingPunct="1"/>
            <a:r>
              <a:rPr lang="en-GB" sz="3600" dirty="0"/>
              <a:t>More conversational rules</a:t>
            </a:r>
          </a:p>
        </p:txBody>
      </p:sp>
      <p:sp>
        <p:nvSpPr>
          <p:cNvPr id="21509" name="Rectangle 3"/>
          <p:cNvSpPr>
            <a:spLocks noGrp="1" noChangeArrowheads="1"/>
          </p:cNvSpPr>
          <p:nvPr>
            <p:ph type="body" idx="4294967295"/>
          </p:nvPr>
        </p:nvSpPr>
        <p:spPr/>
        <p:txBody>
          <a:bodyPr/>
          <a:lstStyle/>
          <a:p>
            <a:pPr eaLnBrk="1" hangingPunct="1"/>
            <a:r>
              <a:rPr lang="en-GB" sz="2400" dirty="0">
                <a:latin typeface="Times New Roman" panose="02020603050405020304" pitchFamily="18" charset="0"/>
                <a:cs typeface="Times New Roman" panose="02020603050405020304" pitchFamily="18" charset="0"/>
              </a:rPr>
              <a:t>Farewell </a:t>
            </a:r>
            <a:r>
              <a:rPr lang="en-GB" sz="2400" dirty="0" smtClean="0">
                <a:latin typeface="Times New Roman" panose="02020603050405020304" pitchFamily="18" charset="0"/>
                <a:cs typeface="Times New Roman" panose="02020603050405020304" pitchFamily="18" charset="0"/>
              </a:rPr>
              <a:t>rituals</a:t>
            </a:r>
          </a:p>
          <a:p>
            <a:pPr eaLnBrk="1" hangingPunct="1"/>
            <a:endParaRPr lang="en-GB" sz="600" dirty="0">
              <a:solidFill>
                <a:srgbClr val="7030A0"/>
              </a:solidFill>
              <a:latin typeface="Times New Roman" panose="02020603050405020304" pitchFamily="18" charset="0"/>
              <a:cs typeface="Times New Roman" panose="02020603050405020304" pitchFamily="18" charset="0"/>
            </a:endParaRPr>
          </a:p>
          <a:p>
            <a:pPr lvl="1" eaLnBrk="1" hangingPunct="1"/>
            <a:r>
              <a:rPr lang="en-GB" sz="2400" dirty="0">
                <a:solidFill>
                  <a:schemeClr val="accent1"/>
                </a:solidFill>
                <a:latin typeface="Times New Roman" panose="02020603050405020304" pitchFamily="18" charset="0"/>
                <a:ea typeface="ＭＳ Ｐゴシック" charset="0"/>
                <a:cs typeface="Times New Roman" panose="02020603050405020304" pitchFamily="18" charset="0"/>
              </a:rPr>
              <a:t>Bye then, see you, </a:t>
            </a:r>
            <a:r>
              <a:rPr lang="en-GB" sz="2400" dirty="0" err="1">
                <a:solidFill>
                  <a:schemeClr val="accent1"/>
                </a:solidFill>
                <a:latin typeface="Times New Roman" panose="02020603050405020304" pitchFamily="18" charset="0"/>
                <a:ea typeface="ＭＳ Ｐゴシック" charset="0"/>
                <a:cs typeface="Times New Roman" panose="02020603050405020304" pitchFamily="18" charset="0"/>
              </a:rPr>
              <a:t>yer</a:t>
            </a:r>
            <a:r>
              <a:rPr lang="en-GB" sz="2400" dirty="0">
                <a:solidFill>
                  <a:schemeClr val="accent1"/>
                </a:solidFill>
                <a:latin typeface="Times New Roman" panose="02020603050405020304" pitchFamily="18" charset="0"/>
                <a:ea typeface="ＭＳ Ｐゴシック" charset="0"/>
                <a:cs typeface="Times New Roman" panose="02020603050405020304" pitchFamily="18" charset="0"/>
              </a:rPr>
              <a:t> bye, see you later….</a:t>
            </a:r>
            <a:endParaRPr lang="en-GB" sz="3200" dirty="0">
              <a:solidFill>
                <a:schemeClr val="accent1"/>
              </a:solidFill>
              <a:latin typeface="Times New Roman" panose="02020603050405020304" pitchFamily="18" charset="0"/>
              <a:ea typeface="ＭＳ Ｐゴシック" charset="0"/>
              <a:cs typeface="Times New Roman" panose="02020603050405020304" pitchFamily="18" charset="0"/>
            </a:endParaRPr>
          </a:p>
          <a:p>
            <a:pPr lvl="1" eaLnBrk="1" hangingPunct="1"/>
            <a:endParaRPr lang="en-GB" sz="1000" dirty="0">
              <a:latin typeface="Times New Roman" panose="02020603050405020304" pitchFamily="18" charset="0"/>
              <a:ea typeface="ＭＳ Ｐゴシック" charset="0"/>
              <a:cs typeface="Times New Roman" panose="02020603050405020304" pitchFamily="18" charset="0"/>
            </a:endParaRPr>
          </a:p>
          <a:p>
            <a:pPr eaLnBrk="1" hangingPunct="1"/>
            <a:r>
              <a:rPr lang="en-GB" sz="2400" dirty="0">
                <a:latin typeface="Times New Roman" panose="02020603050405020304" pitchFamily="18" charset="0"/>
                <a:cs typeface="Times New Roman" panose="02020603050405020304" pitchFamily="18" charset="0"/>
              </a:rPr>
              <a:t>Implicit and explicit cues</a:t>
            </a:r>
          </a:p>
          <a:p>
            <a:pPr lvl="1" eaLnBrk="1" hangingPunct="1"/>
            <a:r>
              <a:rPr lang="en-GB" sz="2400" dirty="0">
                <a:solidFill>
                  <a:schemeClr val="accent1"/>
                </a:solidFill>
                <a:latin typeface="Times New Roman" panose="02020603050405020304" pitchFamily="18" charset="0"/>
                <a:ea typeface="ＭＳ Ｐゴシック" charset="0"/>
                <a:cs typeface="Times New Roman" panose="02020603050405020304" pitchFamily="18" charset="0"/>
              </a:rPr>
              <a:t>e.g. looking at watch, fidgeting with coat and bags </a:t>
            </a:r>
            <a:endParaRPr lang="en-GB" sz="2400" dirty="0" smtClean="0">
              <a:solidFill>
                <a:schemeClr val="accent1"/>
              </a:solidFill>
              <a:latin typeface="Times New Roman" panose="02020603050405020304" pitchFamily="18" charset="0"/>
              <a:ea typeface="ＭＳ Ｐゴシック" charset="0"/>
              <a:cs typeface="Times New Roman" panose="02020603050405020304" pitchFamily="18" charset="0"/>
            </a:endParaRPr>
          </a:p>
          <a:p>
            <a:pPr lvl="1" eaLnBrk="1" hangingPunct="1"/>
            <a:endParaRPr lang="en-GB" sz="600" dirty="0">
              <a:solidFill>
                <a:schemeClr val="accent1"/>
              </a:solidFill>
              <a:latin typeface="Times New Roman" panose="02020603050405020304" pitchFamily="18" charset="0"/>
              <a:ea typeface="ＭＳ Ｐゴシック" charset="0"/>
              <a:cs typeface="Times New Roman" panose="02020603050405020304" pitchFamily="18" charset="0"/>
            </a:endParaRPr>
          </a:p>
          <a:p>
            <a:pPr lvl="1" eaLnBrk="1" hangingPunct="1"/>
            <a:r>
              <a:rPr lang="en-GB" sz="2400" dirty="0">
                <a:solidFill>
                  <a:schemeClr val="accent1"/>
                </a:solidFill>
                <a:latin typeface="Times New Roman" panose="02020603050405020304" pitchFamily="18" charset="0"/>
                <a:ea typeface="ＭＳ Ｐゴシック" charset="0"/>
                <a:cs typeface="Times New Roman" panose="02020603050405020304" pitchFamily="18" charset="0"/>
              </a:rPr>
              <a:t>explicitly saying </a:t>
            </a:r>
            <a:r>
              <a:rPr lang="ja-JP" altLang="en-GB" sz="2400" dirty="0">
                <a:solidFill>
                  <a:schemeClr val="accent1"/>
                </a:solidFill>
                <a:latin typeface="Times New Roman" panose="02020603050405020304" pitchFamily="18" charset="0"/>
                <a:ea typeface="ＭＳ Ｐゴシック" charset="0"/>
                <a:cs typeface="Times New Roman" panose="02020603050405020304" pitchFamily="18" charset="0"/>
              </a:rPr>
              <a:t>“</a:t>
            </a:r>
            <a:r>
              <a:rPr lang="en-GB" sz="2400" dirty="0">
                <a:solidFill>
                  <a:schemeClr val="accent1"/>
                </a:solidFill>
                <a:latin typeface="Times New Roman" panose="02020603050405020304" pitchFamily="18" charset="0"/>
                <a:ea typeface="ＭＳ Ｐゴシック" charset="0"/>
                <a:cs typeface="Times New Roman" panose="02020603050405020304" pitchFamily="18" charset="0"/>
              </a:rPr>
              <a:t>Oh dear, must go, look at the time, I</a:t>
            </a:r>
            <a:r>
              <a:rPr lang="ja-JP" altLang="en-GB" sz="2400" dirty="0">
                <a:solidFill>
                  <a:schemeClr val="accent1"/>
                </a:solidFill>
                <a:latin typeface="Times New Roman" panose="02020603050405020304" pitchFamily="18" charset="0"/>
                <a:ea typeface="ＭＳ Ｐゴシック" charset="0"/>
                <a:cs typeface="Times New Roman" panose="02020603050405020304" pitchFamily="18" charset="0"/>
              </a:rPr>
              <a:t>’</a:t>
            </a:r>
            <a:r>
              <a:rPr lang="en-GB" sz="2400" dirty="0">
                <a:solidFill>
                  <a:schemeClr val="accent1"/>
                </a:solidFill>
                <a:latin typeface="Times New Roman" panose="02020603050405020304" pitchFamily="18" charset="0"/>
                <a:ea typeface="ＭＳ Ｐゴシック" charset="0"/>
                <a:cs typeface="Times New Roman" panose="02020603050405020304" pitchFamily="18" charset="0"/>
              </a:rPr>
              <a:t>m late…</a:t>
            </a:r>
            <a:r>
              <a:rPr lang="ja-JP" altLang="en-GB" sz="2400" dirty="0">
                <a:solidFill>
                  <a:schemeClr val="accent1"/>
                </a:solidFill>
                <a:latin typeface="Times New Roman" panose="02020603050405020304" pitchFamily="18" charset="0"/>
                <a:ea typeface="ＭＳ Ｐゴシック" charset="0"/>
                <a:cs typeface="Times New Roman" panose="02020603050405020304" pitchFamily="18" charset="0"/>
              </a:rPr>
              <a:t>”</a:t>
            </a:r>
            <a:endParaRPr lang="en-GB" sz="3200" dirty="0">
              <a:solidFill>
                <a:schemeClr val="accent1"/>
              </a:solidFill>
              <a:latin typeface="Times New Roman" panose="02020603050405020304" pitchFamily="18" charset="0"/>
              <a:ea typeface="ＭＳ Ｐゴシック"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6</a:t>
            </a:fld>
            <a:endParaRPr lang="en-GB" dirty="0"/>
          </a:p>
        </p:txBody>
      </p:sp>
    </p:spTree>
    <p:extLst>
      <p:ext uri="{BB962C8B-B14F-4D97-AF65-F5344CB8AC3E}">
        <p14:creationId xmlns:p14="http://schemas.microsoft.com/office/powerpoint/2010/main" val="18335637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idx="4294967295"/>
          </p:nvPr>
        </p:nvSpPr>
        <p:spPr>
          <a:xfrm>
            <a:off x="464264" y="757423"/>
            <a:ext cx="7886700" cy="622177"/>
          </a:xfrm>
        </p:spPr>
        <p:txBody>
          <a:bodyPr>
            <a:normAutofit/>
          </a:bodyPr>
          <a:lstStyle/>
          <a:p>
            <a:pPr eaLnBrk="1" hangingPunct="1"/>
            <a:r>
              <a:rPr lang="en-GB" sz="3600" dirty="0"/>
              <a:t>Breakdowns in conversation</a:t>
            </a:r>
          </a:p>
        </p:txBody>
      </p:sp>
      <p:sp>
        <p:nvSpPr>
          <p:cNvPr id="22533" name="Rectangle 3"/>
          <p:cNvSpPr>
            <a:spLocks noGrp="1" noChangeArrowheads="1"/>
          </p:cNvSpPr>
          <p:nvPr>
            <p:ph type="body" idx="4294967295"/>
          </p:nvPr>
        </p:nvSpPr>
        <p:spPr>
          <a:xfrm>
            <a:off x="685800" y="1649170"/>
            <a:ext cx="7848600" cy="4611216"/>
          </a:xfrm>
        </p:spPr>
        <p:txBody>
          <a:bodyPr>
            <a:normAutofit/>
          </a:bodyPr>
          <a:lstStyle/>
          <a:p>
            <a:pPr eaLnBrk="1" hangingPunct="1">
              <a:lnSpc>
                <a:spcPct val="90000"/>
              </a:lnSpc>
            </a:pPr>
            <a:r>
              <a:rPr lang="en-GB" sz="2800" dirty="0">
                <a:latin typeface="Times New Roman" panose="02020603050405020304" pitchFamily="18" charset="0"/>
                <a:cs typeface="Times New Roman" panose="02020603050405020304" pitchFamily="18" charset="0"/>
              </a:rPr>
              <a:t>When someone says something that is misunderstood</a:t>
            </a:r>
            <a:r>
              <a:rPr lang="en-GB" sz="2800" dirty="0" smtClean="0">
                <a:latin typeface="Times New Roman" panose="02020603050405020304" pitchFamily="18" charset="0"/>
                <a:cs typeface="Times New Roman" panose="02020603050405020304" pitchFamily="18" charset="0"/>
              </a:rPr>
              <a:t>:</a:t>
            </a:r>
          </a:p>
          <a:p>
            <a:pPr eaLnBrk="1" hangingPunct="1">
              <a:lnSpc>
                <a:spcPct val="90000"/>
              </a:lnSpc>
            </a:pPr>
            <a:endParaRPr lang="en-GB" sz="1000" dirty="0">
              <a:solidFill>
                <a:srgbClr val="7030A0"/>
              </a:solidFill>
              <a:latin typeface="Times New Roman" panose="02020603050405020304" pitchFamily="18" charset="0"/>
              <a:cs typeface="Times New Roman" panose="02020603050405020304" pitchFamily="18" charset="0"/>
            </a:endParaRPr>
          </a:p>
          <a:p>
            <a:pPr lvl="1" eaLnBrk="1" hangingPunct="1">
              <a:lnSpc>
                <a:spcPct val="90000"/>
              </a:lnSpc>
            </a:pPr>
            <a:r>
              <a:rPr lang="en-GB" sz="2400" dirty="0">
                <a:latin typeface="Times New Roman" panose="02020603050405020304" pitchFamily="18" charset="0"/>
                <a:ea typeface="ＭＳ Ｐゴシック" charset="0"/>
                <a:cs typeface="Times New Roman" panose="02020603050405020304" pitchFamily="18" charset="0"/>
              </a:rPr>
              <a:t>Speaker will repeat with emphasis</a:t>
            </a:r>
            <a:r>
              <a:rPr lang="en-GB" sz="2400" dirty="0" smtClean="0">
                <a:latin typeface="Times New Roman" panose="02020603050405020304" pitchFamily="18" charset="0"/>
                <a:ea typeface="ＭＳ Ｐゴシック" charset="0"/>
                <a:cs typeface="Times New Roman" panose="02020603050405020304" pitchFamily="18" charset="0"/>
              </a:rPr>
              <a:t>:</a:t>
            </a:r>
          </a:p>
          <a:p>
            <a:pPr lvl="1" eaLnBrk="1" hangingPunct="1">
              <a:lnSpc>
                <a:spcPct val="90000"/>
              </a:lnSpc>
            </a:pPr>
            <a:endParaRPr lang="en-GB" sz="600" dirty="0">
              <a:latin typeface="Times New Roman" panose="02020603050405020304" pitchFamily="18" charset="0"/>
              <a:ea typeface="ＭＳ Ｐゴシック" charset="0"/>
              <a:cs typeface="Times New Roman" panose="02020603050405020304" pitchFamily="18" charset="0"/>
            </a:endParaRPr>
          </a:p>
          <a:p>
            <a:pPr lvl="2" eaLnBrk="1" hangingPunct="1">
              <a:lnSpc>
                <a:spcPct val="90000"/>
              </a:lnSpc>
              <a:buFontTx/>
              <a:buNone/>
            </a:pPr>
            <a:r>
              <a:rPr lang="en-GB" dirty="0">
                <a:solidFill>
                  <a:schemeClr val="accent1"/>
                </a:solidFill>
                <a:latin typeface="Times New Roman" panose="02020603050405020304" pitchFamily="18" charset="0"/>
                <a:ea typeface="ＭＳ Ｐゴシック" charset="0"/>
                <a:cs typeface="Times New Roman" panose="02020603050405020304" pitchFamily="18" charset="0"/>
              </a:rPr>
              <a:t>A: </a:t>
            </a:r>
            <a:r>
              <a:rPr lang="ja-JP" altLang="en-GB" dirty="0">
                <a:solidFill>
                  <a:schemeClr val="accent1"/>
                </a:solidFill>
                <a:latin typeface="Times New Roman" panose="02020603050405020304" pitchFamily="18" charset="0"/>
                <a:ea typeface="ＭＳ Ｐゴシック" charset="0"/>
                <a:cs typeface="Times New Roman" panose="02020603050405020304" pitchFamily="18" charset="0"/>
              </a:rPr>
              <a:t>“</a:t>
            </a:r>
            <a:r>
              <a:rPr lang="en-GB" dirty="0">
                <a:solidFill>
                  <a:schemeClr val="accent1"/>
                </a:solidFill>
                <a:latin typeface="Times New Roman" panose="02020603050405020304" pitchFamily="18" charset="0"/>
                <a:ea typeface="ＭＳ Ｐゴシック" charset="0"/>
                <a:cs typeface="Times New Roman" panose="02020603050405020304" pitchFamily="18" charset="0"/>
              </a:rPr>
              <a:t>this one?</a:t>
            </a:r>
            <a:r>
              <a:rPr lang="ja-JP" altLang="en-GB" dirty="0">
                <a:solidFill>
                  <a:schemeClr val="accent1"/>
                </a:solidFill>
                <a:latin typeface="Times New Roman" panose="02020603050405020304" pitchFamily="18" charset="0"/>
                <a:ea typeface="ＭＳ Ｐゴシック" charset="0"/>
                <a:cs typeface="Times New Roman" panose="02020603050405020304" pitchFamily="18" charset="0"/>
              </a:rPr>
              <a:t>”</a:t>
            </a:r>
            <a:endParaRPr lang="en-GB" dirty="0">
              <a:solidFill>
                <a:schemeClr val="accent1"/>
              </a:solidFill>
              <a:latin typeface="Times New Roman" panose="02020603050405020304" pitchFamily="18" charset="0"/>
              <a:ea typeface="ＭＳ Ｐゴシック" charset="0"/>
              <a:cs typeface="Times New Roman" panose="02020603050405020304" pitchFamily="18" charset="0"/>
            </a:endParaRPr>
          </a:p>
          <a:p>
            <a:pPr lvl="2" eaLnBrk="1" hangingPunct="1">
              <a:lnSpc>
                <a:spcPct val="90000"/>
              </a:lnSpc>
              <a:buFontTx/>
              <a:buNone/>
            </a:pPr>
            <a:r>
              <a:rPr lang="en-GB" dirty="0">
                <a:solidFill>
                  <a:schemeClr val="accent1"/>
                </a:solidFill>
                <a:latin typeface="Times New Roman" panose="02020603050405020304" pitchFamily="18" charset="0"/>
                <a:ea typeface="ＭＳ Ｐゴシック" charset="0"/>
                <a:cs typeface="Times New Roman" panose="02020603050405020304" pitchFamily="18" charset="0"/>
              </a:rPr>
              <a:t>B: </a:t>
            </a:r>
            <a:r>
              <a:rPr lang="ja-JP" altLang="en-GB" dirty="0">
                <a:solidFill>
                  <a:schemeClr val="accent1"/>
                </a:solidFill>
                <a:latin typeface="Times New Roman" panose="02020603050405020304" pitchFamily="18" charset="0"/>
                <a:ea typeface="ＭＳ Ｐゴシック" charset="0"/>
                <a:cs typeface="Times New Roman" panose="02020603050405020304" pitchFamily="18" charset="0"/>
              </a:rPr>
              <a:t>“</a:t>
            </a:r>
            <a:r>
              <a:rPr lang="en-GB" dirty="0">
                <a:solidFill>
                  <a:schemeClr val="accent1"/>
                </a:solidFill>
                <a:latin typeface="Times New Roman" panose="02020603050405020304" pitchFamily="18" charset="0"/>
                <a:ea typeface="ＭＳ Ｐゴシック" charset="0"/>
                <a:cs typeface="Times New Roman" panose="02020603050405020304" pitchFamily="18" charset="0"/>
              </a:rPr>
              <a:t>no, I meant that one!</a:t>
            </a:r>
            <a:r>
              <a:rPr lang="ja-JP" altLang="en-GB" dirty="0" smtClean="0">
                <a:solidFill>
                  <a:schemeClr val="accent1"/>
                </a:solidFill>
                <a:latin typeface="Times New Roman" panose="02020603050405020304" pitchFamily="18" charset="0"/>
                <a:ea typeface="ＭＳ Ｐゴシック" charset="0"/>
                <a:cs typeface="Times New Roman" panose="02020603050405020304" pitchFamily="18" charset="0"/>
              </a:rPr>
              <a:t>”</a:t>
            </a:r>
            <a:endParaRPr lang="en-GB" altLang="ja-JP" dirty="0" smtClean="0">
              <a:solidFill>
                <a:schemeClr val="accent1"/>
              </a:solidFill>
              <a:latin typeface="Times New Roman" panose="02020603050405020304" pitchFamily="18" charset="0"/>
              <a:ea typeface="ＭＳ Ｐゴシック" charset="0"/>
              <a:cs typeface="Times New Roman" panose="02020603050405020304" pitchFamily="18" charset="0"/>
            </a:endParaRPr>
          </a:p>
          <a:p>
            <a:pPr lvl="2" eaLnBrk="1" hangingPunct="1">
              <a:lnSpc>
                <a:spcPct val="90000"/>
              </a:lnSpc>
              <a:buFontTx/>
              <a:buNone/>
            </a:pPr>
            <a:endParaRPr lang="en-GB" sz="600" dirty="0">
              <a:solidFill>
                <a:schemeClr val="accent1"/>
              </a:solidFill>
              <a:latin typeface="Times New Roman" panose="02020603050405020304" pitchFamily="18" charset="0"/>
              <a:ea typeface="ＭＳ Ｐゴシック" charset="0"/>
              <a:cs typeface="Times New Roman" panose="02020603050405020304" pitchFamily="18" charset="0"/>
            </a:endParaRPr>
          </a:p>
          <a:p>
            <a:pPr lvl="1" eaLnBrk="1" hangingPunct="1">
              <a:lnSpc>
                <a:spcPct val="90000"/>
              </a:lnSpc>
            </a:pPr>
            <a:r>
              <a:rPr lang="en-GB" sz="2400" dirty="0">
                <a:latin typeface="Times New Roman" panose="02020603050405020304" pitchFamily="18" charset="0"/>
                <a:ea typeface="ＭＳ Ｐゴシック" charset="0"/>
                <a:cs typeface="Times New Roman" panose="02020603050405020304" pitchFamily="18" charset="0"/>
              </a:rPr>
              <a:t>Also use tokens</a:t>
            </a:r>
            <a:r>
              <a:rPr lang="en-GB" sz="2400" dirty="0" smtClean="0">
                <a:latin typeface="Times New Roman" panose="02020603050405020304" pitchFamily="18" charset="0"/>
                <a:ea typeface="ＭＳ Ｐゴシック" charset="0"/>
                <a:cs typeface="Times New Roman" panose="02020603050405020304" pitchFamily="18" charset="0"/>
              </a:rPr>
              <a:t>:</a:t>
            </a:r>
          </a:p>
          <a:p>
            <a:pPr lvl="1" eaLnBrk="1" hangingPunct="1">
              <a:lnSpc>
                <a:spcPct val="90000"/>
              </a:lnSpc>
            </a:pPr>
            <a:endParaRPr lang="en-GB" sz="600" dirty="0">
              <a:latin typeface="Times New Roman" panose="02020603050405020304" pitchFamily="18" charset="0"/>
              <a:ea typeface="ＭＳ Ｐゴシック" charset="0"/>
              <a:cs typeface="Times New Roman" panose="02020603050405020304" pitchFamily="18" charset="0"/>
            </a:endParaRPr>
          </a:p>
          <a:p>
            <a:pPr lvl="2" eaLnBrk="1" hangingPunct="1">
              <a:lnSpc>
                <a:spcPct val="90000"/>
              </a:lnSpc>
              <a:buFontTx/>
              <a:buNone/>
            </a:pPr>
            <a:r>
              <a:rPr lang="en-GB" dirty="0">
                <a:solidFill>
                  <a:schemeClr val="accent1"/>
                </a:solidFill>
                <a:latin typeface="Times New Roman" panose="02020603050405020304" pitchFamily="18" charset="0"/>
                <a:ea typeface="ＭＳ Ｐゴシック" charset="0"/>
                <a:cs typeface="Times New Roman" panose="02020603050405020304" pitchFamily="18" charset="0"/>
              </a:rPr>
              <a:t>Eh? Quoi? Huh? What?</a:t>
            </a:r>
          </a:p>
          <a:p>
            <a:pPr lvl="2" eaLnBrk="1" hangingPunct="1">
              <a:lnSpc>
                <a:spcPct val="90000"/>
              </a:lnSpc>
              <a:buFontTx/>
              <a:buNone/>
            </a:pPr>
            <a:r>
              <a:rPr lang="en-GB" sz="2800" dirty="0">
                <a:solidFill>
                  <a:schemeClr val="accent1"/>
                </a:solidFill>
                <a:latin typeface="Times New Roman" panose="02020603050405020304" pitchFamily="18" charset="0"/>
                <a:ea typeface="ＭＳ Ｐゴシック" charset="0"/>
                <a:cs typeface="Times New Roman" panose="02020603050405020304" pitchFamily="18" charset="0"/>
              </a:rPr>
              <a:t>	</a:t>
            </a:r>
          </a:p>
        </p:txBody>
      </p:sp>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7</a:t>
            </a:fld>
            <a:endParaRPr lang="en-GB" dirty="0"/>
          </a:p>
        </p:txBody>
      </p:sp>
    </p:spTree>
    <p:extLst>
      <p:ext uri="{BB962C8B-B14F-4D97-AF65-F5344CB8AC3E}">
        <p14:creationId xmlns:p14="http://schemas.microsoft.com/office/powerpoint/2010/main" val="13130282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idx="4294967295"/>
          </p:nvPr>
        </p:nvSpPr>
        <p:spPr/>
        <p:txBody>
          <a:bodyPr>
            <a:normAutofit/>
          </a:bodyPr>
          <a:lstStyle/>
          <a:p>
            <a:pPr eaLnBrk="1" hangingPunct="1"/>
            <a:r>
              <a:rPr lang="en-GB" sz="3200" dirty="0"/>
              <a:t>What happens in social media conversations?</a:t>
            </a:r>
          </a:p>
        </p:txBody>
      </p:sp>
      <p:sp>
        <p:nvSpPr>
          <p:cNvPr id="23557" name="Rectangle 3"/>
          <p:cNvSpPr>
            <a:spLocks noGrp="1" noChangeArrowheads="1"/>
          </p:cNvSpPr>
          <p:nvPr>
            <p:ph type="body" idx="4294967295"/>
          </p:nvPr>
        </p:nvSpPr>
        <p:spPr>
          <a:xfrm>
            <a:off x="685800" y="1628800"/>
            <a:ext cx="7772400" cy="4680520"/>
          </a:xfrm>
        </p:spPr>
        <p:txBody>
          <a:bodyPr>
            <a:normAutofit/>
          </a:bodyPr>
          <a:lstStyle/>
          <a:p>
            <a:pPr eaLnBrk="1" hangingPunct="1"/>
            <a:r>
              <a:rPr lang="en-GB" dirty="0">
                <a:latin typeface="Times New Roman" panose="02020603050405020304" pitchFamily="18" charset="0"/>
                <a:cs typeface="Times New Roman" panose="02020603050405020304" pitchFamily="18" charset="0"/>
              </a:rPr>
              <a:t>Do same conversational rules apply</a:t>
            </a:r>
            <a:r>
              <a:rPr lang="en-GB" dirty="0" smtClean="0">
                <a:latin typeface="Times New Roman" panose="02020603050405020304" pitchFamily="18" charset="0"/>
                <a:cs typeface="Times New Roman" panose="02020603050405020304" pitchFamily="18" charset="0"/>
              </a:rPr>
              <a:t>?</a:t>
            </a:r>
          </a:p>
          <a:p>
            <a:pPr eaLnBrk="1" hangingPunct="1"/>
            <a:endParaRPr lang="en-GB" sz="600" dirty="0">
              <a:latin typeface="Times New Roman" panose="02020603050405020304" pitchFamily="18" charset="0"/>
              <a:cs typeface="Times New Roman" panose="02020603050405020304" pitchFamily="18" charset="0"/>
            </a:endParaRPr>
          </a:p>
          <a:p>
            <a:pPr eaLnBrk="1" hangingPunct="1"/>
            <a:r>
              <a:rPr lang="en-GB" dirty="0">
                <a:latin typeface="Times New Roman" panose="02020603050405020304" pitchFamily="18" charset="0"/>
                <a:cs typeface="Times New Roman" panose="02020603050405020304" pitchFamily="18" charset="0"/>
              </a:rPr>
              <a:t>Are there more breakdowns</a:t>
            </a:r>
            <a:r>
              <a:rPr lang="en-GB" dirty="0" smtClean="0">
                <a:latin typeface="Times New Roman" panose="02020603050405020304" pitchFamily="18" charset="0"/>
                <a:cs typeface="Times New Roman" panose="02020603050405020304" pitchFamily="18" charset="0"/>
              </a:rPr>
              <a:t>?</a:t>
            </a:r>
          </a:p>
          <a:p>
            <a:pPr eaLnBrk="1" hangingPunct="1"/>
            <a:endParaRPr lang="en-GB" sz="600" dirty="0">
              <a:latin typeface="Times New Roman" panose="02020603050405020304" pitchFamily="18" charset="0"/>
              <a:cs typeface="Times New Roman" panose="02020603050405020304" pitchFamily="18" charset="0"/>
            </a:endParaRPr>
          </a:p>
          <a:p>
            <a:pPr eaLnBrk="1" hangingPunct="1"/>
            <a:r>
              <a:rPr lang="en-GB" dirty="0">
                <a:latin typeface="Times New Roman" panose="02020603050405020304" pitchFamily="18" charset="0"/>
                <a:cs typeface="Times New Roman" panose="02020603050405020304" pitchFamily="18" charset="0"/>
              </a:rPr>
              <a:t>How do people repair them for</a:t>
            </a:r>
            <a:r>
              <a:rPr lang="en-GB" dirty="0" smtClean="0">
                <a:latin typeface="Times New Roman" panose="02020603050405020304" pitchFamily="18" charset="0"/>
                <a:cs typeface="Times New Roman" panose="02020603050405020304" pitchFamily="18" charset="0"/>
              </a:rPr>
              <a:t>:</a:t>
            </a:r>
          </a:p>
          <a:p>
            <a:pPr eaLnBrk="1" hangingPunct="1"/>
            <a:endParaRPr lang="en-GB" sz="600" dirty="0">
              <a:solidFill>
                <a:srgbClr val="7030A0"/>
              </a:solidFill>
              <a:latin typeface="Liberation Sans"/>
            </a:endParaRPr>
          </a:p>
          <a:p>
            <a:pPr lvl="1" eaLnBrk="1" hangingPunct="1"/>
            <a:r>
              <a:rPr lang="en-GB" sz="2000" dirty="0">
                <a:solidFill>
                  <a:schemeClr val="accent1"/>
                </a:solidFill>
                <a:latin typeface="Liberation Sans"/>
                <a:ea typeface="ＭＳ Ｐゴシック" charset="0"/>
              </a:rPr>
              <a:t>Phone?</a:t>
            </a:r>
          </a:p>
          <a:p>
            <a:pPr lvl="1" eaLnBrk="1" hangingPunct="1"/>
            <a:r>
              <a:rPr lang="en-GB" sz="2000" dirty="0">
                <a:solidFill>
                  <a:schemeClr val="accent1"/>
                </a:solidFill>
                <a:latin typeface="Liberation Sans"/>
                <a:ea typeface="ＭＳ Ｐゴシック" charset="0"/>
              </a:rPr>
              <a:t>email?</a:t>
            </a:r>
          </a:p>
          <a:p>
            <a:pPr lvl="1" eaLnBrk="1" hangingPunct="1"/>
            <a:r>
              <a:rPr lang="en-GB" sz="2000" dirty="0">
                <a:solidFill>
                  <a:schemeClr val="accent1"/>
                </a:solidFill>
                <a:latin typeface="Liberation Sans"/>
                <a:ea typeface="ＭＳ Ｐゴシック" charset="0"/>
              </a:rPr>
              <a:t>Instant messaging?</a:t>
            </a:r>
          </a:p>
          <a:p>
            <a:pPr lvl="1" eaLnBrk="1" hangingPunct="1"/>
            <a:r>
              <a:rPr lang="en-GB" sz="2000" dirty="0">
                <a:solidFill>
                  <a:schemeClr val="accent1"/>
                </a:solidFill>
                <a:latin typeface="Liberation Sans"/>
                <a:ea typeface="ＭＳ Ｐゴシック" charset="0"/>
              </a:rPr>
              <a:t>texting?</a:t>
            </a:r>
          </a:p>
          <a:p>
            <a:pPr lvl="1" eaLnBrk="1" hangingPunct="1"/>
            <a:r>
              <a:rPr lang="en-GB" sz="2000" dirty="0">
                <a:solidFill>
                  <a:schemeClr val="accent1"/>
                </a:solidFill>
                <a:latin typeface="Liberation Sans"/>
                <a:ea typeface="ＭＳ Ｐゴシック" charset="0"/>
              </a:rPr>
              <a:t>Skyping?</a:t>
            </a:r>
            <a:endParaRPr lang="en-GB" sz="1600" dirty="0">
              <a:solidFill>
                <a:schemeClr val="accent1"/>
              </a:solidFill>
              <a:latin typeface="Liberation Sans"/>
              <a:ea typeface="ＭＳ Ｐゴシック" charset="0"/>
            </a:endParaRPr>
          </a:p>
        </p:txBody>
      </p:sp>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8</a:t>
            </a:fld>
            <a:endParaRPr lang="en-GB" dirty="0"/>
          </a:p>
        </p:txBody>
      </p:sp>
    </p:spTree>
    <p:extLst>
      <p:ext uri="{BB962C8B-B14F-4D97-AF65-F5344CB8AC3E}">
        <p14:creationId xmlns:p14="http://schemas.microsoft.com/office/powerpoint/2010/main" val="36974305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557">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557">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557">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557">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55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idx="4294967295"/>
          </p:nvPr>
        </p:nvSpPr>
        <p:spPr/>
        <p:txBody>
          <a:bodyPr/>
          <a:lstStyle/>
          <a:p>
            <a:pPr eaLnBrk="1" hangingPunct="1"/>
            <a:r>
              <a:rPr lang="en-GB">
                <a:latin typeface="Liberation Sans"/>
              </a:rPr>
              <a:t>Remote conversations</a:t>
            </a:r>
          </a:p>
        </p:txBody>
      </p:sp>
      <p:sp>
        <p:nvSpPr>
          <p:cNvPr id="25605" name="Rectangle 3"/>
          <p:cNvSpPr>
            <a:spLocks noGrp="1" noChangeArrowheads="1"/>
          </p:cNvSpPr>
          <p:nvPr>
            <p:ph type="body" idx="4294967295"/>
          </p:nvPr>
        </p:nvSpPr>
        <p:spPr/>
        <p:txBody>
          <a:bodyPr>
            <a:normAutofit/>
          </a:bodyPr>
          <a:lstStyle/>
          <a:p>
            <a:pPr eaLnBrk="1" hangingPunct="1">
              <a:lnSpc>
                <a:spcPct val="90000"/>
              </a:lnSpc>
            </a:pPr>
            <a:r>
              <a:rPr lang="en-GB" sz="2400" dirty="0">
                <a:latin typeface="Times New Roman" panose="02020603050405020304" pitchFamily="18" charset="0"/>
                <a:cs typeface="Times New Roman" panose="02020603050405020304" pitchFamily="18" charset="0"/>
              </a:rPr>
              <a:t>Much research on how to support conversations when people are </a:t>
            </a:r>
            <a:r>
              <a:rPr lang="ja-JP" altLang="en-GB" sz="2400" dirty="0">
                <a:latin typeface="Times New Roman" panose="02020603050405020304" pitchFamily="18" charset="0"/>
                <a:cs typeface="Times New Roman" panose="02020603050405020304" pitchFamily="18" charset="0"/>
              </a:rPr>
              <a:t>‘</a:t>
            </a:r>
            <a:r>
              <a:rPr lang="en-GB" sz="2400" dirty="0">
                <a:latin typeface="Times New Roman" panose="02020603050405020304" pitchFamily="18" charset="0"/>
                <a:cs typeface="Times New Roman" panose="02020603050405020304" pitchFamily="18" charset="0"/>
              </a:rPr>
              <a:t>at a distance</a:t>
            </a:r>
            <a:r>
              <a:rPr lang="ja-JP" altLang="en-GB" sz="2400" dirty="0">
                <a:latin typeface="Times New Roman" panose="02020603050405020304" pitchFamily="18" charset="0"/>
                <a:cs typeface="Times New Roman" panose="02020603050405020304" pitchFamily="18" charset="0"/>
              </a:rPr>
              <a:t>’</a:t>
            </a:r>
            <a:r>
              <a:rPr lang="en-GB" sz="2400" dirty="0">
                <a:latin typeface="Times New Roman" panose="02020603050405020304" pitchFamily="18" charset="0"/>
                <a:cs typeface="Times New Roman" panose="02020603050405020304" pitchFamily="18" charset="0"/>
              </a:rPr>
              <a:t> from each other</a:t>
            </a:r>
          </a:p>
          <a:p>
            <a:pPr eaLnBrk="1" hangingPunct="1">
              <a:lnSpc>
                <a:spcPct val="90000"/>
              </a:lnSpc>
            </a:pPr>
            <a:endParaRPr lang="en-GB" sz="2400" dirty="0">
              <a:solidFill>
                <a:srgbClr val="7030A0"/>
              </a:solidFill>
              <a:latin typeface="Times New Roman" panose="02020603050405020304" pitchFamily="18" charset="0"/>
              <a:cs typeface="Times New Roman" panose="02020603050405020304" pitchFamily="18" charset="0"/>
            </a:endParaRPr>
          </a:p>
          <a:p>
            <a:pPr eaLnBrk="1" hangingPunct="1">
              <a:lnSpc>
                <a:spcPct val="90000"/>
              </a:lnSpc>
            </a:pPr>
            <a:r>
              <a:rPr lang="en-GB" sz="2400" dirty="0">
                <a:latin typeface="Times New Roman" panose="02020603050405020304" pitchFamily="18" charset="0"/>
                <a:cs typeface="Times New Roman" panose="02020603050405020304" pitchFamily="18" charset="0"/>
              </a:rPr>
              <a:t>Many applications have been </a:t>
            </a:r>
            <a:r>
              <a:rPr lang="en-GB" sz="2400" dirty="0" smtClean="0">
                <a:latin typeface="Times New Roman" panose="02020603050405020304" pitchFamily="18" charset="0"/>
                <a:cs typeface="Times New Roman" panose="02020603050405020304" pitchFamily="18" charset="0"/>
              </a:rPr>
              <a:t>developed</a:t>
            </a:r>
          </a:p>
          <a:p>
            <a:pPr eaLnBrk="1" hangingPunct="1">
              <a:lnSpc>
                <a:spcPct val="90000"/>
              </a:lnSpc>
            </a:pPr>
            <a:endParaRPr lang="en-GB" sz="600" dirty="0">
              <a:solidFill>
                <a:srgbClr val="7030A0"/>
              </a:solidFill>
              <a:latin typeface="Times New Roman" panose="02020603050405020304" pitchFamily="18" charset="0"/>
              <a:cs typeface="Times New Roman" panose="02020603050405020304" pitchFamily="18" charset="0"/>
            </a:endParaRPr>
          </a:p>
          <a:p>
            <a:pPr lvl="1" eaLnBrk="1" hangingPunct="1">
              <a:lnSpc>
                <a:spcPct val="90000"/>
              </a:lnSpc>
            </a:pPr>
            <a:r>
              <a:rPr lang="en-GB" sz="2000" dirty="0">
                <a:solidFill>
                  <a:schemeClr val="accent1"/>
                </a:solidFill>
                <a:latin typeface="Times New Roman" panose="02020603050405020304" pitchFamily="18" charset="0"/>
                <a:ea typeface="ＭＳ Ｐゴシック" charset="0"/>
                <a:cs typeface="Times New Roman" panose="02020603050405020304" pitchFamily="18" charset="0"/>
              </a:rPr>
              <a:t>e.g., email, videoconferencing, videophones, </a:t>
            </a:r>
            <a:r>
              <a:rPr lang="en-GB" sz="2000" dirty="0" smtClean="0">
                <a:solidFill>
                  <a:schemeClr val="accent1"/>
                </a:solidFill>
                <a:latin typeface="Times New Roman" panose="02020603050405020304" pitchFamily="18" charset="0"/>
                <a:ea typeface="ＭＳ Ｐゴシック" charset="0"/>
                <a:cs typeface="Times New Roman" panose="02020603050405020304" pitchFamily="18" charset="0"/>
              </a:rPr>
              <a:t>instant </a:t>
            </a:r>
            <a:r>
              <a:rPr lang="en-GB" sz="2000" dirty="0">
                <a:solidFill>
                  <a:schemeClr val="accent1"/>
                </a:solidFill>
                <a:latin typeface="Times New Roman" panose="02020603050405020304" pitchFamily="18" charset="0"/>
                <a:ea typeface="ＭＳ Ｐゴシック" charset="0"/>
                <a:cs typeface="Times New Roman" panose="02020603050405020304" pitchFamily="18" charset="0"/>
              </a:rPr>
              <a:t>messaging, chatrooms </a:t>
            </a:r>
            <a:endParaRPr lang="en-GB" sz="2000" dirty="0" smtClean="0">
              <a:solidFill>
                <a:schemeClr val="accent1"/>
              </a:solidFill>
              <a:latin typeface="Times New Roman" panose="02020603050405020304" pitchFamily="18" charset="0"/>
              <a:ea typeface="ＭＳ Ｐゴシック" charset="0"/>
              <a:cs typeface="Times New Roman" panose="02020603050405020304" pitchFamily="18" charset="0"/>
            </a:endParaRPr>
          </a:p>
          <a:p>
            <a:pPr lvl="1" eaLnBrk="1" hangingPunct="1">
              <a:lnSpc>
                <a:spcPct val="90000"/>
              </a:lnSpc>
            </a:pPr>
            <a:endParaRPr lang="en-GB" sz="1200" dirty="0">
              <a:solidFill>
                <a:schemeClr val="accent1"/>
              </a:solidFill>
              <a:latin typeface="Times New Roman" panose="02020603050405020304" pitchFamily="18" charset="0"/>
              <a:ea typeface="ＭＳ Ｐゴシック" charset="0"/>
              <a:cs typeface="Times New Roman" panose="02020603050405020304" pitchFamily="18" charset="0"/>
            </a:endParaRPr>
          </a:p>
          <a:p>
            <a:pPr eaLnBrk="1" hangingPunct="1">
              <a:lnSpc>
                <a:spcPct val="90000"/>
              </a:lnSpc>
            </a:pPr>
            <a:endParaRPr lang="en-GB" sz="900" dirty="0">
              <a:solidFill>
                <a:srgbClr val="7030A0"/>
              </a:solidFill>
              <a:latin typeface="Times New Roman" panose="02020603050405020304" pitchFamily="18" charset="0"/>
              <a:cs typeface="Times New Roman" panose="02020603050405020304" pitchFamily="18" charset="0"/>
            </a:endParaRPr>
          </a:p>
          <a:p>
            <a:pPr eaLnBrk="1" hangingPunct="1">
              <a:lnSpc>
                <a:spcPct val="90000"/>
              </a:lnSpc>
            </a:pPr>
            <a:r>
              <a:rPr lang="en-GB" sz="2400" dirty="0">
                <a:latin typeface="Times New Roman" panose="02020603050405020304" pitchFamily="18" charset="0"/>
                <a:cs typeface="Times New Roman" panose="02020603050405020304" pitchFamily="18" charset="0"/>
              </a:rPr>
              <a:t>Do they mimic or move beyond existing ways of conversing? </a:t>
            </a:r>
          </a:p>
        </p:txBody>
      </p:sp>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9</a:t>
            </a:fld>
            <a:endParaRPr lang="en-GB" dirty="0"/>
          </a:p>
        </p:txBody>
      </p:sp>
    </p:spTree>
    <p:extLst>
      <p:ext uri="{BB962C8B-B14F-4D97-AF65-F5344CB8AC3E}">
        <p14:creationId xmlns:p14="http://schemas.microsoft.com/office/powerpoint/2010/main" val="13505405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4323</TotalTime>
  <Words>3143</Words>
  <Application>Microsoft Office PowerPoint</Application>
  <PresentationFormat>On-screen Show (4:3)</PresentationFormat>
  <Paragraphs>525</Paragraphs>
  <Slides>56</Slides>
  <Notes>33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58" baseType="lpstr">
      <vt:lpstr>Office Theme</vt:lpstr>
      <vt:lpstr>Document</vt:lpstr>
      <vt:lpstr>Social and Emotional Interactions </vt:lpstr>
      <vt:lpstr>Overview</vt:lpstr>
      <vt:lpstr>Conversational mechanisms</vt:lpstr>
      <vt:lpstr>Being social</vt:lpstr>
      <vt:lpstr>Conversational rules</vt:lpstr>
      <vt:lpstr>More conversational rules</vt:lpstr>
      <vt:lpstr>Breakdowns in conversation</vt:lpstr>
      <vt:lpstr>What happens in social media conversations?</vt:lpstr>
      <vt:lpstr>Remote conversations</vt:lpstr>
      <vt:lpstr>Early videophone and visualphone</vt:lpstr>
      <vt:lpstr>Skype success</vt:lpstr>
      <vt:lpstr>Facebook and Twitter</vt:lpstr>
      <vt:lpstr>Telepresence</vt:lpstr>
      <vt:lpstr>Hypermirror (Morikawa and Maesako, 1998) </vt:lpstr>
      <vt:lpstr>Creating personal space in Hypermirror</vt:lpstr>
      <vt:lpstr>The People’s Bot attending CHI </vt:lpstr>
      <vt:lpstr>How much realism?</vt:lpstr>
      <vt:lpstr>Coordination mechanisms</vt:lpstr>
      <vt:lpstr>Co-presence</vt:lpstr>
      <vt:lpstr>F2F coordinating mechanisms</vt:lpstr>
      <vt:lpstr>Awareness mechanisms</vt:lpstr>
      <vt:lpstr>Lo tech awareness mechanism</vt:lpstr>
      <vt:lpstr>Designing technologies to support awareness</vt:lpstr>
      <vt:lpstr>The Reactable experience</vt:lpstr>
      <vt:lpstr>The Reflect Table</vt:lpstr>
      <vt:lpstr>Notification systems</vt:lpstr>
      <vt:lpstr>What next?</vt:lpstr>
      <vt:lpstr>Emotions</vt:lpstr>
      <vt:lpstr>Emotions and the user experience</vt:lpstr>
      <vt:lpstr>Emotional interaction</vt:lpstr>
      <vt:lpstr>Activity</vt:lpstr>
      <vt:lpstr>Emotional design model</vt:lpstr>
      <vt:lpstr>Claims from model</vt:lpstr>
      <vt:lpstr>Activity</vt:lpstr>
      <vt:lpstr>Expressive interfaces</vt:lpstr>
      <vt:lpstr>Friendly interfaces</vt:lpstr>
      <vt:lpstr>Bob</vt:lpstr>
      <vt:lpstr>Clippy</vt:lpstr>
      <vt:lpstr>Frustrating interfaces</vt:lpstr>
      <vt:lpstr>Gimmicks</vt:lpstr>
      <vt:lpstr>Error messages</vt:lpstr>
      <vt:lpstr>Website error messages</vt:lpstr>
      <vt:lpstr>More helpful error message</vt:lpstr>
      <vt:lpstr>Should computers say they’re sorry?</vt:lpstr>
      <vt:lpstr>Detecting emotions and emotional technology</vt:lpstr>
      <vt:lpstr>Facial Coding</vt:lpstr>
      <vt:lpstr>How to use the emotional data?</vt:lpstr>
      <vt:lpstr>Indirect emotion detection</vt:lpstr>
      <vt:lpstr>Persuasive technologies and behavioral change</vt:lpstr>
      <vt:lpstr>Tracking devices</vt:lpstr>
      <vt:lpstr>Energy reduction </vt:lpstr>
      <vt:lpstr>The Tidy Street project</vt:lpstr>
      <vt:lpstr>Anthropomorphism</vt:lpstr>
      <vt:lpstr>Evidence to support anthropomorphism</vt:lpstr>
      <vt:lpstr>Criticism of anthropomorphism</vt:lpstr>
      <vt:lpstr>Implications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Introduction</dc:title>
  <dc:creator>Sampath Jayarathna</dc:creator>
  <cp:lastModifiedBy>Sampath Jayarathna</cp:lastModifiedBy>
  <cp:revision>142</cp:revision>
  <dcterms:created xsi:type="dcterms:W3CDTF">2009-12-29T10:39:27Z</dcterms:created>
  <dcterms:modified xsi:type="dcterms:W3CDTF">2017-05-16T00:33:15Z</dcterms:modified>
</cp:coreProperties>
</file>