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84" r:id="rId3"/>
    <p:sldId id="263" r:id="rId4"/>
    <p:sldId id="278" r:id="rId5"/>
    <p:sldId id="262" r:id="rId6"/>
    <p:sldId id="279" r:id="rId7"/>
    <p:sldId id="276" r:id="rId8"/>
    <p:sldId id="264" r:id="rId9"/>
    <p:sldId id="265" r:id="rId10"/>
    <p:sldId id="266" r:id="rId11"/>
    <p:sldId id="267" r:id="rId12"/>
    <p:sldId id="268" r:id="rId13"/>
    <p:sldId id="281" r:id="rId14"/>
    <p:sldId id="282" r:id="rId15"/>
    <p:sldId id="283" r:id="rId16"/>
    <p:sldId id="280" r:id="rId17"/>
    <p:sldId id="269" r:id="rId18"/>
    <p:sldId id="270" r:id="rId19"/>
    <p:sldId id="271" r:id="rId20"/>
    <p:sldId id="275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DBA01-5529-4EDC-B3BF-AC43090BED1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08004-D6FD-4789-A51F-0C1F49FC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6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48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08004-D6FD-4789-A51F-0C1F49FCAE8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2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83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76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28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253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F01BB-B4AA-4968-95CA-6671F4C70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2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DB1B-16C0-4985-8125-39EE7DE52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01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4E8AF-DE1A-4297-8B21-0F2D96D7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150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D63663-AE24-4A0D-95E5-1DA3CBB70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54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3D03B8E-4240-41EF-99F7-7A4B9A127356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BA2553-4C65-4729-A6CE-E18C4B2EBEA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353682-3117-4C1A-BB27-7814C14D26F2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2D5FD-928A-4F9F-A9DD-2A70C9EF7A9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22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6AB2-1E28-44A7-9920-3F3ABA7C76B0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75CB8-8369-4DF3-B6C8-449F3C63901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9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D0A99C-51FE-4780-BFAF-C90E675982BF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40F3C-6FD9-4BEE-AB6B-3D5E7205351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35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9B0EB-CD16-4E18-B913-1CE44E7687A0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BED6D-56A3-48D2-98ED-632E2C9C027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08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0575E-D0A3-4A1B-85B5-3DB9340204E1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C7382-7BA5-4851-9A3E-D14875DED11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94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E2E4B-6AA5-414F-80CC-BF58741B97EB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DB7C8-EC94-4D32-BA1B-2DA4E2296B4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36EEC-5321-42D2-B163-EDB582543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695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72171-6DB4-416D-9B61-958883221E0E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D548D-68D4-47A8-B79E-30C6F65EF32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24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C3D60-F461-4550-AA37-4ABE2C3AD819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ACF62-A5CB-4E02-B5D0-DA07C3A4B1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69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72EF7-018C-497E-9C02-0BA12387CCAA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7804C-8E0A-483D-9526-9003068A17D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17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953198-3D39-4EFC-8D2B-36538B9C8477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34CB6-4E71-47B9-B7B5-78DC2CD0000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9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D9E30-717A-4649-9703-0EDEF787F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88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FFB5-2A32-45B0-8C5B-DE72CA1A4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65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E6F91-49D9-4E40-AC1A-771CE67F9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52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FF2C9-0909-4C43-B26E-D39E33E34D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41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626E9-81DF-46E8-AC31-CD5A0F5FE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71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A7F93-7CF5-4944-A083-F23500BE3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9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B8A81-1521-4629-AB7C-5693283B1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50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7B91CD-F811-45E0-83E8-E55599BF5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87B1F69-982C-4EC2-B1CE-E7271C878EF5}" type="datetime1">
              <a:rPr lang="en-US" altLang="en-US">
                <a:solidFill>
                  <a:srgbClr val="FFFFFF"/>
                </a:solidFill>
              </a:rPr>
              <a:pPr/>
              <a:t>3/27/2017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B2F2D8E-2D7A-4DFF-9A82-4808B33CA8B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657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icinfo" TargetMode="External"/><Relationship Id="rId2" Type="http://schemas.openxmlformats.org/officeDocument/2006/relationships/hyperlink" Target="http://en.wikipedia.org/wiki/Ambidextro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ir_Donald_Bradman" TargetMode="External"/><Relationship Id="rId5" Type="http://schemas.openxmlformats.org/officeDocument/2006/relationships/hyperlink" Target="http://en.wikipedia.org/wiki/Western_Australia" TargetMode="External"/><Relationship Id="rId4" Type="http://schemas.openxmlformats.org/officeDocument/2006/relationships/hyperlink" Target="http://en.wikipedia.org/wiki/Carribea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00099" y="4800600"/>
            <a:ext cx="7553131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 Presentations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5715000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63" y="264495"/>
            <a:ext cx="8444204" cy="257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7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Tip 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3300"/>
                </a:solidFill>
              </a:rPr>
              <a:t>Keep it simple</a:t>
            </a:r>
          </a:p>
          <a:p>
            <a:pPr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Items per slide = </a:t>
            </a:r>
            <a:r>
              <a:rPr lang="en-US" altLang="en-US" i="1" dirty="0">
                <a:latin typeface="Book Antiqua" panose="02040602050305030304" pitchFamily="18" charset="0"/>
              </a:rPr>
              <a:t>f </a:t>
            </a:r>
            <a:r>
              <a:rPr lang="en-US" altLang="en-US" dirty="0"/>
              <a:t>(time per slide)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If many, introduce them one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Tip 7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429183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 smtClean="0"/>
              <a:t>Figures</a:t>
            </a:r>
          </a:p>
          <a:p>
            <a:pPr lvl="1"/>
            <a:r>
              <a:rPr lang="en-US" altLang="en-US" sz="2200" dirty="0" smtClean="0"/>
              <a:t>‘1 figure </a:t>
            </a:r>
            <a:r>
              <a:rPr lang="en-US" altLang="en-US" sz="2200" dirty="0" smtClean="0">
                <a:sym typeface="Symbol" panose="05050102010706020507" pitchFamily="18" charset="2"/>
              </a:rPr>
              <a:t></a:t>
            </a:r>
            <a:r>
              <a:rPr lang="en-US" altLang="en-US" sz="2200" dirty="0" smtClean="0"/>
              <a:t> 1000 words’</a:t>
            </a:r>
          </a:p>
          <a:p>
            <a:pPr lvl="1"/>
            <a:r>
              <a:rPr lang="en-US" altLang="en-US" sz="2200" dirty="0" smtClean="0"/>
              <a:t>Figures should be readable, understandable, uncluttered</a:t>
            </a:r>
          </a:p>
          <a:p>
            <a:pPr lvl="1"/>
            <a:r>
              <a:rPr lang="en-US" altLang="en-US" sz="2200" dirty="0" smtClean="0"/>
              <a:t>Keep figures simple, use color logically for clarification</a:t>
            </a:r>
          </a:p>
          <a:p>
            <a:pPr lvl="2"/>
            <a:r>
              <a:rPr lang="en-US" altLang="en-US" sz="2000" dirty="0" smtClean="0">
                <a:solidFill>
                  <a:srgbClr val="0070C0"/>
                </a:solidFill>
              </a:rPr>
              <a:t>Blue = cold, </a:t>
            </a:r>
            <a:r>
              <a:rPr lang="en-US" altLang="en-US" sz="2000" dirty="0" smtClean="0">
                <a:solidFill>
                  <a:srgbClr val="FF0000"/>
                </a:solidFill>
              </a:rPr>
              <a:t>red = warm, </a:t>
            </a:r>
            <a:r>
              <a:rPr lang="en-US" altLang="en-US" sz="2000" dirty="0" smtClean="0">
                <a:solidFill>
                  <a:schemeClr val="tx2"/>
                </a:solidFill>
              </a:rPr>
              <a:t>dark = </a:t>
            </a:r>
            <a:r>
              <a:rPr lang="en-US" altLang="en-US" sz="2000" dirty="0" smtClean="0">
                <a:solidFill>
                  <a:schemeClr val="tx2"/>
                </a:solidFill>
              </a:rPr>
              <a:t>a lot </a:t>
            </a:r>
            <a:r>
              <a:rPr lang="en-US" altLang="en-US" sz="2000" dirty="0" smtClean="0">
                <a:solidFill>
                  <a:srgbClr val="B2B2B2"/>
                </a:solidFill>
              </a:rPr>
              <a:t>,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>
                <a:solidFill>
                  <a:srgbClr val="FFC000"/>
                </a:solidFill>
              </a:rPr>
              <a:t>bright = a </a:t>
            </a:r>
            <a:r>
              <a:rPr lang="en-US" altLang="en-US" sz="2000" dirty="0" smtClean="0">
                <a:solidFill>
                  <a:srgbClr val="FFC000"/>
                </a:solidFill>
              </a:rPr>
              <a:t>little</a:t>
            </a:r>
            <a:endParaRPr lang="en-US" altLang="en-US" sz="2000" dirty="0" smtClean="0">
              <a:solidFill>
                <a:srgbClr val="FFC000"/>
              </a:solidFill>
            </a:endParaRPr>
          </a:p>
          <a:p>
            <a:pPr lvl="2"/>
            <a:r>
              <a:rPr lang="en-US" altLang="en-US" sz="2000" dirty="0" smtClean="0">
                <a:solidFill>
                  <a:schemeClr val="bg1">
                    <a:lumMod val="95000"/>
                  </a:schemeClr>
                </a:solidFill>
              </a:rPr>
              <a:t>Invisible color</a:t>
            </a:r>
          </a:p>
          <a:p>
            <a:pPr lvl="2"/>
            <a:r>
              <a:rPr lang="en-US" altLang="en-US" sz="2000" dirty="0" smtClean="0">
                <a:solidFill>
                  <a:srgbClr val="FF0000"/>
                </a:solidFill>
              </a:rPr>
              <a:t>Meaning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rgbClr val="009900"/>
                </a:solidFill>
              </a:rPr>
              <a:t>attached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to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rgbClr val="009900"/>
                </a:solidFill>
              </a:rPr>
              <a:t>colors</a:t>
            </a:r>
            <a:r>
              <a:rPr lang="en-US" altLang="en-US" sz="2000" dirty="0" smtClean="0"/>
              <a:t> (color blindness is more common than you think</a:t>
            </a:r>
          </a:p>
          <a:p>
            <a:pPr lvl="1"/>
            <a:r>
              <a:rPr lang="en-US" altLang="en-US" sz="2200" dirty="0" smtClean="0"/>
              <a:t>Explain axes and variables</a:t>
            </a:r>
          </a:p>
          <a:p>
            <a:pPr lvl="1"/>
            <a:r>
              <a:rPr lang="en-US" altLang="en-US" sz="2200" dirty="0" smtClean="0"/>
              <a:t>Include reference on figure</a:t>
            </a: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altLang="en-US" sz="4600" dirty="0" smtClean="0">
                <a:solidFill>
                  <a:schemeClr val="tx1"/>
                </a:solidFill>
              </a:rPr>
              <a:t>Tip 8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endParaRPr lang="en-US" altLang="en-US" sz="2600" dirty="0"/>
          </a:p>
          <a:p>
            <a:r>
              <a:rPr lang="en-US" altLang="en-US" sz="2600" dirty="0"/>
              <a:t>Average not more than 1 slide per minute</a:t>
            </a:r>
          </a:p>
          <a:p>
            <a:r>
              <a:rPr lang="en-US" altLang="en-US" sz="2600" dirty="0"/>
              <a:t>MS </a:t>
            </a:r>
            <a:r>
              <a:rPr lang="en-US" altLang="en-US" sz="2600" dirty="0" err="1"/>
              <a:t>Powerpoint</a:t>
            </a:r>
            <a:r>
              <a:rPr lang="en-US" altLang="en-US" sz="2600" dirty="0"/>
              <a:t> is now standard</a:t>
            </a:r>
          </a:p>
          <a:p>
            <a:pPr lvl="1"/>
            <a:r>
              <a:rPr lang="en-US" altLang="en-US" sz="2000" dirty="0"/>
              <a:t>If you use something else, be careful to check it in advance</a:t>
            </a:r>
          </a:p>
          <a:p>
            <a:r>
              <a:rPr lang="en-US" altLang="en-US" sz="2600" dirty="0"/>
              <a:t>No sounds! Some logical animations good</a:t>
            </a:r>
          </a:p>
          <a:p>
            <a:r>
              <a:rPr lang="en-US" altLang="en-US" sz="2600" dirty="0"/>
              <a:t>Use 3-7 bullets per page</a:t>
            </a:r>
          </a:p>
          <a:p>
            <a:pPr lvl="1"/>
            <a:r>
              <a:rPr lang="en-US" altLang="en-US" sz="2000" dirty="0"/>
              <a:t>Avoid writing out, and especially reading, long and complete sentences on slides because it is really boring to the audience</a:t>
            </a:r>
          </a:p>
          <a:p>
            <a:r>
              <a:rPr lang="en-US" altLang="en-US" sz="2600" dirty="0"/>
              <a:t>Slide appearance (font, colors) should be consistent</a:t>
            </a:r>
          </a:p>
          <a:p>
            <a:r>
              <a:rPr lang="en-US" altLang="en-US" sz="2600" dirty="0" err="1"/>
              <a:t>Speelcheck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7908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Tip 8: Color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001000" cy="53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Dark letters against a light background work</a:t>
            </a:r>
            <a:endParaRPr lang="en-US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33375" y="4419600"/>
            <a:ext cx="8658225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Dark letters against a light background  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are best for smaller rooms, especially when the lights are on for teaching</a:t>
            </a:r>
            <a:endParaRPr lang="en-US" altLang="en-US" sz="2800" dirty="0">
              <a:latin typeface="Trebuchet MS" panose="020B0603020202020204" pitchFamily="34" charset="0"/>
            </a:endParaRPr>
          </a:p>
          <a:p>
            <a:pPr algn="ctr" eaLnBrk="0" hangingPunct="0"/>
            <a:endParaRPr lang="en-US" altLang="en-US" sz="28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>
              <a:solidFill>
                <a:srgbClr val="FF9900"/>
              </a:solidFill>
              <a:latin typeface="Times" panose="02020603050405020304" pitchFamily="18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04800" y="1524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>
                <a:solidFill>
                  <a:srgbClr val="FFFF00"/>
                </a:solidFill>
              </a:rPr>
              <a:t>Color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731520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en-US" sz="2800">
                <a:solidFill>
                  <a:srgbClr val="99CCFF"/>
                </a:solidFill>
                <a:latin typeface="Comic Sans MS" panose="030F0702030302020204" pitchFamily="66" charset="0"/>
              </a:rPr>
              <a:t>Many experts feel that a dark blue or black background works best for talks in a large room</a:t>
            </a:r>
            <a:endParaRPr lang="en-US" altLang="en-US" sz="2400">
              <a:solidFill>
                <a:srgbClr val="99CCFF"/>
              </a:solidFill>
              <a:latin typeface="Trebuchet MS" panose="020B0603020202020204" pitchFamily="34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835025" y="2743200"/>
            <a:ext cx="6862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800">
                <a:solidFill>
                  <a:srgbClr val="99CCFF"/>
                </a:solidFill>
                <a:latin typeface="Comic Sans MS" panose="030F0702030302020204" pitchFamily="66" charset="0"/>
              </a:rPr>
              <a:t>Light letters against a dark background </a:t>
            </a:r>
          </a:p>
          <a:p>
            <a:pPr algn="ctr" eaLnBrk="0" hangingPunct="0"/>
            <a:r>
              <a:rPr lang="en-US" altLang="en-US" sz="2800">
                <a:solidFill>
                  <a:srgbClr val="99CCFF"/>
                </a:solidFill>
                <a:latin typeface="Comic Sans MS" panose="030F0702030302020204" pitchFamily="66" charset="0"/>
              </a:rPr>
              <a:t>also work</a:t>
            </a:r>
            <a:endParaRPr lang="en-US" altLang="en-US" sz="2400">
              <a:solidFill>
                <a:srgbClr val="99CC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Tip 9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sz="2800" dirty="0"/>
              <a:t>Methods, Instrumentation</a:t>
            </a:r>
          </a:p>
          <a:p>
            <a:pPr lvl="1"/>
            <a:r>
              <a:rPr lang="en-US" altLang="en-US" sz="2400" dirty="0"/>
              <a:t>For most talks, only present the minimum</a:t>
            </a:r>
          </a:p>
          <a:p>
            <a:r>
              <a:rPr lang="en-US" altLang="en-US" sz="2800" dirty="0"/>
              <a:t>Data Tables</a:t>
            </a:r>
          </a:p>
          <a:p>
            <a:pPr lvl="1"/>
            <a:r>
              <a:rPr lang="en-US" altLang="en-US" sz="2400" dirty="0"/>
              <a:t>Tables are useful for a small amount of data</a:t>
            </a:r>
          </a:p>
          <a:p>
            <a:pPr lvl="1"/>
            <a:r>
              <a:rPr lang="en-US" altLang="en-US" sz="2400" dirty="0"/>
              <a:t>Include units</a:t>
            </a:r>
          </a:p>
          <a:p>
            <a:pPr lvl="1"/>
            <a:r>
              <a:rPr lang="en-US" altLang="en-US" sz="2400" dirty="0"/>
              <a:t>Indicate data source if they are not your own</a:t>
            </a:r>
          </a:p>
          <a:p>
            <a:pPr lvl="1"/>
            <a:r>
              <a:rPr lang="en-US" altLang="en-US" sz="2400" dirty="0"/>
              <a:t>But tables are often used badly …</a:t>
            </a:r>
          </a:p>
        </p:txBody>
      </p:sp>
    </p:spTree>
    <p:extLst>
      <p:ext uri="{BB962C8B-B14F-4D97-AF65-F5344CB8AC3E}">
        <p14:creationId xmlns:p14="http://schemas.microsoft.com/office/powerpoint/2010/main" val="8925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altLang="en-US"/>
              <a:t>Tip 10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A slide is only an aid to the presentation</a:t>
            </a:r>
          </a:p>
          <a:p>
            <a:pPr>
              <a:buFontTx/>
              <a:buNone/>
            </a:pPr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382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Tendulkar style has been compared to early 90's legend,Bradman. Tendulkar is </a:t>
            </a:r>
            <a:r>
              <a:rPr lang="en-US" altLang="en-US">
                <a:hlinkClick r:id="rId2" tooltip="Ambidextrous"/>
              </a:rPr>
              <a:t>ambidextrous</a:t>
            </a:r>
            <a:r>
              <a:rPr lang="en-US" altLang="en-US"/>
              <a:t>, he bats, bowls and throws with his right hand, but prefers to write with his left hand. He also practices left-handed throws at the nets on a regular basis. He is described by </a:t>
            </a:r>
            <a:r>
              <a:rPr lang="en-US" altLang="en-US">
                <a:hlinkClick r:id="rId3" tooltip="Cricinfo"/>
              </a:rPr>
              <a:t>Cricinfo</a:t>
            </a:r>
            <a:r>
              <a:rPr lang="en-US" altLang="en-US"/>
              <a:t> columnist Sambit Bal as the "most wholesome batsman of his time".</a:t>
            </a:r>
            <a:r>
              <a:rPr lang="en-US" altLang="en-US">
                <a:hlinkClick r:id="" action="ppaction://noaction"/>
              </a:rPr>
              <a:t>[8]</a:t>
            </a:r>
            <a:r>
              <a:rPr lang="en-US" altLang="en-US"/>
              <a:t> His batting is based on complete balance and poise while limiting unnecessary movements and flourishes. He is strong in hitting the ball to all parts of the field with a large variety of shots, although Bal believes that Tendulkar's back-foot punch is his signature shot.</a:t>
            </a:r>
            <a:r>
              <a:rPr lang="en-US" altLang="en-US">
                <a:hlinkClick r:id="" action="ppaction://noaction"/>
              </a:rPr>
              <a:t>[8]</a:t>
            </a:r>
            <a:r>
              <a:rPr lang="en-US" altLang="en-US"/>
              <a:t> He appears to show little preference for the slow and low wickets typically produced in India, hitting numerous centuries around the world including the hard bouncy pitches of the </a:t>
            </a:r>
            <a:r>
              <a:rPr lang="en-US" altLang="en-US">
                <a:hlinkClick r:id="rId4" tooltip="Carribean"/>
              </a:rPr>
              <a:t>Carribean</a:t>
            </a:r>
            <a:r>
              <a:rPr lang="en-US" altLang="en-US"/>
              <a:t> and </a:t>
            </a:r>
            <a:r>
              <a:rPr lang="en-US" altLang="en-US">
                <a:hlinkClick r:id="rId5" tooltip="Western Australia"/>
              </a:rPr>
              <a:t>Western Australia</a:t>
            </a:r>
            <a:r>
              <a:rPr lang="en-US" altLang="en-US"/>
              <a:t>.</a:t>
            </a:r>
            <a:r>
              <a:rPr lang="en-US" altLang="en-US">
                <a:hlinkClick r:id="" action="ppaction://noaction"/>
              </a:rPr>
              <a:t>[8]</a:t>
            </a:r>
            <a:endParaRPr lang="en-US" altLang="en-US">
              <a:hlinkClick r:id="rId6" tooltip="Sir Donald Bradman"/>
            </a:endParaRPr>
          </a:p>
          <a:p>
            <a:r>
              <a:rPr lang="en-US" altLang="en-US">
                <a:hlinkClick r:id="rId6" tooltip="Sir Donald Bradman"/>
              </a:rPr>
              <a:t>Sir Donald Bradman</a:t>
            </a:r>
            <a:r>
              <a:rPr lang="en-US" altLang="en-US"/>
              <a:t>, regarded as the greatest batsman of all time, regarded Tendulkar to have a similar style to him. In his biography, it is stated that "He [Sir Donald Bradman] was most taken in by Tendulkar's technique, compactness and his shot production and had asked his wife to have a look at the Indian as he felt that Tendulkar played like he had. Jessie agreed that they appeared similar. "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3606800"/>
            <a:ext cx="7848600" cy="1651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you are reading out a slide you</a:t>
            </a:r>
          </a:p>
          <a:p>
            <a:pPr algn="ctr">
              <a:spcBef>
                <a:spcPct val="20000"/>
              </a:spcBef>
            </a:pPr>
            <a:r>
              <a:rPr lang="en-US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are doing something wrong !</a:t>
            </a:r>
          </a:p>
          <a:p>
            <a:pPr algn="ctr"/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Tip 11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ALL</a:t>
            </a:r>
            <a:r>
              <a:rPr lang="en-US" altLang="en-US" dirty="0">
                <a:solidFill>
                  <a:srgbClr val="FF3300"/>
                </a:solidFill>
              </a:rPr>
              <a:t> Text should be large enough to read</a:t>
            </a:r>
          </a:p>
          <a:p>
            <a:pPr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 sz="600" dirty="0">
                <a:solidFill>
                  <a:srgbClr val="FF3300"/>
                </a:solidFill>
              </a:rPr>
              <a:t>Can you read </a:t>
            </a:r>
            <a:r>
              <a:rPr lang="en-US" altLang="en-US" sz="600" dirty="0" smtClean="0">
                <a:solidFill>
                  <a:srgbClr val="FF3300"/>
                </a:solidFill>
              </a:rPr>
              <a:t>this</a:t>
            </a:r>
            <a:endParaRPr lang="en-US" altLang="en-US" sz="6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 sz="800" dirty="0">
                <a:solidFill>
                  <a:srgbClr val="FF3300"/>
                </a:solidFill>
              </a:rPr>
              <a:t>Can you read this (8 point)</a:t>
            </a:r>
          </a:p>
          <a:p>
            <a:pPr>
              <a:buFontTx/>
              <a:buNone/>
            </a:pPr>
            <a:r>
              <a:rPr lang="en-US" altLang="en-US" sz="1000" dirty="0">
                <a:solidFill>
                  <a:srgbClr val="FF3300"/>
                </a:solidFill>
              </a:rPr>
              <a:t>Can you read this (10 point)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rgbClr val="FF3300"/>
                </a:solidFill>
              </a:rPr>
              <a:t>Can you read this (12 point)</a:t>
            </a:r>
          </a:p>
          <a:p>
            <a:pPr>
              <a:buFontTx/>
              <a:buNone/>
            </a:pPr>
            <a:r>
              <a:rPr lang="en-US" altLang="en-US" sz="1400" dirty="0">
                <a:solidFill>
                  <a:srgbClr val="FF3300"/>
                </a:solidFill>
              </a:rPr>
              <a:t>Can you read this (14 point)</a:t>
            </a:r>
          </a:p>
          <a:p>
            <a:pPr>
              <a:buFontTx/>
              <a:buNone/>
            </a:pPr>
            <a:r>
              <a:rPr lang="en-US" altLang="en-US" sz="1600" dirty="0">
                <a:solidFill>
                  <a:srgbClr val="FF3300"/>
                </a:solidFill>
              </a:rPr>
              <a:t>Can you read this (16 point)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Can you read this (18 point</a:t>
            </a:r>
            <a:r>
              <a:rPr lang="en-US" altLang="en-US" sz="1800" dirty="0" smtClean="0">
                <a:solidFill>
                  <a:srgbClr val="FF3300"/>
                </a:solidFill>
              </a:rPr>
              <a:t>)</a:t>
            </a:r>
          </a:p>
          <a:p>
            <a:pPr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Can you read this (24 point)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rgbClr val="FF3300"/>
                </a:solidFill>
              </a:rPr>
              <a:t>Can you read this (28 point)</a:t>
            </a:r>
          </a:p>
          <a:p>
            <a:pPr>
              <a:buFontTx/>
              <a:buNone/>
            </a:pPr>
            <a:endParaRPr lang="en-US" altLang="en-US" sz="1800" dirty="0">
              <a:solidFill>
                <a:srgbClr val="FF33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9539" y="5638800"/>
            <a:ext cx="831272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AVOID USING ALL CAPITAL LETTERS BECAUSE IT’S MUCH HARDER TO READ</a:t>
            </a:r>
            <a:endParaRPr lang="en-US" altLang="en-US" sz="2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Tip 12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Have enough for the time allotted to you</a:t>
            </a:r>
          </a:p>
          <a:p>
            <a:pPr>
              <a:buFontTx/>
              <a:buNone/>
            </a:pPr>
            <a:endParaRPr lang="en-US" altLang="en-US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Neither less </a:t>
            </a:r>
            <a:r>
              <a:rPr lang="en-US" altLang="en-US" sz="6000">
                <a:sym typeface="Wingdings" panose="05000000000000000000" pitchFamily="2" charset="2"/>
              </a:rPr>
              <a:t></a:t>
            </a:r>
            <a:endParaRPr lang="en-US" altLang="en-US"/>
          </a:p>
          <a:p>
            <a:pPr>
              <a:buFontTx/>
              <a:buNone/>
            </a:pPr>
            <a:endParaRPr lang="en-US" altLang="en-US" sz="600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nor </a:t>
            </a:r>
            <a:r>
              <a:rPr lang="en-US" altLang="en-US"/>
              <a:t>EVEN A LITTLE</a:t>
            </a:r>
            <a:r>
              <a:rPr lang="en-US" altLang="en-US">
                <a:solidFill>
                  <a:srgbClr val="FF3300"/>
                </a:solidFill>
              </a:rPr>
              <a:t>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Tip 13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Practice, Get Feedback, Get Better</a:t>
            </a:r>
          </a:p>
          <a:p>
            <a:pPr>
              <a:buFontTx/>
              <a:buNone/>
            </a:pPr>
            <a:endParaRPr lang="en-US" altLang="en-US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Work on flow and transition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79248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These are only </a:t>
            </a:r>
            <a:r>
              <a:rPr lang="en-US" altLang="en-US" dirty="0" smtClean="0"/>
              <a:t>TIPS, not </a:t>
            </a:r>
            <a:r>
              <a:rPr lang="en-US" altLang="en-US" dirty="0"/>
              <a:t>RULES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you are nervous before </a:t>
            </a:r>
            <a:r>
              <a:rPr lang="en-US" altLang="en-US" dirty="0" smtClean="0"/>
              <a:t>or </a:t>
            </a:r>
            <a:r>
              <a:rPr lang="en-US" altLang="en-US" dirty="0"/>
              <a:t>during a </a:t>
            </a:r>
            <a:r>
              <a:rPr lang="en-US" altLang="en-US" dirty="0" smtClean="0"/>
              <a:t>presentation, 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YOU ARE NOT ALONE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r>
              <a:rPr lang="en-US" altLang="en-US" sz="1600" dirty="0"/>
              <a:t>During a question answer session, if you don’t know the answer just say “I don’t know.”</a:t>
            </a:r>
          </a:p>
          <a:p>
            <a:r>
              <a:rPr lang="en-US" altLang="en-US" sz="1600" dirty="0"/>
              <a:t>Learn to manage questions. If you think the question is relevant to communicating your ideas tackle it. If you think it is not, then put it off for a discussion at the end.</a:t>
            </a:r>
          </a:p>
          <a:p>
            <a:endParaRPr lang="en-US" altLang="en-US" sz="1600" dirty="0"/>
          </a:p>
          <a:p>
            <a:endParaRPr lang="en-US" altLang="en-US" sz="1600" dirty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38200" y="228600"/>
            <a:ext cx="4649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On answering questions: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14400" y="2133600"/>
            <a:ext cx="3611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On managing time: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8001000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sz="1600" dirty="0"/>
              <a:t>Practice is the best way for </a:t>
            </a:r>
            <a:r>
              <a:rPr lang="en-US" altLang="en-US" sz="1600" dirty="0" smtClean="0"/>
              <a:t>10+ </a:t>
            </a:r>
            <a:r>
              <a:rPr lang="en-US" altLang="en-US" sz="1600" dirty="0"/>
              <a:t>minute talks.</a:t>
            </a:r>
          </a:p>
          <a:p>
            <a:pPr>
              <a:buFontTx/>
              <a:buChar char="•"/>
            </a:pPr>
            <a:r>
              <a:rPr lang="en-US" altLang="en-US" sz="1600" dirty="0"/>
              <a:t> For longer seminars, tutorials etc. you may have to do dynamic time  management. Depending on the audience response in the form of questions/interest/discussions you may have to delete certain portions of what you had planned to talk about or include information that you had but did not plan to talk about.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066800" y="4495800"/>
            <a:ext cx="3386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On being nervous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85800" y="5257800"/>
            <a:ext cx="6624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Prepare</a:t>
            </a:r>
            <a:r>
              <a:rPr lang="en-US" altLang="en-US" sz="1600" dirty="0"/>
              <a:t> as if you are going to speak to a much more learned audience</a:t>
            </a:r>
          </a:p>
          <a:p>
            <a:r>
              <a:rPr lang="en-US" altLang="en-US" dirty="0"/>
              <a:t>Present </a:t>
            </a:r>
            <a:r>
              <a:rPr lang="en-US" altLang="en-US" sz="1600" dirty="0"/>
              <a:t>with the confidence of one who is much more learned.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Tips for the audience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It’s OK to question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It’s OK to comment and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It’s OK to disagree with the speaker……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/>
              <a:t>							</a:t>
            </a:r>
            <a:r>
              <a:rPr lang="en-US" altLang="en-US" sz="2800" dirty="0">
                <a:solidFill>
                  <a:srgbClr val="FF3300"/>
                </a:solidFill>
              </a:rPr>
              <a:t>….Politely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Not to make fun of the speaker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Not to show your superiority……..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3300"/>
                </a:solidFill>
              </a:rPr>
              <a:t>					…….This is uncivilized</a:t>
            </a:r>
            <a:endParaRPr lang="en-US" alt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/>
              <a:t>Ask a question only to understand the speaker better!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altLang="en-US" sz="3600" dirty="0">
                <a:solidFill>
                  <a:schemeClr val="tx1"/>
                </a:solidFill>
              </a:rPr>
              <a:t>How to Give an Effective Presentation: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Basic rule</a:t>
            </a:r>
            <a:endParaRPr lang="en-US" altLang="en-US" sz="3400" dirty="0"/>
          </a:p>
          <a:p>
            <a:pPr lvl="1"/>
            <a:r>
              <a:rPr lang="en-US" altLang="en-US" dirty="0"/>
              <a:t>Say what you are going to say</a:t>
            </a:r>
          </a:p>
          <a:p>
            <a:pPr lvl="2"/>
            <a:r>
              <a:rPr lang="en-US" altLang="en-US" sz="2000" dirty="0"/>
              <a:t>1-3 main points in the introduction</a:t>
            </a:r>
          </a:p>
          <a:p>
            <a:pPr lvl="1"/>
            <a:r>
              <a:rPr lang="en-US" altLang="en-US" dirty="0"/>
              <a:t>Say it</a:t>
            </a:r>
          </a:p>
          <a:p>
            <a:pPr lvl="2"/>
            <a:r>
              <a:rPr lang="en-US" altLang="en-US" sz="2000" dirty="0"/>
              <a:t>Give the talk</a:t>
            </a:r>
          </a:p>
          <a:p>
            <a:pPr lvl="1"/>
            <a:r>
              <a:rPr lang="en-US" altLang="en-US" dirty="0"/>
              <a:t>Then say what you said</a:t>
            </a:r>
          </a:p>
          <a:p>
            <a:pPr lvl="2"/>
            <a:r>
              <a:rPr lang="en-US" altLang="en-US" sz="2000" dirty="0"/>
              <a:t>Summarize main points in the conclusion</a:t>
            </a:r>
          </a:p>
          <a:p>
            <a:pPr lvl="1"/>
            <a:r>
              <a:rPr lang="en-US" altLang="en-US" dirty="0"/>
              <a:t>Don’t try to build suspense and then unveil a surprise ending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304800"/>
            <a:ext cx="204787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113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dirty="0"/>
              <a:t>Tip </a:t>
            </a:r>
            <a:r>
              <a:rPr lang="en-US" altLang="en-US" sz="3600" dirty="0" smtClean="0"/>
              <a:t>1 : </a:t>
            </a:r>
            <a:endParaRPr lang="en-US" altLang="en-US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86800" cy="422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Prepare your material so that it tells a story logically</a:t>
            </a:r>
          </a:p>
          <a:p>
            <a:pPr lvl="1"/>
            <a:r>
              <a:rPr lang="en-US" altLang="en-US" sz="2000" b="1" dirty="0" smtClean="0"/>
              <a:t>I</a:t>
            </a:r>
            <a:r>
              <a:rPr lang="en-US" altLang="en-US" sz="2000" dirty="0" smtClean="0"/>
              <a:t>ntroduction</a:t>
            </a:r>
          </a:p>
          <a:p>
            <a:pPr lvl="2"/>
            <a:r>
              <a:rPr lang="en-US" altLang="en-US" sz="1400" dirty="0" smtClean="0"/>
              <a:t>Introduction/overview</a:t>
            </a:r>
            <a:endParaRPr lang="en-US" altLang="en-US" sz="1400" dirty="0" smtClean="0"/>
          </a:p>
          <a:p>
            <a:pPr lvl="1"/>
            <a:r>
              <a:rPr lang="en-US" altLang="en-US" sz="1800" b="1" dirty="0" smtClean="0"/>
              <a:t>B</a:t>
            </a:r>
            <a:r>
              <a:rPr lang="en-US" altLang="en-US" sz="1800" dirty="0" smtClean="0"/>
              <a:t>ody</a:t>
            </a:r>
          </a:p>
          <a:p>
            <a:pPr lvl="2"/>
            <a:r>
              <a:rPr lang="en-US" altLang="en-US" sz="1400" dirty="0" smtClean="0"/>
              <a:t>Method/approach</a:t>
            </a:r>
          </a:p>
          <a:p>
            <a:pPr lvl="1"/>
            <a:r>
              <a:rPr lang="en-US" altLang="en-US" sz="1800" b="1" dirty="0" smtClean="0"/>
              <a:t>T</a:t>
            </a:r>
            <a:r>
              <a:rPr lang="en-US" altLang="en-US" sz="1800" dirty="0" smtClean="0"/>
              <a:t>echnicalities</a:t>
            </a:r>
          </a:p>
          <a:p>
            <a:pPr lvl="2"/>
            <a:r>
              <a:rPr lang="en-US" altLang="en-US" sz="1400" dirty="0" smtClean="0"/>
              <a:t>Results/information/analysis/Discussion/New Theories etc.</a:t>
            </a:r>
          </a:p>
          <a:p>
            <a:pPr lvl="1"/>
            <a:r>
              <a:rPr lang="en-US" altLang="en-US" sz="1800" dirty="0" smtClean="0"/>
              <a:t>Conclusion/summary</a:t>
            </a:r>
          </a:p>
          <a:p>
            <a:r>
              <a:rPr lang="en-US" altLang="en-US" sz="2400" dirty="0" smtClean="0"/>
              <a:t>Use </a:t>
            </a:r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rgbClr val="FF0000"/>
                </a:solidFill>
              </a:rPr>
              <a:t>demonstration of the tool</a:t>
            </a:r>
            <a:r>
              <a:rPr lang="en-US" altLang="en-US" sz="2400" dirty="0" smtClean="0"/>
              <a:t>, </a:t>
            </a:r>
            <a:r>
              <a:rPr lang="en-US" altLang="en-US" sz="2400" dirty="0" smtClean="0"/>
              <a:t>examples</a:t>
            </a:r>
            <a:r>
              <a:rPr lang="en-US" altLang="en-US" sz="2400" dirty="0" smtClean="0"/>
              <a:t>, anecdotes, and significant details</a:t>
            </a:r>
          </a:p>
          <a:p>
            <a:r>
              <a:rPr lang="en-US" altLang="en-US" sz="2400" dirty="0" smtClean="0"/>
              <a:t>Create continuity so that your slides flow smoothly</a:t>
            </a:r>
          </a:p>
          <a:p>
            <a:pPr lvl="1"/>
            <a:r>
              <a:rPr lang="en-US" altLang="en-US" sz="1800" dirty="0" smtClean="0"/>
              <a:t>Guide the audience through your story</a:t>
            </a:r>
          </a:p>
          <a:p>
            <a:pPr lvl="1"/>
            <a:r>
              <a:rPr lang="en-US" altLang="en-US" sz="1800" dirty="0" smtClean="0"/>
              <a:t>Your last point on one slide can anticipate the next </a:t>
            </a:r>
            <a:r>
              <a:rPr lang="en-US" altLang="en-US" sz="1800" dirty="0" smtClean="0"/>
              <a:t>slide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altLang="en-US" sz="3600" dirty="0" smtClean="0"/>
              <a:t>Tip 2: Audience</a:t>
            </a:r>
            <a:endParaRPr lang="en-US" altLang="en-US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 altLang="en-US" sz="2800" dirty="0"/>
              <a:t>Why and to whom are you giving this presentation?</a:t>
            </a:r>
          </a:p>
          <a:p>
            <a:r>
              <a:rPr lang="en-US" altLang="en-US" sz="2800" dirty="0"/>
              <a:t>What do you want the audience to learn?</a:t>
            </a:r>
          </a:p>
          <a:p>
            <a:pPr lvl="1"/>
            <a:r>
              <a:rPr lang="en-US" altLang="en-US" sz="2400" dirty="0"/>
              <a:t>Think about this as you construct your talk</a:t>
            </a:r>
          </a:p>
          <a:p>
            <a:pPr lvl="1"/>
            <a:r>
              <a:rPr lang="en-US" altLang="en-US" sz="2400" dirty="0"/>
              <a:t>Edit your slides -- delete what is unnecessary, distracting, confusing, off point</a:t>
            </a:r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5052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87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Tip 2A: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r>
              <a:rPr lang="en-US" altLang="en-US" sz="2800" dirty="0">
                <a:solidFill>
                  <a:srgbClr val="FF3300"/>
                </a:solidFill>
              </a:rPr>
              <a:t>Set goals for the talk</a:t>
            </a:r>
          </a:p>
          <a:p>
            <a:pPr>
              <a:buFontTx/>
              <a:buNone/>
            </a:pPr>
            <a:endParaRPr lang="en-US" altLang="en-US" sz="28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 sz="2800" dirty="0"/>
              <a:t>	Frame questions that you would like the audience to know answers to at the end of your talk.</a:t>
            </a:r>
          </a:p>
          <a:p>
            <a:pPr>
              <a:buFontTx/>
              <a:buNone/>
            </a:pPr>
            <a:endParaRPr lang="en-US" altLang="en-US" sz="2800" dirty="0">
              <a:solidFill>
                <a:srgbClr val="FF33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927725" y="1865313"/>
            <a:ext cx="54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930900" y="2209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Tip 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3300"/>
                </a:solidFill>
              </a:rPr>
              <a:t>Talk to your audience.</a:t>
            </a:r>
          </a:p>
          <a:p>
            <a:pPr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Don’t talk to yourself. You are giving a seminar/talk, not delivering a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Tip 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3300"/>
                </a:solidFill>
              </a:rPr>
              <a:t>You have to be the master 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3300"/>
                </a:solidFill>
              </a:rPr>
              <a:t>of what you are talking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Tip 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solidFill>
                  <a:srgbClr val="FF3300"/>
                </a:solidFill>
              </a:rPr>
              <a:t>Don’t have anything on your slide that you don’t intend to talk about</a:t>
            </a:r>
          </a:p>
          <a:p>
            <a:pPr marL="0" indent="0"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 marL="0" indent="0"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 marL="0" indent="0"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  <a:p>
            <a:pPr marL="0" indent="0">
              <a:buFontTx/>
              <a:buNone/>
            </a:pPr>
            <a:endParaRPr lang="en-US" alt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1055</Words>
  <Application>Microsoft Office PowerPoint</Application>
  <PresentationFormat>On-screen Show (4:3)</PresentationFormat>
  <Paragraphs>142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Edge</vt:lpstr>
      <vt:lpstr>Tech Presentations</vt:lpstr>
      <vt:lpstr>PowerPoint Presentation</vt:lpstr>
      <vt:lpstr>How to Give an Effective Presentation: Structure</vt:lpstr>
      <vt:lpstr>Tip 1 : </vt:lpstr>
      <vt:lpstr>Tip 2: Audience</vt:lpstr>
      <vt:lpstr>Tip 2A:</vt:lpstr>
      <vt:lpstr>Tip 3</vt:lpstr>
      <vt:lpstr>Tip 4</vt:lpstr>
      <vt:lpstr>Tip 5</vt:lpstr>
      <vt:lpstr>Tip 6</vt:lpstr>
      <vt:lpstr>Tip 7</vt:lpstr>
      <vt:lpstr>Tip 8</vt:lpstr>
      <vt:lpstr>Tip 8: Color</vt:lpstr>
      <vt:lpstr>PowerPoint Presentation</vt:lpstr>
      <vt:lpstr>Tip 9</vt:lpstr>
      <vt:lpstr>Tip 10</vt:lpstr>
      <vt:lpstr>Tip 11 </vt:lpstr>
      <vt:lpstr>Tip 12</vt:lpstr>
      <vt:lpstr>Tip 13</vt:lpstr>
      <vt:lpstr>PowerPoint Presentation</vt:lpstr>
      <vt:lpstr>Tips for the audience</vt:lpstr>
    </vt:vector>
  </TitlesOfParts>
  <Company>IISc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a good technical seminar</dc:title>
  <dc:creator>Srinivasan Raghavan</dc:creator>
  <cp:lastModifiedBy>Sampath Jayarathna</cp:lastModifiedBy>
  <cp:revision>46</cp:revision>
  <dcterms:created xsi:type="dcterms:W3CDTF">2007-10-09T10:49:51Z</dcterms:created>
  <dcterms:modified xsi:type="dcterms:W3CDTF">2017-03-27T18:26:56Z</dcterms:modified>
</cp:coreProperties>
</file>