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6"/>
  </p:notesMasterIdLst>
  <p:handoutMasterIdLst>
    <p:handoutMasterId r:id="rId97"/>
  </p:handoutMasterIdLst>
  <p:sldIdLst>
    <p:sldId id="256" r:id="rId2"/>
    <p:sldId id="454" r:id="rId3"/>
    <p:sldId id="455" r:id="rId4"/>
    <p:sldId id="429" r:id="rId5"/>
    <p:sldId id="430" r:id="rId6"/>
    <p:sldId id="431" r:id="rId7"/>
    <p:sldId id="433" r:id="rId8"/>
    <p:sldId id="434" r:id="rId9"/>
    <p:sldId id="436" r:id="rId10"/>
    <p:sldId id="437" r:id="rId11"/>
    <p:sldId id="453" r:id="rId12"/>
    <p:sldId id="456" r:id="rId13"/>
    <p:sldId id="457" r:id="rId14"/>
    <p:sldId id="527" r:id="rId15"/>
    <p:sldId id="528" r:id="rId16"/>
    <p:sldId id="529" r:id="rId17"/>
    <p:sldId id="460" r:id="rId18"/>
    <p:sldId id="461" r:id="rId19"/>
    <p:sldId id="462" r:id="rId20"/>
    <p:sldId id="463" r:id="rId21"/>
    <p:sldId id="464" r:id="rId22"/>
    <p:sldId id="465" r:id="rId23"/>
    <p:sldId id="466" r:id="rId24"/>
    <p:sldId id="467" r:id="rId25"/>
    <p:sldId id="530" r:id="rId26"/>
    <p:sldId id="531" r:id="rId27"/>
    <p:sldId id="532" r:id="rId28"/>
    <p:sldId id="471" r:id="rId29"/>
    <p:sldId id="472" r:id="rId30"/>
    <p:sldId id="473" r:id="rId31"/>
    <p:sldId id="474" r:id="rId32"/>
    <p:sldId id="475" r:id="rId33"/>
    <p:sldId id="476" r:id="rId34"/>
    <p:sldId id="477" r:id="rId35"/>
    <p:sldId id="478" r:id="rId36"/>
    <p:sldId id="479" r:id="rId37"/>
    <p:sldId id="480" r:id="rId38"/>
    <p:sldId id="533" r:id="rId39"/>
    <p:sldId id="534" r:id="rId40"/>
    <p:sldId id="535" r:id="rId41"/>
    <p:sldId id="536" r:id="rId42"/>
    <p:sldId id="537" r:id="rId43"/>
    <p:sldId id="538" r:id="rId44"/>
    <p:sldId id="539" r:id="rId45"/>
    <p:sldId id="540" r:id="rId46"/>
    <p:sldId id="541" r:id="rId47"/>
    <p:sldId id="542" r:id="rId48"/>
    <p:sldId id="543" r:id="rId49"/>
    <p:sldId id="544" r:id="rId50"/>
    <p:sldId id="545" r:id="rId51"/>
    <p:sldId id="546" r:id="rId52"/>
    <p:sldId id="547" r:id="rId53"/>
    <p:sldId id="550" r:id="rId54"/>
    <p:sldId id="549" r:id="rId55"/>
    <p:sldId id="551" r:id="rId56"/>
    <p:sldId id="552" r:id="rId57"/>
    <p:sldId id="499" r:id="rId58"/>
    <p:sldId id="500" r:id="rId59"/>
    <p:sldId id="501" r:id="rId60"/>
    <p:sldId id="502" r:id="rId61"/>
    <p:sldId id="554" r:id="rId62"/>
    <p:sldId id="555" r:id="rId63"/>
    <p:sldId id="556" r:id="rId64"/>
    <p:sldId id="503" r:id="rId65"/>
    <p:sldId id="557" r:id="rId66"/>
    <p:sldId id="504" r:id="rId67"/>
    <p:sldId id="505" r:id="rId68"/>
    <p:sldId id="558" r:id="rId69"/>
    <p:sldId id="506" r:id="rId70"/>
    <p:sldId id="507" r:id="rId71"/>
    <p:sldId id="508" r:id="rId72"/>
    <p:sldId id="509" r:id="rId73"/>
    <p:sldId id="510" r:id="rId74"/>
    <p:sldId id="553" r:id="rId75"/>
    <p:sldId id="559" r:id="rId76"/>
    <p:sldId id="560" r:id="rId77"/>
    <p:sldId id="561" r:id="rId78"/>
    <p:sldId id="562" r:id="rId79"/>
    <p:sldId id="563" r:id="rId80"/>
    <p:sldId id="564" r:id="rId81"/>
    <p:sldId id="565" r:id="rId82"/>
    <p:sldId id="566" r:id="rId83"/>
    <p:sldId id="567" r:id="rId84"/>
    <p:sldId id="568" r:id="rId85"/>
    <p:sldId id="569" r:id="rId86"/>
    <p:sldId id="570" r:id="rId87"/>
    <p:sldId id="571" r:id="rId88"/>
    <p:sldId id="572" r:id="rId89"/>
    <p:sldId id="520" r:id="rId90"/>
    <p:sldId id="521" r:id="rId91"/>
    <p:sldId id="522" r:id="rId92"/>
    <p:sldId id="523" r:id="rId93"/>
    <p:sldId id="524" r:id="rId94"/>
    <p:sldId id="526" r:id="rId9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03" d="100"/>
          <a:sy n="103" d="100"/>
        </p:scale>
        <p:origin x="126" y="138"/>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path Jayarathna" userId="aa7a8714-7736-4927-8c16-9ff815108838" providerId="ADAL" clId="{D2EE4B9D-70A2-4F75-8211-5A7330C9160C}"/>
    <pc:docChg chg="delSld modSld">
      <pc:chgData name="Sampath Jayarathna" userId="aa7a8714-7736-4927-8c16-9ff815108838" providerId="ADAL" clId="{D2EE4B9D-70A2-4F75-8211-5A7330C9160C}" dt="2017-09-24T18:28:46.025" v="31" actId="20577"/>
      <pc:docMkLst>
        <pc:docMk/>
      </pc:docMkLst>
      <pc:sldChg chg="modSp">
        <pc:chgData name="Sampath Jayarathna" userId="aa7a8714-7736-4927-8c16-9ff815108838" providerId="ADAL" clId="{D2EE4B9D-70A2-4F75-8211-5A7330C9160C}" dt="2017-09-24T18:28:46.025" v="31" actId="20577"/>
        <pc:sldMkLst>
          <pc:docMk/>
          <pc:sldMk cId="0" sldId="256"/>
        </pc:sldMkLst>
        <pc:spChg chg="mod">
          <ac:chgData name="Sampath Jayarathna" userId="aa7a8714-7736-4927-8c16-9ff815108838" providerId="ADAL" clId="{D2EE4B9D-70A2-4F75-8211-5A7330C9160C}" dt="2017-09-24T18:28:46.025" v="31" actId="20577"/>
          <ac:spMkLst>
            <pc:docMk/>
            <pc:sldMk cId="0" sldId="256"/>
            <ac:spMk id="13314" creationId="{00000000-0000-0000-0000-000000000000}"/>
          </ac:spMkLst>
        </pc:spChg>
      </pc:sldChg>
      <pc:sldChg chg="del">
        <pc:chgData name="Sampath Jayarathna" userId="aa7a8714-7736-4927-8c16-9ff815108838" providerId="ADAL" clId="{D2EE4B9D-70A2-4F75-8211-5A7330C9160C}" dt="2017-09-12T15:03:33.850" v="4" actId="2696"/>
        <pc:sldMkLst>
          <pc:docMk/>
          <pc:sldMk cId="450086219" sldId="340"/>
        </pc:sldMkLst>
      </pc:sldChg>
      <pc:sldChg chg="del">
        <pc:chgData name="Sampath Jayarathna" userId="aa7a8714-7736-4927-8c16-9ff815108838" providerId="ADAL" clId="{D2EE4B9D-70A2-4F75-8211-5A7330C9160C}" dt="2017-09-12T15:03:33.458" v="1" actId="2696"/>
        <pc:sldMkLst>
          <pc:docMk/>
          <pc:sldMk cId="3705756063" sldId="341"/>
        </pc:sldMkLst>
      </pc:sldChg>
      <pc:sldChg chg="del">
        <pc:chgData name="Sampath Jayarathna" userId="aa7a8714-7736-4927-8c16-9ff815108838" providerId="ADAL" clId="{D2EE4B9D-70A2-4F75-8211-5A7330C9160C}" dt="2017-09-12T15:03:34.319" v="7" actId="2696"/>
        <pc:sldMkLst>
          <pc:docMk/>
          <pc:sldMk cId="2290553107" sldId="342"/>
        </pc:sldMkLst>
      </pc:sldChg>
      <pc:sldChg chg="del">
        <pc:chgData name="Sampath Jayarathna" userId="aa7a8714-7736-4927-8c16-9ff815108838" providerId="ADAL" clId="{D2EE4B9D-70A2-4F75-8211-5A7330C9160C}" dt="2017-09-12T15:03:34.689" v="9" actId="2696"/>
        <pc:sldMkLst>
          <pc:docMk/>
          <pc:sldMk cId="265880121" sldId="343"/>
        </pc:sldMkLst>
      </pc:sldChg>
      <pc:sldChg chg="del">
        <pc:chgData name="Sampath Jayarathna" userId="aa7a8714-7736-4927-8c16-9ff815108838" providerId="ADAL" clId="{D2EE4B9D-70A2-4F75-8211-5A7330C9160C}" dt="2017-09-12T15:03:35.011" v="11" actId="2696"/>
        <pc:sldMkLst>
          <pc:docMk/>
          <pc:sldMk cId="3315338143" sldId="344"/>
        </pc:sldMkLst>
      </pc:sldChg>
      <pc:sldChg chg="del">
        <pc:chgData name="Sampath Jayarathna" userId="aa7a8714-7736-4927-8c16-9ff815108838" providerId="ADAL" clId="{D2EE4B9D-70A2-4F75-8211-5A7330C9160C}" dt="2017-09-12T15:03:33.302" v="0" actId="2696"/>
        <pc:sldMkLst>
          <pc:docMk/>
          <pc:sldMk cId="2283379043" sldId="350"/>
        </pc:sldMkLst>
      </pc:sldChg>
      <pc:sldChg chg="del">
        <pc:chgData name="Sampath Jayarathna" userId="aa7a8714-7736-4927-8c16-9ff815108838" providerId="ADAL" clId="{D2EE4B9D-70A2-4F75-8211-5A7330C9160C}" dt="2017-09-12T15:03:34.009" v="5" actId="2696"/>
        <pc:sldMkLst>
          <pc:docMk/>
          <pc:sldMk cId="3651676875" sldId="351"/>
        </pc:sldMkLst>
      </pc:sldChg>
      <pc:sldChg chg="del">
        <pc:chgData name="Sampath Jayarathna" userId="aa7a8714-7736-4927-8c16-9ff815108838" providerId="ADAL" clId="{D2EE4B9D-70A2-4F75-8211-5A7330C9160C}" dt="2017-09-12T15:03:34.179" v="6" actId="2696"/>
        <pc:sldMkLst>
          <pc:docMk/>
          <pc:sldMk cId="2759901797" sldId="352"/>
        </pc:sldMkLst>
      </pc:sldChg>
      <pc:sldChg chg="del">
        <pc:chgData name="Sampath Jayarathna" userId="aa7a8714-7736-4927-8c16-9ff815108838" providerId="ADAL" clId="{D2EE4B9D-70A2-4F75-8211-5A7330C9160C}" dt="2017-09-12T15:03:34.841" v="10" actId="2696"/>
        <pc:sldMkLst>
          <pc:docMk/>
          <pc:sldMk cId="858178701" sldId="353"/>
        </pc:sldMkLst>
      </pc:sldChg>
      <pc:sldChg chg="del">
        <pc:chgData name="Sampath Jayarathna" userId="aa7a8714-7736-4927-8c16-9ff815108838" providerId="ADAL" clId="{D2EE4B9D-70A2-4F75-8211-5A7330C9160C}" dt="2017-09-12T15:03:33.536" v="2" actId="2696"/>
        <pc:sldMkLst>
          <pc:docMk/>
          <pc:sldMk cId="1727781578" sldId="354"/>
        </pc:sldMkLst>
      </pc:sldChg>
      <pc:sldChg chg="del">
        <pc:chgData name="Sampath Jayarathna" userId="aa7a8714-7736-4927-8c16-9ff815108838" providerId="ADAL" clId="{D2EE4B9D-70A2-4F75-8211-5A7330C9160C}" dt="2017-09-12T15:03:33.772" v="3" actId="2696"/>
        <pc:sldMkLst>
          <pc:docMk/>
          <pc:sldMk cId="511755203" sldId="355"/>
        </pc:sldMkLst>
      </pc:sldChg>
      <pc:sldChg chg="del">
        <pc:chgData name="Sampath Jayarathna" userId="aa7a8714-7736-4927-8c16-9ff815108838" providerId="ADAL" clId="{D2EE4B9D-70A2-4F75-8211-5A7330C9160C}" dt="2017-09-12T15:03:34.539" v="8" actId="2696"/>
        <pc:sldMkLst>
          <pc:docMk/>
          <pc:sldMk cId="541775549" sldId="356"/>
        </pc:sldMkLst>
      </pc:sldChg>
      <pc:sldChg chg="del">
        <pc:chgData name="Sampath Jayarathna" userId="aa7a8714-7736-4927-8c16-9ff815108838" providerId="ADAL" clId="{D2EE4B9D-70A2-4F75-8211-5A7330C9160C}" dt="2017-09-12T15:03:35.181" v="12" actId="2696"/>
        <pc:sldMkLst>
          <pc:docMk/>
          <pc:sldMk cId="3724950859" sldId="357"/>
        </pc:sldMkLst>
      </pc:sldChg>
      <pc:sldChg chg="del">
        <pc:chgData name="Sampath Jayarathna" userId="aa7a8714-7736-4927-8c16-9ff815108838" providerId="ADAL" clId="{D2EE4B9D-70A2-4F75-8211-5A7330C9160C}" dt="2017-09-12T15:03:35.351" v="13" actId="2696"/>
        <pc:sldMkLst>
          <pc:docMk/>
          <pc:sldMk cId="1698846101" sldId="359"/>
        </pc:sldMkLst>
      </pc:sldChg>
      <pc:sldChg chg="del">
        <pc:chgData name="Sampath Jayarathna" userId="aa7a8714-7736-4927-8c16-9ff815108838" providerId="ADAL" clId="{D2EE4B9D-70A2-4F75-8211-5A7330C9160C}" dt="2017-09-12T15:03:35.501" v="14" actId="2696"/>
        <pc:sldMkLst>
          <pc:docMk/>
          <pc:sldMk cId="782113203" sldId="380"/>
        </pc:sldMkLst>
      </pc:sldChg>
      <pc:sldChg chg="del">
        <pc:chgData name="Sampath Jayarathna" userId="aa7a8714-7736-4927-8c16-9ff815108838" providerId="ADAL" clId="{D2EE4B9D-70A2-4F75-8211-5A7330C9160C}" dt="2017-09-12T15:03:35.651" v="15" actId="2696"/>
        <pc:sldMkLst>
          <pc:docMk/>
          <pc:sldMk cId="231299932" sldId="381"/>
        </pc:sldMkLst>
      </pc:sldChg>
      <pc:sldChg chg="del">
        <pc:chgData name="Sampath Jayarathna" userId="aa7a8714-7736-4927-8c16-9ff815108838" providerId="ADAL" clId="{D2EE4B9D-70A2-4F75-8211-5A7330C9160C}" dt="2017-09-12T15:03:35.813" v="16" actId="2696"/>
        <pc:sldMkLst>
          <pc:docMk/>
          <pc:sldMk cId="599559120" sldId="382"/>
        </pc:sldMkLst>
      </pc:sldChg>
      <pc:sldChg chg="del">
        <pc:chgData name="Sampath Jayarathna" userId="aa7a8714-7736-4927-8c16-9ff815108838" providerId="ADAL" clId="{D2EE4B9D-70A2-4F75-8211-5A7330C9160C}" dt="2017-09-12T15:03:35.973" v="17" actId="2696"/>
        <pc:sldMkLst>
          <pc:docMk/>
          <pc:sldMk cId="3167279929" sldId="383"/>
        </pc:sldMkLst>
      </pc:sldChg>
      <pc:sldChg chg="del">
        <pc:chgData name="Sampath Jayarathna" userId="aa7a8714-7736-4927-8c16-9ff815108838" providerId="ADAL" clId="{D2EE4B9D-70A2-4F75-8211-5A7330C9160C}" dt="2017-09-12T15:03:36.143" v="18" actId="2696"/>
        <pc:sldMkLst>
          <pc:docMk/>
          <pc:sldMk cId="3489603492" sldId="455"/>
        </pc:sldMkLst>
      </pc:sldChg>
      <pc:sldChg chg="del">
        <pc:chgData name="Sampath Jayarathna" userId="aa7a8714-7736-4927-8c16-9ff815108838" providerId="ADAL" clId="{D2EE4B9D-70A2-4F75-8211-5A7330C9160C}" dt="2017-09-12T15:03:36.603" v="19" actId="2696"/>
        <pc:sldMkLst>
          <pc:docMk/>
          <pc:sldMk cId="1696834061" sldId="456"/>
        </pc:sldMkLst>
      </pc:sldChg>
      <pc:sldChg chg="del">
        <pc:chgData name="Sampath Jayarathna" userId="aa7a8714-7736-4927-8c16-9ff815108838" providerId="ADAL" clId="{D2EE4B9D-70A2-4F75-8211-5A7330C9160C}" dt="2017-09-12T15:03:36.815" v="20" actId="2696"/>
        <pc:sldMkLst>
          <pc:docMk/>
          <pc:sldMk cId="158424463" sldId="457"/>
        </pc:sldMkLst>
      </pc:sldChg>
      <pc:sldChg chg="del">
        <pc:chgData name="Sampath Jayarathna" userId="aa7a8714-7736-4927-8c16-9ff815108838" providerId="ADAL" clId="{D2EE4B9D-70A2-4F75-8211-5A7330C9160C}" dt="2017-09-12T15:03:37.085" v="21" actId="2696"/>
        <pc:sldMkLst>
          <pc:docMk/>
          <pc:sldMk cId="1777609322" sldId="458"/>
        </pc:sldMkLst>
      </pc:sldChg>
      <pc:sldChg chg="del">
        <pc:chgData name="Sampath Jayarathna" userId="aa7a8714-7736-4927-8c16-9ff815108838" providerId="ADAL" clId="{D2EE4B9D-70A2-4F75-8211-5A7330C9160C}" dt="2017-09-12T15:03:37.685" v="22" actId="2696"/>
        <pc:sldMkLst>
          <pc:docMk/>
          <pc:sldMk cId="2324434147" sldId="459"/>
        </pc:sldMkLst>
      </pc:sldChg>
      <pc:sldChg chg="del">
        <pc:chgData name="Sampath Jayarathna" userId="aa7a8714-7736-4927-8c16-9ff815108838" providerId="ADAL" clId="{D2EE4B9D-70A2-4F75-8211-5A7330C9160C}" dt="2017-09-12T15:03:38.230" v="23" actId="2696"/>
        <pc:sldMkLst>
          <pc:docMk/>
          <pc:sldMk cId="2673305904" sldId="460"/>
        </pc:sldMkLst>
      </pc:sldChg>
      <pc:sldChg chg="del">
        <pc:chgData name="Sampath Jayarathna" userId="aa7a8714-7736-4927-8c16-9ff815108838" providerId="ADAL" clId="{D2EE4B9D-70A2-4F75-8211-5A7330C9160C}" dt="2017-09-12T15:03:38.732" v="24" actId="2696"/>
        <pc:sldMkLst>
          <pc:docMk/>
          <pc:sldMk cId="3285465726" sldId="461"/>
        </pc:sldMkLst>
      </pc:sldChg>
      <pc:sldChg chg="del">
        <pc:chgData name="Sampath Jayarathna" userId="aa7a8714-7736-4927-8c16-9ff815108838" providerId="ADAL" clId="{D2EE4B9D-70A2-4F75-8211-5A7330C9160C}" dt="2017-09-12T15:03:39.364" v="25" actId="2696"/>
        <pc:sldMkLst>
          <pc:docMk/>
          <pc:sldMk cId="3569340784" sldId="462"/>
        </pc:sldMkLst>
      </pc:sldChg>
      <pc:sldChg chg="del">
        <pc:chgData name="Sampath Jayarathna" userId="aa7a8714-7736-4927-8c16-9ff815108838" providerId="ADAL" clId="{D2EE4B9D-70A2-4F75-8211-5A7330C9160C}" dt="2017-09-12T15:03:39.941" v="26" actId="2696"/>
        <pc:sldMkLst>
          <pc:docMk/>
          <pc:sldMk cId="1650374584" sldId="463"/>
        </pc:sldMkLst>
      </pc:sldChg>
      <pc:sldChg chg="del">
        <pc:chgData name="Sampath Jayarathna" userId="aa7a8714-7736-4927-8c16-9ff815108838" providerId="ADAL" clId="{D2EE4B9D-70A2-4F75-8211-5A7330C9160C}" dt="2017-09-12T15:03:41.125" v="27" actId="2696"/>
        <pc:sldMkLst>
          <pc:docMk/>
          <pc:sldMk cId="1732650775" sldId="464"/>
        </pc:sldMkLst>
      </pc:sldChg>
      <pc:sldChg chg="del">
        <pc:chgData name="Sampath Jayarathna" userId="aa7a8714-7736-4927-8c16-9ff815108838" providerId="ADAL" clId="{D2EE4B9D-70A2-4F75-8211-5A7330C9160C}" dt="2017-09-12T15:03:41.878" v="28" actId="2696"/>
        <pc:sldMkLst>
          <pc:docMk/>
          <pc:sldMk cId="2381656722" sldId="465"/>
        </pc:sldMkLst>
      </pc:sldChg>
      <pc:sldChg chg="del">
        <pc:chgData name="Sampath Jayarathna" userId="aa7a8714-7736-4927-8c16-9ff815108838" providerId="ADAL" clId="{D2EE4B9D-70A2-4F75-8211-5A7330C9160C}" dt="2017-09-12T15:03:42.488" v="29" actId="2696"/>
        <pc:sldMkLst>
          <pc:docMk/>
          <pc:sldMk cId="2743797303" sldId="467"/>
        </pc:sldMkLst>
      </pc:sldChg>
      <pc:sldChg chg="del">
        <pc:chgData name="Sampath Jayarathna" userId="aa7a8714-7736-4927-8c16-9ff815108838" providerId="ADAL" clId="{D2EE4B9D-70A2-4F75-8211-5A7330C9160C}" dt="2017-09-12T15:03:43.147" v="30" actId="2696"/>
        <pc:sldMkLst>
          <pc:docMk/>
          <pc:sldMk cId="647630597" sldId="4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4/1/2018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4/1/2018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0ABAD4D0-B764-449B-8815-E49614538F2E}"/>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xmlns="" id="{1728C17E-A82C-4C21-8589-5E2C5AEFE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86020" name="Slide Number Placeholder 3">
            <a:extLst>
              <a:ext uri="{FF2B5EF4-FFF2-40B4-BE49-F238E27FC236}">
                <a16:creationId xmlns:a16="http://schemas.microsoft.com/office/drawing/2014/main" xmlns="" id="{C8971C95-3535-4C22-AE2F-EDDE2EA83E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044B9E6-1026-4595-886E-052DDCD53421}" type="slidenum">
              <a:rPr kumimoji="0" lang="en-US" altLang="en-US"/>
              <a:pPr>
                <a:spcBef>
                  <a:spcPct val="0"/>
                </a:spcBef>
              </a:pPr>
              <a:t>10</a:t>
            </a:fld>
            <a:endParaRPr kumimoji="0" lang="en-US" altLang="en-US"/>
          </a:p>
        </p:txBody>
      </p:sp>
    </p:spTree>
    <p:extLst>
      <p:ext uri="{BB962C8B-B14F-4D97-AF65-F5344CB8AC3E}">
        <p14:creationId xmlns:p14="http://schemas.microsoft.com/office/powerpoint/2010/main" val="396490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0ABAD4D0-B764-449B-8815-E49614538F2E}"/>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xmlns="" id="{1728C17E-A82C-4C21-8589-5E2C5AEFE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86020" name="Slide Number Placeholder 3">
            <a:extLst>
              <a:ext uri="{FF2B5EF4-FFF2-40B4-BE49-F238E27FC236}">
                <a16:creationId xmlns:a16="http://schemas.microsoft.com/office/drawing/2014/main" xmlns="" id="{C8971C95-3535-4C22-AE2F-EDDE2EA83E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044B9E6-1026-4595-886E-052DDCD53421}" type="slidenum">
              <a:rPr kumimoji="0" lang="en-US" altLang="en-US"/>
              <a:pPr>
                <a:spcBef>
                  <a:spcPct val="0"/>
                </a:spcBef>
              </a:pPr>
              <a:t>11</a:t>
            </a:fld>
            <a:endParaRPr kumimoji="0" lang="en-US" altLang="en-US"/>
          </a:p>
        </p:txBody>
      </p:sp>
    </p:spTree>
    <p:extLst>
      <p:ext uri="{BB962C8B-B14F-4D97-AF65-F5344CB8AC3E}">
        <p14:creationId xmlns:p14="http://schemas.microsoft.com/office/powerpoint/2010/main" val="396490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8485314-8B40-4391-AA19-3FD985A7EEC6}" type="slidenum">
              <a:rPr kumimoji="0" lang="en-US" altLang="en-US"/>
              <a:pPr>
                <a:spcBef>
                  <a:spcPct val="0"/>
                </a:spcBef>
              </a:pPr>
              <a:t>12</a:t>
            </a:fld>
            <a:endParaRPr kumimoji="0" lang="en-US" altLang="en-US"/>
          </a:p>
        </p:txBody>
      </p:sp>
    </p:spTree>
    <p:extLst>
      <p:ext uri="{BB962C8B-B14F-4D97-AF65-F5344CB8AC3E}">
        <p14:creationId xmlns:p14="http://schemas.microsoft.com/office/powerpoint/2010/main" val="30691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D60E86-6D3B-4233-8A96-2BD672D72989}" type="slidenum">
              <a:rPr kumimoji="0" lang="en-US" altLang="en-US"/>
              <a:pPr>
                <a:spcBef>
                  <a:spcPct val="0"/>
                </a:spcBef>
              </a:pPr>
              <a:t>13</a:t>
            </a:fld>
            <a:endParaRPr kumimoji="0" lang="en-US" altLang="en-US"/>
          </a:p>
        </p:txBody>
      </p:sp>
    </p:spTree>
    <p:extLst>
      <p:ext uri="{BB962C8B-B14F-4D97-AF65-F5344CB8AC3E}">
        <p14:creationId xmlns:p14="http://schemas.microsoft.com/office/powerpoint/2010/main" val="32213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5DDBAD5-6BB3-4A7A-8E4F-FB6A3B62EA7B}" type="slidenum">
              <a:rPr kumimoji="0" lang="en-US" altLang="en-US"/>
              <a:pPr>
                <a:spcBef>
                  <a:spcPct val="0"/>
                </a:spcBef>
              </a:pPr>
              <a:t>14</a:t>
            </a:fld>
            <a:endParaRPr kumimoji="0" lang="en-US" altLang="en-US"/>
          </a:p>
        </p:txBody>
      </p:sp>
    </p:spTree>
    <p:extLst>
      <p:ext uri="{BB962C8B-B14F-4D97-AF65-F5344CB8AC3E}">
        <p14:creationId xmlns:p14="http://schemas.microsoft.com/office/powerpoint/2010/main" val="199242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BBDB790-239B-4505-A72A-1D51B6984AD6}" type="slidenum">
              <a:rPr kumimoji="0" lang="en-US" altLang="en-US"/>
              <a:pPr>
                <a:spcBef>
                  <a:spcPct val="0"/>
                </a:spcBef>
              </a:pPr>
              <a:t>15</a:t>
            </a:fld>
            <a:endParaRPr kumimoji="0" lang="en-US" altLang="en-US"/>
          </a:p>
        </p:txBody>
      </p:sp>
    </p:spTree>
    <p:extLst>
      <p:ext uri="{BB962C8B-B14F-4D97-AF65-F5344CB8AC3E}">
        <p14:creationId xmlns:p14="http://schemas.microsoft.com/office/powerpoint/2010/main" val="2430757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A7FF560-7FD6-4990-815E-4891ADEFE14A}" type="slidenum">
              <a:rPr kumimoji="0" lang="en-US" altLang="en-US"/>
              <a:pPr>
                <a:spcBef>
                  <a:spcPct val="0"/>
                </a:spcBef>
              </a:pPr>
              <a:t>16</a:t>
            </a:fld>
            <a:endParaRPr kumimoji="0" lang="en-US" altLang="en-US"/>
          </a:p>
        </p:txBody>
      </p:sp>
    </p:spTree>
    <p:extLst>
      <p:ext uri="{BB962C8B-B14F-4D97-AF65-F5344CB8AC3E}">
        <p14:creationId xmlns:p14="http://schemas.microsoft.com/office/powerpoint/2010/main" val="139967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77E2077-E079-49FC-8410-D78910AD7A04}" type="slidenum">
              <a:rPr kumimoji="0" lang="en-US" altLang="en-US"/>
              <a:pPr>
                <a:spcBef>
                  <a:spcPct val="0"/>
                </a:spcBef>
              </a:pPr>
              <a:t>17</a:t>
            </a:fld>
            <a:endParaRPr kumimoji="0" lang="en-US" altLang="en-US"/>
          </a:p>
        </p:txBody>
      </p:sp>
    </p:spTree>
    <p:extLst>
      <p:ext uri="{BB962C8B-B14F-4D97-AF65-F5344CB8AC3E}">
        <p14:creationId xmlns:p14="http://schemas.microsoft.com/office/powerpoint/2010/main" val="397474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C47DF70-F95F-4315-8F9B-C1D85764ED35}" type="slidenum">
              <a:rPr kumimoji="0" lang="en-US" altLang="en-US"/>
              <a:pPr>
                <a:spcBef>
                  <a:spcPct val="0"/>
                </a:spcBef>
              </a:pPr>
              <a:t>21</a:t>
            </a:fld>
            <a:endParaRPr kumimoji="0" lang="en-US" altLang="en-US"/>
          </a:p>
        </p:txBody>
      </p:sp>
    </p:spTree>
    <p:extLst>
      <p:ext uri="{BB962C8B-B14F-4D97-AF65-F5344CB8AC3E}">
        <p14:creationId xmlns:p14="http://schemas.microsoft.com/office/powerpoint/2010/main" val="337199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C0ECBA4-93BF-4D5C-9F6B-15C4ED28008C}" type="slidenum">
              <a:rPr kumimoji="0" lang="en-US" altLang="en-US"/>
              <a:pPr>
                <a:spcBef>
                  <a:spcPct val="0"/>
                </a:spcBef>
              </a:pPr>
              <a:t>22</a:t>
            </a:fld>
            <a:endParaRPr kumimoji="0" lang="en-US" altLang="en-US"/>
          </a:p>
        </p:txBody>
      </p:sp>
    </p:spTree>
    <p:extLst>
      <p:ext uri="{BB962C8B-B14F-4D97-AF65-F5344CB8AC3E}">
        <p14:creationId xmlns:p14="http://schemas.microsoft.com/office/powerpoint/2010/main" val="104833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F072632-C647-4B03-86AA-26B19B121CD8}" type="slidenum">
              <a:rPr kumimoji="0" lang="en-US" altLang="en-US"/>
              <a:pPr>
                <a:spcBef>
                  <a:spcPct val="0"/>
                </a:spcBef>
              </a:pPr>
              <a:t>2</a:t>
            </a:fld>
            <a:endParaRPr kumimoji="0" lang="en-US" altLang="en-US"/>
          </a:p>
        </p:txBody>
      </p:sp>
    </p:spTree>
    <p:extLst>
      <p:ext uri="{BB962C8B-B14F-4D97-AF65-F5344CB8AC3E}">
        <p14:creationId xmlns:p14="http://schemas.microsoft.com/office/powerpoint/2010/main" val="60252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C9EDB96-D798-429C-8E3D-24BED84341DF}" type="slidenum">
              <a:rPr kumimoji="0" lang="en-US" altLang="en-US"/>
              <a:pPr>
                <a:spcBef>
                  <a:spcPct val="0"/>
                </a:spcBef>
              </a:pPr>
              <a:t>23</a:t>
            </a:fld>
            <a:endParaRPr kumimoji="0" lang="en-US" altLang="en-US"/>
          </a:p>
        </p:txBody>
      </p:sp>
    </p:spTree>
    <p:extLst>
      <p:ext uri="{BB962C8B-B14F-4D97-AF65-F5344CB8AC3E}">
        <p14:creationId xmlns:p14="http://schemas.microsoft.com/office/powerpoint/2010/main" val="87592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FFEA8D9-1172-4B84-B6D3-57EF3DAF8048}" type="slidenum">
              <a:rPr kumimoji="0" lang="en-US" altLang="en-US"/>
              <a:pPr>
                <a:spcBef>
                  <a:spcPct val="0"/>
                </a:spcBef>
              </a:pPr>
              <a:t>24</a:t>
            </a:fld>
            <a:endParaRPr kumimoji="0" lang="en-US" altLang="en-US"/>
          </a:p>
        </p:txBody>
      </p:sp>
    </p:spTree>
    <p:extLst>
      <p:ext uri="{BB962C8B-B14F-4D97-AF65-F5344CB8AC3E}">
        <p14:creationId xmlns:p14="http://schemas.microsoft.com/office/powerpoint/2010/main" val="389687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E89698A-30F1-4625-ACAE-B8B70A7F9990}" type="slidenum">
              <a:rPr kumimoji="0" lang="en-US" altLang="en-US"/>
              <a:pPr>
                <a:spcBef>
                  <a:spcPct val="0"/>
                </a:spcBef>
              </a:pPr>
              <a:t>25</a:t>
            </a:fld>
            <a:endParaRPr kumimoji="0" lang="en-US" altLang="en-US"/>
          </a:p>
        </p:txBody>
      </p:sp>
    </p:spTree>
    <p:extLst>
      <p:ext uri="{BB962C8B-B14F-4D97-AF65-F5344CB8AC3E}">
        <p14:creationId xmlns:p14="http://schemas.microsoft.com/office/powerpoint/2010/main" val="153579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5A6D7D2-87CC-4AE0-AE42-8C696DE77D07}" type="slidenum">
              <a:rPr kumimoji="0" lang="en-US" altLang="en-US"/>
              <a:pPr>
                <a:spcBef>
                  <a:spcPct val="0"/>
                </a:spcBef>
              </a:pPr>
              <a:t>26</a:t>
            </a:fld>
            <a:endParaRPr kumimoji="0" lang="en-US" altLang="en-US"/>
          </a:p>
        </p:txBody>
      </p:sp>
    </p:spTree>
    <p:extLst>
      <p:ext uri="{BB962C8B-B14F-4D97-AF65-F5344CB8AC3E}">
        <p14:creationId xmlns:p14="http://schemas.microsoft.com/office/powerpoint/2010/main" val="3725966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F01C782-9B1F-4011-B5F3-1B2CAB580CDA}" type="slidenum">
              <a:rPr kumimoji="0" lang="en-US" altLang="en-US"/>
              <a:pPr>
                <a:spcBef>
                  <a:spcPct val="0"/>
                </a:spcBef>
              </a:pPr>
              <a:t>27</a:t>
            </a:fld>
            <a:endParaRPr kumimoji="0" lang="en-US" altLang="en-US"/>
          </a:p>
        </p:txBody>
      </p:sp>
    </p:spTree>
    <p:extLst>
      <p:ext uri="{BB962C8B-B14F-4D97-AF65-F5344CB8AC3E}">
        <p14:creationId xmlns:p14="http://schemas.microsoft.com/office/powerpoint/2010/main" val="238895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B495AAA-1CFE-4DFB-8F9A-B94B0421058B}" type="slidenum">
              <a:rPr kumimoji="0" lang="en-US" altLang="en-US"/>
              <a:pPr>
                <a:spcBef>
                  <a:spcPct val="0"/>
                </a:spcBef>
              </a:pPr>
              <a:t>28</a:t>
            </a:fld>
            <a:endParaRPr kumimoji="0" lang="en-US" altLang="en-US"/>
          </a:p>
        </p:txBody>
      </p:sp>
    </p:spTree>
    <p:extLst>
      <p:ext uri="{BB962C8B-B14F-4D97-AF65-F5344CB8AC3E}">
        <p14:creationId xmlns:p14="http://schemas.microsoft.com/office/powerpoint/2010/main" val="232016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DABC7B7-7871-4192-9730-63BD68846275}" type="slidenum">
              <a:rPr kumimoji="0" lang="en-US" altLang="en-US"/>
              <a:pPr>
                <a:spcBef>
                  <a:spcPct val="0"/>
                </a:spcBef>
              </a:pPr>
              <a:t>29</a:t>
            </a:fld>
            <a:endParaRPr kumimoji="0" lang="en-US" altLang="en-US"/>
          </a:p>
        </p:txBody>
      </p:sp>
    </p:spTree>
    <p:extLst>
      <p:ext uri="{BB962C8B-B14F-4D97-AF65-F5344CB8AC3E}">
        <p14:creationId xmlns:p14="http://schemas.microsoft.com/office/powerpoint/2010/main" val="76338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E5FF0-CDED-472F-98F3-37A4F69051D3}" type="slidenum">
              <a:rPr kumimoji="0" lang="en-US" altLang="en-US"/>
              <a:pPr>
                <a:spcBef>
                  <a:spcPct val="0"/>
                </a:spcBef>
              </a:pPr>
              <a:t>30</a:t>
            </a:fld>
            <a:endParaRPr kumimoji="0" lang="en-US" altLang="en-US"/>
          </a:p>
        </p:txBody>
      </p:sp>
    </p:spTree>
    <p:extLst>
      <p:ext uri="{BB962C8B-B14F-4D97-AF65-F5344CB8AC3E}">
        <p14:creationId xmlns:p14="http://schemas.microsoft.com/office/powerpoint/2010/main" val="3438569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962AC4E-28B9-4F8C-A1B1-A10C2FE31448}" type="slidenum">
              <a:rPr kumimoji="0" lang="en-US" altLang="en-US"/>
              <a:pPr>
                <a:spcBef>
                  <a:spcPct val="0"/>
                </a:spcBef>
              </a:pPr>
              <a:t>31</a:t>
            </a:fld>
            <a:endParaRPr kumimoji="0" lang="en-US" altLang="en-US"/>
          </a:p>
        </p:txBody>
      </p:sp>
    </p:spTree>
    <p:extLst>
      <p:ext uri="{BB962C8B-B14F-4D97-AF65-F5344CB8AC3E}">
        <p14:creationId xmlns:p14="http://schemas.microsoft.com/office/powerpoint/2010/main" val="72259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96CD17A-D2C9-48D7-B4AC-886A4EBFEE3A}" type="slidenum">
              <a:rPr kumimoji="0" lang="en-US" altLang="en-US"/>
              <a:pPr>
                <a:spcBef>
                  <a:spcPct val="0"/>
                </a:spcBef>
              </a:pPr>
              <a:t>32</a:t>
            </a:fld>
            <a:endParaRPr kumimoji="0" lang="en-US" altLang="en-US"/>
          </a:p>
        </p:txBody>
      </p:sp>
    </p:spTree>
    <p:extLst>
      <p:ext uri="{BB962C8B-B14F-4D97-AF65-F5344CB8AC3E}">
        <p14:creationId xmlns:p14="http://schemas.microsoft.com/office/powerpoint/2010/main" val="135622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FC02F72-F6A0-42FB-A1B0-94A3708E1964}" type="slidenum">
              <a:rPr kumimoji="0" lang="en-US" altLang="en-US"/>
              <a:pPr>
                <a:spcBef>
                  <a:spcPct val="0"/>
                </a:spcBef>
              </a:pPr>
              <a:t>3</a:t>
            </a:fld>
            <a:endParaRPr kumimoji="0" lang="en-US" altLang="en-US"/>
          </a:p>
        </p:txBody>
      </p:sp>
    </p:spTree>
    <p:extLst>
      <p:ext uri="{BB962C8B-B14F-4D97-AF65-F5344CB8AC3E}">
        <p14:creationId xmlns:p14="http://schemas.microsoft.com/office/powerpoint/2010/main" val="3745762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DAD9BEC-D530-47D6-8D25-9CAFAC1CCA57}" type="slidenum">
              <a:rPr kumimoji="0" lang="en-US" altLang="en-US"/>
              <a:pPr>
                <a:spcBef>
                  <a:spcPct val="0"/>
                </a:spcBef>
              </a:pPr>
              <a:t>33</a:t>
            </a:fld>
            <a:endParaRPr kumimoji="0" lang="en-US" altLang="en-US"/>
          </a:p>
        </p:txBody>
      </p:sp>
    </p:spTree>
    <p:extLst>
      <p:ext uri="{BB962C8B-B14F-4D97-AF65-F5344CB8AC3E}">
        <p14:creationId xmlns:p14="http://schemas.microsoft.com/office/powerpoint/2010/main" val="374937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6DAABE5-AB07-49E2-A7E6-237BD0B4EC48}" type="slidenum">
              <a:rPr kumimoji="0" lang="en-US" altLang="en-US"/>
              <a:pPr>
                <a:spcBef>
                  <a:spcPct val="0"/>
                </a:spcBef>
              </a:pPr>
              <a:t>34</a:t>
            </a:fld>
            <a:endParaRPr kumimoji="0" lang="en-US" altLang="en-US"/>
          </a:p>
        </p:txBody>
      </p:sp>
    </p:spTree>
    <p:extLst>
      <p:ext uri="{BB962C8B-B14F-4D97-AF65-F5344CB8AC3E}">
        <p14:creationId xmlns:p14="http://schemas.microsoft.com/office/powerpoint/2010/main" val="3839543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BCF5A42-C31C-4F8C-AB29-001E0811F294}" type="slidenum">
              <a:rPr kumimoji="0" lang="en-US" altLang="en-US"/>
              <a:pPr>
                <a:spcBef>
                  <a:spcPct val="0"/>
                </a:spcBef>
              </a:pPr>
              <a:t>35</a:t>
            </a:fld>
            <a:endParaRPr kumimoji="0" lang="en-US" altLang="en-US"/>
          </a:p>
        </p:txBody>
      </p:sp>
    </p:spTree>
    <p:extLst>
      <p:ext uri="{BB962C8B-B14F-4D97-AF65-F5344CB8AC3E}">
        <p14:creationId xmlns:p14="http://schemas.microsoft.com/office/powerpoint/2010/main" val="1750695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B165AB1-9B60-47E7-8874-B76B9A972112}" type="slidenum">
              <a:rPr kumimoji="0" lang="en-US" altLang="en-US"/>
              <a:pPr>
                <a:spcBef>
                  <a:spcPct val="0"/>
                </a:spcBef>
              </a:pPr>
              <a:t>36</a:t>
            </a:fld>
            <a:endParaRPr kumimoji="0" lang="en-US" altLang="en-US"/>
          </a:p>
        </p:txBody>
      </p:sp>
    </p:spTree>
    <p:extLst>
      <p:ext uri="{BB962C8B-B14F-4D97-AF65-F5344CB8AC3E}">
        <p14:creationId xmlns:p14="http://schemas.microsoft.com/office/powerpoint/2010/main" val="3457045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A27A60F-829A-4709-B5B4-DEB68464349F}" type="slidenum">
              <a:rPr kumimoji="0" lang="en-US" altLang="en-US"/>
              <a:pPr>
                <a:spcBef>
                  <a:spcPct val="0"/>
                </a:spcBef>
              </a:pPr>
              <a:t>37</a:t>
            </a:fld>
            <a:endParaRPr kumimoji="0" lang="en-US" altLang="en-US"/>
          </a:p>
        </p:txBody>
      </p:sp>
    </p:spTree>
    <p:extLst>
      <p:ext uri="{BB962C8B-B14F-4D97-AF65-F5344CB8AC3E}">
        <p14:creationId xmlns:p14="http://schemas.microsoft.com/office/powerpoint/2010/main" val="1767947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714F86AB-7B98-4E4F-8FEA-53B7970A66FE}"/>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xmlns="" id="{EAED47F8-3228-44B9-9903-F426EC90ED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1140" name="Slide Number Placeholder 3">
            <a:extLst>
              <a:ext uri="{FF2B5EF4-FFF2-40B4-BE49-F238E27FC236}">
                <a16:creationId xmlns:a16="http://schemas.microsoft.com/office/drawing/2014/main" xmlns="" id="{C3F88419-3FC9-4AC3-9F04-343B4227BA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9096979-104B-4206-B264-7765FE8E1B4D}" type="slidenum">
              <a:rPr kumimoji="0" lang="en-US" altLang="en-US"/>
              <a:pPr>
                <a:spcBef>
                  <a:spcPct val="0"/>
                </a:spcBef>
              </a:pPr>
              <a:t>38</a:t>
            </a:fld>
            <a:endParaRPr kumimoji="0" lang="en-US" altLang="en-US"/>
          </a:p>
        </p:txBody>
      </p:sp>
    </p:spTree>
    <p:extLst>
      <p:ext uri="{BB962C8B-B14F-4D97-AF65-F5344CB8AC3E}">
        <p14:creationId xmlns:p14="http://schemas.microsoft.com/office/powerpoint/2010/main" val="2988485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451C38F4-60A0-4BC8-AA3D-7ACDB6D122C6}"/>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xmlns="" id="{C9FEBA52-5B3C-4180-BCD9-8D2AD526B1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3188" name="Slide Number Placeholder 3">
            <a:extLst>
              <a:ext uri="{FF2B5EF4-FFF2-40B4-BE49-F238E27FC236}">
                <a16:creationId xmlns:a16="http://schemas.microsoft.com/office/drawing/2014/main" xmlns="" id="{A73CF2C9-0F54-445C-B983-D84DDE5D9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26FBC11-0A40-4742-AC1C-DC0FE5AC5468}" type="slidenum">
              <a:rPr kumimoji="0" lang="en-US" altLang="en-US"/>
              <a:pPr>
                <a:spcBef>
                  <a:spcPct val="0"/>
                </a:spcBef>
              </a:pPr>
              <a:t>39</a:t>
            </a:fld>
            <a:endParaRPr kumimoji="0" lang="en-US" altLang="en-US"/>
          </a:p>
        </p:txBody>
      </p:sp>
    </p:spTree>
    <p:extLst>
      <p:ext uri="{BB962C8B-B14F-4D97-AF65-F5344CB8AC3E}">
        <p14:creationId xmlns:p14="http://schemas.microsoft.com/office/powerpoint/2010/main" val="189308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1DD44BE8-4424-4CEA-B3F1-56A918569791}"/>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xmlns="" id="{CC184BDB-20EE-4C4B-90CE-F6447372B6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5236" name="Slide Number Placeholder 3">
            <a:extLst>
              <a:ext uri="{FF2B5EF4-FFF2-40B4-BE49-F238E27FC236}">
                <a16:creationId xmlns:a16="http://schemas.microsoft.com/office/drawing/2014/main" xmlns="" id="{DB6638D2-6CEA-4F45-80F9-0601A4E614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EEFA943-FFAB-4586-8473-991141D90676}" type="slidenum">
              <a:rPr kumimoji="0" lang="en-US" altLang="en-US"/>
              <a:pPr>
                <a:spcBef>
                  <a:spcPct val="0"/>
                </a:spcBef>
              </a:pPr>
              <a:t>40</a:t>
            </a:fld>
            <a:endParaRPr kumimoji="0" lang="en-US" altLang="en-US"/>
          </a:p>
        </p:txBody>
      </p:sp>
    </p:spTree>
    <p:extLst>
      <p:ext uri="{BB962C8B-B14F-4D97-AF65-F5344CB8AC3E}">
        <p14:creationId xmlns:p14="http://schemas.microsoft.com/office/powerpoint/2010/main" val="669192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46D193E4-DAE8-41D0-A92D-A8D7CD732E76}"/>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xmlns="" id="{A255F28C-AEB3-4F1E-B2EE-78E889290C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7284" name="Slide Number Placeholder 3">
            <a:extLst>
              <a:ext uri="{FF2B5EF4-FFF2-40B4-BE49-F238E27FC236}">
                <a16:creationId xmlns:a16="http://schemas.microsoft.com/office/drawing/2014/main" xmlns="" id="{636519E4-B5FF-47D9-96AE-90AEA6BEC2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1F08C54-136C-4B55-857B-304A7583A413}" type="slidenum">
              <a:rPr kumimoji="0" lang="en-US" altLang="en-US"/>
              <a:pPr>
                <a:spcBef>
                  <a:spcPct val="0"/>
                </a:spcBef>
              </a:pPr>
              <a:t>41</a:t>
            </a:fld>
            <a:endParaRPr kumimoji="0" lang="en-US" altLang="en-US"/>
          </a:p>
        </p:txBody>
      </p:sp>
    </p:spTree>
    <p:extLst>
      <p:ext uri="{BB962C8B-B14F-4D97-AF65-F5344CB8AC3E}">
        <p14:creationId xmlns:p14="http://schemas.microsoft.com/office/powerpoint/2010/main" val="3761432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627BDFA5-AE7D-452C-918E-BF3A867662E7}"/>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xmlns="" id="{56AD38C5-2190-4C5B-8FFC-F6D5721419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a:extLst>
              <a:ext uri="{FF2B5EF4-FFF2-40B4-BE49-F238E27FC236}">
                <a16:creationId xmlns:a16="http://schemas.microsoft.com/office/drawing/2014/main" xmlns="" id="{A54BB42D-C57C-4350-A627-38919E6E18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BF7AA5E-5266-4C61-9EAE-9574B8659809}" type="slidenum">
              <a:rPr kumimoji="0" lang="en-US" altLang="en-US"/>
              <a:pPr>
                <a:spcBef>
                  <a:spcPct val="0"/>
                </a:spcBef>
              </a:pPr>
              <a:t>42</a:t>
            </a:fld>
            <a:endParaRPr kumimoji="0" lang="en-US" altLang="en-US"/>
          </a:p>
        </p:txBody>
      </p:sp>
    </p:spTree>
    <p:extLst>
      <p:ext uri="{BB962C8B-B14F-4D97-AF65-F5344CB8AC3E}">
        <p14:creationId xmlns:p14="http://schemas.microsoft.com/office/powerpoint/2010/main" val="278464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8A0051EB-E9CE-4DB8-ADF2-CA9E9C6CF0BB}"/>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xmlns="" id="{3EE33929-18C6-4815-94F9-6929579831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70660" name="Slide Number Placeholder 3">
            <a:extLst>
              <a:ext uri="{FF2B5EF4-FFF2-40B4-BE49-F238E27FC236}">
                <a16:creationId xmlns:a16="http://schemas.microsoft.com/office/drawing/2014/main" xmlns="" id="{C19F4CDA-7B52-4611-BFDD-CB5166E2F7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D239797-5CCB-47E3-AB36-AF27D3A64570}" type="slidenum">
              <a:rPr kumimoji="0" lang="en-US" altLang="en-US"/>
              <a:pPr>
                <a:spcBef>
                  <a:spcPct val="0"/>
                </a:spcBef>
              </a:pPr>
              <a:t>4</a:t>
            </a:fld>
            <a:endParaRPr kumimoji="0" lang="en-US" altLang="en-US"/>
          </a:p>
        </p:txBody>
      </p:sp>
    </p:spTree>
    <p:extLst>
      <p:ext uri="{BB962C8B-B14F-4D97-AF65-F5344CB8AC3E}">
        <p14:creationId xmlns:p14="http://schemas.microsoft.com/office/powerpoint/2010/main" val="3091975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xmlns="" id="{3E5A0F82-2C90-41B9-93E0-28016B2DD77D}"/>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xmlns="" id="{1AFF956E-D091-4FC5-8DBC-A1DCA0717F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1380" name="Slide Number Placeholder 3">
            <a:extLst>
              <a:ext uri="{FF2B5EF4-FFF2-40B4-BE49-F238E27FC236}">
                <a16:creationId xmlns:a16="http://schemas.microsoft.com/office/drawing/2014/main" xmlns="" id="{28F88E67-7052-4960-91F2-655BD8798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F809119-FF58-4F12-B8DC-197BA0C5BB5F}" type="slidenum">
              <a:rPr kumimoji="0" lang="en-US" altLang="en-US"/>
              <a:pPr>
                <a:spcBef>
                  <a:spcPct val="0"/>
                </a:spcBef>
              </a:pPr>
              <a:t>43</a:t>
            </a:fld>
            <a:endParaRPr kumimoji="0" lang="en-US" altLang="en-US"/>
          </a:p>
        </p:txBody>
      </p:sp>
    </p:spTree>
    <p:extLst>
      <p:ext uri="{BB962C8B-B14F-4D97-AF65-F5344CB8AC3E}">
        <p14:creationId xmlns:p14="http://schemas.microsoft.com/office/powerpoint/2010/main" val="1995515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C8A6E068-9AB4-4A13-90EF-A071A0B35A68}"/>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xmlns="" id="{4B50225C-6B32-4AEF-AB14-4AF2F2A46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3428" name="Slide Number Placeholder 3">
            <a:extLst>
              <a:ext uri="{FF2B5EF4-FFF2-40B4-BE49-F238E27FC236}">
                <a16:creationId xmlns:a16="http://schemas.microsoft.com/office/drawing/2014/main" xmlns="" id="{06DAEB3C-D2A7-4FBE-BB8D-E82582D19F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F956FBE-4384-474A-96CF-8B8E1FAD9FBF}" type="slidenum">
              <a:rPr kumimoji="0" lang="en-US" altLang="en-US"/>
              <a:pPr>
                <a:spcBef>
                  <a:spcPct val="0"/>
                </a:spcBef>
              </a:pPr>
              <a:t>44</a:t>
            </a:fld>
            <a:endParaRPr kumimoji="0" lang="en-US" altLang="en-US"/>
          </a:p>
        </p:txBody>
      </p:sp>
    </p:spTree>
    <p:extLst>
      <p:ext uri="{BB962C8B-B14F-4D97-AF65-F5344CB8AC3E}">
        <p14:creationId xmlns:p14="http://schemas.microsoft.com/office/powerpoint/2010/main" val="336599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9C42BF03-BA9D-476D-96A4-35E9CCEF39E9}"/>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xmlns="" id="{A3194449-451D-4E16-AF50-CF769F5124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5476" name="Slide Number Placeholder 3">
            <a:extLst>
              <a:ext uri="{FF2B5EF4-FFF2-40B4-BE49-F238E27FC236}">
                <a16:creationId xmlns:a16="http://schemas.microsoft.com/office/drawing/2014/main" xmlns="" id="{D8B723F5-36D5-4906-9F47-4747693664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A23A283-6506-405E-ADE2-6164D821F631}" type="slidenum">
              <a:rPr kumimoji="0" lang="en-US" altLang="en-US"/>
              <a:pPr>
                <a:spcBef>
                  <a:spcPct val="0"/>
                </a:spcBef>
              </a:pPr>
              <a:t>45</a:t>
            </a:fld>
            <a:endParaRPr kumimoji="0" lang="en-US" altLang="en-US"/>
          </a:p>
        </p:txBody>
      </p:sp>
    </p:spTree>
    <p:extLst>
      <p:ext uri="{BB962C8B-B14F-4D97-AF65-F5344CB8AC3E}">
        <p14:creationId xmlns:p14="http://schemas.microsoft.com/office/powerpoint/2010/main" val="2105552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xmlns="" id="{610C2E0C-9F14-4621-88A9-39AA4E20E85E}"/>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xmlns="" id="{AF4F93A6-9DC9-4527-90A9-CEE2C4B232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7524" name="Slide Number Placeholder 3">
            <a:extLst>
              <a:ext uri="{FF2B5EF4-FFF2-40B4-BE49-F238E27FC236}">
                <a16:creationId xmlns:a16="http://schemas.microsoft.com/office/drawing/2014/main" xmlns="" id="{B9909882-D79A-4042-91C7-780F4A1153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324AF59-4A21-42B9-A258-EFA389A29934}" type="slidenum">
              <a:rPr kumimoji="0" lang="en-US" altLang="en-US"/>
              <a:pPr>
                <a:spcBef>
                  <a:spcPct val="0"/>
                </a:spcBef>
              </a:pPr>
              <a:t>46</a:t>
            </a:fld>
            <a:endParaRPr kumimoji="0" lang="en-US" altLang="en-US"/>
          </a:p>
        </p:txBody>
      </p:sp>
    </p:spTree>
    <p:extLst>
      <p:ext uri="{BB962C8B-B14F-4D97-AF65-F5344CB8AC3E}">
        <p14:creationId xmlns:p14="http://schemas.microsoft.com/office/powerpoint/2010/main" val="964937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4A8B09D8-BAAF-4318-871E-CF86D7CFA27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xmlns="" id="{86678A20-D09D-4019-A1A9-C8D0B0FF5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9572" name="Slide Number Placeholder 3">
            <a:extLst>
              <a:ext uri="{FF2B5EF4-FFF2-40B4-BE49-F238E27FC236}">
                <a16:creationId xmlns:a16="http://schemas.microsoft.com/office/drawing/2014/main" xmlns="" id="{EFB29D67-A240-441B-A022-AD77505116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BA0F90B-2EF0-4139-8204-7F1FA8EF90DB}" type="slidenum">
              <a:rPr kumimoji="0" lang="en-US" altLang="en-US"/>
              <a:pPr>
                <a:spcBef>
                  <a:spcPct val="0"/>
                </a:spcBef>
              </a:pPr>
              <a:t>47</a:t>
            </a:fld>
            <a:endParaRPr kumimoji="0" lang="en-US" altLang="en-US"/>
          </a:p>
        </p:txBody>
      </p:sp>
    </p:spTree>
    <p:extLst>
      <p:ext uri="{BB962C8B-B14F-4D97-AF65-F5344CB8AC3E}">
        <p14:creationId xmlns:p14="http://schemas.microsoft.com/office/powerpoint/2010/main" val="302423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04AF709B-BAD9-421E-87CD-6D872B9DDBB7}"/>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xmlns="" id="{062CE2FA-BF29-492E-BF22-CAF117063F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1620" name="Slide Number Placeholder 3">
            <a:extLst>
              <a:ext uri="{FF2B5EF4-FFF2-40B4-BE49-F238E27FC236}">
                <a16:creationId xmlns:a16="http://schemas.microsoft.com/office/drawing/2014/main" xmlns="" id="{1AAAD8DB-3354-4A9A-BE70-FFF623DF4A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A07995B-7A9A-4EFC-B232-9CB210D1119B}" type="slidenum">
              <a:rPr kumimoji="0" lang="en-US" altLang="en-US"/>
              <a:pPr>
                <a:spcBef>
                  <a:spcPct val="0"/>
                </a:spcBef>
              </a:pPr>
              <a:t>48</a:t>
            </a:fld>
            <a:endParaRPr kumimoji="0" lang="en-US" altLang="en-US"/>
          </a:p>
        </p:txBody>
      </p:sp>
    </p:spTree>
    <p:extLst>
      <p:ext uri="{BB962C8B-B14F-4D97-AF65-F5344CB8AC3E}">
        <p14:creationId xmlns:p14="http://schemas.microsoft.com/office/powerpoint/2010/main" val="1402407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xmlns="" id="{99760620-AEE3-44D6-8449-C7DEC1AD8B1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xmlns="" id="{559FB002-A4E2-4A62-9993-0FED44440E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3668" name="Slide Number Placeholder 3">
            <a:extLst>
              <a:ext uri="{FF2B5EF4-FFF2-40B4-BE49-F238E27FC236}">
                <a16:creationId xmlns:a16="http://schemas.microsoft.com/office/drawing/2014/main" xmlns="" id="{0D831037-203B-45D3-BE54-D9E9B9112D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692382B-DFC2-4CC4-B7BC-94F9EBCEF448}" type="slidenum">
              <a:rPr kumimoji="0" lang="en-US" altLang="en-US"/>
              <a:pPr>
                <a:spcBef>
                  <a:spcPct val="0"/>
                </a:spcBef>
              </a:pPr>
              <a:t>49</a:t>
            </a:fld>
            <a:endParaRPr kumimoji="0" lang="en-US" altLang="en-US"/>
          </a:p>
        </p:txBody>
      </p:sp>
    </p:spTree>
    <p:extLst>
      <p:ext uri="{BB962C8B-B14F-4D97-AF65-F5344CB8AC3E}">
        <p14:creationId xmlns:p14="http://schemas.microsoft.com/office/powerpoint/2010/main" val="3768038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xmlns="" id="{6C7E3B2E-4CFF-44BD-8F11-D6F0A4F4E4BC}"/>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xmlns="" id="{D74E4244-977D-4F58-B64F-F36185269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5716" name="Slide Number Placeholder 3">
            <a:extLst>
              <a:ext uri="{FF2B5EF4-FFF2-40B4-BE49-F238E27FC236}">
                <a16:creationId xmlns:a16="http://schemas.microsoft.com/office/drawing/2014/main" xmlns="" id="{B8078692-796C-46B3-B754-F7DE8319C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BD5B098-C91C-4379-94AC-53BC64AD12C4}" type="slidenum">
              <a:rPr kumimoji="0" lang="en-US" altLang="en-US"/>
              <a:pPr>
                <a:spcBef>
                  <a:spcPct val="0"/>
                </a:spcBef>
              </a:pPr>
              <a:t>50</a:t>
            </a:fld>
            <a:endParaRPr kumimoji="0" lang="en-US" altLang="en-US"/>
          </a:p>
        </p:txBody>
      </p:sp>
    </p:spTree>
    <p:extLst>
      <p:ext uri="{BB962C8B-B14F-4D97-AF65-F5344CB8AC3E}">
        <p14:creationId xmlns:p14="http://schemas.microsoft.com/office/powerpoint/2010/main" val="1796065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xmlns="" id="{C3342D6C-B2DE-4036-8C15-509D3C4CD4AA}"/>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xmlns="" id="{CE9E8D03-F9E4-4F96-A1A1-C28029CD1C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7764" name="Slide Number Placeholder 3">
            <a:extLst>
              <a:ext uri="{FF2B5EF4-FFF2-40B4-BE49-F238E27FC236}">
                <a16:creationId xmlns:a16="http://schemas.microsoft.com/office/drawing/2014/main" xmlns="" id="{24AB239E-3F62-4F77-A63F-997C200BF8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3E62116-C205-459B-86DB-A207F852980D}" type="slidenum">
              <a:rPr kumimoji="0" lang="en-US" altLang="en-US"/>
              <a:pPr>
                <a:spcBef>
                  <a:spcPct val="0"/>
                </a:spcBef>
              </a:pPr>
              <a:t>51</a:t>
            </a:fld>
            <a:endParaRPr kumimoji="0" lang="en-US" altLang="en-US"/>
          </a:p>
        </p:txBody>
      </p:sp>
    </p:spTree>
    <p:extLst>
      <p:ext uri="{BB962C8B-B14F-4D97-AF65-F5344CB8AC3E}">
        <p14:creationId xmlns:p14="http://schemas.microsoft.com/office/powerpoint/2010/main" val="3510393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4FDB562-F171-4A5A-BECC-896171F92A5A}" type="slidenum">
              <a:rPr kumimoji="0" lang="en-US" altLang="en-US"/>
              <a:pPr>
                <a:spcBef>
                  <a:spcPct val="0"/>
                </a:spcBef>
              </a:pPr>
              <a:t>55</a:t>
            </a:fld>
            <a:endParaRPr kumimoji="0" lang="en-US" altLang="en-US"/>
          </a:p>
        </p:txBody>
      </p:sp>
    </p:spTree>
    <p:extLst>
      <p:ext uri="{BB962C8B-B14F-4D97-AF65-F5344CB8AC3E}">
        <p14:creationId xmlns:p14="http://schemas.microsoft.com/office/powerpoint/2010/main" val="25988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B79DCA00-3267-4A49-A893-1443578DF155}"/>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xmlns="" id="{D3A97BD1-C42D-415C-BFFC-0E7D0A0A1A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72708" name="Slide Number Placeholder 3">
            <a:extLst>
              <a:ext uri="{FF2B5EF4-FFF2-40B4-BE49-F238E27FC236}">
                <a16:creationId xmlns:a16="http://schemas.microsoft.com/office/drawing/2014/main" xmlns="" id="{497FC02C-28C9-4252-B2B3-43A9A3A14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43D57AF-D830-422B-886E-391ED2B9E472}" type="slidenum">
              <a:rPr kumimoji="0" lang="en-US" altLang="en-US"/>
              <a:pPr>
                <a:spcBef>
                  <a:spcPct val="0"/>
                </a:spcBef>
              </a:pPr>
              <a:t>5</a:t>
            </a:fld>
            <a:endParaRPr kumimoji="0" lang="en-US" altLang="en-US"/>
          </a:p>
        </p:txBody>
      </p:sp>
    </p:spTree>
    <p:extLst>
      <p:ext uri="{BB962C8B-B14F-4D97-AF65-F5344CB8AC3E}">
        <p14:creationId xmlns:p14="http://schemas.microsoft.com/office/powerpoint/2010/main" val="18074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4FDB562-F171-4A5A-BECC-896171F92A5A}" type="slidenum">
              <a:rPr kumimoji="0" lang="en-US" altLang="en-US"/>
              <a:pPr>
                <a:spcBef>
                  <a:spcPct val="0"/>
                </a:spcBef>
              </a:pPr>
              <a:t>56</a:t>
            </a:fld>
            <a:endParaRPr kumimoji="0" lang="en-US" altLang="en-US"/>
          </a:p>
        </p:txBody>
      </p:sp>
    </p:spTree>
    <p:extLst>
      <p:ext uri="{BB962C8B-B14F-4D97-AF65-F5344CB8AC3E}">
        <p14:creationId xmlns:p14="http://schemas.microsoft.com/office/powerpoint/2010/main" val="48911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465F07B-AE40-47F3-9D31-363CB5DA405D}" type="slidenum">
              <a:rPr kumimoji="0" lang="en-US" altLang="en-US"/>
              <a:pPr>
                <a:spcBef>
                  <a:spcPct val="0"/>
                </a:spcBef>
              </a:pPr>
              <a:t>57</a:t>
            </a:fld>
            <a:endParaRPr kumimoji="0" lang="en-US" altLang="en-US"/>
          </a:p>
        </p:txBody>
      </p:sp>
    </p:spTree>
    <p:extLst>
      <p:ext uri="{BB962C8B-B14F-4D97-AF65-F5344CB8AC3E}">
        <p14:creationId xmlns:p14="http://schemas.microsoft.com/office/powerpoint/2010/main" val="1292650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9D2B6DC-2855-4100-BC07-657979302BF6}" type="slidenum">
              <a:rPr kumimoji="0" lang="en-US" altLang="en-US"/>
              <a:pPr>
                <a:spcBef>
                  <a:spcPct val="0"/>
                </a:spcBef>
              </a:pPr>
              <a:t>58</a:t>
            </a:fld>
            <a:endParaRPr kumimoji="0" lang="en-US" altLang="en-US"/>
          </a:p>
        </p:txBody>
      </p:sp>
    </p:spTree>
    <p:extLst>
      <p:ext uri="{BB962C8B-B14F-4D97-AF65-F5344CB8AC3E}">
        <p14:creationId xmlns:p14="http://schemas.microsoft.com/office/powerpoint/2010/main" val="859441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3729CB-9EFF-4DB6-B1B3-A163730E04F9}" type="slidenum">
              <a:rPr kumimoji="0" lang="en-US" altLang="en-US"/>
              <a:pPr>
                <a:spcBef>
                  <a:spcPct val="0"/>
                </a:spcBef>
              </a:pPr>
              <a:t>59</a:t>
            </a:fld>
            <a:endParaRPr kumimoji="0" lang="en-US" altLang="en-US"/>
          </a:p>
        </p:txBody>
      </p:sp>
    </p:spTree>
    <p:extLst>
      <p:ext uri="{BB962C8B-B14F-4D97-AF65-F5344CB8AC3E}">
        <p14:creationId xmlns:p14="http://schemas.microsoft.com/office/powerpoint/2010/main" val="3886200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8DD6A29-33DE-47CA-96DB-03D0E41C9ACD}" type="slidenum">
              <a:rPr kumimoji="0" lang="en-US" altLang="en-US"/>
              <a:pPr>
                <a:spcBef>
                  <a:spcPct val="0"/>
                </a:spcBef>
              </a:pPr>
              <a:t>60</a:t>
            </a:fld>
            <a:endParaRPr kumimoji="0" lang="en-US" altLang="en-US"/>
          </a:p>
        </p:txBody>
      </p:sp>
    </p:spTree>
    <p:extLst>
      <p:ext uri="{BB962C8B-B14F-4D97-AF65-F5344CB8AC3E}">
        <p14:creationId xmlns:p14="http://schemas.microsoft.com/office/powerpoint/2010/main" val="305058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543337EA-479B-468A-8417-E56DBBB3F84D}"/>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xmlns="" id="{618EE621-A68F-4914-8E63-B6DA0C2E6E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0" name="Slide Number Placeholder 3">
            <a:extLst>
              <a:ext uri="{FF2B5EF4-FFF2-40B4-BE49-F238E27FC236}">
                <a16:creationId xmlns:a16="http://schemas.microsoft.com/office/drawing/2014/main" xmlns="" id="{F472F701-E62F-421B-9C9F-6F641416D4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B54F057-975C-463B-B9F4-4F1768C55B6F}" type="slidenum">
              <a:rPr kumimoji="0" lang="en-US" altLang="en-US"/>
              <a:pPr>
                <a:spcBef>
                  <a:spcPct val="0"/>
                </a:spcBef>
              </a:pPr>
              <a:t>61</a:t>
            </a:fld>
            <a:endParaRPr kumimoji="0" lang="en-US" altLang="en-US"/>
          </a:p>
        </p:txBody>
      </p:sp>
    </p:spTree>
    <p:extLst>
      <p:ext uri="{BB962C8B-B14F-4D97-AF65-F5344CB8AC3E}">
        <p14:creationId xmlns:p14="http://schemas.microsoft.com/office/powerpoint/2010/main" val="367075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97CC03A2-97EB-4D59-BA04-4A0AFC11B9F3}"/>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xmlns="" id="{D97F3BF6-13C0-4812-863C-D8C913EDD4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2948" name="Slide Number Placeholder 3">
            <a:extLst>
              <a:ext uri="{FF2B5EF4-FFF2-40B4-BE49-F238E27FC236}">
                <a16:creationId xmlns:a16="http://schemas.microsoft.com/office/drawing/2014/main" xmlns="" id="{FBEA34F3-1EB2-41BF-A112-40FC67670B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A25CDA1-F087-4516-BC95-A9FE0B7156B5}" type="slidenum">
              <a:rPr kumimoji="0" lang="en-US" altLang="en-US"/>
              <a:pPr>
                <a:spcBef>
                  <a:spcPct val="0"/>
                </a:spcBef>
              </a:pPr>
              <a:t>62</a:t>
            </a:fld>
            <a:endParaRPr kumimoji="0" lang="en-US" altLang="en-US"/>
          </a:p>
        </p:txBody>
      </p:sp>
    </p:spTree>
    <p:extLst>
      <p:ext uri="{BB962C8B-B14F-4D97-AF65-F5344CB8AC3E}">
        <p14:creationId xmlns:p14="http://schemas.microsoft.com/office/powerpoint/2010/main" val="795043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543337EA-479B-468A-8417-E56DBBB3F84D}"/>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xmlns="" id="{618EE621-A68F-4914-8E63-B6DA0C2E6E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0" name="Slide Number Placeholder 3">
            <a:extLst>
              <a:ext uri="{FF2B5EF4-FFF2-40B4-BE49-F238E27FC236}">
                <a16:creationId xmlns:a16="http://schemas.microsoft.com/office/drawing/2014/main" xmlns="" id="{F472F701-E62F-421B-9C9F-6F641416D4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B54F057-975C-463B-B9F4-4F1768C55B6F}" type="slidenum">
              <a:rPr kumimoji="0" lang="en-US" altLang="en-US"/>
              <a:pPr>
                <a:spcBef>
                  <a:spcPct val="0"/>
                </a:spcBef>
              </a:pPr>
              <a:t>63</a:t>
            </a:fld>
            <a:endParaRPr kumimoji="0" lang="en-US" altLang="en-US"/>
          </a:p>
        </p:txBody>
      </p:sp>
    </p:spTree>
    <p:extLst>
      <p:ext uri="{BB962C8B-B14F-4D97-AF65-F5344CB8AC3E}">
        <p14:creationId xmlns:p14="http://schemas.microsoft.com/office/powerpoint/2010/main" val="4121779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429ADBA-0500-40D1-9D22-64FC87BFCB59}" type="slidenum">
              <a:rPr kumimoji="0" lang="en-US" altLang="en-US"/>
              <a:pPr>
                <a:spcBef>
                  <a:spcPct val="0"/>
                </a:spcBef>
              </a:pPr>
              <a:t>64</a:t>
            </a:fld>
            <a:endParaRPr kumimoji="0" lang="en-US" altLang="en-US"/>
          </a:p>
        </p:txBody>
      </p:sp>
    </p:spTree>
    <p:extLst>
      <p:ext uri="{BB962C8B-B14F-4D97-AF65-F5344CB8AC3E}">
        <p14:creationId xmlns:p14="http://schemas.microsoft.com/office/powerpoint/2010/main" val="1691429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193F8231-2AFC-4A1E-A577-5A01AA08AECF}"/>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xmlns="" id="{63FBF946-031D-4894-871F-F76092A4D6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0180" name="Slide Number Placeholder 3">
            <a:extLst>
              <a:ext uri="{FF2B5EF4-FFF2-40B4-BE49-F238E27FC236}">
                <a16:creationId xmlns:a16="http://schemas.microsoft.com/office/drawing/2014/main" xmlns="" id="{97D071F1-F1F7-4397-9048-7D670EDDD8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4A6701F-05A2-4FE8-A3DE-E34E53FC4E5D}" type="slidenum">
              <a:rPr kumimoji="0" lang="en-US" altLang="en-US"/>
              <a:pPr>
                <a:spcBef>
                  <a:spcPct val="0"/>
                </a:spcBef>
              </a:pPr>
              <a:t>65</a:t>
            </a:fld>
            <a:endParaRPr kumimoji="0" lang="en-US" altLang="en-US"/>
          </a:p>
        </p:txBody>
      </p:sp>
    </p:spTree>
    <p:extLst>
      <p:ext uri="{BB962C8B-B14F-4D97-AF65-F5344CB8AC3E}">
        <p14:creationId xmlns:p14="http://schemas.microsoft.com/office/powerpoint/2010/main" val="216736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E058DAAE-0720-421C-9ECE-2902298FF845}"/>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xmlns="" id="{B1643530-485B-49AE-A8DA-CCF5677A7B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74756" name="Slide Number Placeholder 3">
            <a:extLst>
              <a:ext uri="{FF2B5EF4-FFF2-40B4-BE49-F238E27FC236}">
                <a16:creationId xmlns:a16="http://schemas.microsoft.com/office/drawing/2014/main" xmlns="" id="{17E654E4-B892-480C-95E6-C469B2523D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B7A3BFB-C49A-4FC9-8E1E-7B4E4FF78CC0}" type="slidenum">
              <a:rPr kumimoji="0" lang="en-US" altLang="en-US"/>
              <a:pPr>
                <a:spcBef>
                  <a:spcPct val="0"/>
                </a:spcBef>
              </a:pPr>
              <a:t>6</a:t>
            </a:fld>
            <a:endParaRPr kumimoji="0" lang="en-US" altLang="en-US"/>
          </a:p>
        </p:txBody>
      </p:sp>
    </p:spTree>
    <p:extLst>
      <p:ext uri="{BB962C8B-B14F-4D97-AF65-F5344CB8AC3E}">
        <p14:creationId xmlns:p14="http://schemas.microsoft.com/office/powerpoint/2010/main" val="537780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8114F40-8810-480E-A723-AE8B03C9BD55}" type="slidenum">
              <a:rPr kumimoji="0" lang="en-US" altLang="en-US"/>
              <a:pPr>
                <a:spcBef>
                  <a:spcPct val="0"/>
                </a:spcBef>
              </a:pPr>
              <a:t>66</a:t>
            </a:fld>
            <a:endParaRPr kumimoji="0" lang="en-US" altLang="en-US"/>
          </a:p>
        </p:txBody>
      </p:sp>
    </p:spTree>
    <p:extLst>
      <p:ext uri="{BB962C8B-B14F-4D97-AF65-F5344CB8AC3E}">
        <p14:creationId xmlns:p14="http://schemas.microsoft.com/office/powerpoint/2010/main" val="2619271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B42353B-6518-43DC-9A09-C083C5BDB8A0}" type="slidenum">
              <a:rPr kumimoji="0" lang="en-US" altLang="en-US"/>
              <a:pPr>
                <a:spcBef>
                  <a:spcPct val="0"/>
                </a:spcBef>
              </a:pPr>
              <a:t>67</a:t>
            </a:fld>
            <a:endParaRPr kumimoji="0" lang="en-US" altLang="en-US"/>
          </a:p>
        </p:txBody>
      </p:sp>
    </p:spTree>
    <p:extLst>
      <p:ext uri="{BB962C8B-B14F-4D97-AF65-F5344CB8AC3E}">
        <p14:creationId xmlns:p14="http://schemas.microsoft.com/office/powerpoint/2010/main" val="1931010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 xmlns:a16="http://schemas.microsoft.com/office/drawing/2014/main" id="{83E7DCAF-07D0-4B10-8A13-64B24D334899}"/>
              </a:ext>
            </a:extLst>
          </p:cNvPr>
          <p:cNvSpPr>
            <a:spLocks noGrp="1" noRot="1" noChangeAspect="1" noTextEdit="1"/>
          </p:cNvSpPr>
          <p:nvPr>
            <p:ph type="sldImg"/>
          </p:nvPr>
        </p:nvSpPr>
        <p:spPr>
          <a:ln/>
        </p:spPr>
      </p:sp>
      <p:sp>
        <p:nvSpPr>
          <p:cNvPr id="12291" name="Notes Placeholder 2">
            <a:extLst>
              <a:ext uri="{FF2B5EF4-FFF2-40B4-BE49-F238E27FC236}">
                <a16:creationId xmlns="" xmlns:a16="http://schemas.microsoft.com/office/drawing/2014/main" id="{492C3488-5E14-49BD-A38F-035D643DD6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92" name="Slide Number Placeholder 3">
            <a:extLst>
              <a:ext uri="{FF2B5EF4-FFF2-40B4-BE49-F238E27FC236}">
                <a16:creationId xmlns="" xmlns:a16="http://schemas.microsoft.com/office/drawing/2014/main" id="{CB146743-F8CC-48A7-BE4B-76EEFEBB70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AE89089-6B3C-4BC9-983F-458B896E8B8F}" type="slidenum">
              <a:rPr kumimoji="0" lang="en-US" altLang="en-US"/>
              <a:pPr>
                <a:spcBef>
                  <a:spcPct val="0"/>
                </a:spcBef>
              </a:pPr>
              <a:t>68</a:t>
            </a:fld>
            <a:endParaRPr kumimoji="0" lang="en-US" altLang="en-US"/>
          </a:p>
        </p:txBody>
      </p:sp>
    </p:spTree>
    <p:extLst>
      <p:ext uri="{BB962C8B-B14F-4D97-AF65-F5344CB8AC3E}">
        <p14:creationId xmlns:p14="http://schemas.microsoft.com/office/powerpoint/2010/main" val="22960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48AC5A1-F2F3-4AC0-8E68-983122D6AFCC}" type="slidenum">
              <a:rPr kumimoji="0" lang="en-US" altLang="en-US"/>
              <a:pPr>
                <a:spcBef>
                  <a:spcPct val="0"/>
                </a:spcBef>
              </a:pPr>
              <a:t>69</a:t>
            </a:fld>
            <a:endParaRPr kumimoji="0" lang="en-US" altLang="en-US"/>
          </a:p>
        </p:txBody>
      </p:sp>
    </p:spTree>
    <p:extLst>
      <p:ext uri="{BB962C8B-B14F-4D97-AF65-F5344CB8AC3E}">
        <p14:creationId xmlns:p14="http://schemas.microsoft.com/office/powerpoint/2010/main" val="410820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8269CAC-3130-49A8-BD5C-6C683F7B69B6}" type="slidenum">
              <a:rPr kumimoji="0" lang="en-US" altLang="en-US"/>
              <a:pPr>
                <a:spcBef>
                  <a:spcPct val="0"/>
                </a:spcBef>
              </a:pPr>
              <a:t>70</a:t>
            </a:fld>
            <a:endParaRPr kumimoji="0" lang="en-US" altLang="en-US"/>
          </a:p>
        </p:txBody>
      </p:sp>
    </p:spTree>
    <p:extLst>
      <p:ext uri="{BB962C8B-B14F-4D97-AF65-F5344CB8AC3E}">
        <p14:creationId xmlns:p14="http://schemas.microsoft.com/office/powerpoint/2010/main" val="2873226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752A190-D2C8-4686-81CA-27EBE9F46E41}" type="slidenum">
              <a:rPr kumimoji="0" lang="en-US" altLang="en-US"/>
              <a:pPr>
                <a:spcBef>
                  <a:spcPct val="0"/>
                </a:spcBef>
              </a:pPr>
              <a:t>71</a:t>
            </a:fld>
            <a:endParaRPr kumimoji="0" lang="en-US" altLang="en-US"/>
          </a:p>
        </p:txBody>
      </p:sp>
    </p:spTree>
    <p:extLst>
      <p:ext uri="{BB962C8B-B14F-4D97-AF65-F5344CB8AC3E}">
        <p14:creationId xmlns:p14="http://schemas.microsoft.com/office/powerpoint/2010/main" val="3611901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EAE4FB4-6101-49DC-8F52-845CD3DCA6F5}" type="slidenum">
              <a:rPr kumimoji="0" lang="en-US" altLang="en-US"/>
              <a:pPr>
                <a:spcBef>
                  <a:spcPct val="0"/>
                </a:spcBef>
              </a:pPr>
              <a:t>72</a:t>
            </a:fld>
            <a:endParaRPr kumimoji="0" lang="en-US" altLang="en-US"/>
          </a:p>
        </p:txBody>
      </p:sp>
    </p:spTree>
    <p:extLst>
      <p:ext uri="{BB962C8B-B14F-4D97-AF65-F5344CB8AC3E}">
        <p14:creationId xmlns:p14="http://schemas.microsoft.com/office/powerpoint/2010/main" val="212288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7B28467-5170-4E50-9AD7-273D8645A975}" type="slidenum">
              <a:rPr kumimoji="0" lang="en-US" altLang="en-US"/>
              <a:pPr>
                <a:spcBef>
                  <a:spcPct val="0"/>
                </a:spcBef>
              </a:pPr>
              <a:t>73</a:t>
            </a:fld>
            <a:endParaRPr kumimoji="0" lang="en-US" altLang="en-US"/>
          </a:p>
        </p:txBody>
      </p:sp>
    </p:spTree>
    <p:extLst>
      <p:ext uri="{BB962C8B-B14F-4D97-AF65-F5344CB8AC3E}">
        <p14:creationId xmlns:p14="http://schemas.microsoft.com/office/powerpoint/2010/main" val="3351047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A42AB8B-9BB3-4E64-904A-F34D2F8FD44B}" type="slidenum">
              <a:rPr kumimoji="0" lang="en-US" altLang="en-US"/>
              <a:pPr>
                <a:spcBef>
                  <a:spcPct val="0"/>
                </a:spcBef>
              </a:pPr>
              <a:t>74</a:t>
            </a:fld>
            <a:endParaRPr kumimoji="0" lang="en-US" altLang="en-US"/>
          </a:p>
        </p:txBody>
      </p:sp>
    </p:spTree>
    <p:extLst>
      <p:ext uri="{BB962C8B-B14F-4D97-AF65-F5344CB8AC3E}">
        <p14:creationId xmlns:p14="http://schemas.microsoft.com/office/powerpoint/2010/main" val="13883053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 xmlns:a16="http://schemas.microsoft.com/office/drawing/2014/main" id="{DCE68AA7-385D-4401-B5C1-086E7B68C43B}"/>
              </a:ext>
            </a:extLst>
          </p:cNvPr>
          <p:cNvSpPr>
            <a:spLocks noGrp="1" noRot="1" noChangeAspect="1" noTextEdit="1"/>
          </p:cNvSpPr>
          <p:nvPr>
            <p:ph type="sldImg"/>
          </p:nvPr>
        </p:nvSpPr>
        <p:spPr>
          <a:ln/>
        </p:spPr>
      </p:sp>
      <p:sp>
        <p:nvSpPr>
          <p:cNvPr id="58371" name="Notes Placeholder 2">
            <a:extLst>
              <a:ext uri="{FF2B5EF4-FFF2-40B4-BE49-F238E27FC236}">
                <a16:creationId xmlns="" xmlns:a16="http://schemas.microsoft.com/office/drawing/2014/main" id="{B790287D-1075-4D54-AE70-8561128F2B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8372" name="Slide Number Placeholder 3">
            <a:extLst>
              <a:ext uri="{FF2B5EF4-FFF2-40B4-BE49-F238E27FC236}">
                <a16:creationId xmlns="" xmlns:a16="http://schemas.microsoft.com/office/drawing/2014/main" id="{4A00B207-A59F-4C4D-BFFE-093F999A06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5CAB682-12DC-4807-811B-96BD8BACD52D}" type="slidenum">
              <a:rPr kumimoji="0" lang="en-US" altLang="en-US"/>
              <a:pPr>
                <a:spcBef>
                  <a:spcPct val="0"/>
                </a:spcBef>
              </a:pPr>
              <a:t>75</a:t>
            </a:fld>
            <a:endParaRPr kumimoji="0" lang="en-US" altLang="en-US"/>
          </a:p>
        </p:txBody>
      </p:sp>
    </p:spTree>
    <p:extLst>
      <p:ext uri="{BB962C8B-B14F-4D97-AF65-F5344CB8AC3E}">
        <p14:creationId xmlns:p14="http://schemas.microsoft.com/office/powerpoint/2010/main" val="194514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F38C2-4548-F541-8261-4C1D96E7A166}" type="slidenum">
              <a:rPr lang="en-US" smtClean="0"/>
              <a:pPr/>
              <a:t>7</a:t>
            </a:fld>
            <a:endParaRPr lang="en-US"/>
          </a:p>
        </p:txBody>
      </p:sp>
    </p:spTree>
    <p:extLst>
      <p:ext uri="{BB962C8B-B14F-4D97-AF65-F5344CB8AC3E}">
        <p14:creationId xmlns:p14="http://schemas.microsoft.com/office/powerpoint/2010/main" val="35841565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3821E74C-E55B-4701-8AB6-61213348D8A6}"/>
              </a:ext>
            </a:extLst>
          </p:cNvPr>
          <p:cNvSpPr>
            <a:spLocks noGrp="1" noRot="1" noChangeAspect="1" noTextEdit="1"/>
          </p:cNvSpPr>
          <p:nvPr>
            <p:ph type="sldImg"/>
          </p:nvPr>
        </p:nvSpPr>
        <p:spPr>
          <a:ln/>
        </p:spPr>
      </p:sp>
      <p:sp>
        <p:nvSpPr>
          <p:cNvPr id="60419" name="Notes Placeholder 2">
            <a:extLst>
              <a:ext uri="{FF2B5EF4-FFF2-40B4-BE49-F238E27FC236}">
                <a16:creationId xmlns="" xmlns:a16="http://schemas.microsoft.com/office/drawing/2014/main" id="{844F4425-9F55-4214-9370-1A8E063ED1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0420" name="Slide Number Placeholder 3">
            <a:extLst>
              <a:ext uri="{FF2B5EF4-FFF2-40B4-BE49-F238E27FC236}">
                <a16:creationId xmlns="" xmlns:a16="http://schemas.microsoft.com/office/drawing/2014/main" id="{84537760-1706-4431-AE35-09F335703A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D8FC69A-E140-47CA-BE49-EBD66029B20E}" type="slidenum">
              <a:rPr kumimoji="0" lang="en-US" altLang="en-US"/>
              <a:pPr>
                <a:spcBef>
                  <a:spcPct val="0"/>
                </a:spcBef>
              </a:pPr>
              <a:t>76</a:t>
            </a:fld>
            <a:endParaRPr kumimoji="0" lang="en-US" altLang="en-US"/>
          </a:p>
        </p:txBody>
      </p:sp>
    </p:spTree>
    <p:extLst>
      <p:ext uri="{BB962C8B-B14F-4D97-AF65-F5344CB8AC3E}">
        <p14:creationId xmlns:p14="http://schemas.microsoft.com/office/powerpoint/2010/main" val="3575678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 xmlns:a16="http://schemas.microsoft.com/office/drawing/2014/main" id="{46AE05D0-32A7-432E-B281-9F737F11FF21}"/>
              </a:ext>
            </a:extLst>
          </p:cNvPr>
          <p:cNvSpPr>
            <a:spLocks noGrp="1" noRot="1" noChangeAspect="1" noTextEdit="1"/>
          </p:cNvSpPr>
          <p:nvPr>
            <p:ph type="sldImg"/>
          </p:nvPr>
        </p:nvSpPr>
        <p:spPr>
          <a:ln/>
        </p:spPr>
      </p:sp>
      <p:sp>
        <p:nvSpPr>
          <p:cNvPr id="62467" name="Notes Placeholder 2">
            <a:extLst>
              <a:ext uri="{FF2B5EF4-FFF2-40B4-BE49-F238E27FC236}">
                <a16:creationId xmlns="" xmlns:a16="http://schemas.microsoft.com/office/drawing/2014/main" id="{C1B0B2C3-73AC-46EC-855E-D53875573B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2468" name="Slide Number Placeholder 3">
            <a:extLst>
              <a:ext uri="{FF2B5EF4-FFF2-40B4-BE49-F238E27FC236}">
                <a16:creationId xmlns="" xmlns:a16="http://schemas.microsoft.com/office/drawing/2014/main" id="{6C978DCB-A1A1-450B-9385-A4524DB284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83D77EF-FC51-488B-8CBC-6FD13F5FEC17}" type="slidenum">
              <a:rPr kumimoji="0" lang="en-US" altLang="en-US"/>
              <a:pPr>
                <a:spcBef>
                  <a:spcPct val="0"/>
                </a:spcBef>
              </a:pPr>
              <a:t>77</a:t>
            </a:fld>
            <a:endParaRPr kumimoji="0" lang="en-US" altLang="en-US"/>
          </a:p>
        </p:txBody>
      </p:sp>
    </p:spTree>
    <p:extLst>
      <p:ext uri="{BB962C8B-B14F-4D97-AF65-F5344CB8AC3E}">
        <p14:creationId xmlns:p14="http://schemas.microsoft.com/office/powerpoint/2010/main" val="3079654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8D9423C3-90CB-468B-89BB-E356F3386CCB}"/>
              </a:ext>
            </a:extLst>
          </p:cNvPr>
          <p:cNvSpPr>
            <a:spLocks noGrp="1" noRot="1" noChangeAspect="1" noTextEdit="1"/>
          </p:cNvSpPr>
          <p:nvPr>
            <p:ph type="sldImg"/>
          </p:nvPr>
        </p:nvSpPr>
        <p:spPr>
          <a:ln/>
        </p:spPr>
      </p:sp>
      <p:sp>
        <p:nvSpPr>
          <p:cNvPr id="64515" name="Notes Placeholder 2">
            <a:extLst>
              <a:ext uri="{FF2B5EF4-FFF2-40B4-BE49-F238E27FC236}">
                <a16:creationId xmlns="" xmlns:a16="http://schemas.microsoft.com/office/drawing/2014/main" id="{09DB9CB8-DE04-41D4-925F-3EF3DB3B68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a:extLst>
              <a:ext uri="{FF2B5EF4-FFF2-40B4-BE49-F238E27FC236}">
                <a16:creationId xmlns="" xmlns:a16="http://schemas.microsoft.com/office/drawing/2014/main" id="{72A93F5D-8DEB-4C6D-A655-22158BEBF0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5AFD477-B802-489E-A807-303F70D5C537}" type="slidenum">
              <a:rPr kumimoji="0" lang="en-US" altLang="en-US"/>
              <a:pPr>
                <a:spcBef>
                  <a:spcPct val="0"/>
                </a:spcBef>
              </a:pPr>
              <a:t>78</a:t>
            </a:fld>
            <a:endParaRPr kumimoji="0" lang="en-US" altLang="en-US"/>
          </a:p>
        </p:txBody>
      </p:sp>
    </p:spTree>
    <p:extLst>
      <p:ext uri="{BB962C8B-B14F-4D97-AF65-F5344CB8AC3E}">
        <p14:creationId xmlns:p14="http://schemas.microsoft.com/office/powerpoint/2010/main" val="3213467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E2858E49-D9C9-4A57-A157-25752CDB1A31}"/>
              </a:ext>
            </a:extLst>
          </p:cNvPr>
          <p:cNvSpPr>
            <a:spLocks noGrp="1" noRot="1" noChangeAspect="1" noTextEdit="1"/>
          </p:cNvSpPr>
          <p:nvPr>
            <p:ph type="sldImg"/>
          </p:nvPr>
        </p:nvSpPr>
        <p:spPr>
          <a:ln/>
        </p:spPr>
      </p:sp>
      <p:sp>
        <p:nvSpPr>
          <p:cNvPr id="66563" name="Notes Placeholder 2">
            <a:extLst>
              <a:ext uri="{FF2B5EF4-FFF2-40B4-BE49-F238E27FC236}">
                <a16:creationId xmlns="" xmlns:a16="http://schemas.microsoft.com/office/drawing/2014/main" id="{D6F2DE9D-F7C6-44AC-B33A-2F5C5B95E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6564" name="Slide Number Placeholder 3">
            <a:extLst>
              <a:ext uri="{FF2B5EF4-FFF2-40B4-BE49-F238E27FC236}">
                <a16:creationId xmlns="" xmlns:a16="http://schemas.microsoft.com/office/drawing/2014/main" id="{90341187-584A-444E-BB12-EB2D18C85F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5FC6C27-594A-4ED2-BA99-359243DE90DF}" type="slidenum">
              <a:rPr kumimoji="0" lang="en-US" altLang="en-US"/>
              <a:pPr>
                <a:spcBef>
                  <a:spcPct val="0"/>
                </a:spcBef>
              </a:pPr>
              <a:t>79</a:t>
            </a:fld>
            <a:endParaRPr kumimoji="0" lang="en-US" altLang="en-US"/>
          </a:p>
        </p:txBody>
      </p:sp>
    </p:spTree>
    <p:extLst>
      <p:ext uri="{BB962C8B-B14F-4D97-AF65-F5344CB8AC3E}">
        <p14:creationId xmlns:p14="http://schemas.microsoft.com/office/powerpoint/2010/main" val="3499323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 xmlns:a16="http://schemas.microsoft.com/office/drawing/2014/main" id="{F5EAEC25-7D82-441C-B2D2-7839B19E0265}"/>
              </a:ext>
            </a:extLst>
          </p:cNvPr>
          <p:cNvSpPr>
            <a:spLocks noGrp="1" noRot="1" noChangeAspect="1" noTextEdit="1"/>
          </p:cNvSpPr>
          <p:nvPr>
            <p:ph type="sldImg"/>
          </p:nvPr>
        </p:nvSpPr>
        <p:spPr>
          <a:ln/>
        </p:spPr>
      </p:sp>
      <p:sp>
        <p:nvSpPr>
          <p:cNvPr id="68611" name="Notes Placeholder 2">
            <a:extLst>
              <a:ext uri="{FF2B5EF4-FFF2-40B4-BE49-F238E27FC236}">
                <a16:creationId xmlns="" xmlns:a16="http://schemas.microsoft.com/office/drawing/2014/main" id="{292FEB16-BDF5-488B-B2C9-0B105230AE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8612" name="Slide Number Placeholder 3">
            <a:extLst>
              <a:ext uri="{FF2B5EF4-FFF2-40B4-BE49-F238E27FC236}">
                <a16:creationId xmlns="" xmlns:a16="http://schemas.microsoft.com/office/drawing/2014/main" id="{E715BA24-07EB-4105-B981-72B89CECA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32274A-ECC4-4E03-9EA3-5341FCBF75E8}" type="slidenum">
              <a:rPr kumimoji="0" lang="en-US" altLang="en-US"/>
              <a:pPr>
                <a:spcBef>
                  <a:spcPct val="0"/>
                </a:spcBef>
              </a:pPr>
              <a:t>80</a:t>
            </a:fld>
            <a:endParaRPr kumimoji="0" lang="en-US" altLang="en-US"/>
          </a:p>
        </p:txBody>
      </p:sp>
    </p:spTree>
    <p:extLst>
      <p:ext uri="{BB962C8B-B14F-4D97-AF65-F5344CB8AC3E}">
        <p14:creationId xmlns:p14="http://schemas.microsoft.com/office/powerpoint/2010/main" val="3553088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 xmlns:a16="http://schemas.microsoft.com/office/drawing/2014/main" id="{56B8C88C-6119-4FFA-A19F-982FA0ADA109}"/>
              </a:ext>
            </a:extLst>
          </p:cNvPr>
          <p:cNvSpPr>
            <a:spLocks noGrp="1" noRot="1" noChangeAspect="1" noTextEdit="1"/>
          </p:cNvSpPr>
          <p:nvPr>
            <p:ph type="sldImg"/>
          </p:nvPr>
        </p:nvSpPr>
        <p:spPr>
          <a:ln/>
        </p:spPr>
      </p:sp>
      <p:sp>
        <p:nvSpPr>
          <p:cNvPr id="70659" name="Notes Placeholder 2">
            <a:extLst>
              <a:ext uri="{FF2B5EF4-FFF2-40B4-BE49-F238E27FC236}">
                <a16:creationId xmlns="" xmlns:a16="http://schemas.microsoft.com/office/drawing/2014/main" id="{CA5D0FB5-7E1A-4580-9206-29EFF8918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0660" name="Slide Number Placeholder 3">
            <a:extLst>
              <a:ext uri="{FF2B5EF4-FFF2-40B4-BE49-F238E27FC236}">
                <a16:creationId xmlns="" xmlns:a16="http://schemas.microsoft.com/office/drawing/2014/main" id="{4D39D10D-D448-412C-829E-4F956501C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F380C51-1A3A-4A6B-A23D-127C9DC056E4}" type="slidenum">
              <a:rPr kumimoji="0" lang="en-US" altLang="en-US"/>
              <a:pPr>
                <a:spcBef>
                  <a:spcPct val="0"/>
                </a:spcBef>
              </a:pPr>
              <a:t>81</a:t>
            </a:fld>
            <a:endParaRPr kumimoji="0" lang="en-US" altLang="en-US"/>
          </a:p>
        </p:txBody>
      </p:sp>
    </p:spTree>
    <p:extLst>
      <p:ext uri="{BB962C8B-B14F-4D97-AF65-F5344CB8AC3E}">
        <p14:creationId xmlns:p14="http://schemas.microsoft.com/office/powerpoint/2010/main" val="41236642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 xmlns:a16="http://schemas.microsoft.com/office/drawing/2014/main" id="{8720917E-0FD0-4EB7-8064-B3EE78B202B6}"/>
              </a:ext>
            </a:extLst>
          </p:cNvPr>
          <p:cNvSpPr>
            <a:spLocks noGrp="1" noRot="1" noChangeAspect="1" noTextEdit="1"/>
          </p:cNvSpPr>
          <p:nvPr>
            <p:ph type="sldImg"/>
          </p:nvPr>
        </p:nvSpPr>
        <p:spPr>
          <a:ln/>
        </p:spPr>
      </p:sp>
      <p:sp>
        <p:nvSpPr>
          <p:cNvPr id="72707" name="Notes Placeholder 2">
            <a:extLst>
              <a:ext uri="{FF2B5EF4-FFF2-40B4-BE49-F238E27FC236}">
                <a16:creationId xmlns="" xmlns:a16="http://schemas.microsoft.com/office/drawing/2014/main" id="{E8213893-0DF5-4452-BE54-480370286C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2708" name="Slide Number Placeholder 3">
            <a:extLst>
              <a:ext uri="{FF2B5EF4-FFF2-40B4-BE49-F238E27FC236}">
                <a16:creationId xmlns="" xmlns:a16="http://schemas.microsoft.com/office/drawing/2014/main" id="{190609CD-248E-4BB2-9100-BBB83B55F1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F8DEAED-6D70-43FC-9F03-DB7B2B17440B}" type="slidenum">
              <a:rPr kumimoji="0" lang="en-US" altLang="en-US"/>
              <a:pPr>
                <a:spcBef>
                  <a:spcPct val="0"/>
                </a:spcBef>
              </a:pPr>
              <a:t>82</a:t>
            </a:fld>
            <a:endParaRPr kumimoji="0" lang="en-US" altLang="en-US"/>
          </a:p>
        </p:txBody>
      </p:sp>
    </p:spTree>
    <p:extLst>
      <p:ext uri="{BB962C8B-B14F-4D97-AF65-F5344CB8AC3E}">
        <p14:creationId xmlns:p14="http://schemas.microsoft.com/office/powerpoint/2010/main" val="12461984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 xmlns:a16="http://schemas.microsoft.com/office/drawing/2014/main" id="{88A9A95A-3FC1-42E5-9C02-821915622051}"/>
              </a:ext>
            </a:extLst>
          </p:cNvPr>
          <p:cNvSpPr>
            <a:spLocks noGrp="1" noRot="1" noChangeAspect="1" noTextEdit="1"/>
          </p:cNvSpPr>
          <p:nvPr>
            <p:ph type="sldImg"/>
          </p:nvPr>
        </p:nvSpPr>
        <p:spPr>
          <a:ln/>
        </p:spPr>
      </p:sp>
      <p:sp>
        <p:nvSpPr>
          <p:cNvPr id="74755" name="Notes Placeholder 2">
            <a:extLst>
              <a:ext uri="{FF2B5EF4-FFF2-40B4-BE49-F238E27FC236}">
                <a16:creationId xmlns="" xmlns:a16="http://schemas.microsoft.com/office/drawing/2014/main" id="{FB2C7BCF-13BC-482A-B4E7-E9E2024BC4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6" name="Slide Number Placeholder 3">
            <a:extLst>
              <a:ext uri="{FF2B5EF4-FFF2-40B4-BE49-F238E27FC236}">
                <a16:creationId xmlns="" xmlns:a16="http://schemas.microsoft.com/office/drawing/2014/main" id="{F188188D-BBDA-4F87-8689-42BBCE7DED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AD26899-B3E6-4AAB-8C34-49AC17088611}" type="slidenum">
              <a:rPr kumimoji="0" lang="en-US" altLang="en-US"/>
              <a:pPr>
                <a:spcBef>
                  <a:spcPct val="0"/>
                </a:spcBef>
              </a:pPr>
              <a:t>83</a:t>
            </a:fld>
            <a:endParaRPr kumimoji="0" lang="en-US" altLang="en-US"/>
          </a:p>
        </p:txBody>
      </p:sp>
    </p:spTree>
    <p:extLst>
      <p:ext uri="{BB962C8B-B14F-4D97-AF65-F5344CB8AC3E}">
        <p14:creationId xmlns:p14="http://schemas.microsoft.com/office/powerpoint/2010/main" val="22433185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 xmlns:a16="http://schemas.microsoft.com/office/drawing/2014/main" id="{99EEFE9F-564E-427E-8350-887267DC83A7}"/>
              </a:ext>
            </a:extLst>
          </p:cNvPr>
          <p:cNvSpPr>
            <a:spLocks noGrp="1" noRot="1" noChangeAspect="1" noTextEdit="1"/>
          </p:cNvSpPr>
          <p:nvPr>
            <p:ph type="sldImg"/>
          </p:nvPr>
        </p:nvSpPr>
        <p:spPr>
          <a:ln/>
        </p:spPr>
      </p:sp>
      <p:sp>
        <p:nvSpPr>
          <p:cNvPr id="76803" name="Notes Placeholder 2">
            <a:extLst>
              <a:ext uri="{FF2B5EF4-FFF2-40B4-BE49-F238E27FC236}">
                <a16:creationId xmlns="" xmlns:a16="http://schemas.microsoft.com/office/drawing/2014/main" id="{F2C9DDEB-B8FC-4C9A-B34D-2BB836FDB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6804" name="Slide Number Placeholder 3">
            <a:extLst>
              <a:ext uri="{FF2B5EF4-FFF2-40B4-BE49-F238E27FC236}">
                <a16:creationId xmlns="" xmlns:a16="http://schemas.microsoft.com/office/drawing/2014/main" id="{0A794CBB-D2B2-4F6F-B9A2-645055CE5D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B703481-5224-4DC9-9127-EDC486A3A435}" type="slidenum">
              <a:rPr kumimoji="0" lang="en-US" altLang="en-US"/>
              <a:pPr>
                <a:spcBef>
                  <a:spcPct val="0"/>
                </a:spcBef>
              </a:pPr>
              <a:t>84</a:t>
            </a:fld>
            <a:endParaRPr kumimoji="0" lang="en-US" altLang="en-US"/>
          </a:p>
        </p:txBody>
      </p:sp>
    </p:spTree>
    <p:extLst>
      <p:ext uri="{BB962C8B-B14F-4D97-AF65-F5344CB8AC3E}">
        <p14:creationId xmlns:p14="http://schemas.microsoft.com/office/powerpoint/2010/main" val="2888525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 xmlns:a16="http://schemas.microsoft.com/office/drawing/2014/main" id="{8741EC4E-78AF-4BFE-A534-8164439A5451}"/>
              </a:ext>
            </a:extLst>
          </p:cNvPr>
          <p:cNvSpPr>
            <a:spLocks noGrp="1" noRot="1" noChangeAspect="1" noTextEdit="1"/>
          </p:cNvSpPr>
          <p:nvPr>
            <p:ph type="sldImg"/>
          </p:nvPr>
        </p:nvSpPr>
        <p:spPr>
          <a:ln/>
        </p:spPr>
      </p:sp>
      <p:sp>
        <p:nvSpPr>
          <p:cNvPr id="78851" name="Notes Placeholder 2">
            <a:extLst>
              <a:ext uri="{FF2B5EF4-FFF2-40B4-BE49-F238E27FC236}">
                <a16:creationId xmlns="" xmlns:a16="http://schemas.microsoft.com/office/drawing/2014/main" id="{C8C1CC79-6F10-4906-94FE-E9D6499C90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8852" name="Slide Number Placeholder 3">
            <a:extLst>
              <a:ext uri="{FF2B5EF4-FFF2-40B4-BE49-F238E27FC236}">
                <a16:creationId xmlns="" xmlns:a16="http://schemas.microsoft.com/office/drawing/2014/main" id="{028EB041-5C83-462C-9F1E-EB8C6C5C13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9C88B07-4E96-4D42-950D-FFFD158CD938}" type="slidenum">
              <a:rPr kumimoji="0" lang="en-US" altLang="en-US"/>
              <a:pPr>
                <a:spcBef>
                  <a:spcPct val="0"/>
                </a:spcBef>
              </a:pPr>
              <a:t>85</a:t>
            </a:fld>
            <a:endParaRPr kumimoji="0" lang="en-US" altLang="en-US"/>
          </a:p>
        </p:txBody>
      </p:sp>
    </p:spTree>
    <p:extLst>
      <p:ext uri="{BB962C8B-B14F-4D97-AF65-F5344CB8AC3E}">
        <p14:creationId xmlns:p14="http://schemas.microsoft.com/office/powerpoint/2010/main" val="86213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DE614708-B995-4FBF-ADC1-D6F935E528D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xmlns="" id="{6B670753-78D3-41E7-A9EF-6BA6518DD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79876" name="Slide Number Placeholder 3">
            <a:extLst>
              <a:ext uri="{FF2B5EF4-FFF2-40B4-BE49-F238E27FC236}">
                <a16:creationId xmlns:a16="http://schemas.microsoft.com/office/drawing/2014/main" xmlns="" id="{9165F344-C294-48FC-B5B0-70AD0D23BA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4552A19-8884-4FE5-8635-BE34682D0BAC}" type="slidenum">
              <a:rPr kumimoji="0" lang="en-US" altLang="en-US"/>
              <a:pPr>
                <a:spcBef>
                  <a:spcPct val="0"/>
                </a:spcBef>
              </a:pPr>
              <a:t>8</a:t>
            </a:fld>
            <a:endParaRPr kumimoji="0" lang="en-US" altLang="en-US"/>
          </a:p>
        </p:txBody>
      </p:sp>
    </p:spTree>
    <p:extLst>
      <p:ext uri="{BB962C8B-B14F-4D97-AF65-F5344CB8AC3E}">
        <p14:creationId xmlns:p14="http://schemas.microsoft.com/office/powerpoint/2010/main" val="6013106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 xmlns:a16="http://schemas.microsoft.com/office/drawing/2014/main" id="{43F9EA7F-1759-40BD-96FC-44EE328A0484}"/>
              </a:ext>
            </a:extLst>
          </p:cNvPr>
          <p:cNvSpPr>
            <a:spLocks noGrp="1" noRot="1" noChangeAspect="1" noTextEdit="1"/>
          </p:cNvSpPr>
          <p:nvPr>
            <p:ph type="sldImg"/>
          </p:nvPr>
        </p:nvSpPr>
        <p:spPr>
          <a:ln/>
        </p:spPr>
      </p:sp>
      <p:sp>
        <p:nvSpPr>
          <p:cNvPr id="80899" name="Notes Placeholder 2">
            <a:extLst>
              <a:ext uri="{FF2B5EF4-FFF2-40B4-BE49-F238E27FC236}">
                <a16:creationId xmlns="" xmlns:a16="http://schemas.microsoft.com/office/drawing/2014/main" id="{59C3B000-184F-4FA0-A4B1-1CD213E90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0" name="Slide Number Placeholder 3">
            <a:extLst>
              <a:ext uri="{FF2B5EF4-FFF2-40B4-BE49-F238E27FC236}">
                <a16:creationId xmlns="" xmlns:a16="http://schemas.microsoft.com/office/drawing/2014/main" id="{D47C8F12-63D4-484C-A219-54604BFD25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E0D00D2-2C29-4F31-8022-827586E586C4}" type="slidenum">
              <a:rPr kumimoji="0" lang="en-US" altLang="en-US"/>
              <a:pPr>
                <a:spcBef>
                  <a:spcPct val="0"/>
                </a:spcBef>
              </a:pPr>
              <a:t>86</a:t>
            </a:fld>
            <a:endParaRPr kumimoji="0" lang="en-US" altLang="en-US"/>
          </a:p>
        </p:txBody>
      </p:sp>
    </p:spTree>
    <p:extLst>
      <p:ext uri="{BB962C8B-B14F-4D97-AF65-F5344CB8AC3E}">
        <p14:creationId xmlns:p14="http://schemas.microsoft.com/office/powerpoint/2010/main" val="12797535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 xmlns:a16="http://schemas.microsoft.com/office/drawing/2014/main" id="{F5DE8A36-17D0-4306-A310-E6E9DA12FFCB}"/>
              </a:ext>
            </a:extLst>
          </p:cNvPr>
          <p:cNvSpPr>
            <a:spLocks noGrp="1" noRot="1" noChangeAspect="1" noTextEdit="1"/>
          </p:cNvSpPr>
          <p:nvPr>
            <p:ph type="sldImg"/>
          </p:nvPr>
        </p:nvSpPr>
        <p:spPr>
          <a:ln/>
        </p:spPr>
      </p:sp>
      <p:sp>
        <p:nvSpPr>
          <p:cNvPr id="82947" name="Notes Placeholder 2">
            <a:extLst>
              <a:ext uri="{FF2B5EF4-FFF2-40B4-BE49-F238E27FC236}">
                <a16:creationId xmlns="" xmlns:a16="http://schemas.microsoft.com/office/drawing/2014/main" id="{782C3C99-7057-4706-9667-C8EE188B66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2948" name="Slide Number Placeholder 3">
            <a:extLst>
              <a:ext uri="{FF2B5EF4-FFF2-40B4-BE49-F238E27FC236}">
                <a16:creationId xmlns="" xmlns:a16="http://schemas.microsoft.com/office/drawing/2014/main" id="{5E6E0042-A43D-4CE7-AB3A-BE0D83E648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E81239E-F144-47FE-A21A-C08E8AB437FF}" type="slidenum">
              <a:rPr kumimoji="0" lang="en-US" altLang="en-US"/>
              <a:pPr>
                <a:spcBef>
                  <a:spcPct val="0"/>
                </a:spcBef>
              </a:pPr>
              <a:t>87</a:t>
            </a:fld>
            <a:endParaRPr kumimoji="0" lang="en-US" altLang="en-US"/>
          </a:p>
        </p:txBody>
      </p:sp>
    </p:spTree>
    <p:extLst>
      <p:ext uri="{BB962C8B-B14F-4D97-AF65-F5344CB8AC3E}">
        <p14:creationId xmlns:p14="http://schemas.microsoft.com/office/powerpoint/2010/main" val="41908091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 xmlns:a16="http://schemas.microsoft.com/office/drawing/2014/main" id="{CF180753-678A-47E4-B2EE-1F9A6A101B0B}"/>
              </a:ext>
            </a:extLst>
          </p:cNvPr>
          <p:cNvSpPr>
            <a:spLocks noGrp="1" noRot="1" noChangeAspect="1" noTextEdit="1"/>
          </p:cNvSpPr>
          <p:nvPr>
            <p:ph type="sldImg"/>
          </p:nvPr>
        </p:nvSpPr>
        <p:spPr>
          <a:ln/>
        </p:spPr>
      </p:sp>
      <p:sp>
        <p:nvSpPr>
          <p:cNvPr id="87043" name="Notes Placeholder 2">
            <a:extLst>
              <a:ext uri="{FF2B5EF4-FFF2-40B4-BE49-F238E27FC236}">
                <a16:creationId xmlns="" xmlns:a16="http://schemas.microsoft.com/office/drawing/2014/main" id="{4C499582-BC30-43F9-B74B-8037B1FAF3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7044" name="Slide Number Placeholder 3">
            <a:extLst>
              <a:ext uri="{FF2B5EF4-FFF2-40B4-BE49-F238E27FC236}">
                <a16:creationId xmlns="" xmlns:a16="http://schemas.microsoft.com/office/drawing/2014/main" id="{C8C44E74-58BC-4DFF-8ADA-5FA33DB3DE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5AB510-BAE2-4F88-AC5B-A043605038DC}" type="slidenum">
              <a:rPr kumimoji="0" lang="en-US" altLang="en-US"/>
              <a:pPr>
                <a:spcBef>
                  <a:spcPct val="0"/>
                </a:spcBef>
              </a:pPr>
              <a:t>88</a:t>
            </a:fld>
            <a:endParaRPr kumimoji="0" lang="en-US" altLang="en-US"/>
          </a:p>
        </p:txBody>
      </p:sp>
    </p:spTree>
    <p:extLst>
      <p:ext uri="{BB962C8B-B14F-4D97-AF65-F5344CB8AC3E}">
        <p14:creationId xmlns:p14="http://schemas.microsoft.com/office/powerpoint/2010/main" val="14926318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670C7AD-607C-4A13-8177-019B91A22490}" type="slidenum">
              <a:rPr kumimoji="0" lang="en-US" altLang="en-US"/>
              <a:pPr>
                <a:spcBef>
                  <a:spcPct val="0"/>
                </a:spcBef>
              </a:pPr>
              <a:t>89</a:t>
            </a:fld>
            <a:endParaRPr kumimoji="0" lang="en-US" altLang="en-US"/>
          </a:p>
        </p:txBody>
      </p:sp>
    </p:spTree>
    <p:extLst>
      <p:ext uri="{BB962C8B-B14F-4D97-AF65-F5344CB8AC3E}">
        <p14:creationId xmlns:p14="http://schemas.microsoft.com/office/powerpoint/2010/main" val="33448835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DF3ED26-7A9C-4DB4-AE00-85A378D02A61}" type="slidenum">
              <a:rPr kumimoji="0" lang="en-US" altLang="en-US"/>
              <a:pPr>
                <a:spcBef>
                  <a:spcPct val="0"/>
                </a:spcBef>
              </a:pPr>
              <a:t>90</a:t>
            </a:fld>
            <a:endParaRPr kumimoji="0" lang="en-US" altLang="en-US"/>
          </a:p>
        </p:txBody>
      </p:sp>
    </p:spTree>
    <p:extLst>
      <p:ext uri="{BB962C8B-B14F-4D97-AF65-F5344CB8AC3E}">
        <p14:creationId xmlns:p14="http://schemas.microsoft.com/office/powerpoint/2010/main" val="22491652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F01B7BF-A3CF-4CA2-807C-9912F55CF93B}" type="slidenum">
              <a:rPr kumimoji="0" lang="en-US" altLang="en-US"/>
              <a:pPr>
                <a:spcBef>
                  <a:spcPct val="0"/>
                </a:spcBef>
              </a:pPr>
              <a:t>91</a:t>
            </a:fld>
            <a:endParaRPr kumimoji="0" lang="en-US" altLang="en-US"/>
          </a:p>
        </p:txBody>
      </p:sp>
    </p:spTree>
    <p:extLst>
      <p:ext uri="{BB962C8B-B14F-4D97-AF65-F5344CB8AC3E}">
        <p14:creationId xmlns:p14="http://schemas.microsoft.com/office/powerpoint/2010/main" val="1795610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A50E7E4-8109-45D7-A3D7-8880928C8573}" type="slidenum">
              <a:rPr kumimoji="0" lang="en-US" altLang="en-US"/>
              <a:pPr>
                <a:spcBef>
                  <a:spcPct val="0"/>
                </a:spcBef>
              </a:pPr>
              <a:t>92</a:t>
            </a:fld>
            <a:endParaRPr kumimoji="0" lang="en-US" altLang="en-US"/>
          </a:p>
        </p:txBody>
      </p:sp>
    </p:spTree>
    <p:extLst>
      <p:ext uri="{BB962C8B-B14F-4D97-AF65-F5344CB8AC3E}">
        <p14:creationId xmlns:p14="http://schemas.microsoft.com/office/powerpoint/2010/main" val="2791318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F48E769-AE6E-4510-A941-D6DCFA861991}" type="slidenum">
              <a:rPr kumimoji="0" lang="en-US" altLang="en-US"/>
              <a:pPr>
                <a:spcBef>
                  <a:spcPct val="0"/>
                </a:spcBef>
              </a:pPr>
              <a:t>93</a:t>
            </a:fld>
            <a:endParaRPr kumimoji="0" lang="en-US" altLang="en-US"/>
          </a:p>
        </p:txBody>
      </p:sp>
    </p:spTree>
    <p:extLst>
      <p:ext uri="{BB962C8B-B14F-4D97-AF65-F5344CB8AC3E}">
        <p14:creationId xmlns:p14="http://schemas.microsoft.com/office/powerpoint/2010/main" val="1897156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5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250C6DB-4340-4C64-BBE2-9B9579BFA40A}" type="slidenum">
              <a:rPr kumimoji="0" lang="en-US" altLang="en-US"/>
              <a:pPr>
                <a:spcBef>
                  <a:spcPct val="0"/>
                </a:spcBef>
              </a:pPr>
              <a:t>94</a:t>
            </a:fld>
            <a:endParaRPr kumimoji="0" lang="en-US" altLang="en-US"/>
          </a:p>
        </p:txBody>
      </p:sp>
    </p:spTree>
    <p:extLst>
      <p:ext uri="{BB962C8B-B14F-4D97-AF65-F5344CB8AC3E}">
        <p14:creationId xmlns:p14="http://schemas.microsoft.com/office/powerpoint/2010/main" val="168144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69438102-6C19-480C-8530-1479A15EEF72}"/>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xmlns="" id="{727752D8-F820-4810-84CC-8A146B5D93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83972" name="Slide Number Placeholder 3">
            <a:extLst>
              <a:ext uri="{FF2B5EF4-FFF2-40B4-BE49-F238E27FC236}">
                <a16:creationId xmlns:a16="http://schemas.microsoft.com/office/drawing/2014/main" xmlns="" id="{949CFD00-E2DB-4BF4-AA8C-0F1F74635A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22638AD-2630-47EC-A0D3-A582D45F2BAD}" type="slidenum">
              <a:rPr kumimoji="0" lang="en-US" altLang="en-US"/>
              <a:pPr>
                <a:spcBef>
                  <a:spcPct val="0"/>
                </a:spcBef>
              </a:pPr>
              <a:t>9</a:t>
            </a:fld>
            <a:endParaRPr kumimoji="0" lang="en-US" altLang="en-US"/>
          </a:p>
        </p:txBody>
      </p:sp>
    </p:spTree>
    <p:extLst>
      <p:ext uri="{BB962C8B-B14F-4D97-AF65-F5344CB8AC3E}">
        <p14:creationId xmlns:p14="http://schemas.microsoft.com/office/powerpoint/2010/main" val="425043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r>
              <a:rPr lang="en-GB"/>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ava.sun.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java.sun.com/docs/codeconv/html/CodeConventions.doc8.html"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143000" y="2877271"/>
            <a:ext cx="6858000" cy="2387600"/>
          </a:xfrm>
        </p:spPr>
        <p:txBody>
          <a:bodyPr/>
          <a:lstStyle/>
          <a:p>
            <a:pPr eaLnBrk="1" hangingPunct="1"/>
            <a:r>
              <a:rPr lang="en-US" dirty="0">
                <a:latin typeface="Times New Roman" panose="02020603050405020304" pitchFamily="18" charset="0"/>
                <a:cs typeface="Times New Roman" panose="02020603050405020304" pitchFamily="18" charset="0"/>
              </a:rPr>
              <a:t>Lecture 1b- </a:t>
            </a:r>
            <a:r>
              <a:rPr lang="en-US" dirty="0" smtClean="0">
                <a:latin typeface="Times New Roman" panose="02020603050405020304" pitchFamily="18" charset="0"/>
                <a:cs typeface="Times New Roman" panose="02020603050405020304" pitchFamily="18" charset="0"/>
              </a:rPr>
              <a:t>Review</a:t>
            </a:r>
            <a:endParaRPr lang="en-US" dirty="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970384" y="5380725"/>
            <a:ext cx="6867330" cy="1156214"/>
          </a:xfrm>
          <a:noFill/>
        </p:spPr>
        <p:txBody>
          <a:bodyPr wrap="square">
            <a:spAutoFit/>
          </a:body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a:latin typeface="Times New Roman" panose="02020603050405020304" pitchFamily="18" charset="0"/>
                <a:cs typeface="Times New Roman" panose="02020603050405020304" pitchFamily="18" charset="0"/>
              </a:rPr>
              <a:t>Cal Poly Pomona</a:t>
            </a: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310951" y="1352705"/>
            <a:ext cx="6358812" cy="193899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CS 141-02</a:t>
            </a:r>
          </a:p>
          <a:p>
            <a:pPr algn="ctr"/>
            <a:r>
              <a:rPr lang="en-US" sz="4000" dirty="0">
                <a:latin typeface="Times New Roman" panose="02020603050405020304" pitchFamily="18" charset="0"/>
                <a:cs typeface="Times New Roman" panose="02020603050405020304" pitchFamily="18" charset="0"/>
              </a:rPr>
              <a:t>Introduction to Programming and Problem Solving</a:t>
            </a:r>
          </a:p>
        </p:txBody>
      </p:sp>
      <p:sp>
        <p:nvSpPr>
          <p:cNvPr id="6" name="Rectangle 2">
            <a:extLst>
              <a:ext uri="{FF2B5EF4-FFF2-40B4-BE49-F238E27FC236}">
                <a16:creationId xmlns="" xmlns:a16="http://schemas.microsoft.com/office/drawing/2014/main" id="{CE10C129-1A38-4BA0-B4BE-B2D5DD679260}"/>
              </a:ext>
            </a:extLst>
          </p:cNvPr>
          <p:cNvSpPr>
            <a:spLocks noChangeArrowheads="1"/>
          </p:cNvSpPr>
          <p:nvPr/>
        </p:nvSpPr>
        <p:spPr bwMode="auto">
          <a:xfrm>
            <a:off x="2625838" y="6408437"/>
            <a:ext cx="3729038"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spcBef>
                <a:spcPct val="50000"/>
              </a:spcBef>
              <a:defRPr/>
            </a:pPr>
            <a:r>
              <a:rPr lang="en-US" altLang="en-US" sz="1200" dirty="0">
                <a:latin typeface="Times New Roman" panose="02020603050405020304" pitchFamily="18" charset="0"/>
              </a:rPr>
              <a:t>Copyright © 2016 Pearson Education, Inc., Hoboken NJ</a:t>
            </a:r>
          </a:p>
        </p:txBody>
      </p:sp>
      <p:sp>
        <p:nvSpPr>
          <p:cNvPr id="3" name="Slide Number Placeholder 2"/>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xmlns="" id="{210CE692-EE65-4DF3-AB82-1C3D1AEC70CD}"/>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Java Versions</a:t>
            </a:r>
          </a:p>
        </p:txBody>
      </p:sp>
      <p:sp>
        <p:nvSpPr>
          <p:cNvPr id="84996" name="Rectangle 3">
            <a:extLst>
              <a:ext uri="{FF2B5EF4-FFF2-40B4-BE49-F238E27FC236}">
                <a16:creationId xmlns:a16="http://schemas.microsoft.com/office/drawing/2014/main" xmlns="" id="{40A87295-A2A1-4A5E-9369-110C54933445}"/>
              </a:ext>
            </a:extLst>
          </p:cNvPr>
          <p:cNvSpPr>
            <a:spLocks noGrp="1" noChangeArrowheads="1"/>
          </p:cNvSpPr>
          <p:nvPr>
            <p:ph type="body" idx="4294967295"/>
          </p:nvPr>
        </p:nvSpPr>
        <p:spPr>
          <a:xfrm>
            <a:off x="560388" y="1409700"/>
            <a:ext cx="7772400" cy="47244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The software you use to write Java programs is called the Java Development Kit, or JDK.</a:t>
            </a:r>
          </a:p>
          <a:p>
            <a:pPr eaLnBrk="1" hangingPunct="1"/>
            <a:r>
              <a:rPr lang="en-US" altLang="en-US" sz="2800" dirty="0">
                <a:latin typeface="Times New Roman" panose="02020603050405020304" pitchFamily="18" charset="0"/>
                <a:cs typeface="Times New Roman" panose="02020603050405020304" pitchFamily="18" charset="0"/>
              </a:rPr>
              <a:t>There are different editions of the JDK:</a:t>
            </a:r>
          </a:p>
          <a:p>
            <a:pPr lvl="1" eaLnBrk="1" hangingPunct="1"/>
            <a:r>
              <a:rPr lang="en-US" altLang="en-US" dirty="0">
                <a:latin typeface="Times New Roman" panose="02020603050405020304" pitchFamily="18" charset="0"/>
                <a:cs typeface="Times New Roman" panose="02020603050405020304" pitchFamily="18" charset="0"/>
              </a:rPr>
              <a:t>Java SE - </a:t>
            </a:r>
            <a:r>
              <a:rPr lang="en-US" altLang="en-US" i="1" dirty="0" smtClean="0">
                <a:latin typeface="Times New Roman" panose="02020603050405020304" pitchFamily="18" charset="0"/>
                <a:cs typeface="Times New Roman" panose="02020603050405020304" pitchFamily="18" charset="0"/>
              </a:rPr>
              <a:t>Standard </a:t>
            </a:r>
            <a:r>
              <a:rPr lang="en-US" altLang="en-US" i="1" dirty="0">
                <a:latin typeface="Times New Roman" panose="02020603050405020304" pitchFamily="18" charset="0"/>
                <a:cs typeface="Times New Roman" panose="02020603050405020304" pitchFamily="18" charset="0"/>
              </a:rPr>
              <a:t>Edition</a:t>
            </a:r>
            <a:r>
              <a:rPr lang="en-US" altLang="en-US" dirty="0">
                <a:latin typeface="Times New Roman" panose="02020603050405020304" pitchFamily="18" charset="0"/>
                <a:cs typeface="Times New Roman" panose="02020603050405020304" pitchFamily="18" charset="0"/>
              </a:rPr>
              <a:t>.</a:t>
            </a:r>
          </a:p>
          <a:p>
            <a:pPr lvl="1" eaLnBrk="1" hangingPunct="1"/>
            <a:r>
              <a:rPr lang="en-US" altLang="en-US" dirty="0">
                <a:latin typeface="Times New Roman" panose="02020603050405020304" pitchFamily="18" charset="0"/>
                <a:cs typeface="Times New Roman" panose="02020603050405020304" pitchFamily="18" charset="0"/>
              </a:rPr>
              <a:t>Java EE - </a:t>
            </a:r>
            <a:r>
              <a:rPr lang="en-US" altLang="en-US" i="1" dirty="0" smtClean="0">
                <a:latin typeface="Times New Roman" panose="02020603050405020304" pitchFamily="18" charset="0"/>
                <a:cs typeface="Times New Roman" panose="02020603050405020304" pitchFamily="18" charset="0"/>
              </a:rPr>
              <a:t>Enterprise </a:t>
            </a:r>
            <a:r>
              <a:rPr lang="en-US" altLang="en-US" i="1" dirty="0">
                <a:latin typeface="Times New Roman" panose="02020603050405020304" pitchFamily="18" charset="0"/>
                <a:cs typeface="Times New Roman" panose="02020603050405020304" pitchFamily="18" charset="0"/>
              </a:rPr>
              <a:t>Edition</a:t>
            </a:r>
            <a:r>
              <a:rPr lang="en-US" altLang="en-US" dirty="0">
                <a:latin typeface="Times New Roman" panose="02020603050405020304" pitchFamily="18" charset="0"/>
                <a:cs typeface="Times New Roman" panose="02020603050405020304" pitchFamily="18" charset="0"/>
              </a:rPr>
              <a:t>.</a:t>
            </a:r>
          </a:p>
          <a:p>
            <a:pPr lvl="1" eaLnBrk="1" hangingPunct="1"/>
            <a:r>
              <a:rPr lang="en-US" altLang="en-US" dirty="0">
                <a:latin typeface="Times New Roman" panose="02020603050405020304" pitchFamily="18" charset="0"/>
                <a:cs typeface="Times New Roman" panose="02020603050405020304" pitchFamily="18" charset="0"/>
              </a:rPr>
              <a:t>Java ME - </a:t>
            </a:r>
            <a:r>
              <a:rPr lang="en-US" altLang="en-US" i="1" dirty="0" smtClean="0">
                <a:latin typeface="Times New Roman" panose="02020603050405020304" pitchFamily="18" charset="0"/>
                <a:cs typeface="Times New Roman" panose="02020603050405020304" pitchFamily="18" charset="0"/>
              </a:rPr>
              <a:t>Micro </a:t>
            </a:r>
            <a:r>
              <a:rPr lang="en-US" altLang="en-US" i="1" dirty="0">
                <a:latin typeface="Times New Roman" panose="02020603050405020304" pitchFamily="18" charset="0"/>
                <a:cs typeface="Times New Roman" panose="02020603050405020304" pitchFamily="18" charset="0"/>
              </a:rPr>
              <a:t>Edition</a:t>
            </a:r>
            <a:r>
              <a:rPr lang="en-US" altLang="en-US" dirty="0">
                <a:latin typeface="Times New Roman" panose="02020603050405020304" pitchFamily="18" charset="0"/>
                <a:cs typeface="Times New Roman" panose="02020603050405020304" pitchFamily="18" charset="0"/>
              </a:rPr>
              <a:t>.</a:t>
            </a:r>
          </a:p>
          <a:p>
            <a:pPr eaLnBrk="1" hangingPunct="1"/>
            <a:r>
              <a:rPr lang="en-US" altLang="en-US" dirty="0">
                <a:latin typeface="Times New Roman" panose="02020603050405020304" pitchFamily="18" charset="0"/>
                <a:cs typeface="Times New Roman" panose="02020603050405020304" pitchFamily="18" charset="0"/>
              </a:rPr>
              <a:t>Available for download at</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hlinkClick r:id="rId3"/>
              </a:rPr>
              <a:t>http://java.oracle.com</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10</a:t>
            </a:fld>
            <a:endParaRPr lang="en-GB" dirty="0"/>
          </a:p>
        </p:txBody>
      </p:sp>
    </p:spTree>
    <p:extLst>
      <p:ext uri="{BB962C8B-B14F-4D97-AF65-F5344CB8AC3E}">
        <p14:creationId xmlns:p14="http://schemas.microsoft.com/office/powerpoint/2010/main" val="237875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xmlns="" id="{210CE692-EE65-4DF3-AB82-1C3D1AEC70CD}"/>
              </a:ext>
            </a:extLst>
          </p:cNvPr>
          <p:cNvSpPr>
            <a:spLocks noGrp="1" noChangeArrowheads="1"/>
          </p:cNvSpPr>
          <p:nvPr>
            <p:ph type="title" idx="4294967295"/>
          </p:nvPr>
        </p:nvSpPr>
        <p:spPr>
          <a:xfrm>
            <a:off x="533400" y="303213"/>
            <a:ext cx="8610600" cy="992187"/>
          </a:xfrm>
        </p:spPr>
        <p:txBody>
          <a:bodyPr/>
          <a:lstStyle/>
          <a:p>
            <a:pPr eaLnBrk="1" hangingPunct="1"/>
            <a:r>
              <a:rPr lang="en-US" altLang="en-US" dirty="0" smtClean="0"/>
              <a:t>JVM vs. JRE vs. JDK</a:t>
            </a:r>
            <a:endParaRPr lang="en-US" altLang="en-US" dirty="0"/>
          </a:p>
        </p:txBody>
      </p:sp>
      <p:pic>
        <p:nvPicPr>
          <p:cNvPr id="1027" name="Picture 3" descr="C:\Users\ukjayarathn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50" y="1681541"/>
            <a:ext cx="6320901" cy="465878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11</a:t>
            </a:fld>
            <a:endParaRPr lang="en-GB" dirty="0"/>
          </a:p>
        </p:txBody>
      </p:sp>
    </p:spTree>
    <p:extLst>
      <p:ext uri="{BB962C8B-B14F-4D97-AF65-F5344CB8AC3E}">
        <p14:creationId xmlns:p14="http://schemas.microsoft.com/office/powerpoint/2010/main" val="30119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33400" y="424511"/>
            <a:ext cx="8610600" cy="992187"/>
          </a:xfrm>
        </p:spPr>
        <p:txBody>
          <a:bodyPr/>
          <a:lstStyle/>
          <a:p>
            <a:pPr eaLnBrk="1" hangingPunct="1"/>
            <a:r>
              <a:rPr lang="en-US" altLang="en-US" dirty="0" smtClean="0">
                <a:latin typeface="Helvetica Neue"/>
                <a:ea typeface="Helvetica Neue"/>
                <a:cs typeface="Helvetica Neue"/>
              </a:rPr>
              <a:t>Compiling a Java Program</a:t>
            </a:r>
          </a:p>
        </p:txBody>
      </p:sp>
      <p:sp>
        <p:nvSpPr>
          <p:cNvPr id="24579" name="Rectangle 3"/>
          <p:cNvSpPr>
            <a:spLocks noGrp="1" noChangeArrowheads="1"/>
          </p:cNvSpPr>
          <p:nvPr>
            <p:ph type="body" idx="4294967295"/>
          </p:nvPr>
        </p:nvSpPr>
        <p:spPr>
          <a:xfrm>
            <a:off x="533400" y="1485900"/>
            <a:ext cx="8294688" cy="4572000"/>
          </a:xfrm>
        </p:spPr>
        <p:txBody>
          <a:bodyPr/>
          <a:lstStyle/>
          <a:p>
            <a:pPr eaLnBrk="1" hangingPunct="1"/>
            <a:r>
              <a:rPr lang="en-US" altLang="en-US" dirty="0" smtClean="0">
                <a:latin typeface="Helvetica Neue"/>
                <a:ea typeface="Helvetica Neue"/>
                <a:cs typeface="Helvetica Neue"/>
              </a:rPr>
              <a:t>The Java compiler is a </a:t>
            </a:r>
            <a:r>
              <a:rPr lang="en-US" altLang="en-US" i="1" dirty="0" smtClean="0">
                <a:latin typeface="Helvetica Neue"/>
                <a:ea typeface="Helvetica Neue"/>
                <a:cs typeface="Helvetica Neue"/>
              </a:rPr>
              <a:t>command line</a:t>
            </a:r>
            <a:r>
              <a:rPr lang="en-US" altLang="en-US" dirty="0" smtClean="0">
                <a:latin typeface="Helvetica Neue"/>
                <a:ea typeface="Helvetica Neue"/>
                <a:cs typeface="Helvetica Neue"/>
              </a:rPr>
              <a:t> utility.</a:t>
            </a:r>
          </a:p>
          <a:p>
            <a:pPr eaLnBrk="1" hangingPunct="1"/>
            <a:r>
              <a:rPr lang="en-US" altLang="en-US" dirty="0" smtClean="0">
                <a:latin typeface="Helvetica Neue"/>
                <a:ea typeface="Helvetica Neue"/>
                <a:cs typeface="Helvetica Neue"/>
              </a:rPr>
              <a:t>The command to compile a program is:</a:t>
            </a:r>
          </a:p>
          <a:p>
            <a:pPr lvl="2" eaLnBrk="1" hangingPunct="1">
              <a:buFontTx/>
              <a:buNone/>
            </a:pPr>
            <a:r>
              <a:rPr lang="en-US" altLang="en-US" b="1" dirty="0" err="1" smtClean="0">
                <a:latin typeface="Helvetica Neue"/>
                <a:ea typeface="Helvetica Neue"/>
                <a:cs typeface="Helvetica Neue"/>
              </a:rPr>
              <a:t>javac</a:t>
            </a:r>
            <a:r>
              <a:rPr lang="en-US" altLang="en-US" b="1" dirty="0" smtClean="0">
                <a:latin typeface="Helvetica Neue"/>
                <a:ea typeface="Helvetica Neue"/>
                <a:cs typeface="Helvetica Neue"/>
              </a:rPr>
              <a:t> filename.java</a:t>
            </a:r>
          </a:p>
          <a:p>
            <a:pPr eaLnBrk="1" hangingPunct="1"/>
            <a:r>
              <a:rPr lang="en-US" altLang="en-US" dirty="0" err="1" smtClean="0">
                <a:latin typeface="Helvetica Neue"/>
                <a:ea typeface="Helvetica Neue"/>
                <a:cs typeface="Helvetica Neue"/>
              </a:rPr>
              <a:t>javac</a:t>
            </a:r>
            <a:r>
              <a:rPr lang="en-US" altLang="en-US" dirty="0" smtClean="0">
                <a:latin typeface="Helvetica Neue"/>
                <a:ea typeface="Helvetica Neue"/>
                <a:cs typeface="Helvetica Neue"/>
              </a:rPr>
              <a:t> is the Java compiler.</a:t>
            </a:r>
          </a:p>
          <a:p>
            <a:r>
              <a:rPr lang="en-US" altLang="en-US" dirty="0"/>
              <a:t>To compile </a:t>
            </a:r>
            <a:r>
              <a:rPr lang="en-US" altLang="en-US" dirty="0" smtClean="0"/>
              <a:t>: </a:t>
            </a:r>
            <a:endParaRPr lang="en-US" altLang="en-US" dirty="0"/>
          </a:p>
          <a:p>
            <a:pPr lvl="1"/>
            <a:r>
              <a:rPr lang="en-US" altLang="en-US" b="1" dirty="0" err="1">
                <a:latin typeface="Courier New" pitchFamily="49" charset="0"/>
              </a:rPr>
              <a:t>javac</a:t>
            </a:r>
            <a:r>
              <a:rPr lang="en-US" altLang="en-US" b="1" dirty="0">
                <a:latin typeface="Courier New" pitchFamily="49" charset="0"/>
              </a:rPr>
              <a:t> Simple.java</a:t>
            </a:r>
          </a:p>
          <a:p>
            <a:pPr lvl="2"/>
            <a:r>
              <a:rPr lang="en-US" altLang="en-US" dirty="0"/>
              <a:t>Notice the </a:t>
            </a:r>
            <a:r>
              <a:rPr lang="en-US" altLang="en-US" dirty="0">
                <a:latin typeface="Courier New" pitchFamily="49" charset="0"/>
              </a:rPr>
              <a:t>.java</a:t>
            </a:r>
            <a:r>
              <a:rPr lang="en-US" altLang="en-US" dirty="0"/>
              <a:t> file extension is needed.</a:t>
            </a:r>
          </a:p>
          <a:p>
            <a:pPr lvl="2"/>
            <a:r>
              <a:rPr lang="en-US" altLang="en-US" dirty="0"/>
              <a:t>This will result in a file named </a:t>
            </a:r>
            <a:r>
              <a:rPr lang="en-US" altLang="en-US" i="1" dirty="0" err="1"/>
              <a:t>Simple.class</a:t>
            </a:r>
            <a:r>
              <a:rPr lang="en-US" altLang="en-US" dirty="0"/>
              <a:t> being created.</a:t>
            </a:r>
          </a:p>
          <a:p>
            <a:r>
              <a:rPr lang="en-US" altLang="en-US" dirty="0"/>
              <a:t>To run the </a:t>
            </a:r>
            <a:r>
              <a:rPr lang="en-US" altLang="en-US" dirty="0" smtClean="0"/>
              <a:t>program:</a:t>
            </a:r>
            <a:endParaRPr lang="en-US" altLang="en-US" dirty="0"/>
          </a:p>
          <a:p>
            <a:pPr lvl="1"/>
            <a:r>
              <a:rPr lang="en-US" altLang="en-US" b="1" dirty="0">
                <a:latin typeface="Courier New" pitchFamily="49" charset="0"/>
              </a:rPr>
              <a:t>java Simple</a:t>
            </a:r>
            <a:endParaRPr lang="en-US" altLang="en-US" dirty="0">
              <a:latin typeface="Courier New" pitchFamily="49" charset="0"/>
            </a:endParaRPr>
          </a:p>
          <a:p>
            <a:pPr lvl="2"/>
            <a:r>
              <a:rPr lang="en-US" altLang="en-US" dirty="0"/>
              <a:t>Notice there is no file extension here.</a:t>
            </a:r>
          </a:p>
          <a:p>
            <a:pPr lvl="2"/>
            <a:r>
              <a:rPr lang="en-US" altLang="en-US" dirty="0"/>
              <a:t>The </a:t>
            </a:r>
            <a:r>
              <a:rPr lang="en-US" altLang="en-US" i="1" dirty="0"/>
              <a:t>java</a:t>
            </a:r>
            <a:r>
              <a:rPr lang="en-US" altLang="en-US" dirty="0"/>
              <a:t> command assumes the extension is </a:t>
            </a:r>
            <a:r>
              <a:rPr lang="en-US" altLang="en-US" dirty="0">
                <a:latin typeface="Courier New" pitchFamily="49" charset="0"/>
              </a:rPr>
              <a:t>.class</a:t>
            </a:r>
            <a:r>
              <a:rPr lang="en-US" altLang="en-US" dirty="0"/>
              <a:t>.</a:t>
            </a:r>
            <a:endParaRPr lang="en-US" altLang="en-US" sz="18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12</a:t>
            </a:fld>
            <a:endParaRPr lang="en-GB" dirty="0"/>
          </a:p>
        </p:txBody>
      </p:sp>
    </p:spTree>
    <p:extLst>
      <p:ext uri="{BB962C8B-B14F-4D97-AF65-F5344CB8AC3E}">
        <p14:creationId xmlns:p14="http://schemas.microsoft.com/office/powerpoint/2010/main" val="31285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7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Primitive Data Types</a:t>
            </a:r>
          </a:p>
        </p:txBody>
      </p:sp>
      <p:sp>
        <p:nvSpPr>
          <p:cNvPr id="26627" name="Rectangle 3"/>
          <p:cNvSpPr>
            <a:spLocks noGrp="1" noChangeArrowheads="1"/>
          </p:cNvSpPr>
          <p:nvPr>
            <p:ph type="body" sz="half" idx="4294967295"/>
          </p:nvPr>
        </p:nvSpPr>
        <p:spPr>
          <a:xfrm>
            <a:off x="385763" y="3336925"/>
            <a:ext cx="4067175" cy="1844675"/>
          </a:xfrm>
        </p:spPr>
        <p:txBody>
          <a:bodyPr/>
          <a:lstStyle/>
          <a:p>
            <a:pPr lvl="1" eaLnBrk="1" hangingPunct="1"/>
            <a:r>
              <a:rPr lang="en-US" altLang="en-US" sz="2400" dirty="0" smtClean="0">
                <a:latin typeface="Courier New" panose="02070309020205020404" pitchFamily="49" charset="0"/>
                <a:ea typeface="Helvetica Neue"/>
                <a:cs typeface="Helvetica Neue"/>
              </a:rPr>
              <a:t>byte</a:t>
            </a:r>
          </a:p>
          <a:p>
            <a:pPr lvl="1" eaLnBrk="1" hangingPunct="1"/>
            <a:r>
              <a:rPr lang="en-US" altLang="en-US" sz="2400" dirty="0" smtClean="0">
                <a:latin typeface="Courier New" panose="02070309020205020404" pitchFamily="49" charset="0"/>
                <a:ea typeface="Helvetica Neue"/>
                <a:cs typeface="Helvetica Neue"/>
              </a:rPr>
              <a:t>short</a:t>
            </a:r>
          </a:p>
          <a:p>
            <a:pPr lvl="1" eaLnBrk="1" hangingPunct="1"/>
            <a:r>
              <a:rPr lang="en-US" altLang="en-US" sz="2400" dirty="0" err="1" smtClean="0">
                <a:latin typeface="Courier New" panose="02070309020205020404" pitchFamily="49" charset="0"/>
                <a:ea typeface="Helvetica Neue"/>
                <a:cs typeface="Helvetica Neue"/>
              </a:rPr>
              <a:t>int</a:t>
            </a:r>
            <a:endParaRPr lang="en-US" altLang="en-US" sz="2400" dirty="0" smtClean="0">
              <a:latin typeface="Courier New" panose="02070309020205020404" pitchFamily="49" charset="0"/>
              <a:ea typeface="Helvetica Neue"/>
              <a:cs typeface="Helvetica Neue"/>
            </a:endParaRPr>
          </a:p>
          <a:p>
            <a:pPr lvl="1" eaLnBrk="1" hangingPunct="1"/>
            <a:r>
              <a:rPr lang="en-US" altLang="en-US" sz="2400" dirty="0" smtClean="0">
                <a:latin typeface="Courier New" panose="02070309020205020404" pitchFamily="49" charset="0"/>
                <a:ea typeface="Helvetica Neue"/>
                <a:cs typeface="Helvetica Neue"/>
              </a:rPr>
              <a:t>long</a:t>
            </a:r>
          </a:p>
        </p:txBody>
      </p:sp>
      <p:sp>
        <p:nvSpPr>
          <p:cNvPr id="26628" name="Rectangle 4"/>
          <p:cNvSpPr>
            <a:spLocks noGrp="1" noChangeArrowheads="1"/>
          </p:cNvSpPr>
          <p:nvPr>
            <p:ph type="body" sz="half" idx="4294967295"/>
          </p:nvPr>
        </p:nvSpPr>
        <p:spPr>
          <a:xfrm>
            <a:off x="4533900" y="3336925"/>
            <a:ext cx="4065588" cy="1770063"/>
          </a:xfrm>
        </p:spPr>
        <p:txBody>
          <a:bodyPr/>
          <a:lstStyle/>
          <a:p>
            <a:pPr lvl="1" eaLnBrk="1" hangingPunct="1">
              <a:lnSpc>
                <a:spcPct val="90000"/>
              </a:lnSpc>
            </a:pPr>
            <a:r>
              <a:rPr lang="en-US" altLang="en-US" sz="2400" dirty="0" smtClean="0">
                <a:latin typeface="Courier New" panose="02070309020205020404" pitchFamily="49" charset="0"/>
                <a:ea typeface="Helvetica Neue"/>
                <a:cs typeface="Helvetica Neue"/>
              </a:rPr>
              <a:t>float</a:t>
            </a:r>
          </a:p>
          <a:p>
            <a:pPr lvl="1" eaLnBrk="1" hangingPunct="1">
              <a:lnSpc>
                <a:spcPct val="90000"/>
              </a:lnSpc>
            </a:pPr>
            <a:r>
              <a:rPr lang="en-US" altLang="en-US" sz="2400" dirty="0" smtClean="0">
                <a:latin typeface="Courier New" panose="02070309020205020404" pitchFamily="49" charset="0"/>
                <a:ea typeface="Helvetica Neue"/>
                <a:cs typeface="Helvetica Neue"/>
              </a:rPr>
              <a:t>double</a:t>
            </a:r>
          </a:p>
          <a:p>
            <a:pPr lvl="1" eaLnBrk="1" hangingPunct="1">
              <a:lnSpc>
                <a:spcPct val="90000"/>
              </a:lnSpc>
            </a:pPr>
            <a:r>
              <a:rPr lang="en-US" altLang="en-US" sz="2400" dirty="0" err="1" smtClean="0">
                <a:latin typeface="Courier New" panose="02070309020205020404" pitchFamily="49" charset="0"/>
                <a:ea typeface="Helvetica Neue"/>
                <a:cs typeface="Helvetica Neue"/>
              </a:rPr>
              <a:t>boolean</a:t>
            </a:r>
            <a:endParaRPr lang="en-US" altLang="en-US" sz="2400" dirty="0" smtClean="0">
              <a:latin typeface="Courier New" panose="02070309020205020404" pitchFamily="49" charset="0"/>
              <a:ea typeface="Helvetica Neue"/>
              <a:cs typeface="Helvetica Neue"/>
            </a:endParaRPr>
          </a:p>
          <a:p>
            <a:pPr lvl="1" eaLnBrk="1" hangingPunct="1">
              <a:lnSpc>
                <a:spcPct val="90000"/>
              </a:lnSpc>
            </a:pPr>
            <a:r>
              <a:rPr lang="en-US" altLang="en-US" sz="2400" dirty="0" smtClean="0">
                <a:latin typeface="Courier New" panose="02070309020205020404" pitchFamily="49" charset="0"/>
                <a:ea typeface="Helvetica Neue"/>
                <a:cs typeface="Helvetica Neue"/>
              </a:rPr>
              <a:t>char</a:t>
            </a:r>
          </a:p>
        </p:txBody>
      </p:sp>
      <p:sp>
        <p:nvSpPr>
          <p:cNvPr id="26629" name="Text Box 5"/>
          <p:cNvSpPr txBox="1">
            <a:spLocks noChangeArrowheads="1"/>
          </p:cNvSpPr>
          <p:nvPr/>
        </p:nvSpPr>
        <p:spPr bwMode="auto">
          <a:xfrm>
            <a:off x="457200" y="1600200"/>
            <a:ext cx="77882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lnSpc>
                <a:spcPct val="90000"/>
              </a:lnSpc>
              <a:spcAft>
                <a:spcPct val="20000"/>
              </a:spcAft>
              <a:buClr>
                <a:schemeClr val="accent2"/>
              </a:buClr>
              <a:buSzPct val="110000"/>
            </a:pPr>
            <a:r>
              <a:rPr lang="en-US" altLang="en-US" sz="2800" dirty="0">
                <a:latin typeface="Times New Roman" panose="02020603050405020304" pitchFamily="18" charset="0"/>
              </a:rPr>
              <a:t>Primitive data types are built into the Java language and are not derived from classes.</a:t>
            </a:r>
          </a:p>
          <a:p>
            <a:pPr eaLnBrk="1" hangingPunct="1">
              <a:lnSpc>
                <a:spcPct val="90000"/>
              </a:lnSpc>
              <a:spcAft>
                <a:spcPct val="20000"/>
              </a:spcAft>
              <a:buClr>
                <a:schemeClr val="accent2"/>
              </a:buClr>
              <a:buSzPct val="110000"/>
            </a:pPr>
            <a:r>
              <a:rPr lang="en-US" altLang="en-US" sz="2800" dirty="0">
                <a:latin typeface="Times New Roman" panose="02020603050405020304" pitchFamily="18" charset="0"/>
              </a:rPr>
              <a:t>There are 8 Java primitive data types.</a:t>
            </a:r>
            <a:endParaRPr lang="en-US" altLang="en-US" sz="2400" dirty="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13</a:t>
            </a:fld>
            <a:endParaRPr lang="en-GB" dirty="0"/>
          </a:p>
        </p:txBody>
      </p:sp>
    </p:spTree>
    <p:extLst>
      <p:ext uri="{BB962C8B-B14F-4D97-AF65-F5344CB8AC3E}">
        <p14:creationId xmlns:p14="http://schemas.microsoft.com/office/powerpoint/2010/main" val="33614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idx="4294967295"/>
          </p:nvPr>
        </p:nvSpPr>
        <p:spPr/>
        <p:txBody>
          <a:bodyPr/>
          <a:lstStyle/>
          <a:p>
            <a:pPr eaLnBrk="1" hangingPunct="1"/>
            <a:r>
              <a:rPr lang="en-US" altLang="en-US"/>
              <a:t>Floating Point Literals</a:t>
            </a:r>
          </a:p>
        </p:txBody>
      </p:sp>
      <p:sp>
        <p:nvSpPr>
          <p:cNvPr id="82948" name="Rectangle 3"/>
          <p:cNvSpPr>
            <a:spLocks noGrp="1" noChangeArrowheads="1"/>
          </p:cNvSpPr>
          <p:nvPr>
            <p:ph type="body" idx="4294967295"/>
          </p:nvPr>
        </p:nvSpPr>
        <p:spPr/>
        <p:txBody>
          <a:bodyPr/>
          <a:lstStyle/>
          <a:p>
            <a:pPr eaLnBrk="1" hangingPunct="1"/>
            <a:r>
              <a:rPr lang="en-US" altLang="en-US" dirty="0"/>
              <a:t>When floating point numbers are embedded into Java source code they are called </a:t>
            </a:r>
            <a:r>
              <a:rPr lang="en-US" altLang="en-US" i="1" dirty="0"/>
              <a:t>floating point literals</a:t>
            </a:r>
            <a:r>
              <a:rPr lang="en-US" altLang="en-US" dirty="0"/>
              <a:t>.</a:t>
            </a:r>
          </a:p>
          <a:p>
            <a:r>
              <a:rPr lang="en-US" altLang="en-US" dirty="0"/>
              <a:t>Java is a </a:t>
            </a:r>
            <a:r>
              <a:rPr lang="en-US" altLang="en-US" i="1" dirty="0"/>
              <a:t>strongly-typed </a:t>
            </a:r>
            <a:r>
              <a:rPr lang="en-US" altLang="en-US" dirty="0"/>
              <a:t>language. </a:t>
            </a:r>
            <a:r>
              <a:rPr lang="en-US" altLang="en-US" dirty="0" smtClean="0"/>
              <a:t>Which means it </a:t>
            </a:r>
            <a:r>
              <a:rPr lang="en-US" altLang="en-US" dirty="0"/>
              <a:t>only allows you to store values of compatible data types in variables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534" y="3588315"/>
            <a:ext cx="4845587" cy="290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14</a:t>
            </a:fld>
            <a:endParaRPr lang="en-GB" dirty="0"/>
          </a:p>
        </p:txBody>
      </p:sp>
    </p:spTree>
    <p:extLst>
      <p:ext uri="{BB962C8B-B14F-4D97-AF65-F5344CB8AC3E}">
        <p14:creationId xmlns:p14="http://schemas.microsoft.com/office/powerpoint/2010/main" val="29726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idx="4294967295"/>
          </p:nvPr>
        </p:nvSpPr>
        <p:spPr/>
        <p:txBody>
          <a:bodyPr/>
          <a:lstStyle/>
          <a:p>
            <a:pPr eaLnBrk="1" hangingPunct="1"/>
            <a:r>
              <a:rPr lang="en-US" altLang="en-US"/>
              <a:t>Floating Point Literals</a:t>
            </a:r>
          </a:p>
        </p:txBody>
      </p:sp>
      <p:sp>
        <p:nvSpPr>
          <p:cNvPr id="84996" name="Rectangle 3"/>
          <p:cNvSpPr>
            <a:spLocks noGrp="1" noChangeArrowheads="1"/>
          </p:cNvSpPr>
          <p:nvPr>
            <p:ph type="body" idx="4294967295"/>
          </p:nvPr>
        </p:nvSpPr>
        <p:spPr>
          <a:xfrm>
            <a:off x="447675" y="1825625"/>
            <a:ext cx="8696325" cy="4351338"/>
          </a:xfrm>
        </p:spPr>
        <p:txBody>
          <a:bodyPr/>
          <a:lstStyle/>
          <a:p>
            <a:r>
              <a:rPr lang="en-US" altLang="en-US" dirty="0"/>
              <a:t>The default type for floating point literals is </a:t>
            </a:r>
            <a:r>
              <a:rPr lang="en-US" altLang="en-US" dirty="0">
                <a:latin typeface="Courier New" pitchFamily="49" charset="0"/>
              </a:rPr>
              <a:t>double</a:t>
            </a:r>
            <a:r>
              <a:rPr lang="en-US" altLang="en-US" dirty="0">
                <a:latin typeface="Arial" pitchFamily="34" charset="0"/>
              </a:rPr>
              <a:t>. It means when you create a floating point literal by default the values type is double</a:t>
            </a:r>
            <a:endParaRPr lang="en-US" altLang="en-US" dirty="0"/>
          </a:p>
          <a:p>
            <a:pPr eaLnBrk="1" hangingPunct="1">
              <a:lnSpc>
                <a:spcPct val="90000"/>
              </a:lnSpc>
            </a:pPr>
            <a:r>
              <a:rPr lang="en-US" altLang="en-US" dirty="0"/>
              <a:t>A </a:t>
            </a:r>
            <a:r>
              <a:rPr lang="en-US" altLang="en-US" dirty="0">
                <a:latin typeface="Courier New" pitchFamily="49" charset="0"/>
              </a:rPr>
              <a:t>double</a:t>
            </a:r>
            <a:r>
              <a:rPr lang="en-US" altLang="en-US" dirty="0"/>
              <a:t> value is not compatible with a </a:t>
            </a:r>
            <a:r>
              <a:rPr lang="en-US" altLang="en-US" dirty="0">
                <a:latin typeface="Courier New" pitchFamily="49" charset="0"/>
              </a:rPr>
              <a:t>float</a:t>
            </a:r>
            <a:r>
              <a:rPr lang="en-US" altLang="en-US" dirty="0"/>
              <a:t> variable because of its size and precision.</a:t>
            </a:r>
          </a:p>
          <a:p>
            <a:pPr lvl="1" eaLnBrk="1" hangingPunct="1">
              <a:lnSpc>
                <a:spcPct val="90000"/>
              </a:lnSpc>
            </a:pPr>
            <a:r>
              <a:rPr lang="en-US" altLang="en-US" dirty="0">
                <a:latin typeface="Courier New" pitchFamily="49" charset="0"/>
              </a:rPr>
              <a:t>float number;</a:t>
            </a:r>
          </a:p>
          <a:p>
            <a:pPr lvl="1" eaLnBrk="1" hangingPunct="1">
              <a:lnSpc>
                <a:spcPct val="90000"/>
              </a:lnSpc>
            </a:pPr>
            <a:r>
              <a:rPr lang="en-US" altLang="en-US" dirty="0">
                <a:latin typeface="Courier New" pitchFamily="49" charset="0"/>
              </a:rPr>
              <a:t>number = 23.5; // Error because 23.5 type is double!</a:t>
            </a:r>
          </a:p>
          <a:p>
            <a:pPr eaLnBrk="1" hangingPunct="1">
              <a:lnSpc>
                <a:spcPct val="90000"/>
              </a:lnSpc>
            </a:pPr>
            <a:r>
              <a:rPr lang="en-US" altLang="en-US" dirty="0"/>
              <a:t>A </a:t>
            </a:r>
            <a:r>
              <a:rPr lang="en-US" altLang="en-US" dirty="0">
                <a:latin typeface="Courier New" pitchFamily="49" charset="0"/>
              </a:rPr>
              <a:t>double</a:t>
            </a:r>
            <a:r>
              <a:rPr lang="en-US" altLang="en-US" dirty="0"/>
              <a:t> can be forced into a </a:t>
            </a:r>
            <a:r>
              <a:rPr lang="en-US" altLang="en-US" dirty="0">
                <a:latin typeface="Courier New" pitchFamily="49" charset="0"/>
              </a:rPr>
              <a:t>float</a:t>
            </a:r>
            <a:r>
              <a:rPr lang="en-US" altLang="en-US" dirty="0"/>
              <a:t> by appending the letter F or f to the literal.</a:t>
            </a:r>
          </a:p>
          <a:p>
            <a:pPr lvl="1" eaLnBrk="1" hangingPunct="1">
              <a:lnSpc>
                <a:spcPct val="90000"/>
              </a:lnSpc>
            </a:pPr>
            <a:r>
              <a:rPr lang="en-US" altLang="en-US" dirty="0">
                <a:latin typeface="Courier New" pitchFamily="49" charset="0"/>
              </a:rPr>
              <a:t>float number;</a:t>
            </a:r>
          </a:p>
          <a:p>
            <a:pPr lvl="1" eaLnBrk="1" hangingPunct="1">
              <a:lnSpc>
                <a:spcPct val="90000"/>
              </a:lnSpc>
            </a:pPr>
            <a:r>
              <a:rPr lang="en-US" altLang="en-US" dirty="0">
                <a:latin typeface="Courier New" pitchFamily="49" charset="0"/>
              </a:rPr>
              <a:t>number = 23.5f; // This will work.</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15</a:t>
            </a:fld>
            <a:endParaRPr lang="en-GB" dirty="0"/>
          </a:p>
        </p:txBody>
      </p:sp>
    </p:spTree>
    <p:extLst>
      <p:ext uri="{BB962C8B-B14F-4D97-AF65-F5344CB8AC3E}">
        <p14:creationId xmlns:p14="http://schemas.microsoft.com/office/powerpoint/2010/main" val="276741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idx="4294967295"/>
          </p:nvPr>
        </p:nvSpPr>
        <p:spPr/>
        <p:txBody>
          <a:bodyPr/>
          <a:lstStyle/>
          <a:p>
            <a:pPr eaLnBrk="1" hangingPunct="1"/>
            <a:r>
              <a:rPr lang="en-US" altLang="en-US"/>
              <a:t>The </a:t>
            </a:r>
            <a:r>
              <a:rPr lang="en-US" altLang="en-US">
                <a:latin typeface="Courier New" pitchFamily="49" charset="0"/>
              </a:rPr>
              <a:t>boolean</a:t>
            </a:r>
            <a:r>
              <a:rPr lang="en-US" altLang="en-US"/>
              <a:t> Data Type</a:t>
            </a:r>
          </a:p>
        </p:txBody>
      </p:sp>
      <p:sp>
        <p:nvSpPr>
          <p:cNvPr id="91140" name="Rectangle 3"/>
          <p:cNvSpPr>
            <a:spLocks noGrp="1" noChangeArrowheads="1"/>
          </p:cNvSpPr>
          <p:nvPr>
            <p:ph type="body" idx="4294967295"/>
          </p:nvPr>
        </p:nvSpPr>
        <p:spPr/>
        <p:txBody>
          <a:bodyPr/>
          <a:lstStyle/>
          <a:p>
            <a:pPr eaLnBrk="1" hangingPunct="1"/>
            <a:r>
              <a:rPr lang="en-US" altLang="en-US" dirty="0"/>
              <a:t>The Java </a:t>
            </a:r>
            <a:r>
              <a:rPr lang="en-US" altLang="en-US" dirty="0" err="1">
                <a:latin typeface="Courier New" pitchFamily="49" charset="0"/>
              </a:rPr>
              <a:t>boolean</a:t>
            </a:r>
            <a:r>
              <a:rPr lang="en-US" altLang="en-US" dirty="0"/>
              <a:t> data type can have two possible values.</a:t>
            </a:r>
          </a:p>
          <a:p>
            <a:pPr lvl="1" eaLnBrk="1" hangingPunct="1"/>
            <a:r>
              <a:rPr lang="en-US" altLang="en-US" dirty="0">
                <a:latin typeface="Courier New" pitchFamily="49" charset="0"/>
              </a:rPr>
              <a:t>true</a:t>
            </a:r>
          </a:p>
          <a:p>
            <a:pPr lvl="1" eaLnBrk="1" hangingPunct="1"/>
            <a:r>
              <a:rPr lang="en-US" altLang="en-US" dirty="0">
                <a:latin typeface="Courier New" pitchFamily="49" charset="0"/>
              </a:rPr>
              <a:t>false</a:t>
            </a:r>
          </a:p>
          <a:p>
            <a:pPr eaLnBrk="1" hangingPunct="1"/>
            <a:r>
              <a:rPr lang="en-US" altLang="en-US" dirty="0"/>
              <a:t>The value of a </a:t>
            </a:r>
            <a:r>
              <a:rPr lang="en-US" altLang="en-US" dirty="0" err="1">
                <a:latin typeface="Courier New" pitchFamily="49" charset="0"/>
              </a:rPr>
              <a:t>boolean</a:t>
            </a:r>
            <a:r>
              <a:rPr lang="en-US" altLang="en-US" dirty="0"/>
              <a:t> variable may only be copied into a </a:t>
            </a:r>
            <a:r>
              <a:rPr lang="en-US" altLang="en-US" dirty="0" err="1">
                <a:latin typeface="Courier New" pitchFamily="49" charset="0"/>
              </a:rPr>
              <a:t>boolean</a:t>
            </a:r>
            <a:r>
              <a:rPr lang="en-US" altLang="en-US" dirty="0"/>
              <a:t> variable.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6" y="3702592"/>
            <a:ext cx="4028016" cy="29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16</a:t>
            </a:fld>
            <a:endParaRPr lang="en-GB" dirty="0"/>
          </a:p>
        </p:txBody>
      </p:sp>
    </p:spTree>
    <p:extLst>
      <p:ext uri="{BB962C8B-B14F-4D97-AF65-F5344CB8AC3E}">
        <p14:creationId xmlns:p14="http://schemas.microsoft.com/office/powerpoint/2010/main" val="31872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a:t>
            </a:r>
            <a:r>
              <a:rPr lang="en-US" altLang="en-US" smtClean="0">
                <a:latin typeface="Courier New" panose="02070309020205020404" pitchFamily="49" charset="0"/>
                <a:ea typeface="Helvetica Neue"/>
                <a:cs typeface="Helvetica Neue"/>
              </a:rPr>
              <a:t>char</a:t>
            </a:r>
            <a:r>
              <a:rPr lang="en-US" altLang="en-US" smtClean="0">
                <a:latin typeface="Helvetica Neue"/>
                <a:ea typeface="Helvetica Neue"/>
                <a:cs typeface="Helvetica Neue"/>
              </a:rPr>
              <a:t> Data Type</a:t>
            </a:r>
          </a:p>
        </p:txBody>
      </p:sp>
      <p:sp>
        <p:nvSpPr>
          <p:cNvPr id="32771" name="Rectangle 3"/>
          <p:cNvSpPr>
            <a:spLocks noGrp="1" noChangeArrowheads="1"/>
          </p:cNvSpPr>
          <p:nvPr>
            <p:ph type="body" idx="4294967295"/>
          </p:nvPr>
        </p:nvSpPr>
        <p:spPr/>
        <p:txBody>
          <a:bodyPr/>
          <a:lstStyle/>
          <a:p>
            <a:pPr eaLnBrk="1" hangingPunct="1"/>
            <a:r>
              <a:rPr lang="en-US" altLang="en-US" sz="2800" dirty="0" smtClean="0">
                <a:latin typeface="Helvetica Neue"/>
                <a:ea typeface="Helvetica Neue"/>
                <a:cs typeface="Helvetica Neue"/>
              </a:rPr>
              <a:t>The Java </a:t>
            </a:r>
            <a:r>
              <a:rPr lang="en-US" altLang="en-US" sz="2800" dirty="0" smtClean="0">
                <a:latin typeface="Courier New" panose="02070309020205020404" pitchFamily="49" charset="0"/>
                <a:ea typeface="Helvetica Neue"/>
                <a:cs typeface="Helvetica Neue"/>
              </a:rPr>
              <a:t>char</a:t>
            </a:r>
            <a:r>
              <a:rPr lang="en-US" altLang="en-US" sz="2800" dirty="0" smtClean="0">
                <a:latin typeface="Helvetica Neue"/>
                <a:ea typeface="Helvetica Neue"/>
                <a:cs typeface="Helvetica Neue"/>
              </a:rPr>
              <a:t> data type provides access to single characters.</a:t>
            </a:r>
          </a:p>
          <a:p>
            <a:pPr eaLnBrk="1" hangingPunct="1"/>
            <a:r>
              <a:rPr lang="en-US" altLang="en-US" sz="2800" dirty="0" smtClean="0">
                <a:latin typeface="Courier New" panose="02070309020205020404" pitchFamily="49" charset="0"/>
                <a:ea typeface="Helvetica Neue"/>
                <a:cs typeface="Helvetica Neue"/>
              </a:rPr>
              <a:t>char</a:t>
            </a:r>
            <a:r>
              <a:rPr lang="en-US" altLang="en-US" sz="2800" dirty="0" smtClean="0">
                <a:latin typeface="Helvetica Neue"/>
                <a:ea typeface="Helvetica Neue"/>
                <a:cs typeface="Helvetica Neue"/>
              </a:rPr>
              <a:t> literals are enclosed in single quote marks.</a:t>
            </a:r>
          </a:p>
          <a:p>
            <a:pPr lvl="1" eaLnBrk="1" hangingPunct="1"/>
            <a:r>
              <a:rPr lang="en-US" altLang="en-US" sz="2400" dirty="0" smtClean="0">
                <a:latin typeface="Helvetica Neue"/>
                <a:ea typeface="Helvetica Neue"/>
                <a:cs typeface="Helvetica Neue"/>
              </a:rPr>
              <a:t>‘a’, ‘Z’, ‘\n’, ‘1’</a:t>
            </a:r>
          </a:p>
          <a:p>
            <a:pPr eaLnBrk="1" hangingPunct="1"/>
            <a:r>
              <a:rPr lang="en-US" altLang="en-US" sz="2800" dirty="0" smtClean="0">
                <a:latin typeface="Helvetica Neue"/>
                <a:ea typeface="Helvetica Neue"/>
                <a:cs typeface="Helvetica Neue"/>
              </a:rPr>
              <a:t>Don’t confuse </a:t>
            </a:r>
            <a:r>
              <a:rPr lang="en-US" altLang="en-US" sz="2800" dirty="0" smtClean="0">
                <a:latin typeface="Courier New" panose="02070309020205020404" pitchFamily="49" charset="0"/>
                <a:ea typeface="Helvetica Neue"/>
                <a:cs typeface="Helvetica Neue"/>
              </a:rPr>
              <a:t>char</a:t>
            </a:r>
            <a:r>
              <a:rPr lang="en-US" altLang="en-US" sz="2800" dirty="0" smtClean="0">
                <a:latin typeface="Helvetica Neue"/>
                <a:ea typeface="Helvetica Neue"/>
                <a:cs typeface="Helvetica Neue"/>
              </a:rPr>
              <a:t> literals with string literals.</a:t>
            </a:r>
          </a:p>
          <a:p>
            <a:pPr lvl="1" eaLnBrk="1" hangingPunct="1"/>
            <a:r>
              <a:rPr lang="en-US" altLang="en-US" sz="2400" dirty="0" smtClean="0">
                <a:latin typeface="Courier New" panose="02070309020205020404" pitchFamily="49" charset="0"/>
                <a:ea typeface="Helvetica Neue"/>
                <a:cs typeface="Helvetica Neue"/>
              </a:rPr>
              <a:t>char</a:t>
            </a:r>
            <a:r>
              <a:rPr lang="en-US" altLang="en-US" sz="2400" dirty="0" smtClean="0">
                <a:latin typeface="Helvetica Neue"/>
                <a:ea typeface="Helvetica Neue"/>
                <a:cs typeface="Helvetica Neue"/>
              </a:rPr>
              <a:t> literals are enclosed in single quotes.</a:t>
            </a:r>
          </a:p>
          <a:p>
            <a:pPr lvl="1" eaLnBrk="1" hangingPunct="1"/>
            <a:r>
              <a:rPr lang="en-US" altLang="en-US" sz="2400" dirty="0" smtClean="0">
                <a:latin typeface="Helvetica Neue"/>
                <a:ea typeface="Helvetica Neue"/>
                <a:cs typeface="Helvetica Neue"/>
              </a:rPr>
              <a:t>String literals are enclosed in double quotes.</a:t>
            </a:r>
          </a:p>
          <a:p>
            <a:pPr lvl="1" eaLnBrk="1" hangingPunct="1">
              <a:buFontTx/>
              <a:buNone/>
            </a:pPr>
            <a:endParaRPr lang="en-US" altLang="en-US" sz="2400" dirty="0" smtClean="0">
              <a:latin typeface="Helvetica Neue"/>
              <a:ea typeface="Helvetica Neue"/>
              <a:cs typeface="Helvetica Neue"/>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17</a:t>
            </a:fld>
            <a:endParaRPr lang="en-GB" dirty="0"/>
          </a:p>
        </p:txBody>
      </p:sp>
    </p:spTree>
    <p:extLst>
      <p:ext uri="{BB962C8B-B14F-4D97-AF65-F5344CB8AC3E}">
        <p14:creationId xmlns:p14="http://schemas.microsoft.com/office/powerpoint/2010/main" val="105915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33400" y="303213"/>
            <a:ext cx="8610600" cy="992187"/>
          </a:xfrm>
        </p:spPr>
        <p:txBody>
          <a:bodyPr/>
          <a:lstStyle/>
          <a:p>
            <a:pPr eaLnBrk="1" hangingPunct="1"/>
            <a:r>
              <a:rPr lang="en-US" altLang="en-US" smtClean="0">
                <a:latin typeface="Helvetica Neue"/>
                <a:ea typeface="Helvetica Neue"/>
                <a:cs typeface="Helvetica Neue"/>
              </a:rPr>
              <a:t>Variables</a:t>
            </a:r>
            <a:endParaRPr lang="en-US" altLang="en-US" sz="2800" smtClean="0">
              <a:latin typeface="Helvetica Neue"/>
              <a:ea typeface="Helvetica Neue"/>
              <a:cs typeface="Helvetica Neue"/>
            </a:endParaRPr>
          </a:p>
        </p:txBody>
      </p:sp>
      <p:sp>
        <p:nvSpPr>
          <p:cNvPr id="34819" name="Rectangle 3"/>
          <p:cNvSpPr>
            <a:spLocks noGrp="1" noChangeArrowheads="1"/>
          </p:cNvSpPr>
          <p:nvPr>
            <p:ph type="body" idx="4294967295"/>
          </p:nvPr>
        </p:nvSpPr>
        <p:spPr>
          <a:xfrm>
            <a:off x="509588" y="1466850"/>
            <a:ext cx="8294687" cy="1179513"/>
          </a:xfrm>
        </p:spPr>
        <p:txBody>
          <a:bodyPr/>
          <a:lstStyle/>
          <a:p>
            <a:pPr eaLnBrk="1" hangingPunct="1"/>
            <a:r>
              <a:rPr lang="en-US" altLang="en-US" smtClean="0">
                <a:latin typeface="Helvetica Neue"/>
                <a:ea typeface="Helvetica Neue"/>
                <a:cs typeface="Helvetica Neue"/>
              </a:rPr>
              <a:t>Variables are simply a name given to represent a place in memory.</a:t>
            </a:r>
          </a:p>
        </p:txBody>
      </p:sp>
      <p:grpSp>
        <p:nvGrpSpPr>
          <p:cNvPr id="34820" name="Group 29"/>
          <p:cNvGrpSpPr>
            <a:grpSpLocks/>
          </p:cNvGrpSpPr>
          <p:nvPr/>
        </p:nvGrpSpPr>
        <p:grpSpPr bwMode="auto">
          <a:xfrm>
            <a:off x="2514600" y="2743200"/>
            <a:ext cx="2971800" cy="3124200"/>
            <a:chOff x="1584" y="1584"/>
            <a:chExt cx="1872" cy="1968"/>
          </a:xfrm>
        </p:grpSpPr>
        <p:sp>
          <p:nvSpPr>
            <p:cNvPr id="34821" name="Rectangle 30"/>
            <p:cNvSpPr>
              <a:spLocks noChangeArrowheads="1"/>
            </p:cNvSpPr>
            <p:nvPr/>
          </p:nvSpPr>
          <p:spPr bwMode="auto">
            <a:xfrm>
              <a:off x="2208" y="163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2" name="Rectangle 31"/>
            <p:cNvSpPr>
              <a:spLocks noChangeArrowheads="1"/>
            </p:cNvSpPr>
            <p:nvPr/>
          </p:nvSpPr>
          <p:spPr bwMode="auto">
            <a:xfrm>
              <a:off x="2208" y="187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3" name="Rectangle 32"/>
            <p:cNvSpPr>
              <a:spLocks noChangeArrowheads="1"/>
            </p:cNvSpPr>
            <p:nvPr/>
          </p:nvSpPr>
          <p:spPr bwMode="auto">
            <a:xfrm>
              <a:off x="2208" y="211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4" name="Rectangle 33"/>
            <p:cNvSpPr>
              <a:spLocks noChangeArrowheads="1"/>
            </p:cNvSpPr>
            <p:nvPr/>
          </p:nvSpPr>
          <p:spPr bwMode="auto">
            <a:xfrm>
              <a:off x="2208" y="235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5" name="Rectangle 34"/>
            <p:cNvSpPr>
              <a:spLocks noChangeArrowheads="1"/>
            </p:cNvSpPr>
            <p:nvPr/>
          </p:nvSpPr>
          <p:spPr bwMode="auto">
            <a:xfrm>
              <a:off x="2208" y="259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6" name="Rectangle 35"/>
            <p:cNvSpPr>
              <a:spLocks noChangeArrowheads="1"/>
            </p:cNvSpPr>
            <p:nvPr/>
          </p:nvSpPr>
          <p:spPr bwMode="auto">
            <a:xfrm>
              <a:off x="2208" y="283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7" name="Rectangle 36"/>
            <p:cNvSpPr>
              <a:spLocks noChangeArrowheads="1"/>
            </p:cNvSpPr>
            <p:nvPr/>
          </p:nvSpPr>
          <p:spPr bwMode="auto">
            <a:xfrm>
              <a:off x="2208" y="307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8" name="Rectangle 37"/>
            <p:cNvSpPr>
              <a:spLocks noChangeArrowheads="1"/>
            </p:cNvSpPr>
            <p:nvPr/>
          </p:nvSpPr>
          <p:spPr bwMode="auto">
            <a:xfrm>
              <a:off x="2208" y="331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4829" name="Text Box 38"/>
            <p:cNvSpPr txBox="1">
              <a:spLocks noChangeArrowheads="1"/>
            </p:cNvSpPr>
            <p:nvPr/>
          </p:nvSpPr>
          <p:spPr bwMode="auto">
            <a:xfrm>
              <a:off x="1584" y="15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0x000</a:t>
              </a:r>
            </a:p>
          </p:txBody>
        </p:sp>
        <p:sp>
          <p:nvSpPr>
            <p:cNvPr id="34830" name="Text Box 39"/>
            <p:cNvSpPr txBox="1">
              <a:spLocks noChangeArrowheads="1"/>
            </p:cNvSpPr>
            <p:nvPr/>
          </p:nvSpPr>
          <p:spPr bwMode="auto">
            <a:xfrm>
              <a:off x="1584" y="18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0x001</a:t>
              </a:r>
            </a:p>
          </p:txBody>
        </p:sp>
        <p:sp>
          <p:nvSpPr>
            <p:cNvPr id="34831" name="Text Box 40"/>
            <p:cNvSpPr txBox="1">
              <a:spLocks noChangeArrowheads="1"/>
            </p:cNvSpPr>
            <p:nvPr/>
          </p:nvSpPr>
          <p:spPr bwMode="auto">
            <a:xfrm>
              <a:off x="1584" y="20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0x002</a:t>
              </a:r>
            </a:p>
          </p:txBody>
        </p:sp>
        <p:sp>
          <p:nvSpPr>
            <p:cNvPr id="34832" name="Text Box 41"/>
            <p:cNvSpPr txBox="1">
              <a:spLocks noChangeArrowheads="1"/>
            </p:cNvSpPr>
            <p:nvPr/>
          </p:nvSpPr>
          <p:spPr bwMode="auto">
            <a:xfrm>
              <a:off x="1584" y="230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0x003</a:t>
              </a:r>
            </a:p>
          </p:txBody>
        </p:sp>
        <p:sp>
          <p:nvSpPr>
            <p:cNvPr id="34833" name="Text Box 42"/>
            <p:cNvSpPr txBox="1">
              <a:spLocks noChangeArrowheads="1"/>
            </p:cNvSpPr>
            <p:nvPr/>
          </p:nvSpPr>
          <p:spPr bwMode="auto">
            <a:xfrm>
              <a:off x="1584" y="254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0x004</a:t>
              </a:r>
            </a:p>
          </p:txBody>
        </p:sp>
        <p:sp>
          <p:nvSpPr>
            <p:cNvPr id="34834" name="Text Box 43"/>
            <p:cNvSpPr txBox="1">
              <a:spLocks noChangeArrowheads="1"/>
            </p:cNvSpPr>
            <p:nvPr/>
          </p:nvSpPr>
          <p:spPr bwMode="auto">
            <a:xfrm>
              <a:off x="1584" y="27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0x005</a:t>
              </a:r>
            </a:p>
          </p:txBody>
        </p:sp>
        <p:sp>
          <p:nvSpPr>
            <p:cNvPr id="34835" name="Text Box 44"/>
            <p:cNvSpPr txBox="1">
              <a:spLocks noChangeArrowheads="1"/>
            </p:cNvSpPr>
            <p:nvPr/>
          </p:nvSpPr>
          <p:spPr bwMode="auto">
            <a:xfrm>
              <a:off x="1584" y="30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0x006</a:t>
              </a:r>
            </a:p>
          </p:txBody>
        </p:sp>
        <p:sp>
          <p:nvSpPr>
            <p:cNvPr id="34836" name="Text Box 45"/>
            <p:cNvSpPr txBox="1">
              <a:spLocks noChangeArrowheads="1"/>
            </p:cNvSpPr>
            <p:nvPr/>
          </p:nvSpPr>
          <p:spPr bwMode="auto">
            <a:xfrm>
              <a:off x="1584" y="32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0x007</a:t>
              </a:r>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18</a:t>
            </a:fld>
            <a:endParaRPr lang="en-GB" dirty="0"/>
          </a:p>
        </p:txBody>
      </p:sp>
    </p:spTree>
    <p:extLst>
      <p:ext uri="{BB962C8B-B14F-4D97-AF65-F5344CB8AC3E}">
        <p14:creationId xmlns:p14="http://schemas.microsoft.com/office/powerpoint/2010/main" val="151645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303213"/>
            <a:ext cx="8610600" cy="992187"/>
          </a:xfrm>
        </p:spPr>
        <p:txBody>
          <a:bodyPr/>
          <a:lstStyle/>
          <a:p>
            <a:pPr eaLnBrk="1" hangingPunct="1"/>
            <a:r>
              <a:rPr lang="en-US" altLang="en-US" smtClean="0">
                <a:latin typeface="Helvetica Neue"/>
                <a:ea typeface="Helvetica Neue"/>
                <a:cs typeface="Helvetica Neue"/>
              </a:rPr>
              <a:t>Variables</a:t>
            </a:r>
            <a:endParaRPr lang="en-US" altLang="en-US" sz="2800" smtClean="0">
              <a:latin typeface="Helvetica Neue"/>
              <a:ea typeface="Helvetica Neue"/>
              <a:cs typeface="Helvetica Neue"/>
            </a:endParaRPr>
          </a:p>
        </p:txBody>
      </p:sp>
      <p:grpSp>
        <p:nvGrpSpPr>
          <p:cNvPr id="35843" name="Group 4"/>
          <p:cNvGrpSpPr>
            <a:grpSpLocks/>
          </p:cNvGrpSpPr>
          <p:nvPr/>
        </p:nvGrpSpPr>
        <p:grpSpPr bwMode="auto">
          <a:xfrm>
            <a:off x="2514600" y="2514600"/>
            <a:ext cx="2971800" cy="3124200"/>
            <a:chOff x="1584" y="1584"/>
            <a:chExt cx="1872" cy="1968"/>
          </a:xfrm>
        </p:grpSpPr>
        <p:sp>
          <p:nvSpPr>
            <p:cNvPr id="35851" name="Rectangle 5"/>
            <p:cNvSpPr>
              <a:spLocks noChangeArrowheads="1"/>
            </p:cNvSpPr>
            <p:nvPr/>
          </p:nvSpPr>
          <p:spPr bwMode="auto">
            <a:xfrm>
              <a:off x="2208" y="163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2" name="Rectangle 6"/>
            <p:cNvSpPr>
              <a:spLocks noChangeArrowheads="1"/>
            </p:cNvSpPr>
            <p:nvPr/>
          </p:nvSpPr>
          <p:spPr bwMode="auto">
            <a:xfrm>
              <a:off x="2208" y="187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3" name="Rectangle 7"/>
            <p:cNvSpPr>
              <a:spLocks noChangeArrowheads="1"/>
            </p:cNvSpPr>
            <p:nvPr/>
          </p:nvSpPr>
          <p:spPr bwMode="auto">
            <a:xfrm>
              <a:off x="2208" y="211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4" name="Rectangle 8"/>
            <p:cNvSpPr>
              <a:spLocks noChangeArrowheads="1"/>
            </p:cNvSpPr>
            <p:nvPr/>
          </p:nvSpPr>
          <p:spPr bwMode="auto">
            <a:xfrm>
              <a:off x="2208" y="235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5" name="Rectangle 9"/>
            <p:cNvSpPr>
              <a:spLocks noChangeArrowheads="1"/>
            </p:cNvSpPr>
            <p:nvPr/>
          </p:nvSpPr>
          <p:spPr bwMode="auto">
            <a:xfrm>
              <a:off x="2208" y="259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6" name="Rectangle 10"/>
            <p:cNvSpPr>
              <a:spLocks noChangeArrowheads="1"/>
            </p:cNvSpPr>
            <p:nvPr/>
          </p:nvSpPr>
          <p:spPr bwMode="auto">
            <a:xfrm>
              <a:off x="2208" y="283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7" name="Rectangle 11"/>
            <p:cNvSpPr>
              <a:spLocks noChangeArrowheads="1"/>
            </p:cNvSpPr>
            <p:nvPr/>
          </p:nvSpPr>
          <p:spPr bwMode="auto">
            <a:xfrm>
              <a:off x="2208" y="307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8" name="Rectangle 12"/>
            <p:cNvSpPr>
              <a:spLocks noChangeArrowheads="1"/>
            </p:cNvSpPr>
            <p:nvPr/>
          </p:nvSpPr>
          <p:spPr bwMode="auto">
            <a:xfrm>
              <a:off x="2208" y="331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35859" name="Text Box 13"/>
            <p:cNvSpPr txBox="1">
              <a:spLocks noChangeArrowheads="1"/>
            </p:cNvSpPr>
            <p:nvPr/>
          </p:nvSpPr>
          <p:spPr bwMode="auto">
            <a:xfrm>
              <a:off x="1584" y="15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0x000</a:t>
              </a:r>
            </a:p>
          </p:txBody>
        </p:sp>
        <p:sp>
          <p:nvSpPr>
            <p:cNvPr id="35860" name="Text Box 14"/>
            <p:cNvSpPr txBox="1">
              <a:spLocks noChangeArrowheads="1"/>
            </p:cNvSpPr>
            <p:nvPr/>
          </p:nvSpPr>
          <p:spPr bwMode="auto">
            <a:xfrm>
              <a:off x="1584" y="18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0x001</a:t>
              </a:r>
            </a:p>
          </p:txBody>
        </p:sp>
        <p:sp>
          <p:nvSpPr>
            <p:cNvPr id="35861" name="Text Box 15"/>
            <p:cNvSpPr txBox="1">
              <a:spLocks noChangeArrowheads="1"/>
            </p:cNvSpPr>
            <p:nvPr/>
          </p:nvSpPr>
          <p:spPr bwMode="auto">
            <a:xfrm>
              <a:off x="1584" y="20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0x002</a:t>
              </a:r>
            </a:p>
          </p:txBody>
        </p:sp>
        <p:sp>
          <p:nvSpPr>
            <p:cNvPr id="35862" name="Text Box 16"/>
            <p:cNvSpPr txBox="1">
              <a:spLocks noChangeArrowheads="1"/>
            </p:cNvSpPr>
            <p:nvPr/>
          </p:nvSpPr>
          <p:spPr bwMode="auto">
            <a:xfrm>
              <a:off x="1584" y="230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0x003</a:t>
              </a:r>
            </a:p>
          </p:txBody>
        </p:sp>
        <p:sp>
          <p:nvSpPr>
            <p:cNvPr id="35863" name="Text Box 17"/>
            <p:cNvSpPr txBox="1">
              <a:spLocks noChangeArrowheads="1"/>
            </p:cNvSpPr>
            <p:nvPr/>
          </p:nvSpPr>
          <p:spPr bwMode="auto">
            <a:xfrm>
              <a:off x="1584" y="254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0x004</a:t>
              </a:r>
            </a:p>
          </p:txBody>
        </p:sp>
        <p:sp>
          <p:nvSpPr>
            <p:cNvPr id="35864" name="Text Box 18"/>
            <p:cNvSpPr txBox="1">
              <a:spLocks noChangeArrowheads="1"/>
            </p:cNvSpPr>
            <p:nvPr/>
          </p:nvSpPr>
          <p:spPr bwMode="auto">
            <a:xfrm>
              <a:off x="1584" y="27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0x005</a:t>
              </a:r>
            </a:p>
          </p:txBody>
        </p:sp>
        <p:sp>
          <p:nvSpPr>
            <p:cNvPr id="35865" name="Text Box 19"/>
            <p:cNvSpPr txBox="1">
              <a:spLocks noChangeArrowheads="1"/>
            </p:cNvSpPr>
            <p:nvPr/>
          </p:nvSpPr>
          <p:spPr bwMode="auto">
            <a:xfrm>
              <a:off x="1584" y="30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0x006</a:t>
              </a:r>
            </a:p>
          </p:txBody>
        </p:sp>
        <p:sp>
          <p:nvSpPr>
            <p:cNvPr id="35866" name="Text Box 20"/>
            <p:cNvSpPr txBox="1">
              <a:spLocks noChangeArrowheads="1"/>
            </p:cNvSpPr>
            <p:nvPr/>
          </p:nvSpPr>
          <p:spPr bwMode="auto">
            <a:xfrm>
              <a:off x="1584" y="32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0x007</a:t>
              </a:r>
            </a:p>
          </p:txBody>
        </p:sp>
      </p:grpSp>
      <p:sp>
        <p:nvSpPr>
          <p:cNvPr id="86037" name="Text Box 21"/>
          <p:cNvSpPr txBox="1">
            <a:spLocks noChangeArrowheads="1"/>
          </p:cNvSpPr>
          <p:nvPr/>
        </p:nvSpPr>
        <p:spPr bwMode="auto">
          <a:xfrm>
            <a:off x="136525" y="2860675"/>
            <a:ext cx="22161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solidFill>
                  <a:schemeClr val="hlink"/>
                </a:solidFill>
                <a:latin typeface="Times New Roman" panose="02020603050405020304" pitchFamily="18" charset="0"/>
              </a:rPr>
              <a:t>The Java Virtual</a:t>
            </a:r>
          </a:p>
          <a:p>
            <a:pPr eaLnBrk="1" hangingPunct="1">
              <a:spcBef>
                <a:spcPct val="0"/>
              </a:spcBef>
              <a:buClrTx/>
              <a:buFontTx/>
              <a:buNone/>
            </a:pPr>
            <a:r>
              <a:rPr lang="en-US" altLang="en-US" sz="2400">
                <a:solidFill>
                  <a:schemeClr val="hlink"/>
                </a:solidFill>
                <a:latin typeface="Times New Roman" panose="02020603050405020304" pitchFamily="18" charset="0"/>
              </a:rPr>
              <a:t>Machine (JVM)</a:t>
            </a:r>
          </a:p>
          <a:p>
            <a:pPr eaLnBrk="1" hangingPunct="1">
              <a:spcBef>
                <a:spcPct val="0"/>
              </a:spcBef>
              <a:buClrTx/>
              <a:buFontTx/>
              <a:buNone/>
            </a:pPr>
            <a:r>
              <a:rPr lang="en-US" altLang="en-US" sz="2400">
                <a:solidFill>
                  <a:schemeClr val="hlink"/>
                </a:solidFill>
                <a:latin typeface="Times New Roman" panose="02020603050405020304" pitchFamily="18" charset="0"/>
              </a:rPr>
              <a:t>actually decides</a:t>
            </a:r>
          </a:p>
          <a:p>
            <a:pPr eaLnBrk="1" hangingPunct="1">
              <a:spcBef>
                <a:spcPct val="0"/>
              </a:spcBef>
              <a:buClrTx/>
              <a:buFontTx/>
              <a:buNone/>
            </a:pPr>
            <a:r>
              <a:rPr lang="en-US" altLang="en-US" sz="2400">
                <a:solidFill>
                  <a:schemeClr val="hlink"/>
                </a:solidFill>
                <a:latin typeface="Times New Roman" panose="02020603050405020304" pitchFamily="18" charset="0"/>
              </a:rPr>
              <a:t>where the value</a:t>
            </a:r>
          </a:p>
          <a:p>
            <a:pPr eaLnBrk="1" hangingPunct="1">
              <a:spcBef>
                <a:spcPct val="0"/>
              </a:spcBef>
              <a:buClrTx/>
              <a:buFontTx/>
              <a:buNone/>
            </a:pPr>
            <a:r>
              <a:rPr lang="en-US" altLang="en-US" sz="2400">
                <a:solidFill>
                  <a:schemeClr val="hlink"/>
                </a:solidFill>
                <a:latin typeface="Times New Roman" panose="02020603050405020304" pitchFamily="18" charset="0"/>
              </a:rPr>
              <a:t>will be placed</a:t>
            </a:r>
          </a:p>
          <a:p>
            <a:pPr eaLnBrk="1" hangingPunct="1">
              <a:spcBef>
                <a:spcPct val="0"/>
              </a:spcBef>
              <a:buClrTx/>
              <a:buFontTx/>
              <a:buNone/>
            </a:pPr>
            <a:r>
              <a:rPr lang="en-US" altLang="en-US" sz="2400">
                <a:solidFill>
                  <a:schemeClr val="hlink"/>
                </a:solidFill>
                <a:latin typeface="Times New Roman" panose="02020603050405020304" pitchFamily="18" charset="0"/>
              </a:rPr>
              <a:t>in memory.</a:t>
            </a:r>
          </a:p>
        </p:txBody>
      </p:sp>
      <p:grpSp>
        <p:nvGrpSpPr>
          <p:cNvPr id="35845" name="Group 22"/>
          <p:cNvGrpSpPr>
            <a:grpSpLocks/>
          </p:cNvGrpSpPr>
          <p:nvPr/>
        </p:nvGrpSpPr>
        <p:grpSpPr bwMode="auto">
          <a:xfrm>
            <a:off x="4191000" y="1905000"/>
            <a:ext cx="4940300" cy="3521075"/>
            <a:chOff x="2640" y="1231"/>
            <a:chExt cx="3112" cy="2218"/>
          </a:xfrm>
        </p:grpSpPr>
        <p:sp>
          <p:nvSpPr>
            <p:cNvPr id="35846" name="Text Box 23"/>
            <p:cNvSpPr txBox="1">
              <a:spLocks noChangeArrowheads="1"/>
            </p:cNvSpPr>
            <p:nvPr/>
          </p:nvSpPr>
          <p:spPr bwMode="auto">
            <a:xfrm>
              <a:off x="2640" y="235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72</a:t>
              </a:r>
            </a:p>
          </p:txBody>
        </p:sp>
        <p:sp>
          <p:nvSpPr>
            <p:cNvPr id="35847" name="Text Box 24"/>
            <p:cNvSpPr txBox="1">
              <a:spLocks noChangeArrowheads="1"/>
            </p:cNvSpPr>
            <p:nvPr/>
          </p:nvSpPr>
          <p:spPr bwMode="auto">
            <a:xfrm>
              <a:off x="3792" y="1231"/>
              <a:ext cx="196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b="1">
                  <a:latin typeface="Times New Roman" panose="02020603050405020304" pitchFamily="18" charset="0"/>
                </a:rPr>
                <a:t>Assume that the this</a:t>
              </a:r>
            </a:p>
            <a:p>
              <a:pPr eaLnBrk="1" hangingPunct="1">
                <a:spcBef>
                  <a:spcPct val="0"/>
                </a:spcBef>
                <a:buClrTx/>
                <a:buFontTx/>
                <a:buNone/>
              </a:pPr>
              <a:r>
                <a:rPr lang="en-US" altLang="en-US" sz="2000" b="1">
                  <a:latin typeface="Times New Roman" panose="02020603050405020304" pitchFamily="18" charset="0"/>
                </a:rPr>
                <a:t>variable declaration</a:t>
              </a:r>
            </a:p>
            <a:p>
              <a:pPr eaLnBrk="1" hangingPunct="1">
                <a:spcBef>
                  <a:spcPct val="0"/>
                </a:spcBef>
                <a:buClrTx/>
                <a:buFontTx/>
                <a:buNone/>
              </a:pPr>
              <a:r>
                <a:rPr lang="en-US" altLang="en-US" sz="2000" b="1">
                  <a:latin typeface="Times New Roman" panose="02020603050405020304" pitchFamily="18" charset="0"/>
                </a:rPr>
                <a:t>has been made.</a:t>
              </a:r>
            </a:p>
            <a:p>
              <a:pPr eaLnBrk="1" hangingPunct="1">
                <a:spcBef>
                  <a:spcPct val="0"/>
                </a:spcBef>
                <a:buClrTx/>
                <a:buFontTx/>
                <a:buNone/>
              </a:pPr>
              <a:r>
                <a:rPr lang="en-US" altLang="en-US" sz="2400">
                  <a:solidFill>
                    <a:schemeClr val="accent2"/>
                  </a:solidFill>
                  <a:latin typeface="Courier New" panose="02070309020205020404" pitchFamily="49" charset="0"/>
                </a:rPr>
                <a:t>int length = 72;</a:t>
              </a:r>
            </a:p>
          </p:txBody>
        </p:sp>
        <p:sp>
          <p:nvSpPr>
            <p:cNvPr id="35848" name="Text Box 25"/>
            <p:cNvSpPr txBox="1">
              <a:spLocks noChangeArrowheads="1"/>
            </p:cNvSpPr>
            <p:nvPr/>
          </p:nvSpPr>
          <p:spPr bwMode="auto">
            <a:xfrm>
              <a:off x="3792" y="2623"/>
              <a:ext cx="144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b="1">
                  <a:latin typeface="Times New Roman" panose="02020603050405020304" pitchFamily="18" charset="0"/>
                </a:rPr>
                <a:t>The variable length</a:t>
              </a:r>
            </a:p>
            <a:p>
              <a:pPr eaLnBrk="1" hangingPunct="1">
                <a:spcBef>
                  <a:spcPct val="0"/>
                </a:spcBef>
                <a:buClrTx/>
                <a:buFontTx/>
                <a:buNone/>
              </a:pPr>
              <a:r>
                <a:rPr lang="en-US" altLang="en-US" sz="2000" b="1">
                  <a:latin typeface="Times New Roman" panose="02020603050405020304" pitchFamily="18" charset="0"/>
                </a:rPr>
                <a:t>is a symbolic name</a:t>
              </a:r>
            </a:p>
            <a:p>
              <a:pPr eaLnBrk="1" hangingPunct="1">
                <a:spcBef>
                  <a:spcPct val="0"/>
                </a:spcBef>
                <a:buClrTx/>
                <a:buFontTx/>
                <a:buNone/>
              </a:pPr>
              <a:r>
                <a:rPr lang="en-US" altLang="en-US" sz="2000" b="1">
                  <a:latin typeface="Times New Roman" panose="02020603050405020304" pitchFamily="18" charset="0"/>
                </a:rPr>
                <a:t>for the memory</a:t>
              </a:r>
            </a:p>
            <a:p>
              <a:pPr eaLnBrk="1" hangingPunct="1">
                <a:spcBef>
                  <a:spcPct val="0"/>
                </a:spcBef>
                <a:buClrTx/>
                <a:buFontTx/>
                <a:buNone/>
              </a:pPr>
              <a:r>
                <a:rPr lang="en-US" altLang="en-US" sz="2000" b="1">
                  <a:latin typeface="Times New Roman" panose="02020603050405020304" pitchFamily="18" charset="0"/>
                </a:rPr>
                <a:t>location 0x003.</a:t>
              </a:r>
            </a:p>
          </p:txBody>
        </p:sp>
        <p:sp>
          <p:nvSpPr>
            <p:cNvPr id="35849" name="Line 26"/>
            <p:cNvSpPr>
              <a:spLocks noChangeShapeType="1"/>
            </p:cNvSpPr>
            <p:nvPr/>
          </p:nvSpPr>
          <p:spPr bwMode="auto">
            <a:xfrm flipH="1" flipV="1">
              <a:off x="3216" y="2496"/>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0" name="Line 27"/>
            <p:cNvSpPr>
              <a:spLocks noChangeShapeType="1"/>
            </p:cNvSpPr>
            <p:nvPr/>
          </p:nvSpPr>
          <p:spPr bwMode="auto">
            <a:xfrm flipV="1">
              <a:off x="4512" y="2160"/>
              <a:ext cx="0"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19</a:t>
            </a:fld>
            <a:endParaRPr lang="en-GB" dirty="0"/>
          </a:p>
        </p:txBody>
      </p:sp>
    </p:spTree>
    <p:extLst>
      <p:ext uri="{BB962C8B-B14F-4D97-AF65-F5344CB8AC3E}">
        <p14:creationId xmlns:p14="http://schemas.microsoft.com/office/powerpoint/2010/main" val="223939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37"/>
                                        </p:tgtEl>
                                        <p:attrNameLst>
                                          <p:attrName>style.visibility</p:attrName>
                                        </p:attrNameLst>
                                      </p:cBhvr>
                                      <p:to>
                                        <p:strVal val="visible"/>
                                      </p:to>
                                    </p:set>
                                    <p:animEffect transition="in" filter="blinds(horizontal)">
                                      <p:cBhvr>
                                        <p:cTn id="7" dur="500"/>
                                        <p:tgtEl>
                                          <p:spTgt spid="86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81000" y="365126"/>
            <a:ext cx="8134350" cy="1325563"/>
          </a:xfrm>
        </p:spPr>
        <p:txBody>
          <a:bodyPr/>
          <a:lstStyle/>
          <a:p>
            <a:pPr eaLnBrk="1" hangingPunct="1"/>
            <a:r>
              <a:rPr lang="en-US" altLang="en-US" dirty="0" smtClean="0">
                <a:latin typeface="Helvetica Neue"/>
                <a:ea typeface="Helvetica Neue"/>
                <a:cs typeface="Helvetica Neue"/>
              </a:rPr>
              <a:t>Java Basics</a:t>
            </a:r>
          </a:p>
        </p:txBody>
      </p:sp>
      <p:sp>
        <p:nvSpPr>
          <p:cNvPr id="17411" name="Rectangle 3"/>
          <p:cNvSpPr>
            <a:spLocks noGrp="1" noChangeArrowheads="1"/>
          </p:cNvSpPr>
          <p:nvPr>
            <p:ph type="body" idx="4294967295"/>
          </p:nvPr>
        </p:nvSpPr>
        <p:spPr>
          <a:xfrm>
            <a:off x="381000" y="1447800"/>
            <a:ext cx="8001000" cy="4724400"/>
          </a:xfrm>
        </p:spPr>
        <p:txBody>
          <a:bodyPr>
            <a:normAutofit/>
          </a:bodyPr>
          <a:lstStyle/>
          <a:p>
            <a:pPr eaLnBrk="1" hangingPunct="1"/>
            <a:r>
              <a:rPr lang="en-US" altLang="en-US" sz="2800" dirty="0" smtClean="0">
                <a:latin typeface="Helvetica Neue"/>
                <a:ea typeface="Helvetica Neue"/>
                <a:cs typeface="Helvetica Neue"/>
              </a:rPr>
              <a:t>Primitive data types</a:t>
            </a:r>
          </a:p>
          <a:p>
            <a:pPr eaLnBrk="1" hangingPunct="1"/>
            <a:r>
              <a:rPr lang="en-US" altLang="en-US" sz="2800" dirty="0" smtClean="0">
                <a:latin typeface="Helvetica Neue"/>
                <a:ea typeface="Helvetica Neue"/>
                <a:cs typeface="Helvetica Neue"/>
              </a:rPr>
              <a:t>Read and write to/from console</a:t>
            </a:r>
          </a:p>
          <a:p>
            <a:pPr eaLnBrk="1" hangingPunct="1"/>
            <a:r>
              <a:rPr lang="en-US" altLang="en-US" sz="2800" dirty="0" smtClean="0">
                <a:latin typeface="Helvetica Neue"/>
                <a:ea typeface="Helvetica Neue"/>
                <a:cs typeface="Helvetica Neue"/>
              </a:rPr>
              <a:t>If-else statements</a:t>
            </a:r>
          </a:p>
          <a:p>
            <a:pPr eaLnBrk="1" hangingPunct="1"/>
            <a:r>
              <a:rPr lang="en-US" altLang="en-US" sz="2800" dirty="0" smtClean="0">
                <a:latin typeface="Helvetica Neue"/>
                <a:ea typeface="Helvetica Neue"/>
                <a:cs typeface="Helvetica Neue"/>
              </a:rPr>
              <a:t>Loops</a:t>
            </a:r>
          </a:p>
          <a:p>
            <a:pPr eaLnBrk="1" hangingPunct="1"/>
            <a:r>
              <a:rPr lang="en-US" altLang="en-US" sz="2800" dirty="0" smtClean="0">
                <a:latin typeface="Helvetica Neue"/>
                <a:ea typeface="Helvetica Neue"/>
                <a:cs typeface="Helvetica Neue"/>
              </a:rPr>
              <a:t>Basic String operations</a:t>
            </a:r>
          </a:p>
          <a:p>
            <a:pPr eaLnBrk="1" hangingPunct="1"/>
            <a:r>
              <a:rPr lang="en-US" altLang="en-US" sz="2800" dirty="0" smtClean="0">
                <a:latin typeface="Helvetica Neue"/>
                <a:ea typeface="Helvetica Neue"/>
                <a:cs typeface="Helvetica Neue"/>
              </a:rPr>
              <a:t>Read and write to/from files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a:t>
            </a:fld>
            <a:endParaRPr lang="en-GB" dirty="0"/>
          </a:p>
        </p:txBody>
      </p:sp>
    </p:spTree>
    <p:extLst>
      <p:ext uri="{BB962C8B-B14F-4D97-AF65-F5344CB8AC3E}">
        <p14:creationId xmlns:p14="http://schemas.microsoft.com/office/powerpoint/2010/main" val="4000688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Variables and Literals</a:t>
            </a:r>
          </a:p>
        </p:txBody>
      </p:sp>
      <p:sp>
        <p:nvSpPr>
          <p:cNvPr id="36867" name="Text Box 23"/>
          <p:cNvSpPr txBox="1">
            <a:spLocks noChangeArrowheads="1"/>
          </p:cNvSpPr>
          <p:nvPr/>
        </p:nvSpPr>
        <p:spPr bwMode="auto">
          <a:xfrm>
            <a:off x="1741488" y="1398588"/>
            <a:ext cx="2514600" cy="1016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a:latin typeface="Times New Roman" panose="02020603050405020304" pitchFamily="18" charset="0"/>
              </a:rPr>
              <a:t>This line is called</a:t>
            </a:r>
          </a:p>
          <a:p>
            <a:pPr eaLnBrk="1" hangingPunct="1">
              <a:spcBef>
                <a:spcPct val="0"/>
              </a:spcBef>
              <a:buClrTx/>
              <a:buFontTx/>
              <a:buNone/>
            </a:pPr>
            <a:r>
              <a:rPr lang="en-US" altLang="en-US" sz="2000">
                <a:latin typeface="Times New Roman" panose="02020603050405020304" pitchFamily="18" charset="0"/>
              </a:rPr>
              <a:t>a </a:t>
            </a:r>
            <a:r>
              <a:rPr lang="en-US" altLang="en-US" sz="2000" i="1">
                <a:latin typeface="Times New Roman" panose="02020603050405020304" pitchFamily="18" charset="0"/>
              </a:rPr>
              <a:t>variable declaration</a:t>
            </a:r>
            <a:r>
              <a:rPr lang="en-US" altLang="en-US" sz="2000">
                <a:latin typeface="Times New Roman" panose="02020603050405020304" pitchFamily="18" charset="0"/>
              </a:rPr>
              <a:t>.</a:t>
            </a:r>
          </a:p>
          <a:p>
            <a:pPr eaLnBrk="1" hangingPunct="1">
              <a:spcBef>
                <a:spcPct val="0"/>
              </a:spcBef>
              <a:buClrTx/>
              <a:buFontTx/>
              <a:buNone/>
            </a:pPr>
            <a:r>
              <a:rPr lang="en-US" altLang="en-US" sz="2000">
                <a:latin typeface="Times New Roman" panose="02020603050405020304" pitchFamily="18" charset="0"/>
              </a:rPr>
              <a:t>    </a:t>
            </a:r>
            <a:r>
              <a:rPr lang="en-US" altLang="en-US" sz="2000">
                <a:solidFill>
                  <a:schemeClr val="accent2"/>
                </a:solidFill>
                <a:latin typeface="Courier New" panose="02070309020205020404" pitchFamily="49" charset="0"/>
              </a:rPr>
              <a:t>int value;</a:t>
            </a:r>
          </a:p>
        </p:txBody>
      </p:sp>
      <p:sp>
        <p:nvSpPr>
          <p:cNvPr id="163867" name="Text Box 27"/>
          <p:cNvSpPr txBox="1">
            <a:spLocks noChangeArrowheads="1"/>
          </p:cNvSpPr>
          <p:nvPr/>
        </p:nvSpPr>
        <p:spPr bwMode="auto">
          <a:xfrm>
            <a:off x="4484688" y="1422400"/>
            <a:ext cx="3141662" cy="1016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a:latin typeface="Times New Roman" panose="02020603050405020304" pitchFamily="18" charset="0"/>
              </a:rPr>
              <a:t>The following line is known</a:t>
            </a:r>
          </a:p>
          <a:p>
            <a:pPr eaLnBrk="1" hangingPunct="1">
              <a:spcBef>
                <a:spcPct val="0"/>
              </a:spcBef>
              <a:buClrTx/>
              <a:buFontTx/>
              <a:buNone/>
            </a:pPr>
            <a:r>
              <a:rPr lang="en-US" altLang="en-US" sz="2000">
                <a:latin typeface="Times New Roman" panose="02020603050405020304" pitchFamily="18" charset="0"/>
              </a:rPr>
              <a:t> as an assignment  statement.</a:t>
            </a:r>
          </a:p>
          <a:p>
            <a:pPr eaLnBrk="1" hangingPunct="1">
              <a:spcBef>
                <a:spcPct val="0"/>
              </a:spcBef>
              <a:buClrTx/>
              <a:buFontTx/>
              <a:buNone/>
            </a:pPr>
            <a:r>
              <a:rPr lang="en-US" altLang="en-US" sz="2000">
                <a:solidFill>
                  <a:schemeClr val="accent2"/>
                </a:solidFill>
                <a:latin typeface="Times New Roman" panose="02020603050405020304" pitchFamily="18" charset="0"/>
              </a:rPr>
              <a:t>     </a:t>
            </a:r>
            <a:r>
              <a:rPr lang="en-US" altLang="en-US" sz="2000">
                <a:solidFill>
                  <a:schemeClr val="accent2"/>
                </a:solidFill>
                <a:latin typeface="Courier New" panose="02070309020205020404" pitchFamily="49" charset="0"/>
              </a:rPr>
              <a:t>value = 5;</a:t>
            </a:r>
          </a:p>
        </p:txBody>
      </p:sp>
      <p:sp>
        <p:nvSpPr>
          <p:cNvPr id="163871" name="Text Box 31"/>
          <p:cNvSpPr txBox="1">
            <a:spLocks noChangeArrowheads="1"/>
          </p:cNvSpPr>
          <p:nvPr/>
        </p:nvSpPr>
        <p:spPr bwMode="auto">
          <a:xfrm>
            <a:off x="228600" y="5029200"/>
            <a:ext cx="43307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lnSpc>
                <a:spcPct val="90000"/>
              </a:lnSpc>
              <a:spcAft>
                <a:spcPct val="20000"/>
              </a:spcAft>
              <a:buClr>
                <a:schemeClr val="accent2"/>
              </a:buClr>
              <a:buSzPct val="110000"/>
              <a:buFontTx/>
              <a:buNone/>
            </a:pPr>
            <a:r>
              <a:rPr lang="en-US" altLang="en-US" sz="1600">
                <a:latin typeface="Courier New" panose="02070309020205020404" pitchFamily="49" charset="0"/>
              </a:rPr>
              <a:t>System.out.print("The value is ");</a:t>
            </a:r>
            <a:endParaRPr lang="en-US" altLang="en-US" sz="1600">
              <a:latin typeface="Times New Roman" panose="02020603050405020304" pitchFamily="18" charset="0"/>
            </a:endParaRPr>
          </a:p>
          <a:p>
            <a:pPr eaLnBrk="1" hangingPunct="1">
              <a:lnSpc>
                <a:spcPct val="90000"/>
              </a:lnSpc>
              <a:spcAft>
                <a:spcPct val="20000"/>
              </a:spcAft>
              <a:buClr>
                <a:schemeClr val="accent2"/>
              </a:buClr>
              <a:buSzPct val="110000"/>
              <a:buFontTx/>
              <a:buNone/>
            </a:pPr>
            <a:r>
              <a:rPr lang="en-US" altLang="en-US" sz="1600">
                <a:latin typeface="Courier New" panose="02070309020205020404" pitchFamily="49" charset="0"/>
              </a:rPr>
              <a:t>System.out.println(value);</a:t>
            </a:r>
            <a:endParaRPr lang="en-US" altLang="en-US" sz="1800">
              <a:latin typeface="Times New Roman" panose="02020603050405020304" pitchFamily="18" charset="0"/>
            </a:endParaRPr>
          </a:p>
        </p:txBody>
      </p:sp>
      <p:grpSp>
        <p:nvGrpSpPr>
          <p:cNvPr id="2" name="Group 42"/>
          <p:cNvGrpSpPr>
            <a:grpSpLocks/>
          </p:cNvGrpSpPr>
          <p:nvPr/>
        </p:nvGrpSpPr>
        <p:grpSpPr bwMode="auto">
          <a:xfrm>
            <a:off x="2514600" y="4395788"/>
            <a:ext cx="5999163" cy="633412"/>
            <a:chOff x="1584" y="2769"/>
            <a:chExt cx="3779" cy="399"/>
          </a:xfrm>
        </p:grpSpPr>
        <p:cxnSp>
          <p:nvCxnSpPr>
            <p:cNvPr id="36887" name="AutoShape 32"/>
            <p:cNvCxnSpPr>
              <a:cxnSpLocks noChangeShapeType="1"/>
              <a:stCxn id="36888" idx="1"/>
            </p:cNvCxnSpPr>
            <p:nvPr/>
          </p:nvCxnSpPr>
          <p:spPr bwMode="auto">
            <a:xfrm rot="10800000" flipV="1">
              <a:off x="2064" y="2903"/>
              <a:ext cx="288" cy="172"/>
            </a:xfrm>
            <a:prstGeom prst="bentConnector3">
              <a:avLst>
                <a:gd name="adj1" fmla="val 10104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6888" name="Text Box 33"/>
            <p:cNvSpPr txBox="1">
              <a:spLocks noChangeArrowheads="1"/>
            </p:cNvSpPr>
            <p:nvPr/>
          </p:nvSpPr>
          <p:spPr bwMode="auto">
            <a:xfrm>
              <a:off x="2352" y="2769"/>
              <a:ext cx="3011" cy="2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a:latin typeface="Times New Roman" panose="02020603050405020304" pitchFamily="18" charset="0"/>
                </a:rPr>
                <a:t>This is a string </a:t>
              </a:r>
              <a:r>
                <a:rPr lang="en-US" altLang="en-US" sz="2000" i="1">
                  <a:latin typeface="Times New Roman" panose="02020603050405020304" pitchFamily="18" charset="0"/>
                </a:rPr>
                <a:t>literal</a:t>
              </a:r>
              <a:r>
                <a:rPr lang="en-US" altLang="en-US" sz="2000">
                  <a:latin typeface="Times New Roman" panose="02020603050405020304" pitchFamily="18" charset="0"/>
                </a:rPr>
                <a:t>. It will be printed </a:t>
              </a:r>
              <a:r>
                <a:rPr lang="en-US" altLang="en-US" sz="2000">
                  <a:solidFill>
                    <a:schemeClr val="accent2"/>
                  </a:solidFill>
                  <a:latin typeface="Times New Roman" panose="02020603050405020304" pitchFamily="18" charset="0"/>
                </a:rPr>
                <a:t>as is</a:t>
              </a:r>
              <a:r>
                <a:rPr lang="en-US" altLang="en-US" sz="2000">
                  <a:latin typeface="Times New Roman" panose="02020603050405020304" pitchFamily="18" charset="0"/>
                </a:rPr>
                <a:t>.</a:t>
              </a:r>
            </a:p>
          </p:txBody>
        </p:sp>
        <p:sp>
          <p:nvSpPr>
            <p:cNvPr id="36889" name="AutoShape 34"/>
            <p:cNvSpPr>
              <a:spLocks/>
            </p:cNvSpPr>
            <p:nvPr/>
          </p:nvSpPr>
          <p:spPr bwMode="auto">
            <a:xfrm rot="5400000">
              <a:off x="2016" y="2640"/>
              <a:ext cx="96" cy="96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grpSp>
      <p:grpSp>
        <p:nvGrpSpPr>
          <p:cNvPr id="3" name="Group 43"/>
          <p:cNvGrpSpPr>
            <a:grpSpLocks/>
          </p:cNvGrpSpPr>
          <p:nvPr/>
        </p:nvGrpSpPr>
        <p:grpSpPr bwMode="auto">
          <a:xfrm>
            <a:off x="2667000" y="5157788"/>
            <a:ext cx="4822825" cy="1016000"/>
            <a:chOff x="1680" y="3249"/>
            <a:chExt cx="3038" cy="640"/>
          </a:xfrm>
        </p:grpSpPr>
        <p:sp>
          <p:nvSpPr>
            <p:cNvPr id="36884" name="AutoShape 35"/>
            <p:cNvSpPr>
              <a:spLocks/>
            </p:cNvSpPr>
            <p:nvPr/>
          </p:nvSpPr>
          <p:spPr bwMode="auto">
            <a:xfrm rot="16200000" flipV="1">
              <a:off x="1776" y="3456"/>
              <a:ext cx="144" cy="336"/>
            </a:xfrm>
            <a:prstGeom prst="leftBrace">
              <a:avLst>
                <a:gd name="adj1" fmla="val 19444"/>
                <a:gd name="adj2" fmla="val 4821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6885" name="Text Box 36"/>
            <p:cNvSpPr txBox="1">
              <a:spLocks noChangeArrowheads="1"/>
            </p:cNvSpPr>
            <p:nvPr/>
          </p:nvSpPr>
          <p:spPr bwMode="auto">
            <a:xfrm>
              <a:off x="3072" y="3249"/>
              <a:ext cx="1646" cy="6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a:latin typeface="Times New Roman" panose="02020603050405020304" pitchFamily="18" charset="0"/>
                </a:rPr>
                <a:t>The integer 5 will</a:t>
              </a:r>
            </a:p>
            <a:p>
              <a:pPr eaLnBrk="1" hangingPunct="1">
                <a:spcBef>
                  <a:spcPct val="0"/>
                </a:spcBef>
                <a:buClrTx/>
                <a:buFontTx/>
                <a:buNone/>
              </a:pPr>
              <a:r>
                <a:rPr lang="en-US" altLang="en-US" sz="2000">
                  <a:latin typeface="Times New Roman" panose="02020603050405020304" pitchFamily="18" charset="0"/>
                </a:rPr>
                <a:t>be printed out here.</a:t>
              </a:r>
            </a:p>
            <a:p>
              <a:pPr eaLnBrk="1" hangingPunct="1">
                <a:spcBef>
                  <a:spcPct val="0"/>
                </a:spcBef>
                <a:buClrTx/>
                <a:buFontTx/>
                <a:buNone/>
              </a:pPr>
              <a:r>
                <a:rPr lang="en-US" altLang="en-US" sz="2000">
                  <a:solidFill>
                    <a:schemeClr val="accent2"/>
                  </a:solidFill>
                  <a:latin typeface="Times New Roman" panose="02020603050405020304" pitchFamily="18" charset="0"/>
                </a:rPr>
                <a:t>Notice no quote marks?</a:t>
              </a:r>
            </a:p>
          </p:txBody>
        </p:sp>
        <p:cxnSp>
          <p:nvCxnSpPr>
            <p:cNvPr id="36886" name="AutoShape 37"/>
            <p:cNvCxnSpPr>
              <a:cxnSpLocks noChangeShapeType="1"/>
              <a:stCxn id="36885" idx="1"/>
              <a:endCxn id="36884" idx="1"/>
            </p:cNvCxnSpPr>
            <p:nvPr/>
          </p:nvCxnSpPr>
          <p:spPr bwMode="auto">
            <a:xfrm rot="10800000" flipV="1">
              <a:off x="1847" y="3556"/>
              <a:ext cx="1225" cy="140"/>
            </a:xfrm>
            <a:prstGeom prst="bentConnector4">
              <a:avLst>
                <a:gd name="adj1" fmla="val 43102"/>
                <a:gd name="adj2" fmla="val 20285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6872" name="Group 28"/>
          <p:cNvGrpSpPr>
            <a:grpSpLocks/>
          </p:cNvGrpSpPr>
          <p:nvPr/>
        </p:nvGrpSpPr>
        <p:grpSpPr bwMode="auto">
          <a:xfrm>
            <a:off x="2438400" y="2538413"/>
            <a:ext cx="2971800" cy="1600200"/>
            <a:chOff x="1584" y="1584"/>
            <a:chExt cx="1872" cy="1008"/>
          </a:xfrm>
        </p:grpSpPr>
        <p:sp>
          <p:nvSpPr>
            <p:cNvPr id="36875" name="Rectangle 4"/>
            <p:cNvSpPr>
              <a:spLocks noChangeArrowheads="1"/>
            </p:cNvSpPr>
            <p:nvPr/>
          </p:nvSpPr>
          <p:spPr bwMode="auto">
            <a:xfrm>
              <a:off x="2208" y="163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6876" name="Rectangle 5"/>
            <p:cNvSpPr>
              <a:spLocks noChangeArrowheads="1"/>
            </p:cNvSpPr>
            <p:nvPr/>
          </p:nvSpPr>
          <p:spPr bwMode="auto">
            <a:xfrm>
              <a:off x="2208" y="187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6877" name="Rectangle 6"/>
            <p:cNvSpPr>
              <a:spLocks noChangeArrowheads="1"/>
            </p:cNvSpPr>
            <p:nvPr/>
          </p:nvSpPr>
          <p:spPr bwMode="auto">
            <a:xfrm>
              <a:off x="2208" y="211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6878" name="Rectangle 7"/>
            <p:cNvSpPr>
              <a:spLocks noChangeArrowheads="1"/>
            </p:cNvSpPr>
            <p:nvPr/>
          </p:nvSpPr>
          <p:spPr bwMode="auto">
            <a:xfrm>
              <a:off x="2208" y="2352"/>
              <a:ext cx="124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6879" name="Text Box 12"/>
            <p:cNvSpPr txBox="1">
              <a:spLocks noChangeArrowheads="1"/>
            </p:cNvSpPr>
            <p:nvPr/>
          </p:nvSpPr>
          <p:spPr bwMode="auto">
            <a:xfrm>
              <a:off x="1584" y="15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latin typeface="Times New Roman" panose="02020603050405020304" pitchFamily="18" charset="0"/>
                </a:rPr>
                <a:t>0x000</a:t>
              </a:r>
            </a:p>
          </p:txBody>
        </p:sp>
        <p:sp>
          <p:nvSpPr>
            <p:cNvPr id="36880" name="Text Box 13"/>
            <p:cNvSpPr txBox="1">
              <a:spLocks noChangeArrowheads="1"/>
            </p:cNvSpPr>
            <p:nvPr/>
          </p:nvSpPr>
          <p:spPr bwMode="auto">
            <a:xfrm>
              <a:off x="1584" y="18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latin typeface="Times New Roman" panose="02020603050405020304" pitchFamily="18" charset="0"/>
                </a:rPr>
                <a:t>0x001</a:t>
              </a:r>
            </a:p>
          </p:txBody>
        </p:sp>
        <p:sp>
          <p:nvSpPr>
            <p:cNvPr id="36881" name="Text Box 14"/>
            <p:cNvSpPr txBox="1">
              <a:spLocks noChangeArrowheads="1"/>
            </p:cNvSpPr>
            <p:nvPr/>
          </p:nvSpPr>
          <p:spPr bwMode="auto">
            <a:xfrm>
              <a:off x="1584" y="20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latin typeface="Times New Roman" panose="02020603050405020304" pitchFamily="18" charset="0"/>
                </a:rPr>
                <a:t>0x002</a:t>
              </a:r>
            </a:p>
          </p:txBody>
        </p:sp>
        <p:sp>
          <p:nvSpPr>
            <p:cNvPr id="36882" name="Text Box 15"/>
            <p:cNvSpPr txBox="1">
              <a:spLocks noChangeArrowheads="1"/>
            </p:cNvSpPr>
            <p:nvPr/>
          </p:nvSpPr>
          <p:spPr bwMode="auto">
            <a:xfrm>
              <a:off x="1584" y="230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latin typeface="Times New Roman" panose="02020603050405020304" pitchFamily="18" charset="0"/>
                </a:rPr>
                <a:t>0x003</a:t>
              </a:r>
            </a:p>
          </p:txBody>
        </p:sp>
        <p:sp>
          <p:nvSpPr>
            <p:cNvPr id="36883" name="Text Box 22"/>
            <p:cNvSpPr txBox="1">
              <a:spLocks noChangeArrowheads="1"/>
            </p:cNvSpPr>
            <p:nvPr/>
          </p:nvSpPr>
          <p:spPr bwMode="auto">
            <a:xfrm>
              <a:off x="2736" y="18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a:latin typeface="Times New Roman" panose="02020603050405020304" pitchFamily="18" charset="0"/>
                </a:rPr>
                <a:t>5</a:t>
              </a:r>
            </a:p>
          </p:txBody>
        </p:sp>
      </p:grpSp>
      <p:sp>
        <p:nvSpPr>
          <p:cNvPr id="36873" name="Text Box 38"/>
          <p:cNvSpPr txBox="1">
            <a:spLocks noChangeArrowheads="1"/>
          </p:cNvSpPr>
          <p:nvPr/>
        </p:nvSpPr>
        <p:spPr bwMode="auto">
          <a:xfrm>
            <a:off x="6553200" y="2667000"/>
            <a:ext cx="1392238" cy="1016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a:latin typeface="Times New Roman" panose="02020603050405020304" pitchFamily="18" charset="0"/>
              </a:rPr>
              <a:t>The value 5</a:t>
            </a:r>
          </a:p>
          <a:p>
            <a:pPr eaLnBrk="1" hangingPunct="1">
              <a:spcBef>
                <a:spcPct val="0"/>
              </a:spcBef>
              <a:buClrTx/>
              <a:buFontTx/>
              <a:buNone/>
            </a:pPr>
            <a:r>
              <a:rPr lang="en-US" altLang="en-US" sz="2000">
                <a:latin typeface="Times New Roman" panose="02020603050405020304" pitchFamily="18" charset="0"/>
              </a:rPr>
              <a:t>is stored in</a:t>
            </a:r>
          </a:p>
          <a:p>
            <a:pPr eaLnBrk="1" hangingPunct="1">
              <a:spcBef>
                <a:spcPct val="0"/>
              </a:spcBef>
              <a:buClrTx/>
              <a:buFontTx/>
              <a:buNone/>
            </a:pPr>
            <a:r>
              <a:rPr lang="en-US" altLang="en-US" sz="2000">
                <a:latin typeface="Times New Roman" panose="02020603050405020304" pitchFamily="18" charset="0"/>
              </a:rPr>
              <a:t>memory.</a:t>
            </a:r>
          </a:p>
        </p:txBody>
      </p:sp>
      <p:sp>
        <p:nvSpPr>
          <p:cNvPr id="36874" name="AutoShape 50"/>
          <p:cNvSpPr>
            <a:spLocks noChangeArrowheads="1"/>
          </p:cNvSpPr>
          <p:nvPr/>
        </p:nvSpPr>
        <p:spPr bwMode="auto">
          <a:xfrm>
            <a:off x="5334000" y="3048000"/>
            <a:ext cx="1143000" cy="228600"/>
          </a:xfrm>
          <a:prstGeom prst="leftArrow">
            <a:avLst>
              <a:gd name="adj1" fmla="val 50000"/>
              <a:gd name="adj2" fmla="val 125000"/>
            </a:avLst>
          </a:prstGeom>
          <a:solidFill>
            <a:srgbClr val="FF3300"/>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3557585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7" grpId="0" animBg="1" autoUpdateAnimBg="0"/>
      <p:bldP spid="16387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Creating Constants</a:t>
            </a:r>
          </a:p>
        </p:txBody>
      </p:sp>
      <p:sp>
        <p:nvSpPr>
          <p:cNvPr id="37891" name="Rectangle 3"/>
          <p:cNvSpPr>
            <a:spLocks noGrp="1" noChangeArrowheads="1"/>
          </p:cNvSpPr>
          <p:nvPr>
            <p:ph type="body" idx="4294967295"/>
          </p:nvPr>
        </p:nvSpPr>
        <p:spPr/>
        <p:txBody>
          <a:bodyPr/>
          <a:lstStyle/>
          <a:p>
            <a:pPr eaLnBrk="1" hangingPunct="1"/>
            <a:r>
              <a:rPr lang="en-US" altLang="en-US" smtClean="0">
                <a:latin typeface="Helvetica Neue"/>
                <a:ea typeface="Helvetica Neue"/>
                <a:cs typeface="Helvetica Neue"/>
              </a:rPr>
              <a:t>Once initialized with a value, constants cannot be changed programmatically.</a:t>
            </a:r>
          </a:p>
          <a:p>
            <a:pPr eaLnBrk="1" hangingPunct="1"/>
            <a:r>
              <a:rPr lang="en-US" altLang="en-US" smtClean="0">
                <a:latin typeface="Helvetica Neue"/>
                <a:ea typeface="Helvetica Neue"/>
                <a:cs typeface="Helvetica Neue"/>
              </a:rPr>
              <a:t>By convention, constants are all upper case and words are separated by the underscore character.</a:t>
            </a:r>
          </a:p>
          <a:p>
            <a:pPr lvl="1" eaLnBrk="1" hangingPunct="1">
              <a:buFontTx/>
              <a:buNone/>
            </a:pPr>
            <a:endParaRPr lang="en-US" altLang="en-US" smtClean="0">
              <a:solidFill>
                <a:schemeClr val="accent2"/>
              </a:solidFill>
              <a:latin typeface="Courier New" panose="02070309020205020404" pitchFamily="49" charset="0"/>
              <a:ea typeface="Helvetica Neue"/>
              <a:cs typeface="Helvetica Neue"/>
            </a:endParaRPr>
          </a:p>
          <a:p>
            <a:pPr lvl="1" eaLnBrk="1" hangingPunct="1">
              <a:buFontTx/>
              <a:buNone/>
            </a:pPr>
            <a:r>
              <a:rPr lang="en-US" altLang="en-US" smtClean="0">
                <a:solidFill>
                  <a:schemeClr val="accent2"/>
                </a:solidFill>
                <a:latin typeface="Courier New" panose="02070309020205020404" pitchFamily="49" charset="0"/>
                <a:ea typeface="Helvetica Neue"/>
                <a:cs typeface="Helvetica Neue"/>
              </a:rPr>
              <a:t>final double CAL_SALES_TAX = 0.725;</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136196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Primitive vs. Reference Variables</a:t>
            </a:r>
          </a:p>
        </p:txBody>
      </p:sp>
      <p:sp>
        <p:nvSpPr>
          <p:cNvPr id="39939" name="Rectangle 3"/>
          <p:cNvSpPr>
            <a:spLocks noGrp="1" noChangeArrowheads="1"/>
          </p:cNvSpPr>
          <p:nvPr>
            <p:ph type="body" idx="4294967295"/>
          </p:nvPr>
        </p:nvSpPr>
        <p:spPr/>
        <p:txBody>
          <a:bodyPr/>
          <a:lstStyle/>
          <a:p>
            <a:pPr eaLnBrk="1" hangingPunct="1">
              <a:lnSpc>
                <a:spcPct val="90000"/>
              </a:lnSpc>
            </a:pPr>
            <a:r>
              <a:rPr lang="en-US" altLang="en-US" smtClean="0">
                <a:latin typeface="Helvetica Neue"/>
                <a:ea typeface="Helvetica Neue"/>
                <a:cs typeface="Helvetica Neue"/>
              </a:rPr>
              <a:t>Primitive variables actually contain the value that they have been assigned.</a:t>
            </a:r>
          </a:p>
          <a:p>
            <a:pPr lvl="1" eaLnBrk="1" hangingPunct="1">
              <a:lnSpc>
                <a:spcPct val="90000"/>
              </a:lnSpc>
              <a:buFontTx/>
              <a:buNone/>
            </a:pPr>
            <a:r>
              <a:rPr lang="en-US" altLang="en-US" smtClean="0">
                <a:solidFill>
                  <a:schemeClr val="accent2"/>
                </a:solidFill>
                <a:latin typeface="Courier New" panose="02070309020205020404" pitchFamily="49" charset="0"/>
                <a:ea typeface="Helvetica Neue"/>
                <a:cs typeface="Helvetica Neue"/>
              </a:rPr>
              <a:t>number = 25;</a:t>
            </a:r>
          </a:p>
          <a:p>
            <a:pPr eaLnBrk="1" hangingPunct="1">
              <a:lnSpc>
                <a:spcPct val="90000"/>
              </a:lnSpc>
            </a:pPr>
            <a:r>
              <a:rPr lang="en-US" altLang="en-US" smtClean="0">
                <a:latin typeface="Helvetica Neue"/>
                <a:ea typeface="Helvetica Neue"/>
                <a:cs typeface="Helvetica Neue"/>
              </a:rPr>
              <a:t>The value 25 will be stored in the memory location associated with the variable </a:t>
            </a:r>
            <a:r>
              <a:rPr lang="en-US" altLang="en-US" smtClean="0">
                <a:latin typeface="Courier New" panose="02070309020205020404" pitchFamily="49" charset="0"/>
                <a:ea typeface="Helvetica Neue"/>
                <a:cs typeface="Helvetica Neue"/>
              </a:rPr>
              <a:t>number</a:t>
            </a:r>
            <a:r>
              <a:rPr lang="en-US" altLang="en-US" smtClean="0">
                <a:latin typeface="Helvetica Neue"/>
                <a:ea typeface="Helvetica Neue"/>
                <a:cs typeface="Helvetica Neue"/>
              </a:rPr>
              <a:t>.</a:t>
            </a:r>
          </a:p>
          <a:p>
            <a:pPr eaLnBrk="1" hangingPunct="1">
              <a:lnSpc>
                <a:spcPct val="90000"/>
              </a:lnSpc>
            </a:pPr>
            <a:r>
              <a:rPr lang="en-US" altLang="en-US" smtClean="0">
                <a:latin typeface="Helvetica Neue"/>
                <a:ea typeface="Helvetica Neue"/>
                <a:cs typeface="Helvetica Neue"/>
              </a:rPr>
              <a:t>Objects are not stored in variables, however. Objects are </a:t>
            </a:r>
            <a:r>
              <a:rPr lang="en-US" altLang="en-US" i="1" smtClean="0">
                <a:latin typeface="Helvetica Neue"/>
                <a:ea typeface="Helvetica Neue"/>
                <a:cs typeface="Helvetica Neue"/>
              </a:rPr>
              <a:t>referenced</a:t>
            </a:r>
            <a:r>
              <a:rPr lang="en-US" altLang="en-US" smtClean="0">
                <a:latin typeface="Helvetica Neue"/>
                <a:ea typeface="Helvetica Neue"/>
                <a:cs typeface="Helvetica Neue"/>
              </a:rPr>
              <a:t> by variables.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316260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Primitive vs. Reference Variables</a:t>
            </a:r>
          </a:p>
        </p:txBody>
      </p:sp>
      <p:sp>
        <p:nvSpPr>
          <p:cNvPr id="41987" name="Rectangle 3"/>
          <p:cNvSpPr>
            <a:spLocks noGrp="1" noChangeArrowheads="1"/>
          </p:cNvSpPr>
          <p:nvPr>
            <p:ph type="body" idx="4294967295"/>
          </p:nvPr>
        </p:nvSpPr>
        <p:spPr>
          <a:xfrm>
            <a:off x="304800" y="1600200"/>
            <a:ext cx="8294688" cy="2359025"/>
          </a:xfrm>
        </p:spPr>
        <p:txBody>
          <a:bodyPr/>
          <a:lstStyle/>
          <a:p>
            <a:pPr eaLnBrk="1" hangingPunct="1"/>
            <a:r>
              <a:rPr lang="en-US" altLang="en-US" sz="2800" smtClean="0">
                <a:latin typeface="Helvetica Neue"/>
                <a:ea typeface="Helvetica Neue"/>
                <a:cs typeface="Helvetica Neue"/>
              </a:rPr>
              <a:t>When a variable references an object, it contains the memory address of the object’s location.</a:t>
            </a:r>
          </a:p>
          <a:p>
            <a:pPr eaLnBrk="1" hangingPunct="1"/>
            <a:r>
              <a:rPr lang="en-US" altLang="en-US" sz="2800" smtClean="0">
                <a:latin typeface="Helvetica Neue"/>
                <a:ea typeface="Helvetica Neue"/>
                <a:cs typeface="Helvetica Neue"/>
              </a:rPr>
              <a:t>Then it is said that the variable </a:t>
            </a:r>
            <a:r>
              <a:rPr lang="en-US" altLang="en-US" sz="2800" i="1" smtClean="0">
                <a:latin typeface="Helvetica Neue"/>
                <a:ea typeface="Helvetica Neue"/>
                <a:cs typeface="Helvetica Neue"/>
              </a:rPr>
              <a:t>references</a:t>
            </a:r>
            <a:r>
              <a:rPr lang="en-US" altLang="en-US" sz="2800" smtClean="0">
                <a:latin typeface="Helvetica Neue"/>
                <a:ea typeface="Helvetica Neue"/>
                <a:cs typeface="Helvetica Neue"/>
              </a:rPr>
              <a:t> the object.</a:t>
            </a:r>
          </a:p>
          <a:p>
            <a:pPr lvl="1" eaLnBrk="1" hangingPunct="1">
              <a:buFontTx/>
              <a:buNone/>
            </a:pPr>
            <a:r>
              <a:rPr lang="en-US" altLang="en-US" sz="2400" smtClean="0">
                <a:solidFill>
                  <a:schemeClr val="accent2"/>
                </a:solidFill>
                <a:latin typeface="Courier New" panose="02070309020205020404" pitchFamily="49" charset="0"/>
                <a:ea typeface="Helvetica Neue"/>
                <a:cs typeface="Helvetica Neue"/>
              </a:rPr>
              <a:t>String cityName = "Charleston";</a:t>
            </a:r>
          </a:p>
        </p:txBody>
      </p:sp>
      <p:sp>
        <p:nvSpPr>
          <p:cNvPr id="41988" name="Rectangle 4"/>
          <p:cNvSpPr>
            <a:spLocks noChangeArrowheads="1"/>
          </p:cNvSpPr>
          <p:nvPr/>
        </p:nvSpPr>
        <p:spPr bwMode="auto">
          <a:xfrm>
            <a:off x="5867400" y="4495800"/>
            <a:ext cx="24384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r>
              <a:rPr lang="en-US" altLang="en-US" sz="2400">
                <a:latin typeface="Times New Roman" panose="02020603050405020304" pitchFamily="18" charset="0"/>
              </a:rPr>
              <a:t>Charleston</a:t>
            </a:r>
          </a:p>
        </p:txBody>
      </p:sp>
      <p:sp>
        <p:nvSpPr>
          <p:cNvPr id="41989" name="Rectangle 5"/>
          <p:cNvSpPr>
            <a:spLocks noChangeArrowheads="1"/>
          </p:cNvSpPr>
          <p:nvPr/>
        </p:nvSpPr>
        <p:spPr bwMode="auto">
          <a:xfrm>
            <a:off x="1905000" y="4876800"/>
            <a:ext cx="26670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r>
              <a:rPr lang="en-US" altLang="en-US" sz="2400">
                <a:latin typeface="Times New Roman" panose="02020603050405020304" pitchFamily="18" charset="0"/>
              </a:rPr>
              <a:t>Address to the object</a:t>
            </a:r>
          </a:p>
        </p:txBody>
      </p:sp>
      <p:sp>
        <p:nvSpPr>
          <p:cNvPr id="41990" name="Text Box 8"/>
          <p:cNvSpPr txBox="1">
            <a:spLocks noChangeArrowheads="1"/>
          </p:cNvSpPr>
          <p:nvPr/>
        </p:nvSpPr>
        <p:spPr bwMode="auto">
          <a:xfrm>
            <a:off x="381000" y="4946650"/>
            <a:ext cx="1403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000" b="1">
                <a:solidFill>
                  <a:srgbClr val="FF3300"/>
                </a:solidFill>
                <a:latin typeface="Courier New" panose="02070309020205020404" pitchFamily="49" charset="0"/>
              </a:rPr>
              <a:t>cityName</a:t>
            </a:r>
          </a:p>
        </p:txBody>
      </p:sp>
      <p:sp>
        <p:nvSpPr>
          <p:cNvPr id="41991" name="Line 9"/>
          <p:cNvSpPr>
            <a:spLocks noChangeShapeType="1"/>
          </p:cNvSpPr>
          <p:nvPr/>
        </p:nvSpPr>
        <p:spPr bwMode="auto">
          <a:xfrm>
            <a:off x="4572000" y="5105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10"/>
          <p:cNvSpPr txBox="1">
            <a:spLocks noChangeArrowheads="1"/>
          </p:cNvSpPr>
          <p:nvPr/>
        </p:nvSpPr>
        <p:spPr bwMode="auto">
          <a:xfrm>
            <a:off x="5378450" y="3657600"/>
            <a:ext cx="3443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algn="ctr" eaLnBrk="1" hangingPunct="1">
              <a:spcBef>
                <a:spcPct val="0"/>
              </a:spcBef>
              <a:buClrTx/>
              <a:buFontTx/>
              <a:buNone/>
            </a:pPr>
            <a:r>
              <a:rPr lang="en-US" altLang="en-US" sz="2000" b="1">
                <a:solidFill>
                  <a:srgbClr val="FF3300"/>
                </a:solidFill>
                <a:latin typeface="Times New Roman" panose="02020603050405020304" pitchFamily="18" charset="0"/>
              </a:rPr>
              <a:t>The object that contains the</a:t>
            </a:r>
          </a:p>
          <a:p>
            <a:pPr algn="ctr" eaLnBrk="1" hangingPunct="1">
              <a:spcBef>
                <a:spcPct val="0"/>
              </a:spcBef>
              <a:buClrTx/>
              <a:buFontTx/>
              <a:buNone/>
            </a:pPr>
            <a:r>
              <a:rPr lang="en-US" altLang="en-US" sz="2000" b="1">
                <a:solidFill>
                  <a:srgbClr val="FF3300"/>
                </a:solidFill>
                <a:latin typeface="Times New Roman" panose="02020603050405020304" pitchFamily="18" charset="0"/>
              </a:rPr>
              <a:t>character string “Charleston”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607398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Predefined Classes</a:t>
            </a:r>
          </a:p>
        </p:txBody>
      </p:sp>
      <p:sp>
        <p:nvSpPr>
          <p:cNvPr id="44035" name="Rectangle 3"/>
          <p:cNvSpPr>
            <a:spLocks noGrp="1" noChangeArrowheads="1"/>
          </p:cNvSpPr>
          <p:nvPr>
            <p:ph type="body" idx="4294967295"/>
          </p:nvPr>
        </p:nvSpPr>
        <p:spPr/>
        <p:txBody>
          <a:bodyPr/>
          <a:lstStyle/>
          <a:p>
            <a:pPr eaLnBrk="1" hangingPunct="1">
              <a:lnSpc>
                <a:spcPct val="90000"/>
              </a:lnSpc>
            </a:pPr>
            <a:r>
              <a:rPr lang="en-US" altLang="en-US" smtClean="0">
                <a:latin typeface="Helvetica Neue"/>
                <a:ea typeface="Helvetica Neue"/>
                <a:cs typeface="Helvetica Neue"/>
              </a:rPr>
              <a:t>There are predefined classes in Java</a:t>
            </a:r>
          </a:p>
          <a:p>
            <a:pPr lvl="1" eaLnBrk="1" hangingPunct="1">
              <a:lnSpc>
                <a:spcPct val="90000"/>
              </a:lnSpc>
            </a:pPr>
            <a:r>
              <a:rPr lang="en-US" altLang="en-US" smtClean="0">
                <a:latin typeface="Helvetica Neue"/>
                <a:ea typeface="Helvetica Neue"/>
                <a:cs typeface="Helvetica Neue"/>
              </a:rPr>
              <a:t>Ease of programming</a:t>
            </a:r>
          </a:p>
          <a:p>
            <a:pPr lvl="1" eaLnBrk="1" hangingPunct="1">
              <a:lnSpc>
                <a:spcPct val="90000"/>
              </a:lnSpc>
            </a:pPr>
            <a:r>
              <a:rPr lang="en-US" altLang="en-US" smtClean="0">
                <a:latin typeface="Helvetica Neue"/>
                <a:ea typeface="Helvetica Neue"/>
                <a:cs typeface="Helvetica Neue"/>
              </a:rPr>
              <a:t>Provides certain useful functionality</a:t>
            </a:r>
          </a:p>
          <a:p>
            <a:pPr lvl="2" eaLnBrk="1" hangingPunct="1">
              <a:lnSpc>
                <a:spcPct val="90000"/>
              </a:lnSpc>
            </a:pPr>
            <a:r>
              <a:rPr lang="en-US" altLang="en-US" smtClean="0">
                <a:latin typeface="Helvetica Neue"/>
                <a:ea typeface="Helvetica Neue"/>
                <a:cs typeface="Helvetica Neue"/>
              </a:rPr>
              <a:t>Printing results</a:t>
            </a:r>
          </a:p>
          <a:p>
            <a:pPr lvl="2" eaLnBrk="1" hangingPunct="1">
              <a:lnSpc>
                <a:spcPct val="90000"/>
              </a:lnSpc>
            </a:pPr>
            <a:r>
              <a:rPr lang="en-US" altLang="en-US" smtClean="0">
                <a:latin typeface="Helvetica Neue"/>
                <a:ea typeface="Helvetica Neue"/>
                <a:cs typeface="Helvetica Neue"/>
              </a:rPr>
              <a:t>Receiving user input</a:t>
            </a:r>
          </a:p>
          <a:p>
            <a:pPr eaLnBrk="1" hangingPunct="1">
              <a:lnSpc>
                <a:spcPct val="90000"/>
              </a:lnSpc>
            </a:pPr>
            <a:r>
              <a:rPr lang="en-US" altLang="en-US" smtClean="0">
                <a:latin typeface="Helvetica Neue"/>
                <a:ea typeface="Helvetica Neue"/>
                <a:cs typeface="Helvetica Neue"/>
              </a:rPr>
              <a:t>To use these classes</a:t>
            </a:r>
          </a:p>
          <a:p>
            <a:pPr lvl="1" eaLnBrk="1" hangingPunct="1">
              <a:lnSpc>
                <a:spcPct val="90000"/>
              </a:lnSpc>
            </a:pPr>
            <a:r>
              <a:rPr lang="en-US" altLang="en-US" smtClean="0">
                <a:latin typeface="Helvetica Neue"/>
                <a:ea typeface="Helvetica Neue"/>
                <a:cs typeface="Helvetica Neue"/>
              </a:rPr>
              <a:t>Create instances of the classes called objects</a:t>
            </a:r>
          </a:p>
          <a:p>
            <a:pPr lvl="1" eaLnBrk="1" hangingPunct="1">
              <a:lnSpc>
                <a:spcPct val="90000"/>
              </a:lnSpc>
            </a:pPr>
            <a:r>
              <a:rPr lang="en-US" altLang="en-US" smtClean="0">
                <a:latin typeface="Helvetica Neue"/>
                <a:ea typeface="Helvetica Neue"/>
                <a:cs typeface="Helvetica Neue"/>
              </a:rPr>
              <a:t>More on this in future lectures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3605514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idx="4294967295"/>
          </p:nvPr>
        </p:nvSpPr>
        <p:spPr/>
        <p:txBody>
          <a:bodyPr/>
          <a:lstStyle/>
          <a:p>
            <a:pPr eaLnBrk="1" hangingPunct="1"/>
            <a:r>
              <a:rPr lang="en-US" altLang="en-US">
                <a:latin typeface="Courier New" pitchFamily="49" charset="0"/>
              </a:rPr>
              <a:t>String</a:t>
            </a:r>
            <a:r>
              <a:rPr lang="en-US" altLang="en-US"/>
              <a:t> Objects</a:t>
            </a:r>
          </a:p>
        </p:txBody>
      </p:sp>
      <p:sp>
        <p:nvSpPr>
          <p:cNvPr id="139268" name="Rectangle 3"/>
          <p:cNvSpPr>
            <a:spLocks noGrp="1" noChangeArrowheads="1"/>
          </p:cNvSpPr>
          <p:nvPr>
            <p:ph type="body" idx="4294967295"/>
          </p:nvPr>
        </p:nvSpPr>
        <p:spPr/>
        <p:txBody>
          <a:bodyPr/>
          <a:lstStyle/>
          <a:p>
            <a:pPr eaLnBrk="1" hangingPunct="1"/>
            <a:r>
              <a:rPr lang="en-US" altLang="en-US" sz="2800" dirty="0"/>
              <a:t>A variable can be assigned a String literal.</a:t>
            </a:r>
          </a:p>
          <a:p>
            <a:pPr lvl="1" eaLnBrk="1" hangingPunct="1">
              <a:buFontTx/>
              <a:buNone/>
            </a:pPr>
            <a:r>
              <a:rPr lang="en-US" altLang="en-US" sz="2400" dirty="0">
                <a:solidFill>
                  <a:schemeClr val="accent2"/>
                </a:solidFill>
                <a:latin typeface="Courier New" pitchFamily="49" charset="0"/>
              </a:rPr>
              <a:t>String value = "Hello";</a:t>
            </a:r>
          </a:p>
          <a:p>
            <a:pPr eaLnBrk="1" hangingPunct="1"/>
            <a:r>
              <a:rPr lang="en-US" altLang="en-US" sz="2800" dirty="0">
                <a:latin typeface="Courier New" pitchFamily="49" charset="0"/>
              </a:rPr>
              <a:t>Strings</a:t>
            </a:r>
            <a:r>
              <a:rPr lang="en-US" altLang="en-US" sz="2800" dirty="0"/>
              <a:t> are the only objects that can be created in this way.</a:t>
            </a:r>
          </a:p>
          <a:p>
            <a:pPr eaLnBrk="1" hangingPunct="1"/>
            <a:r>
              <a:rPr lang="en-US" altLang="en-US" sz="2800" dirty="0"/>
              <a:t>A variable can be created using the </a:t>
            </a:r>
            <a:r>
              <a:rPr lang="en-US" altLang="en-US" sz="2800" i="1" dirty="0"/>
              <a:t>new</a:t>
            </a:r>
            <a:r>
              <a:rPr lang="en-US" altLang="en-US" sz="2800" dirty="0"/>
              <a:t> keyword.</a:t>
            </a:r>
          </a:p>
          <a:p>
            <a:pPr lvl="1" eaLnBrk="1" hangingPunct="1">
              <a:buFontTx/>
              <a:buNone/>
            </a:pPr>
            <a:r>
              <a:rPr lang="en-US" altLang="en-US" sz="2400" dirty="0">
                <a:solidFill>
                  <a:schemeClr val="accent2"/>
                </a:solidFill>
                <a:latin typeface="Courier New" pitchFamily="49" charset="0"/>
              </a:rPr>
              <a:t>String value = new String("Hello");</a:t>
            </a:r>
          </a:p>
          <a:p>
            <a:pPr eaLnBrk="1" hangingPunct="1"/>
            <a:r>
              <a:rPr lang="en-US" altLang="en-US" sz="2800" dirty="0"/>
              <a:t>This is the method that all other objects must use when they are created. More about objects later!!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493541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idx="4294967295"/>
          </p:nvPr>
        </p:nvSpPr>
        <p:spPr/>
        <p:txBody>
          <a:bodyPr/>
          <a:lstStyle/>
          <a:p>
            <a:pPr eaLnBrk="1" hangingPunct="1"/>
            <a:r>
              <a:rPr lang="en-US" altLang="en-US"/>
              <a:t>The </a:t>
            </a:r>
            <a:r>
              <a:rPr lang="en-US" altLang="en-US">
                <a:latin typeface="Courier New" pitchFamily="49" charset="0"/>
              </a:rPr>
              <a:t>String</a:t>
            </a:r>
            <a:r>
              <a:rPr lang="en-US" altLang="en-US"/>
              <a:t> Methods</a:t>
            </a:r>
          </a:p>
        </p:txBody>
      </p:sp>
      <p:sp>
        <p:nvSpPr>
          <p:cNvPr id="141316" name="Rectangle 3"/>
          <p:cNvSpPr>
            <a:spLocks noGrp="1" noChangeArrowheads="1"/>
          </p:cNvSpPr>
          <p:nvPr>
            <p:ph type="body" idx="4294967295"/>
          </p:nvPr>
        </p:nvSpPr>
        <p:spPr/>
        <p:txBody>
          <a:bodyPr/>
          <a:lstStyle/>
          <a:p>
            <a:pPr eaLnBrk="1" hangingPunct="1"/>
            <a:r>
              <a:rPr lang="en-US" altLang="en-US" dirty="0"/>
              <a:t>Since </a:t>
            </a:r>
            <a:r>
              <a:rPr lang="en-US" altLang="en-US" dirty="0">
                <a:latin typeface="Courier New" pitchFamily="49" charset="0"/>
              </a:rPr>
              <a:t>String</a:t>
            </a:r>
            <a:r>
              <a:rPr lang="en-US" altLang="en-US" dirty="0"/>
              <a:t> is a class, objects that are instances of it have methods.</a:t>
            </a:r>
          </a:p>
          <a:p>
            <a:pPr eaLnBrk="1" hangingPunct="1"/>
            <a:r>
              <a:rPr lang="en-US" altLang="en-US" dirty="0"/>
              <a:t>One of those methods is the </a:t>
            </a:r>
            <a:r>
              <a:rPr lang="en-US" altLang="en-US" dirty="0">
                <a:latin typeface="Courier New" pitchFamily="49" charset="0"/>
              </a:rPr>
              <a:t>length</a:t>
            </a:r>
            <a:r>
              <a:rPr lang="en-US" altLang="en-US" dirty="0"/>
              <a:t> method.</a:t>
            </a:r>
          </a:p>
          <a:p>
            <a:pPr lvl="1" eaLnBrk="1" hangingPunct="1">
              <a:buFontTx/>
              <a:buNone/>
            </a:pPr>
            <a:r>
              <a:rPr lang="en-US" altLang="en-US" dirty="0" err="1">
                <a:solidFill>
                  <a:schemeClr val="accent2"/>
                </a:solidFill>
                <a:latin typeface="Courier New" pitchFamily="49" charset="0"/>
              </a:rPr>
              <a:t>int</a:t>
            </a:r>
            <a:r>
              <a:rPr lang="en-US" altLang="en-US" dirty="0">
                <a:solidFill>
                  <a:schemeClr val="accent2"/>
                </a:solidFill>
                <a:latin typeface="Courier New" pitchFamily="49" charset="0"/>
              </a:rPr>
              <a:t> </a:t>
            </a:r>
            <a:r>
              <a:rPr lang="en-US" altLang="en-US" dirty="0" err="1">
                <a:solidFill>
                  <a:schemeClr val="accent2"/>
                </a:solidFill>
                <a:latin typeface="Courier New" pitchFamily="49" charset="0"/>
              </a:rPr>
              <a:t>stringSize</a:t>
            </a:r>
            <a:r>
              <a:rPr lang="en-US" altLang="en-US" dirty="0">
                <a:solidFill>
                  <a:schemeClr val="accent2"/>
                </a:solidFill>
                <a:latin typeface="Courier New" pitchFamily="49" charset="0"/>
              </a:rPr>
              <a:t> = </a:t>
            </a:r>
            <a:r>
              <a:rPr lang="en-US" altLang="en-US" dirty="0" err="1">
                <a:solidFill>
                  <a:schemeClr val="accent2"/>
                </a:solidFill>
                <a:latin typeface="Courier New" pitchFamily="49" charset="0"/>
              </a:rPr>
              <a:t>value.length</a:t>
            </a:r>
            <a:r>
              <a:rPr lang="en-US" altLang="en-US" dirty="0">
                <a:solidFill>
                  <a:schemeClr val="accent2"/>
                </a:solidFill>
                <a:latin typeface="Courier New" pitchFamily="49" charset="0"/>
              </a:rPr>
              <a:t>();</a:t>
            </a:r>
          </a:p>
          <a:p>
            <a:pPr eaLnBrk="1" hangingPunct="1"/>
            <a:r>
              <a:rPr lang="en-US" altLang="en-US" dirty="0"/>
              <a:t>This statement runs the </a:t>
            </a:r>
            <a:r>
              <a:rPr lang="en-US" altLang="en-US" dirty="0">
                <a:latin typeface="Courier New" pitchFamily="49" charset="0"/>
              </a:rPr>
              <a:t>length</a:t>
            </a:r>
            <a:r>
              <a:rPr lang="en-US" altLang="en-US" dirty="0"/>
              <a:t> method on the object pointed to by the </a:t>
            </a:r>
            <a:r>
              <a:rPr lang="en-US" altLang="en-US" dirty="0">
                <a:latin typeface="Courier New" pitchFamily="49" charset="0"/>
              </a:rPr>
              <a:t>value</a:t>
            </a:r>
            <a:r>
              <a:rPr lang="en-US" altLang="en-US" dirty="0"/>
              <a:t> variable.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26</a:t>
            </a:fld>
            <a:endParaRPr lang="en-GB" dirty="0"/>
          </a:p>
        </p:txBody>
      </p:sp>
    </p:spTree>
    <p:extLst>
      <p:ext uri="{BB962C8B-B14F-4D97-AF65-F5344CB8AC3E}">
        <p14:creationId xmlns:p14="http://schemas.microsoft.com/office/powerpoint/2010/main" val="1098281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p:txBody>
          <a:bodyPr/>
          <a:lstStyle/>
          <a:p>
            <a:pPr eaLnBrk="1" hangingPunct="1"/>
            <a:r>
              <a:rPr lang="en-US" altLang="en-US">
                <a:latin typeface="Courier New" pitchFamily="49" charset="0"/>
              </a:rPr>
              <a:t>String</a:t>
            </a:r>
            <a:r>
              <a:rPr lang="en-US" altLang="en-US"/>
              <a:t> Methods</a:t>
            </a:r>
          </a:p>
        </p:txBody>
      </p:sp>
      <p:sp>
        <p:nvSpPr>
          <p:cNvPr id="143364" name="Rectangle 3"/>
          <p:cNvSpPr>
            <a:spLocks noGrp="1" noChangeArrowheads="1"/>
          </p:cNvSpPr>
          <p:nvPr>
            <p:ph type="body" idx="4294967295"/>
          </p:nvPr>
        </p:nvSpPr>
        <p:spPr>
          <a:xfrm>
            <a:off x="628650" y="1547813"/>
            <a:ext cx="7886700" cy="4351338"/>
          </a:xfrm>
        </p:spPr>
        <p:txBody>
          <a:bodyPr/>
          <a:lstStyle/>
          <a:p>
            <a:pPr eaLnBrk="1" hangingPunct="1"/>
            <a:r>
              <a:rPr lang="en-US" altLang="en-US" dirty="0"/>
              <a:t>The </a:t>
            </a:r>
            <a:r>
              <a:rPr lang="en-US" altLang="en-US" dirty="0">
                <a:latin typeface="Courier New" pitchFamily="49" charset="0"/>
              </a:rPr>
              <a:t>String</a:t>
            </a:r>
            <a:r>
              <a:rPr lang="en-US" altLang="en-US" dirty="0"/>
              <a:t> class contains many methods that help with the manipulation of </a:t>
            </a:r>
            <a:r>
              <a:rPr lang="en-US" altLang="en-US" dirty="0">
                <a:latin typeface="Courier New" pitchFamily="49" charset="0"/>
              </a:rPr>
              <a:t>String</a:t>
            </a:r>
            <a:r>
              <a:rPr lang="en-US" altLang="en-US" dirty="0"/>
              <a:t> objects.</a:t>
            </a:r>
          </a:p>
          <a:p>
            <a:pPr eaLnBrk="1" hangingPunct="1"/>
            <a:r>
              <a:rPr lang="en-US" altLang="en-US" dirty="0">
                <a:latin typeface="Courier New" pitchFamily="49" charset="0"/>
              </a:rPr>
              <a:t>String</a:t>
            </a:r>
            <a:r>
              <a:rPr lang="en-US" altLang="en-US" dirty="0"/>
              <a:t> objects are </a:t>
            </a:r>
            <a:r>
              <a:rPr lang="en-US" altLang="en-US" i="1" dirty="0"/>
              <a:t>immutable</a:t>
            </a:r>
            <a:r>
              <a:rPr lang="en-US" altLang="en-US" dirty="0"/>
              <a:t>, meaning that they cannot be changed. </a:t>
            </a:r>
            <a:endParaRPr lang="en-US" altLang="en-US" dirty="0" smtClean="0"/>
          </a:p>
          <a:p>
            <a:pPr eaLnBrk="1" hangingPunct="1"/>
            <a:r>
              <a:rPr lang="en-US" altLang="en-US" dirty="0" smtClean="0"/>
              <a:t>Mutable objects have fields that can be changed, immutable </a:t>
            </a:r>
            <a:r>
              <a:rPr lang="en-US" altLang="en-US" dirty="0" err="1" smtClean="0"/>
              <a:t>objcts</a:t>
            </a:r>
            <a:r>
              <a:rPr lang="en-US" altLang="en-US" dirty="0" smtClean="0"/>
              <a:t> have no fields that can be changed after the object is created. </a:t>
            </a:r>
            <a:endParaRPr lang="en-US" altLang="en-US" dirty="0"/>
          </a:p>
          <a:p>
            <a:pPr eaLnBrk="1" hangingPunct="1"/>
            <a:r>
              <a:rPr lang="en-US" altLang="en-US" dirty="0"/>
              <a:t>Many of the methods of a </a:t>
            </a:r>
            <a:r>
              <a:rPr lang="en-US" altLang="en-US" dirty="0">
                <a:latin typeface="Courier New" pitchFamily="49" charset="0"/>
              </a:rPr>
              <a:t>String</a:t>
            </a:r>
            <a:r>
              <a:rPr lang="en-US" altLang="en-US" dirty="0"/>
              <a:t> object can create new versions of the object.</a:t>
            </a:r>
          </a:p>
        </p:txBody>
      </p:sp>
      <p:pic>
        <p:nvPicPr>
          <p:cNvPr id="2" name="Picture 1">
            <a:extLst>
              <a:ext uri="{FF2B5EF4-FFF2-40B4-BE49-F238E27FC236}">
                <a16:creationId xmlns:a16="http://schemas.microsoft.com/office/drawing/2014/main" xmlns="" id="{C8BCE6FE-6499-4552-B789-389FD2EBCEC4}"/>
              </a:ext>
            </a:extLst>
          </p:cNvPr>
          <p:cNvPicPr>
            <a:picLocks noChangeAspect="1"/>
          </p:cNvPicPr>
          <p:nvPr/>
        </p:nvPicPr>
        <p:blipFill>
          <a:blip r:embed="rId3"/>
          <a:stretch>
            <a:fillRect/>
          </a:stretch>
        </p:blipFill>
        <p:spPr>
          <a:xfrm>
            <a:off x="2676525" y="4003675"/>
            <a:ext cx="6003760" cy="2352675"/>
          </a:xfrm>
          <a:prstGeom prst="rect">
            <a:avLst/>
          </a:prstGeom>
        </p:spPr>
      </p:pic>
      <p:pic>
        <p:nvPicPr>
          <p:cNvPr id="3" name="Picture 2">
            <a:extLst>
              <a:ext uri="{FF2B5EF4-FFF2-40B4-BE49-F238E27FC236}">
                <a16:creationId xmlns:a16="http://schemas.microsoft.com/office/drawing/2014/main" xmlns="" id="{D3ADD9BF-61D4-4AA5-954B-51A3B06B04ED}"/>
              </a:ext>
            </a:extLst>
          </p:cNvPr>
          <p:cNvPicPr>
            <a:picLocks noChangeAspect="1"/>
          </p:cNvPicPr>
          <p:nvPr/>
        </p:nvPicPr>
        <p:blipFill>
          <a:blip r:embed="rId4"/>
          <a:stretch>
            <a:fillRect/>
          </a:stretch>
        </p:blipFill>
        <p:spPr>
          <a:xfrm>
            <a:off x="2941930" y="6010275"/>
            <a:ext cx="666750" cy="847725"/>
          </a:xfrm>
          <a:prstGeom prst="rect">
            <a:avLst/>
          </a:prstGeom>
        </p:spPr>
      </p:pic>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27</a:t>
            </a:fld>
            <a:endParaRPr lang="en-GB" dirty="0"/>
          </a:p>
        </p:txBody>
      </p:sp>
    </p:spTree>
    <p:extLst>
      <p:ext uri="{BB962C8B-B14F-4D97-AF65-F5344CB8AC3E}">
        <p14:creationId xmlns:p14="http://schemas.microsoft.com/office/powerpoint/2010/main" val="34442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 Operator</a:t>
            </a:r>
          </a:p>
        </p:txBody>
      </p:sp>
      <p:sp>
        <p:nvSpPr>
          <p:cNvPr id="52227" name="Rectangle 3"/>
          <p:cNvSpPr>
            <a:spLocks noGrp="1" noChangeArrowheads="1"/>
          </p:cNvSpPr>
          <p:nvPr>
            <p:ph type="body" idx="4294967295"/>
          </p:nvPr>
        </p:nvSpPr>
        <p:spPr/>
        <p:txBody>
          <a:bodyPr>
            <a:normAutofit lnSpcReduction="10000"/>
          </a:bodyPr>
          <a:lstStyle/>
          <a:p>
            <a:pPr eaLnBrk="1" hangingPunct="1">
              <a:lnSpc>
                <a:spcPct val="90000"/>
              </a:lnSpc>
            </a:pPr>
            <a:r>
              <a:rPr lang="en-US" altLang="en-US" sz="3600" smtClean="0">
                <a:latin typeface="Helvetica Neue"/>
                <a:ea typeface="Helvetica Neue"/>
                <a:cs typeface="Helvetica Neue"/>
              </a:rPr>
              <a:t>The + operator can be used in two ways.</a:t>
            </a:r>
          </a:p>
          <a:p>
            <a:pPr lvl="1" eaLnBrk="1" hangingPunct="1">
              <a:lnSpc>
                <a:spcPct val="90000"/>
              </a:lnSpc>
            </a:pPr>
            <a:r>
              <a:rPr lang="en-US" altLang="en-US" sz="3200" smtClean="0">
                <a:latin typeface="Helvetica Neue"/>
                <a:ea typeface="Helvetica Neue"/>
                <a:cs typeface="Helvetica Neue"/>
              </a:rPr>
              <a:t>as a concatenation operator</a:t>
            </a:r>
          </a:p>
          <a:p>
            <a:pPr lvl="1" eaLnBrk="1" hangingPunct="1">
              <a:lnSpc>
                <a:spcPct val="90000"/>
              </a:lnSpc>
            </a:pPr>
            <a:r>
              <a:rPr lang="en-US" altLang="en-US" sz="3200" smtClean="0">
                <a:latin typeface="Helvetica Neue"/>
                <a:ea typeface="Helvetica Neue"/>
                <a:cs typeface="Helvetica Neue"/>
              </a:rPr>
              <a:t>as an addition operator</a:t>
            </a:r>
          </a:p>
          <a:p>
            <a:pPr eaLnBrk="1" hangingPunct="1">
              <a:lnSpc>
                <a:spcPct val="90000"/>
              </a:lnSpc>
            </a:pPr>
            <a:r>
              <a:rPr lang="en-US" altLang="en-US" sz="3600" smtClean="0">
                <a:latin typeface="Helvetica Neue"/>
                <a:ea typeface="Helvetica Neue"/>
                <a:cs typeface="Helvetica Neue"/>
              </a:rPr>
              <a:t>If either side of the + operator is a string, the result will be a string.</a:t>
            </a:r>
          </a:p>
          <a:p>
            <a:pPr lvl="1" eaLnBrk="1" hangingPunct="1">
              <a:lnSpc>
                <a:spcPct val="90000"/>
              </a:lnSpc>
              <a:buFontTx/>
              <a:buNone/>
            </a:pPr>
            <a:r>
              <a:rPr lang="en-US" altLang="en-US" smtClean="0">
                <a:latin typeface="Helvetica Neue"/>
                <a:ea typeface="Helvetica Neue"/>
                <a:cs typeface="Helvetica Neue"/>
              </a:rPr>
              <a:t>	</a:t>
            </a:r>
            <a:r>
              <a:rPr lang="en-US" altLang="en-US" sz="2000" smtClean="0">
                <a:latin typeface="Courier New" panose="02070309020205020404" pitchFamily="49" charset="0"/>
                <a:ea typeface="Helvetica Neue"/>
                <a:cs typeface="Helvetica Neue"/>
              </a:rPr>
              <a:t>System.out.println("Hello " + "World");</a:t>
            </a:r>
          </a:p>
          <a:p>
            <a:pPr lvl="1" eaLnBrk="1" hangingPunct="1">
              <a:lnSpc>
                <a:spcPct val="90000"/>
              </a:lnSpc>
              <a:buFontTx/>
              <a:buNone/>
            </a:pPr>
            <a:r>
              <a:rPr lang="en-US" altLang="en-US" sz="2000" smtClean="0">
                <a:latin typeface="Courier New" panose="02070309020205020404" pitchFamily="49" charset="0"/>
                <a:ea typeface="Helvetica Neue"/>
                <a:cs typeface="Helvetica Neue"/>
              </a:rPr>
              <a:t>	System.out.println("The value is: " + 5);</a:t>
            </a:r>
          </a:p>
          <a:p>
            <a:pPr lvl="1" eaLnBrk="1" hangingPunct="1">
              <a:lnSpc>
                <a:spcPct val="90000"/>
              </a:lnSpc>
              <a:buFontTx/>
              <a:buNone/>
            </a:pPr>
            <a:r>
              <a:rPr lang="en-US" altLang="en-US" sz="2000" smtClean="0">
                <a:latin typeface="Courier New" panose="02070309020205020404" pitchFamily="49" charset="0"/>
                <a:ea typeface="Helvetica Neue"/>
                <a:cs typeface="Helvetica Neue"/>
              </a:rPr>
              <a:t>	System.out.println("The value is: " + value);</a:t>
            </a:r>
          </a:p>
          <a:p>
            <a:pPr lvl="1" eaLnBrk="1" hangingPunct="1">
              <a:lnSpc>
                <a:spcPct val="90000"/>
              </a:lnSpc>
              <a:buFontTx/>
              <a:buNone/>
            </a:pPr>
            <a:r>
              <a:rPr lang="en-US" altLang="en-US" sz="2000" smtClean="0">
                <a:latin typeface="Courier New" panose="02070309020205020404" pitchFamily="49" charset="0"/>
                <a:ea typeface="Helvetica Neue"/>
                <a:cs typeface="Helvetica Neue"/>
              </a:rPr>
              <a:t>	System.out.println("The value is: " + ‘/n’ + 5);</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28</a:t>
            </a:fld>
            <a:endParaRPr lang="en-GB" dirty="0"/>
          </a:p>
        </p:txBody>
      </p:sp>
    </p:spTree>
    <p:extLst>
      <p:ext uri="{BB962C8B-B14F-4D97-AF65-F5344CB8AC3E}">
        <p14:creationId xmlns:p14="http://schemas.microsoft.com/office/powerpoint/2010/main" val="842883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String Concatenation</a:t>
            </a:r>
          </a:p>
        </p:txBody>
      </p:sp>
      <p:sp>
        <p:nvSpPr>
          <p:cNvPr id="54275" name="Rectangle 3"/>
          <p:cNvSpPr>
            <a:spLocks noGrp="1" noChangeArrowheads="1"/>
          </p:cNvSpPr>
          <p:nvPr>
            <p:ph type="body" idx="4294967295"/>
          </p:nvPr>
        </p:nvSpPr>
        <p:spPr/>
        <p:txBody>
          <a:bodyPr/>
          <a:lstStyle/>
          <a:p>
            <a:pPr eaLnBrk="1" hangingPunct="1"/>
            <a:r>
              <a:rPr lang="en-US" altLang="en-US" smtClean="0">
                <a:latin typeface="Helvetica Neue"/>
                <a:ea typeface="Helvetica Neue"/>
                <a:cs typeface="Helvetica Neue"/>
              </a:rPr>
              <a:t>Java commands that have string literals must be treated with care.</a:t>
            </a:r>
          </a:p>
          <a:p>
            <a:pPr eaLnBrk="1" hangingPunct="1"/>
            <a:r>
              <a:rPr lang="en-US" altLang="en-US" smtClean="0">
                <a:latin typeface="Helvetica Neue"/>
                <a:ea typeface="Helvetica Neue"/>
                <a:cs typeface="Helvetica Neue"/>
              </a:rPr>
              <a:t>A string literal value cannot span lines in a Java source code file.</a:t>
            </a:r>
          </a:p>
          <a:p>
            <a:pPr lvl="1" eaLnBrk="1" hangingPunct="1">
              <a:buFontTx/>
              <a:buNone/>
            </a:pPr>
            <a:r>
              <a:rPr lang="en-US" altLang="en-US" sz="1800" smtClean="0">
                <a:latin typeface="Courier New" panose="02070309020205020404" pitchFamily="49" charset="0"/>
                <a:ea typeface="Helvetica Neue"/>
                <a:cs typeface="Helvetica Neue"/>
              </a:rPr>
              <a:t>	System.out.println("This line is too long and now it has spanned more than one line, which will cause a syntax error to be generated by the compiler.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29</a:t>
            </a:fld>
            <a:endParaRPr lang="en-GB" dirty="0"/>
          </a:p>
        </p:txBody>
      </p:sp>
    </p:spTree>
    <p:extLst>
      <p:ext uri="{BB962C8B-B14F-4D97-AF65-F5344CB8AC3E}">
        <p14:creationId xmlns:p14="http://schemas.microsoft.com/office/powerpoint/2010/main" val="380038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47869" y="365126"/>
            <a:ext cx="8067481" cy="1325563"/>
          </a:xfrm>
        </p:spPr>
        <p:txBody>
          <a:bodyPr/>
          <a:lstStyle/>
          <a:p>
            <a:pPr eaLnBrk="1" hangingPunct="1"/>
            <a:r>
              <a:rPr lang="en-US" altLang="en-US" dirty="0" smtClean="0">
                <a:latin typeface="Helvetica Neue"/>
                <a:ea typeface="Helvetica Neue"/>
                <a:cs typeface="Helvetica Neue"/>
              </a:rPr>
              <a:t>Activity 1</a:t>
            </a:r>
          </a:p>
        </p:txBody>
      </p:sp>
      <p:sp>
        <p:nvSpPr>
          <p:cNvPr id="19459" name="Rectangle 3"/>
          <p:cNvSpPr>
            <a:spLocks noGrp="1" noChangeArrowheads="1"/>
          </p:cNvSpPr>
          <p:nvPr>
            <p:ph type="body" idx="4294967295"/>
          </p:nvPr>
        </p:nvSpPr>
        <p:spPr>
          <a:xfrm>
            <a:off x="381000" y="1447800"/>
            <a:ext cx="8001000" cy="4724400"/>
          </a:xfrm>
        </p:spPr>
        <p:txBody>
          <a:bodyPr/>
          <a:lstStyle/>
          <a:p>
            <a:pPr marL="0" indent="0" eaLnBrk="1" hangingPunct="1">
              <a:spcBef>
                <a:spcPct val="0"/>
              </a:spcBef>
              <a:buClrTx/>
              <a:buFontTx/>
              <a:buNone/>
            </a:pPr>
            <a:endParaRPr lang="en-US" altLang="en-US" sz="2400" dirty="0" smtClean="0">
              <a:latin typeface="Courier New" panose="02070309020205020404" pitchFamily="49" charset="0"/>
              <a:ea typeface="Helvetica Neue"/>
              <a:cs typeface="Helvetica Neue"/>
            </a:endParaRP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public Class Hello World {</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	public void main(string[] </a:t>
            </a:r>
            <a:r>
              <a:rPr lang="en-US" altLang="en-US" sz="2400" dirty="0" err="1" smtClean="0">
                <a:latin typeface="Courier New" panose="02070309020205020404" pitchFamily="49" charset="0"/>
                <a:ea typeface="Helvetica Neue"/>
                <a:cs typeface="Helvetica Neue"/>
              </a:rPr>
              <a:t>ts</a:t>
            </a:r>
            <a:r>
              <a:rPr lang="en-US" altLang="en-US" sz="2400" dirty="0" smtClean="0">
                <a:latin typeface="Courier New" panose="02070309020205020404" pitchFamily="49" charset="0"/>
                <a:ea typeface="Helvetica Neue"/>
                <a:cs typeface="Helvetica Neue"/>
              </a:rPr>
              <a:t>)</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		String message = “Hello World”</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		</a:t>
            </a:r>
            <a:r>
              <a:rPr lang="en-US" altLang="en-US" sz="2400" dirty="0" err="1" smtClean="0">
                <a:latin typeface="Courier New" panose="02070309020205020404" pitchFamily="49" charset="0"/>
                <a:ea typeface="Helvetica Neue"/>
                <a:cs typeface="Helvetica Neue"/>
              </a:rPr>
              <a:t>system.out.println</a:t>
            </a:r>
            <a:r>
              <a:rPr lang="en-US" altLang="en-US" sz="2400" dirty="0" smtClean="0">
                <a:latin typeface="Courier New" panose="02070309020205020404" pitchFamily="49" charset="0"/>
                <a:ea typeface="Helvetica Neue"/>
                <a:cs typeface="Helvetica Neue"/>
              </a:rPr>
              <a:t>(Message);}</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400" dirty="0" smtClean="0">
                <a:latin typeface="Courier New" panose="02070309020205020404" pitchFamily="49" charset="0"/>
                <a:ea typeface="Helvetica Neue"/>
                <a:cs typeface="Helvetica Neue"/>
              </a:rPr>
              <a:t>}</a:t>
            </a:r>
          </a:p>
          <a:p>
            <a:pPr marL="0" indent="0" eaLnBrk="1" hangingPunct="1">
              <a:spcBef>
                <a:spcPct val="0"/>
              </a:spcBef>
              <a:buClrTx/>
              <a:buFontTx/>
              <a:buNone/>
            </a:pPr>
            <a:endParaRPr lang="en-US" altLang="en-US" sz="2400" dirty="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400" dirty="0" smtClean="0">
              <a:latin typeface="Courier New" panose="02070309020205020404" pitchFamily="49" charset="0"/>
              <a:ea typeface="Helvetica Neue"/>
              <a:cs typeface="Helvetica Neue"/>
            </a:endParaRPr>
          </a:p>
          <a:p>
            <a:pPr marL="0" indent="0" eaLnBrk="1" hangingPunct="1">
              <a:spcBef>
                <a:spcPct val="0"/>
              </a:spcBef>
              <a:buClrTx/>
              <a:buFontTx/>
              <a:buNone/>
            </a:pPr>
            <a:r>
              <a:rPr lang="en-US" altLang="en-US" sz="2400" dirty="0" smtClean="0">
                <a:solidFill>
                  <a:srgbClr val="FF0000"/>
                </a:solidFill>
                <a:latin typeface="Helvetica Neue"/>
                <a:ea typeface="Helvetica Neue"/>
                <a:cs typeface="Helvetica Neue"/>
              </a:rPr>
              <a:t>Any errors?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a:t>
            </a:fld>
            <a:endParaRPr lang="en-GB" dirty="0"/>
          </a:p>
        </p:txBody>
      </p:sp>
    </p:spTree>
    <p:extLst>
      <p:ext uri="{BB962C8B-B14F-4D97-AF65-F5344CB8AC3E}">
        <p14:creationId xmlns:p14="http://schemas.microsoft.com/office/powerpoint/2010/main" val="2900787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String Concatenation</a:t>
            </a:r>
          </a:p>
        </p:txBody>
      </p:sp>
      <p:sp>
        <p:nvSpPr>
          <p:cNvPr id="56323" name="Rectangle 3"/>
          <p:cNvSpPr>
            <a:spLocks noGrp="1" noChangeArrowheads="1"/>
          </p:cNvSpPr>
          <p:nvPr>
            <p:ph type="body" idx="4294967295"/>
          </p:nvPr>
        </p:nvSpPr>
        <p:spPr/>
        <p:txBody>
          <a:bodyPr/>
          <a:lstStyle/>
          <a:p>
            <a:pPr eaLnBrk="1" hangingPunct="1"/>
            <a:r>
              <a:rPr lang="en-US" altLang="en-US" smtClean="0">
                <a:latin typeface="Helvetica Neue"/>
                <a:ea typeface="Helvetica Neue"/>
                <a:cs typeface="Helvetica Neue"/>
              </a:rPr>
              <a:t>The String concatenation operator can be used to fix this problem.</a:t>
            </a:r>
          </a:p>
          <a:p>
            <a:pPr lvl="2" eaLnBrk="1" hangingPunct="1">
              <a:buFontTx/>
              <a:buNone/>
            </a:pPr>
            <a:r>
              <a:rPr lang="en-US" altLang="en-US" sz="1600" smtClean="0">
                <a:latin typeface="Courier New" panose="02070309020205020404" pitchFamily="49" charset="0"/>
                <a:ea typeface="Helvetica Neue"/>
                <a:cs typeface="Helvetica Neue"/>
              </a:rPr>
              <a:t>System.out.println("These lines are " +</a:t>
            </a:r>
          </a:p>
          <a:p>
            <a:pPr lvl="2" eaLnBrk="1" hangingPunct="1">
              <a:buFontTx/>
              <a:buNone/>
            </a:pPr>
            <a:r>
              <a:rPr lang="en-US" altLang="en-US" sz="1600" smtClean="0">
                <a:latin typeface="Courier New" panose="02070309020205020404" pitchFamily="49" charset="0"/>
                <a:ea typeface="Helvetica Neue"/>
                <a:cs typeface="Helvetica Neue"/>
              </a:rPr>
              <a:t>                   "are now ok and will not " +</a:t>
            </a:r>
          </a:p>
          <a:p>
            <a:pPr lvl="2" eaLnBrk="1" hangingPunct="1">
              <a:buFontTx/>
              <a:buNone/>
            </a:pPr>
            <a:r>
              <a:rPr lang="en-US" altLang="en-US" sz="1600" smtClean="0">
                <a:latin typeface="Courier New" panose="02070309020205020404" pitchFamily="49" charset="0"/>
                <a:ea typeface="Helvetica Neue"/>
                <a:cs typeface="Helvetica Neue"/>
              </a:rPr>
              <a:t>                   "cause the error as before.");</a:t>
            </a:r>
          </a:p>
          <a:p>
            <a:pPr eaLnBrk="1" hangingPunct="1"/>
            <a:r>
              <a:rPr lang="en-US" altLang="en-US" smtClean="0">
                <a:latin typeface="Helvetica Neue"/>
                <a:ea typeface="Helvetica Neue"/>
                <a:cs typeface="Helvetica Neue"/>
              </a:rPr>
              <a:t>String concatenation can join various data types.</a:t>
            </a:r>
          </a:p>
          <a:p>
            <a:pPr lvl="2" eaLnBrk="1" hangingPunct="1">
              <a:buFontTx/>
              <a:buNone/>
            </a:pPr>
            <a:r>
              <a:rPr lang="en-US" altLang="en-US" sz="1600" smtClean="0">
                <a:latin typeface="Courier New" panose="02070309020205020404" pitchFamily="49" charset="0"/>
                <a:ea typeface="Helvetica Neue"/>
                <a:cs typeface="Helvetica Neue"/>
              </a:rPr>
              <a:t>System.out.println("We can join a string to " +</a:t>
            </a:r>
          </a:p>
          <a:p>
            <a:pPr lvl="2" eaLnBrk="1" hangingPunct="1">
              <a:buFontTx/>
              <a:buNone/>
            </a:pPr>
            <a:r>
              <a:rPr lang="en-US" altLang="en-US" sz="1600" smtClean="0">
                <a:latin typeface="Courier New" panose="02070309020205020404" pitchFamily="49" charset="0"/>
                <a:ea typeface="Helvetica Neue"/>
                <a:cs typeface="Helvetica Neue"/>
              </a:rPr>
              <a:t>                   "a number like this: " + 5);</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30</a:t>
            </a:fld>
            <a:endParaRPr lang="en-GB" dirty="0"/>
          </a:p>
        </p:txBody>
      </p:sp>
    </p:spTree>
    <p:extLst>
      <p:ext uri="{BB962C8B-B14F-4D97-AF65-F5344CB8AC3E}">
        <p14:creationId xmlns:p14="http://schemas.microsoft.com/office/powerpoint/2010/main" val="1791675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What does this print?</a:t>
            </a:r>
          </a:p>
        </p:txBody>
      </p:sp>
      <p:sp>
        <p:nvSpPr>
          <p:cNvPr id="58371" name="Rectangle 3"/>
          <p:cNvSpPr>
            <a:spLocks noGrp="1" noChangeArrowheads="1"/>
          </p:cNvSpPr>
          <p:nvPr>
            <p:ph type="body" idx="4294967295"/>
          </p:nvPr>
        </p:nvSpPr>
        <p:spPr/>
        <p:txBody>
          <a:bodyPr/>
          <a:lstStyle/>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public class Test{</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public static void main(String[] args)</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System.out.println("Hello: ” + (5+5));</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a:t>
            </a: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31</a:t>
            </a:fld>
            <a:endParaRPr lang="en-GB" dirty="0"/>
          </a:p>
        </p:txBody>
      </p:sp>
    </p:spTree>
    <p:extLst>
      <p:ext uri="{BB962C8B-B14F-4D97-AF65-F5344CB8AC3E}">
        <p14:creationId xmlns:p14="http://schemas.microsoft.com/office/powerpoint/2010/main" val="3118950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What about this?</a:t>
            </a:r>
          </a:p>
        </p:txBody>
      </p:sp>
      <p:sp>
        <p:nvSpPr>
          <p:cNvPr id="60419" name="Rectangle 3"/>
          <p:cNvSpPr>
            <a:spLocks noGrp="1" noChangeArrowheads="1"/>
          </p:cNvSpPr>
          <p:nvPr>
            <p:ph type="body" idx="4294967295"/>
          </p:nvPr>
        </p:nvSpPr>
        <p:spPr/>
        <p:txBody>
          <a:bodyPr/>
          <a:lstStyle/>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public class Test{</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public static void main(String[] args)</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System.out.println("Hello: ” + 5 + 5);</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   }</a:t>
            </a:r>
          </a:p>
          <a:p>
            <a:pPr marL="0" indent="0" eaLnBrk="1" hangingPunct="1">
              <a:spcBef>
                <a:spcPct val="0"/>
              </a:spcBef>
              <a:buClrTx/>
              <a:buFontTx/>
              <a:buNone/>
            </a:pPr>
            <a:r>
              <a:rPr lang="en-US" altLang="en-US" sz="2000" smtClean="0">
                <a:latin typeface="Courier New" panose="02070309020205020404" pitchFamily="49" charset="0"/>
                <a:ea typeface="Helvetica Neue"/>
                <a:cs typeface="Helvetica Neue"/>
              </a:rPr>
              <a:t>}</a:t>
            </a: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a:p>
            <a:pPr marL="0" indent="0" eaLnBrk="1" hangingPunct="1">
              <a:spcBef>
                <a:spcPct val="0"/>
              </a:spcBef>
              <a:buClrTx/>
              <a:buFontTx/>
              <a:buNone/>
            </a:pPr>
            <a:endParaRPr lang="en-US" altLang="en-US" sz="2000" smtClean="0">
              <a:latin typeface="Courier New" panose="02070309020205020404" pitchFamily="49" charset="0"/>
              <a:ea typeface="Helvetica Neue"/>
              <a:cs typeface="Helvetica Neue"/>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32</a:t>
            </a:fld>
            <a:endParaRPr lang="en-GB" dirty="0"/>
          </a:p>
        </p:txBody>
      </p:sp>
    </p:spTree>
    <p:extLst>
      <p:ext uri="{BB962C8B-B14F-4D97-AF65-F5344CB8AC3E}">
        <p14:creationId xmlns:p14="http://schemas.microsoft.com/office/powerpoint/2010/main" val="3731329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 Assignment and Initialization</a:t>
            </a:r>
          </a:p>
        </p:txBody>
      </p:sp>
      <p:sp>
        <p:nvSpPr>
          <p:cNvPr id="62467" name="Rectangle 3"/>
          <p:cNvSpPr>
            <a:spLocks noGrp="1" noChangeArrowheads="1"/>
          </p:cNvSpPr>
          <p:nvPr>
            <p:ph type="body" idx="4294967295"/>
          </p:nvPr>
        </p:nvSpPr>
        <p:spPr>
          <a:xfrm>
            <a:off x="304800" y="1600200"/>
            <a:ext cx="8294688" cy="3244850"/>
          </a:xfrm>
        </p:spPr>
        <p:txBody>
          <a:bodyPr>
            <a:normAutofit lnSpcReduction="10000"/>
          </a:bodyPr>
          <a:lstStyle/>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 This program shows variable assignment.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public class Initialize</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public static void main(String[] args)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r>
              <a:rPr lang="en-US" altLang="en-US" sz="1800" b="1" smtClean="0">
                <a:solidFill>
                  <a:srgbClr val="FF3300"/>
                </a:solidFill>
                <a:latin typeface="Courier New" panose="02070309020205020404" pitchFamily="49" charset="0"/>
                <a:ea typeface="Helvetica Neue"/>
                <a:cs typeface="Helvetica Neue"/>
              </a:rPr>
              <a:t>int month, days;</a:t>
            </a:r>
            <a:br>
              <a:rPr lang="en-US" altLang="en-US" sz="1800" b="1" smtClean="0">
                <a:solidFill>
                  <a:srgbClr val="FF3300"/>
                </a:solidFill>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month = 2;</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days = 28;</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System.out.println("Month " + month + " has "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days + "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p>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a:t>
            </a:r>
          </a:p>
        </p:txBody>
      </p:sp>
      <p:sp>
        <p:nvSpPr>
          <p:cNvPr id="62468" name="Text Box 4"/>
          <p:cNvSpPr txBox="1">
            <a:spLocks noChangeArrowheads="1"/>
          </p:cNvSpPr>
          <p:nvPr/>
        </p:nvSpPr>
        <p:spPr bwMode="auto">
          <a:xfrm>
            <a:off x="762000" y="5486400"/>
            <a:ext cx="744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solidFill>
                  <a:srgbClr val="FF3300"/>
                </a:solidFill>
                <a:latin typeface="Times New Roman" panose="02020603050405020304" pitchFamily="18" charset="0"/>
              </a:rPr>
              <a:t>The variables must be declared before they can be used.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33</a:t>
            </a:fld>
            <a:endParaRPr lang="en-GB" dirty="0"/>
          </a:p>
        </p:txBody>
      </p:sp>
    </p:spTree>
    <p:extLst>
      <p:ext uri="{BB962C8B-B14F-4D97-AF65-F5344CB8AC3E}">
        <p14:creationId xmlns:p14="http://schemas.microsoft.com/office/powerpoint/2010/main" val="1106978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 Assignment and Initialization</a:t>
            </a:r>
          </a:p>
        </p:txBody>
      </p:sp>
      <p:sp>
        <p:nvSpPr>
          <p:cNvPr id="64515" name="Rectangle 3"/>
          <p:cNvSpPr>
            <a:spLocks noGrp="1" noChangeArrowheads="1"/>
          </p:cNvSpPr>
          <p:nvPr>
            <p:ph type="body" idx="4294967295"/>
          </p:nvPr>
        </p:nvSpPr>
        <p:spPr>
          <a:xfrm>
            <a:off x="304800" y="1600200"/>
            <a:ext cx="8294688" cy="3244850"/>
          </a:xfrm>
        </p:spPr>
        <p:txBody>
          <a:bodyPr>
            <a:normAutofit lnSpcReduction="10000"/>
          </a:bodyPr>
          <a:lstStyle/>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 This program shows variable assignment.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public class Initialize</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public static void main(String[] args)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int month,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r>
              <a:rPr lang="en-US" altLang="en-US" sz="1800" b="1" smtClean="0">
                <a:solidFill>
                  <a:srgbClr val="FF3300"/>
                </a:solidFill>
                <a:latin typeface="Courier New" panose="02070309020205020404" pitchFamily="49" charset="0"/>
                <a:ea typeface="Helvetica Neue"/>
                <a:cs typeface="Helvetica Neue"/>
              </a:rPr>
              <a:t>month = 2;</a:t>
            </a:r>
            <a:br>
              <a:rPr lang="en-US" altLang="en-US" sz="1800" b="1" smtClean="0">
                <a:solidFill>
                  <a:srgbClr val="FF3300"/>
                </a:solidFill>
                <a:latin typeface="Courier New" panose="02070309020205020404" pitchFamily="49" charset="0"/>
                <a:ea typeface="Helvetica Neue"/>
                <a:cs typeface="Helvetica Neue"/>
              </a:rPr>
            </a:br>
            <a:r>
              <a:rPr lang="en-US" altLang="en-US" sz="1800" b="1" smtClean="0">
                <a:solidFill>
                  <a:srgbClr val="FF3300"/>
                </a:solidFill>
                <a:latin typeface="Courier New" panose="02070309020205020404" pitchFamily="49" charset="0"/>
                <a:ea typeface="Helvetica Neue"/>
                <a:cs typeface="Helvetica Neue"/>
              </a:rPr>
              <a:t>    days = 28;</a:t>
            </a:r>
            <a:br>
              <a:rPr lang="en-US" altLang="en-US" sz="1800" b="1" smtClean="0">
                <a:solidFill>
                  <a:srgbClr val="FF3300"/>
                </a:solidFill>
                <a:latin typeface="Courier New" panose="02070309020205020404" pitchFamily="49" charset="0"/>
                <a:ea typeface="Helvetica Neue"/>
                <a:cs typeface="Helvetica Neue"/>
              </a:rPr>
            </a:br>
            <a:r>
              <a:rPr lang="en-US" altLang="en-US" sz="1800" b="1" smtClean="0">
                <a:solidFill>
                  <a:srgbClr val="FFFF00"/>
                </a:solidFill>
                <a:latin typeface="Courier New" panose="02070309020205020404" pitchFamily="49" charset="0"/>
                <a:ea typeface="Helvetica Neue"/>
                <a:cs typeface="Helvetica Neue"/>
              </a:rPr>
              <a:t>    </a:t>
            </a:r>
            <a:r>
              <a:rPr lang="en-US" altLang="en-US" sz="1800" smtClean="0">
                <a:latin typeface="Courier New" panose="02070309020205020404" pitchFamily="49" charset="0"/>
                <a:ea typeface="Helvetica Neue"/>
                <a:cs typeface="Helvetica Neue"/>
              </a:rPr>
              <a:t>System.out.println("Month " + month + " has "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days + "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p>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a:t>
            </a:r>
          </a:p>
        </p:txBody>
      </p:sp>
      <p:sp>
        <p:nvSpPr>
          <p:cNvPr id="64516" name="Text Box 4"/>
          <p:cNvSpPr txBox="1">
            <a:spLocks noChangeArrowheads="1"/>
          </p:cNvSpPr>
          <p:nvPr/>
        </p:nvSpPr>
        <p:spPr bwMode="auto">
          <a:xfrm>
            <a:off x="762000" y="4724400"/>
            <a:ext cx="7962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solidFill>
                  <a:srgbClr val="FF3300"/>
                </a:solidFill>
                <a:latin typeface="Times New Roman" panose="02020603050405020304" pitchFamily="18" charset="0"/>
              </a:rPr>
              <a:t>Once declared, they can then receive a value (initialization);</a:t>
            </a:r>
          </a:p>
          <a:p>
            <a:pPr eaLnBrk="1" hangingPunct="1">
              <a:spcBef>
                <a:spcPct val="0"/>
              </a:spcBef>
              <a:buClrTx/>
              <a:buFontTx/>
              <a:buNone/>
            </a:pPr>
            <a:r>
              <a:rPr lang="en-US" altLang="en-US" sz="2400" b="1">
                <a:solidFill>
                  <a:srgbClr val="FF3300"/>
                </a:solidFill>
                <a:latin typeface="Times New Roman" panose="02020603050405020304" pitchFamily="18" charset="0"/>
              </a:rPr>
              <a:t>however the value must be compatible with the variable’s</a:t>
            </a:r>
          </a:p>
          <a:p>
            <a:pPr eaLnBrk="1" hangingPunct="1">
              <a:spcBef>
                <a:spcPct val="0"/>
              </a:spcBef>
              <a:buClrTx/>
              <a:buFontTx/>
              <a:buNone/>
            </a:pPr>
            <a:r>
              <a:rPr lang="en-US" altLang="en-US" sz="2400" b="1">
                <a:solidFill>
                  <a:srgbClr val="FF3300"/>
                </a:solidFill>
                <a:latin typeface="Times New Roman" panose="02020603050405020304" pitchFamily="18" charset="0"/>
              </a:rPr>
              <a:t>declared type.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34</a:t>
            </a:fld>
            <a:endParaRPr lang="en-GB" dirty="0"/>
          </a:p>
        </p:txBody>
      </p:sp>
    </p:spTree>
    <p:extLst>
      <p:ext uri="{BB962C8B-B14F-4D97-AF65-F5344CB8AC3E}">
        <p14:creationId xmlns:p14="http://schemas.microsoft.com/office/powerpoint/2010/main" val="920378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 Assignment and Initialization</a:t>
            </a:r>
          </a:p>
        </p:txBody>
      </p:sp>
      <p:sp>
        <p:nvSpPr>
          <p:cNvPr id="66563" name="Rectangle 3"/>
          <p:cNvSpPr>
            <a:spLocks noGrp="1" noChangeArrowheads="1"/>
          </p:cNvSpPr>
          <p:nvPr>
            <p:ph type="body" idx="4294967295"/>
          </p:nvPr>
        </p:nvSpPr>
        <p:spPr>
          <a:xfrm>
            <a:off x="304800" y="1600200"/>
            <a:ext cx="8294688" cy="3244850"/>
          </a:xfrm>
        </p:spPr>
        <p:txBody>
          <a:bodyPr>
            <a:normAutofit lnSpcReduction="10000"/>
          </a:bodyPr>
          <a:lstStyle/>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 This program shows variable assignment.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public class Initialize</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public static void main(String[] args)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int month,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month = 2;</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days = 28;</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System.out.println("Month " + </a:t>
            </a:r>
            <a:r>
              <a:rPr lang="en-US" altLang="en-US" sz="1800" b="1" smtClean="0">
                <a:solidFill>
                  <a:srgbClr val="FF3300"/>
                </a:solidFill>
                <a:latin typeface="Courier New" panose="02070309020205020404" pitchFamily="49" charset="0"/>
                <a:ea typeface="Helvetica Neue"/>
                <a:cs typeface="Helvetica Neue"/>
              </a:rPr>
              <a:t>month</a:t>
            </a:r>
            <a:r>
              <a:rPr lang="en-US" altLang="en-US" sz="1800" smtClean="0">
                <a:latin typeface="Courier New" panose="02070309020205020404" pitchFamily="49" charset="0"/>
                <a:ea typeface="Helvetica Neue"/>
                <a:cs typeface="Helvetica Neue"/>
              </a:rPr>
              <a:t> + " has "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r>
              <a:rPr lang="en-US" altLang="en-US" sz="1800" smtClean="0">
                <a:solidFill>
                  <a:srgbClr val="FF3300"/>
                </a:solidFill>
                <a:latin typeface="Courier New" panose="02070309020205020404" pitchFamily="49" charset="0"/>
                <a:ea typeface="Helvetica Neue"/>
                <a:cs typeface="Helvetica Neue"/>
              </a:rPr>
              <a:t>  </a:t>
            </a:r>
            <a:r>
              <a:rPr lang="en-US" altLang="en-US" sz="1800" b="1" smtClean="0">
                <a:solidFill>
                  <a:srgbClr val="FF3300"/>
                </a:solidFill>
                <a:latin typeface="Courier New" panose="02070309020205020404" pitchFamily="49" charset="0"/>
                <a:ea typeface="Helvetica Neue"/>
                <a:cs typeface="Helvetica Neue"/>
              </a:rPr>
              <a:t>days</a:t>
            </a:r>
            <a:r>
              <a:rPr lang="en-US" altLang="en-US" sz="1800" smtClean="0">
                <a:latin typeface="Courier New" panose="02070309020205020404" pitchFamily="49" charset="0"/>
                <a:ea typeface="Helvetica Neue"/>
                <a:cs typeface="Helvetica Neue"/>
              </a:rPr>
              <a:t> + "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p>
          <a:p>
            <a:pPr marL="0" indent="0" eaLnBrk="1" hangingPunct="1">
              <a:lnSpc>
                <a:spcPct val="80000"/>
              </a:lnSpc>
              <a:buFontTx/>
              <a:buNone/>
            </a:pPr>
            <a:r>
              <a:rPr lang="en-US" altLang="en-US" sz="1800" smtClean="0">
                <a:latin typeface="Courier New" panose="02070309020205020404" pitchFamily="49" charset="0"/>
                <a:ea typeface="Helvetica Neue"/>
                <a:cs typeface="Helvetica Neue"/>
              </a:rPr>
              <a:t>}</a:t>
            </a:r>
          </a:p>
        </p:txBody>
      </p:sp>
      <p:sp>
        <p:nvSpPr>
          <p:cNvPr id="66564" name="Text Box 4"/>
          <p:cNvSpPr txBox="1">
            <a:spLocks noChangeArrowheads="1"/>
          </p:cNvSpPr>
          <p:nvPr/>
        </p:nvSpPr>
        <p:spPr bwMode="auto">
          <a:xfrm>
            <a:off x="762000" y="5197475"/>
            <a:ext cx="752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solidFill>
                  <a:srgbClr val="FF3300"/>
                </a:solidFill>
                <a:latin typeface="Times New Roman" panose="02020603050405020304" pitchFamily="18" charset="0"/>
              </a:rPr>
              <a:t>After receiving a value, the variables can then be used in</a:t>
            </a:r>
          </a:p>
          <a:p>
            <a:pPr eaLnBrk="1" hangingPunct="1">
              <a:spcBef>
                <a:spcPct val="0"/>
              </a:spcBef>
              <a:buClrTx/>
              <a:buFontTx/>
              <a:buNone/>
            </a:pPr>
            <a:r>
              <a:rPr lang="en-US" altLang="en-US" sz="2400" b="1">
                <a:solidFill>
                  <a:srgbClr val="FF3300"/>
                </a:solidFill>
                <a:latin typeface="Times New Roman" panose="02020603050405020304" pitchFamily="18" charset="0"/>
              </a:rPr>
              <a:t>output statements or in other calculations.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35</a:t>
            </a:fld>
            <a:endParaRPr lang="en-GB" dirty="0"/>
          </a:p>
        </p:txBody>
      </p:sp>
    </p:spTree>
    <p:extLst>
      <p:ext uri="{BB962C8B-B14F-4D97-AF65-F5344CB8AC3E}">
        <p14:creationId xmlns:p14="http://schemas.microsoft.com/office/powerpoint/2010/main" val="2109272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 Assignment and Initialization</a:t>
            </a:r>
          </a:p>
        </p:txBody>
      </p:sp>
      <p:sp>
        <p:nvSpPr>
          <p:cNvPr id="68611" name="Rectangle 3"/>
          <p:cNvSpPr>
            <a:spLocks noGrp="1" noChangeArrowheads="1"/>
          </p:cNvSpPr>
          <p:nvPr>
            <p:ph type="body" idx="4294967295"/>
          </p:nvPr>
        </p:nvSpPr>
        <p:spPr>
          <a:xfrm>
            <a:off x="304800" y="1600200"/>
            <a:ext cx="8294688" cy="3244850"/>
          </a:xfrm>
        </p:spPr>
        <p:txBody>
          <a:bodyPr>
            <a:normAutofit lnSpcReduction="10000"/>
          </a:bodyPr>
          <a:lstStyle/>
          <a:p>
            <a:pPr marL="0" indent="0" eaLnBrk="1" hangingPunct="1">
              <a:lnSpc>
                <a:spcPct val="90000"/>
              </a:lnSpc>
              <a:buFontTx/>
              <a:buNone/>
            </a:pPr>
            <a:r>
              <a:rPr lang="en-US" altLang="en-US" sz="2000" smtClean="0">
                <a:latin typeface="Courier New" panose="02070309020205020404" pitchFamily="49" charset="0"/>
                <a:ea typeface="Helvetica Neue"/>
                <a:cs typeface="Helvetica Neue"/>
              </a:rPr>
              <a:t>// This program shows variable initialization.</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public class Initialize</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public static void main(String[] args)</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a:t>
            </a:r>
            <a:r>
              <a:rPr lang="en-US" altLang="en-US" sz="2000" b="1" smtClean="0">
                <a:solidFill>
                  <a:srgbClr val="FF3300"/>
                </a:solidFill>
                <a:latin typeface="Courier New" panose="02070309020205020404" pitchFamily="49" charset="0"/>
                <a:ea typeface="Helvetica Neue"/>
                <a:cs typeface="Helvetica Neue"/>
              </a:rPr>
              <a:t>int month = 2, days = 28;</a:t>
            </a:r>
            <a:endParaRPr lang="en-US" altLang="en-US" sz="2000" b="1" smtClean="0">
              <a:solidFill>
                <a:srgbClr val="FFFF00"/>
              </a:solidFill>
              <a:latin typeface="Courier New" panose="02070309020205020404" pitchFamily="49" charset="0"/>
              <a:ea typeface="Helvetica Neue"/>
              <a:cs typeface="Helvetica Neue"/>
            </a:endParaRPr>
          </a:p>
          <a:p>
            <a:pPr marL="0" indent="0" eaLnBrk="1" hangingPunct="1">
              <a:lnSpc>
                <a:spcPct val="90000"/>
              </a:lnSpc>
              <a:buFontTx/>
              <a:buNone/>
            </a:pPr>
            <a:r>
              <a:rPr lang="en-US" altLang="en-US" sz="2000" smtClean="0">
                <a:latin typeface="Courier New" panose="02070309020205020404" pitchFamily="49" charset="0"/>
                <a:ea typeface="Helvetica Neue"/>
                <a:cs typeface="Helvetica Neue"/>
              </a:rPr>
              <a:t>    System.out.println("Month " + month + " has " +</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days + " Days.");</a:t>
            </a:r>
            <a:br>
              <a:rPr lang="en-US" altLang="en-US" sz="2000" smtClean="0">
                <a:latin typeface="Courier New" panose="02070309020205020404" pitchFamily="49" charset="0"/>
                <a:ea typeface="Helvetica Neue"/>
                <a:cs typeface="Helvetica Neue"/>
              </a:rPr>
            </a:br>
            <a:r>
              <a:rPr lang="en-US" altLang="en-US" sz="2000" smtClean="0">
                <a:latin typeface="Courier New" panose="02070309020205020404" pitchFamily="49" charset="0"/>
                <a:ea typeface="Helvetica Neue"/>
                <a:cs typeface="Helvetica Neue"/>
              </a:rPr>
              <a:t>  }</a:t>
            </a:r>
          </a:p>
          <a:p>
            <a:pPr marL="0" indent="0" eaLnBrk="1" hangingPunct="1">
              <a:lnSpc>
                <a:spcPct val="90000"/>
              </a:lnSpc>
              <a:buFontTx/>
              <a:buNone/>
            </a:pPr>
            <a:r>
              <a:rPr lang="en-US" altLang="en-US" sz="2000" smtClean="0">
                <a:latin typeface="Courier New" panose="02070309020205020404" pitchFamily="49" charset="0"/>
                <a:ea typeface="Helvetica Neue"/>
                <a:cs typeface="Helvetica Neue"/>
              </a:rPr>
              <a:t>}</a:t>
            </a:r>
          </a:p>
        </p:txBody>
      </p:sp>
      <p:sp>
        <p:nvSpPr>
          <p:cNvPr id="68612" name="Text Box 4"/>
          <p:cNvSpPr txBox="1">
            <a:spLocks noChangeArrowheads="1"/>
          </p:cNvSpPr>
          <p:nvPr/>
        </p:nvSpPr>
        <p:spPr bwMode="auto">
          <a:xfrm>
            <a:off x="762000" y="4876800"/>
            <a:ext cx="661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400" b="1">
                <a:solidFill>
                  <a:srgbClr val="FF3300"/>
                </a:solidFill>
                <a:latin typeface="Times New Roman" panose="02020603050405020304" pitchFamily="18" charset="0"/>
              </a:rPr>
              <a:t>Local variables can be declared and initialized on</a:t>
            </a:r>
          </a:p>
          <a:p>
            <a:pPr eaLnBrk="1" hangingPunct="1">
              <a:spcBef>
                <a:spcPct val="0"/>
              </a:spcBef>
              <a:buClrTx/>
              <a:buFontTx/>
              <a:buNone/>
            </a:pPr>
            <a:r>
              <a:rPr lang="en-US" altLang="en-US" sz="2400" b="1">
                <a:solidFill>
                  <a:srgbClr val="FF3300"/>
                </a:solidFill>
                <a:latin typeface="Times New Roman" panose="02020603050405020304" pitchFamily="18" charset="0"/>
              </a:rPr>
              <a:t>the same line.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36</a:t>
            </a:fld>
            <a:endParaRPr lang="en-GB" dirty="0"/>
          </a:p>
        </p:txBody>
      </p:sp>
    </p:spTree>
    <p:extLst>
      <p:ext uri="{BB962C8B-B14F-4D97-AF65-F5344CB8AC3E}">
        <p14:creationId xmlns:p14="http://schemas.microsoft.com/office/powerpoint/2010/main" val="225503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Variable Assignment and Initialization</a:t>
            </a:r>
          </a:p>
        </p:txBody>
      </p:sp>
      <p:sp>
        <p:nvSpPr>
          <p:cNvPr id="70659" name="Rectangle 3"/>
          <p:cNvSpPr>
            <a:spLocks noGrp="1" noChangeArrowheads="1"/>
          </p:cNvSpPr>
          <p:nvPr>
            <p:ph type="body" idx="4294967295"/>
          </p:nvPr>
        </p:nvSpPr>
        <p:spPr/>
        <p:txBody>
          <a:bodyPr/>
          <a:lstStyle/>
          <a:p>
            <a:pPr eaLnBrk="1" hangingPunct="1"/>
            <a:r>
              <a:rPr lang="en-US" altLang="en-US" sz="2800" smtClean="0">
                <a:latin typeface="Helvetica Neue"/>
                <a:ea typeface="Helvetica Neue"/>
                <a:cs typeface="Helvetica Neue"/>
              </a:rPr>
              <a:t>Variables can only hold one value at a time.</a:t>
            </a:r>
          </a:p>
          <a:p>
            <a:pPr eaLnBrk="1" hangingPunct="1"/>
            <a:r>
              <a:rPr lang="en-US" altLang="en-US" sz="2800" smtClean="0">
                <a:latin typeface="Helvetica Neue"/>
                <a:ea typeface="Helvetica Neue"/>
                <a:cs typeface="Helvetica Neue"/>
              </a:rPr>
              <a:t>Local variables do not receive a default value.</a:t>
            </a:r>
          </a:p>
          <a:p>
            <a:pPr eaLnBrk="1" hangingPunct="1"/>
            <a:r>
              <a:rPr lang="en-US" altLang="en-US" sz="2800" smtClean="0">
                <a:latin typeface="Helvetica Neue"/>
                <a:ea typeface="Helvetica Neue"/>
                <a:cs typeface="Helvetica Neue"/>
              </a:rPr>
              <a:t>Local variables must have a valid type in order to be used.</a:t>
            </a:r>
          </a:p>
          <a:p>
            <a:pPr eaLnBrk="1" hangingPunct="1">
              <a:buFontTx/>
              <a:buNone/>
            </a:pPr>
            <a:r>
              <a:rPr lang="en-US" altLang="en-US" sz="1800" smtClean="0">
                <a:latin typeface="Courier New" panose="02070309020205020404" pitchFamily="49" charset="0"/>
                <a:ea typeface="Helvetica Neue"/>
                <a:cs typeface="Helvetica Neue"/>
              </a:rPr>
              <a:t>  public static void main(String [] args)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r>
              <a:rPr lang="en-US" altLang="en-US" sz="1800" b="1" smtClean="0">
                <a:solidFill>
                  <a:srgbClr val="FF3300"/>
                </a:solidFill>
                <a:latin typeface="Courier New" panose="02070309020205020404" pitchFamily="49" charset="0"/>
                <a:ea typeface="Helvetica Neue"/>
                <a:cs typeface="Helvetica Neue"/>
              </a:rPr>
              <a:t>int month, days; //No value given…</a:t>
            </a:r>
            <a:endParaRPr lang="en-US" altLang="en-US" sz="1800" b="1" smtClean="0">
              <a:solidFill>
                <a:srgbClr val="FFFF00"/>
              </a:solidFill>
              <a:latin typeface="Courier New" panose="02070309020205020404" pitchFamily="49" charset="0"/>
              <a:ea typeface="Helvetica Neue"/>
              <a:cs typeface="Helvetica Neue"/>
            </a:endParaRPr>
          </a:p>
          <a:p>
            <a:pPr eaLnBrk="1" hangingPunct="1">
              <a:buFontTx/>
              <a:buNone/>
            </a:pPr>
            <a:r>
              <a:rPr lang="en-US" altLang="en-US" sz="1800" smtClean="0">
                <a:latin typeface="Courier New" panose="02070309020205020404" pitchFamily="49" charset="0"/>
                <a:ea typeface="Helvetica Neue"/>
                <a:cs typeface="Helvetica Neue"/>
              </a:rPr>
              <a:t>    System.out.println("Month " + </a:t>
            </a:r>
            <a:r>
              <a:rPr lang="en-US" altLang="en-US" sz="1800" b="1" smtClean="0">
                <a:solidFill>
                  <a:srgbClr val="FF3300"/>
                </a:solidFill>
                <a:latin typeface="Courier New" panose="02070309020205020404" pitchFamily="49" charset="0"/>
                <a:ea typeface="Helvetica Neue"/>
                <a:cs typeface="Helvetica Neue"/>
              </a:rPr>
              <a:t>month</a:t>
            </a:r>
            <a:r>
              <a:rPr lang="en-US" altLang="en-US" sz="1800" smtClean="0">
                <a:latin typeface="Courier New" panose="02070309020205020404" pitchFamily="49" charset="0"/>
                <a:ea typeface="Helvetica Neue"/>
                <a:cs typeface="Helvetica Neue"/>
              </a:rPr>
              <a:t> + " has " +</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                      </a:t>
            </a:r>
            <a:r>
              <a:rPr lang="en-US" altLang="en-US" sz="1800" b="1" smtClean="0">
                <a:solidFill>
                  <a:srgbClr val="FF3300"/>
                </a:solidFill>
                <a:latin typeface="Courier New" panose="02070309020205020404" pitchFamily="49" charset="0"/>
                <a:ea typeface="Helvetica Neue"/>
                <a:cs typeface="Helvetica Neue"/>
              </a:rPr>
              <a:t>days</a:t>
            </a:r>
            <a:r>
              <a:rPr lang="en-US" altLang="en-US" sz="1800" smtClean="0">
                <a:latin typeface="Courier New" panose="02070309020205020404" pitchFamily="49" charset="0"/>
                <a:ea typeface="Helvetica Neue"/>
                <a:cs typeface="Helvetica Neue"/>
              </a:rPr>
              <a:t> + " Days.");</a:t>
            </a:r>
            <a:br>
              <a:rPr lang="en-US" altLang="en-US" sz="1800" smtClean="0">
                <a:latin typeface="Courier New" panose="02070309020205020404" pitchFamily="49" charset="0"/>
                <a:ea typeface="Helvetica Neue"/>
                <a:cs typeface="Helvetica Neue"/>
              </a:rPr>
            </a:br>
            <a:r>
              <a:rPr lang="en-US" altLang="en-US" sz="1800" smtClean="0">
                <a:latin typeface="Courier New" panose="02070309020205020404" pitchFamily="49" charset="0"/>
                <a:ea typeface="Helvetica Neue"/>
                <a:cs typeface="Helvetica Neue"/>
              </a:rPr>
              <a:t>}</a:t>
            </a:r>
            <a:br>
              <a:rPr lang="en-US" altLang="en-US" sz="1800" smtClean="0">
                <a:latin typeface="Courier New" panose="02070309020205020404" pitchFamily="49" charset="0"/>
                <a:ea typeface="Helvetica Neue"/>
                <a:cs typeface="Helvetica Neue"/>
              </a:rPr>
            </a:br>
            <a:r>
              <a:rPr lang="en-US" altLang="en-US" sz="2400" b="1" smtClean="0">
                <a:solidFill>
                  <a:srgbClr val="FF3300"/>
                </a:solidFill>
                <a:latin typeface="Helvetica Neue"/>
                <a:ea typeface="Helvetica Neue"/>
                <a:cs typeface="Helvetica Neue"/>
              </a:rPr>
              <a:t>Trying to use uninitialized variables will generate a Syntax Error when the code is compiled.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37</a:t>
            </a:fld>
            <a:endParaRPr lang="en-GB" dirty="0"/>
          </a:p>
        </p:txBody>
      </p:sp>
    </p:spTree>
    <p:extLst>
      <p:ext uri="{BB962C8B-B14F-4D97-AF65-F5344CB8AC3E}">
        <p14:creationId xmlns:p14="http://schemas.microsoft.com/office/powerpoint/2010/main" val="3080534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a:extLst>
              <a:ext uri="{FF2B5EF4-FFF2-40B4-BE49-F238E27FC236}">
                <a16:creationId xmlns:a16="http://schemas.microsoft.com/office/drawing/2014/main" xmlns="" id="{636F7FE3-F8C5-4B92-A676-7FD6FE849A40}"/>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90116" name="Rectangle 3">
            <a:extLst>
              <a:ext uri="{FF2B5EF4-FFF2-40B4-BE49-F238E27FC236}">
                <a16:creationId xmlns:a16="http://schemas.microsoft.com/office/drawing/2014/main" xmlns="" id="{1171D991-5529-40FD-811F-75D68A2514FD}"/>
              </a:ext>
            </a:extLst>
          </p:cNvPr>
          <p:cNvSpPr>
            <a:spLocks noGrp="1" noChangeArrowheads="1"/>
          </p:cNvSpPr>
          <p:nvPr>
            <p:ph type="body" idx="4294967295"/>
          </p:nvPr>
        </p:nvSpPr>
        <p:spPr/>
        <p:txBody>
          <a:bodyPr/>
          <a:lstStyle/>
          <a:p>
            <a:pPr eaLnBrk="1" hangingPunct="1"/>
            <a:r>
              <a:rPr lang="en-US" altLang="en-US"/>
              <a:t>You can use the </a:t>
            </a:r>
            <a:r>
              <a:rPr lang="en-US" altLang="en-US">
                <a:latin typeface="Courier New" panose="02070309020205020404" pitchFamily="49" charset="0"/>
              </a:rPr>
              <a:t>System.out.printf</a:t>
            </a:r>
            <a:r>
              <a:rPr lang="en-US" altLang="en-US"/>
              <a:t> method to perform formatted console output.</a:t>
            </a:r>
          </a:p>
          <a:p>
            <a:pPr eaLnBrk="1" hangingPunct="1"/>
            <a:r>
              <a:rPr lang="en-US" altLang="en-US"/>
              <a:t>The general format of the method is:</a:t>
            </a:r>
            <a:br>
              <a:rPr lang="en-US" altLang="en-US"/>
            </a:br>
            <a:r>
              <a:rPr lang="en-US" altLang="en-US"/>
              <a:t/>
            </a:r>
            <a:br>
              <a:rPr lang="en-US" altLang="en-US"/>
            </a:br>
            <a:r>
              <a:rPr lang="en-US" altLang="en-US" sz="2000">
                <a:latin typeface="Courier New" panose="02070309020205020404" pitchFamily="49" charset="0"/>
              </a:rPr>
              <a:t>System.out.printf(</a:t>
            </a:r>
            <a:r>
              <a:rPr lang="en-US" altLang="en-US" sz="2000" i="1">
                <a:latin typeface="Courier New" panose="02070309020205020404" pitchFamily="49" charset="0"/>
              </a:rPr>
              <a:t>FormatString</a:t>
            </a:r>
            <a:r>
              <a:rPr lang="en-US" altLang="en-US" sz="2000">
                <a:latin typeface="Courier New" panose="02070309020205020404" pitchFamily="49" charset="0"/>
              </a:rPr>
              <a:t>, </a:t>
            </a:r>
            <a:r>
              <a:rPr lang="en-US" altLang="en-US" sz="2000" i="1">
                <a:latin typeface="Courier New" panose="02070309020205020404" pitchFamily="49" charset="0"/>
              </a:rPr>
              <a:t>ArgList</a:t>
            </a:r>
            <a:r>
              <a:rPr lang="en-US" altLang="en-US" sz="2000">
                <a:latin typeface="Courier New" panose="02070309020205020404" pitchFamily="49" charset="0"/>
              </a:rPr>
              <a: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38</a:t>
            </a:fld>
            <a:endParaRPr lang="en-GB" dirty="0"/>
          </a:p>
        </p:txBody>
      </p:sp>
    </p:spTree>
    <p:extLst>
      <p:ext uri="{BB962C8B-B14F-4D97-AF65-F5344CB8AC3E}">
        <p14:creationId xmlns:p14="http://schemas.microsoft.com/office/powerpoint/2010/main" val="3582449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a:extLst>
              <a:ext uri="{FF2B5EF4-FFF2-40B4-BE49-F238E27FC236}">
                <a16:creationId xmlns:a16="http://schemas.microsoft.com/office/drawing/2014/main" xmlns="" id="{0725D367-69B8-4186-8169-06E19F39528C}"/>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92164" name="Text Box 5">
            <a:extLst>
              <a:ext uri="{FF2B5EF4-FFF2-40B4-BE49-F238E27FC236}">
                <a16:creationId xmlns:a16="http://schemas.microsoft.com/office/drawing/2014/main" xmlns="" id="{D10A5894-CA22-4E1D-B680-88DA398956BF}"/>
              </a:ext>
            </a:extLst>
          </p:cNvPr>
          <p:cNvSpPr txBox="1">
            <a:spLocks noChangeArrowheads="1"/>
          </p:cNvSpPr>
          <p:nvPr/>
        </p:nvSpPr>
        <p:spPr bwMode="auto">
          <a:xfrm>
            <a:off x="609600" y="17526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400" baseline="0">
                <a:latin typeface="Courier New" panose="02070309020205020404" pitchFamily="49" charset="0"/>
              </a:rPr>
              <a:t>System.out.printf(</a:t>
            </a:r>
            <a:r>
              <a:rPr lang="en-US" altLang="en-US" sz="2400" i="1" baseline="0">
                <a:latin typeface="Courier New" panose="02070309020205020404" pitchFamily="49" charset="0"/>
              </a:rPr>
              <a:t>FormatString</a:t>
            </a:r>
            <a:r>
              <a:rPr lang="en-US" altLang="en-US" sz="2400" baseline="0">
                <a:latin typeface="Courier New" panose="02070309020205020404" pitchFamily="49" charset="0"/>
              </a:rPr>
              <a:t>, </a:t>
            </a:r>
            <a:r>
              <a:rPr lang="en-US" altLang="en-US" sz="2400" i="1" baseline="0">
                <a:latin typeface="Courier New" panose="02070309020205020404" pitchFamily="49" charset="0"/>
              </a:rPr>
              <a:t>ArgList</a:t>
            </a:r>
            <a:r>
              <a:rPr lang="en-US" altLang="en-US" sz="2400" baseline="0">
                <a:latin typeface="Courier New" panose="02070309020205020404" pitchFamily="49" charset="0"/>
              </a:rPr>
              <a:t>);</a:t>
            </a:r>
          </a:p>
          <a:p>
            <a:pPr eaLnBrk="1" hangingPunct="1">
              <a:spcBef>
                <a:spcPct val="50000"/>
              </a:spcBef>
              <a:buClrTx/>
              <a:buFontTx/>
              <a:buNone/>
            </a:pPr>
            <a:endParaRPr lang="en-US" altLang="en-US" sz="2400"/>
          </a:p>
        </p:txBody>
      </p:sp>
      <p:sp>
        <p:nvSpPr>
          <p:cNvPr id="92165" name="Text Box 6">
            <a:extLst>
              <a:ext uri="{FF2B5EF4-FFF2-40B4-BE49-F238E27FC236}">
                <a16:creationId xmlns:a16="http://schemas.microsoft.com/office/drawing/2014/main" xmlns="" id="{8D2D9CA0-F10C-4C8F-8441-7F78E360119F}"/>
              </a:ext>
            </a:extLst>
          </p:cNvPr>
          <p:cNvSpPr txBox="1">
            <a:spLocks noChangeArrowheads="1"/>
          </p:cNvSpPr>
          <p:nvPr/>
        </p:nvSpPr>
        <p:spPr bwMode="auto">
          <a:xfrm>
            <a:off x="533400" y="3352800"/>
            <a:ext cx="2819400" cy="19272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b="1" i="1" baseline="0">
                <a:solidFill>
                  <a:srgbClr val="FF3300"/>
                </a:solidFill>
                <a:latin typeface="Courier New" panose="02070309020205020404" pitchFamily="49" charset="0"/>
              </a:rPr>
              <a:t>FormatString</a:t>
            </a:r>
            <a:r>
              <a:rPr lang="en-US" altLang="en-US" sz="2400" b="1" baseline="0">
                <a:solidFill>
                  <a:srgbClr val="FF3300"/>
                </a:solidFill>
              </a:rPr>
              <a:t> is a string that contains text and/or special formatting specifiers.</a:t>
            </a:r>
          </a:p>
        </p:txBody>
      </p:sp>
      <p:sp>
        <p:nvSpPr>
          <p:cNvPr id="92166" name="Text Box 7">
            <a:extLst>
              <a:ext uri="{FF2B5EF4-FFF2-40B4-BE49-F238E27FC236}">
                <a16:creationId xmlns:a16="http://schemas.microsoft.com/office/drawing/2014/main" xmlns="" id="{DA4920CA-BF59-46BB-BB29-0EFF73DD988F}"/>
              </a:ext>
            </a:extLst>
          </p:cNvPr>
          <p:cNvSpPr txBox="1">
            <a:spLocks noChangeArrowheads="1"/>
          </p:cNvSpPr>
          <p:nvPr/>
        </p:nvSpPr>
        <p:spPr bwMode="auto">
          <a:xfrm>
            <a:off x="4572000" y="3352800"/>
            <a:ext cx="3810000" cy="22923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b="1" i="1" baseline="0">
                <a:solidFill>
                  <a:srgbClr val="FF3300"/>
                </a:solidFill>
                <a:latin typeface="Courier New" panose="02070309020205020404" pitchFamily="49" charset="0"/>
              </a:rPr>
              <a:t>ArgList</a:t>
            </a:r>
            <a:r>
              <a:rPr lang="en-US" altLang="en-US" sz="2400" b="1" baseline="0">
                <a:solidFill>
                  <a:srgbClr val="FF3300"/>
                </a:solidFill>
              </a:rPr>
              <a:t> is optional. It is a list of additional arguments that will be formatted according to the format specifiers listed in the format string.</a:t>
            </a:r>
          </a:p>
        </p:txBody>
      </p:sp>
      <p:sp>
        <p:nvSpPr>
          <p:cNvPr id="92167" name="Line 8">
            <a:extLst>
              <a:ext uri="{FF2B5EF4-FFF2-40B4-BE49-F238E27FC236}">
                <a16:creationId xmlns:a16="http://schemas.microsoft.com/office/drawing/2014/main" xmlns="" id="{32654C9B-9943-4AA7-972A-329B582075B2}"/>
              </a:ext>
            </a:extLst>
          </p:cNvPr>
          <p:cNvSpPr>
            <a:spLocks noChangeShapeType="1"/>
          </p:cNvSpPr>
          <p:nvPr/>
        </p:nvSpPr>
        <p:spPr bwMode="auto">
          <a:xfrm flipV="1">
            <a:off x="1828800" y="2819400"/>
            <a:ext cx="0" cy="533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68" name="Line 9">
            <a:extLst>
              <a:ext uri="{FF2B5EF4-FFF2-40B4-BE49-F238E27FC236}">
                <a16:creationId xmlns:a16="http://schemas.microsoft.com/office/drawing/2014/main" xmlns="" id="{913CEE4F-DBC5-418E-BA19-B58C529FE61B}"/>
              </a:ext>
            </a:extLst>
          </p:cNvPr>
          <p:cNvSpPr>
            <a:spLocks noChangeShapeType="1"/>
          </p:cNvSpPr>
          <p:nvPr/>
        </p:nvSpPr>
        <p:spPr bwMode="auto">
          <a:xfrm>
            <a:off x="1828800" y="2819400"/>
            <a:ext cx="3200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69" name="Line 10">
            <a:extLst>
              <a:ext uri="{FF2B5EF4-FFF2-40B4-BE49-F238E27FC236}">
                <a16:creationId xmlns:a16="http://schemas.microsoft.com/office/drawing/2014/main" xmlns="" id="{E26D2E14-0E33-487F-AC32-3824AA2A6DE6}"/>
              </a:ext>
            </a:extLst>
          </p:cNvPr>
          <p:cNvSpPr>
            <a:spLocks noChangeShapeType="1"/>
          </p:cNvSpPr>
          <p:nvPr/>
        </p:nvSpPr>
        <p:spPr bwMode="auto">
          <a:xfrm flipV="1">
            <a:off x="5029200" y="2209800"/>
            <a:ext cx="0" cy="60960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92170" name="Line 11">
            <a:extLst>
              <a:ext uri="{FF2B5EF4-FFF2-40B4-BE49-F238E27FC236}">
                <a16:creationId xmlns:a16="http://schemas.microsoft.com/office/drawing/2014/main" xmlns="" id="{D2D430FA-48E7-4FF3-B9F8-563A7A3F6A27}"/>
              </a:ext>
            </a:extLst>
          </p:cNvPr>
          <p:cNvSpPr>
            <a:spLocks noChangeShapeType="1"/>
          </p:cNvSpPr>
          <p:nvPr/>
        </p:nvSpPr>
        <p:spPr bwMode="auto">
          <a:xfrm flipV="1">
            <a:off x="6477000" y="2819400"/>
            <a:ext cx="0" cy="533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71" name="Line 12">
            <a:extLst>
              <a:ext uri="{FF2B5EF4-FFF2-40B4-BE49-F238E27FC236}">
                <a16:creationId xmlns:a16="http://schemas.microsoft.com/office/drawing/2014/main" xmlns="" id="{008CD050-96F8-40F2-AC8B-5DD5B30F037D}"/>
              </a:ext>
            </a:extLst>
          </p:cNvPr>
          <p:cNvSpPr>
            <a:spLocks noChangeShapeType="1"/>
          </p:cNvSpPr>
          <p:nvPr/>
        </p:nvSpPr>
        <p:spPr bwMode="auto">
          <a:xfrm>
            <a:off x="6477000" y="2819400"/>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172" name="Line 13">
            <a:extLst>
              <a:ext uri="{FF2B5EF4-FFF2-40B4-BE49-F238E27FC236}">
                <a16:creationId xmlns:a16="http://schemas.microsoft.com/office/drawing/2014/main" xmlns="" id="{2EA159C0-9ADA-4620-93AD-701ED4C809BA}"/>
              </a:ext>
            </a:extLst>
          </p:cNvPr>
          <p:cNvSpPr>
            <a:spLocks noChangeShapeType="1"/>
          </p:cNvSpPr>
          <p:nvPr/>
        </p:nvSpPr>
        <p:spPr bwMode="auto">
          <a:xfrm flipV="1">
            <a:off x="7162800" y="2209800"/>
            <a:ext cx="0" cy="60960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318555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xmlns="" id="{E7C41A18-6A98-4108-9EF0-B333AA29261F}"/>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The Compiler and the Java Virtual Machine</a:t>
            </a:r>
          </a:p>
        </p:txBody>
      </p:sp>
      <p:sp>
        <p:nvSpPr>
          <p:cNvPr id="69636" name="Rectangle 3">
            <a:extLst>
              <a:ext uri="{FF2B5EF4-FFF2-40B4-BE49-F238E27FC236}">
                <a16:creationId xmlns:a16="http://schemas.microsoft.com/office/drawing/2014/main" xmlns="" id="{DDF3D3C3-DA00-4C88-92B7-DE3BB541035B}"/>
              </a:ext>
            </a:extLst>
          </p:cNvPr>
          <p:cNvSpPr>
            <a:spLocks noGrp="1" noChangeArrowheads="1"/>
          </p:cNvSpPr>
          <p:nvPr>
            <p:ph type="body" idx="4294967295"/>
          </p:nvPr>
        </p:nvSpPr>
        <p:spPr>
          <a:xfrm>
            <a:off x="550863" y="1333500"/>
            <a:ext cx="7772400" cy="4876800"/>
          </a:xfrm>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A programmer writes Java programming statements for a program.</a:t>
            </a:r>
          </a:p>
          <a:p>
            <a:pPr eaLnBrk="1" hangingPunct="1"/>
            <a:r>
              <a:rPr lang="en-US" altLang="en-US" sz="2800" dirty="0">
                <a:latin typeface="Times New Roman" panose="02020603050405020304" pitchFamily="18" charset="0"/>
                <a:cs typeface="Times New Roman" panose="02020603050405020304" pitchFamily="18" charset="0"/>
              </a:rPr>
              <a:t>These statements are known as </a:t>
            </a:r>
            <a:r>
              <a:rPr lang="en-US" altLang="en-US" sz="2800" i="1" dirty="0">
                <a:latin typeface="Times New Roman" panose="02020603050405020304" pitchFamily="18" charset="0"/>
                <a:cs typeface="Times New Roman" panose="02020603050405020304" pitchFamily="18" charset="0"/>
              </a:rPr>
              <a:t>source code</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A </a:t>
            </a:r>
            <a:r>
              <a:rPr lang="en-US" altLang="en-US" sz="2800" i="1" dirty="0">
                <a:latin typeface="Times New Roman" panose="02020603050405020304" pitchFamily="18" charset="0"/>
                <a:cs typeface="Times New Roman" panose="02020603050405020304" pitchFamily="18" charset="0"/>
              </a:rPr>
              <a:t>text editor </a:t>
            </a:r>
            <a:r>
              <a:rPr lang="en-US" altLang="en-US" sz="2800" dirty="0">
                <a:latin typeface="Times New Roman" panose="02020603050405020304" pitchFamily="18" charset="0"/>
                <a:cs typeface="Times New Roman" panose="02020603050405020304" pitchFamily="18" charset="0"/>
              </a:rPr>
              <a:t>is used to edit and save a Java </a:t>
            </a:r>
            <a:r>
              <a:rPr lang="en-US" altLang="en-US" sz="2800" i="1" dirty="0">
                <a:latin typeface="Times New Roman" panose="02020603050405020304" pitchFamily="18" charset="0"/>
                <a:cs typeface="Times New Roman" panose="02020603050405020304" pitchFamily="18" charset="0"/>
              </a:rPr>
              <a:t>source code file.</a:t>
            </a:r>
          </a:p>
          <a:p>
            <a:pPr eaLnBrk="1" hangingPunct="1"/>
            <a:r>
              <a:rPr lang="en-US" altLang="en-US" sz="2800" dirty="0">
                <a:latin typeface="Times New Roman" panose="02020603050405020304" pitchFamily="18" charset="0"/>
                <a:cs typeface="Times New Roman" panose="02020603050405020304" pitchFamily="18" charset="0"/>
              </a:rPr>
              <a:t>Source code files have a </a:t>
            </a:r>
            <a:r>
              <a:rPr lang="en-US" altLang="en-US" sz="2800" i="1" dirty="0">
                <a:latin typeface="Times New Roman" panose="02020603050405020304" pitchFamily="18" charset="0"/>
                <a:cs typeface="Times New Roman" panose="02020603050405020304" pitchFamily="18" charset="0"/>
              </a:rPr>
              <a:t>.java</a:t>
            </a:r>
            <a:r>
              <a:rPr lang="en-US" altLang="en-US" sz="2800" dirty="0">
                <a:latin typeface="Times New Roman" panose="02020603050405020304" pitchFamily="18" charset="0"/>
                <a:cs typeface="Times New Roman" panose="02020603050405020304" pitchFamily="18" charset="0"/>
              </a:rPr>
              <a:t> file extension.</a:t>
            </a:r>
          </a:p>
          <a:p>
            <a:pPr eaLnBrk="1" hangingPunct="1"/>
            <a:r>
              <a:rPr lang="en-US" altLang="en-US" sz="2800" dirty="0">
                <a:latin typeface="Times New Roman" panose="02020603050405020304" pitchFamily="18" charset="0"/>
                <a:cs typeface="Times New Roman" panose="02020603050405020304" pitchFamily="18" charset="0"/>
              </a:rPr>
              <a:t>A </a:t>
            </a:r>
            <a:r>
              <a:rPr lang="en-US" altLang="en-US" sz="2800" i="1" dirty="0">
                <a:latin typeface="Times New Roman" panose="02020603050405020304" pitchFamily="18" charset="0"/>
                <a:cs typeface="Times New Roman" panose="02020603050405020304" pitchFamily="18" charset="0"/>
              </a:rPr>
              <a:t>compiler </a:t>
            </a:r>
            <a:r>
              <a:rPr lang="en-US" altLang="en-US" sz="2800" dirty="0">
                <a:latin typeface="Times New Roman" panose="02020603050405020304" pitchFamily="18" charset="0"/>
                <a:cs typeface="Times New Roman" panose="02020603050405020304" pitchFamily="18" charset="0"/>
              </a:rPr>
              <a:t>is a program that translates source code into an executable form.</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a:t>
            </a:fld>
            <a:endParaRPr lang="en-GB" dirty="0"/>
          </a:p>
        </p:txBody>
      </p:sp>
    </p:spTree>
    <p:extLst>
      <p:ext uri="{BB962C8B-B14F-4D97-AF65-F5344CB8AC3E}">
        <p14:creationId xmlns:p14="http://schemas.microsoft.com/office/powerpoint/2010/main" val="24599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a:extLst>
              <a:ext uri="{FF2B5EF4-FFF2-40B4-BE49-F238E27FC236}">
                <a16:creationId xmlns:a16="http://schemas.microsoft.com/office/drawing/2014/main" xmlns="" id="{FF3FC1C1-79ED-425F-A6D6-64152A63ABDA}"/>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94212" name="Rectangle 12">
            <a:extLst>
              <a:ext uri="{FF2B5EF4-FFF2-40B4-BE49-F238E27FC236}">
                <a16:creationId xmlns:a16="http://schemas.microsoft.com/office/drawing/2014/main" xmlns="" id="{1A654FC3-90B9-496E-BA5F-8E38EBDD2461}"/>
              </a:ext>
            </a:extLst>
          </p:cNvPr>
          <p:cNvSpPr>
            <a:spLocks noGrp="1" noChangeArrowheads="1"/>
          </p:cNvSpPr>
          <p:nvPr>
            <p:ph type="body" idx="4294967295"/>
          </p:nvPr>
        </p:nvSpPr>
        <p:spPr/>
        <p:txBody>
          <a:bodyPr/>
          <a:lstStyle/>
          <a:p>
            <a:pPr eaLnBrk="1" hangingPunct="1"/>
            <a:r>
              <a:rPr lang="en-US" altLang="en-US"/>
              <a:t>A simple example:</a:t>
            </a:r>
          </a:p>
        </p:txBody>
      </p:sp>
      <p:sp>
        <p:nvSpPr>
          <p:cNvPr id="94213" name="Text Box 3">
            <a:extLst>
              <a:ext uri="{FF2B5EF4-FFF2-40B4-BE49-F238E27FC236}">
                <a16:creationId xmlns:a16="http://schemas.microsoft.com/office/drawing/2014/main" xmlns="" id="{19F31386-B8D2-4C1E-B42D-2513475F994F}"/>
              </a:ext>
            </a:extLst>
          </p:cNvPr>
          <p:cNvSpPr txBox="1">
            <a:spLocks noChangeArrowheads="1"/>
          </p:cNvSpPr>
          <p:nvPr/>
        </p:nvSpPr>
        <p:spPr bwMode="auto">
          <a:xfrm>
            <a:off x="1066800" y="2514600"/>
            <a:ext cx="6934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400" baseline="0">
                <a:latin typeface="Courier New" panose="02070309020205020404" pitchFamily="49" charset="0"/>
              </a:rPr>
              <a:t>System.out.printf(</a:t>
            </a:r>
            <a:r>
              <a:rPr lang="en-US" altLang="en-US" sz="2400" i="1" baseline="0">
                <a:latin typeface="Courier New" panose="02070309020205020404" pitchFamily="49" charset="0"/>
                <a:cs typeface="Courier New" panose="02070309020205020404" pitchFamily="49" charset="0"/>
              </a:rPr>
              <a:t>"</a:t>
            </a:r>
            <a:r>
              <a:rPr lang="en-US" altLang="en-US" sz="2400" baseline="0">
                <a:latin typeface="Courier New" panose="02070309020205020404" pitchFamily="49" charset="0"/>
              </a:rPr>
              <a:t>Hello World\n</a:t>
            </a:r>
            <a:r>
              <a:rPr lang="en-US" altLang="en-US" sz="2400" i="1" baseline="0">
                <a:latin typeface="Courier New" panose="02070309020205020404" pitchFamily="49" charset="0"/>
                <a:cs typeface="Courier New" panose="02070309020205020404" pitchFamily="49" charset="0"/>
              </a:rPr>
              <a:t>"</a:t>
            </a:r>
            <a:r>
              <a:rPr lang="en-US" altLang="en-US" sz="2400" baseline="0">
                <a:latin typeface="Courier New" panose="02070309020205020404" pitchFamily="49" charset="0"/>
              </a:rPr>
              <a:t>);</a:t>
            </a:r>
            <a:endParaRPr lang="en-US" altLang="en-US" sz="2400"/>
          </a:p>
        </p:txBody>
      </p:sp>
      <p:pic>
        <p:nvPicPr>
          <p:cNvPr id="94214" name="Picture 13">
            <a:extLst>
              <a:ext uri="{FF2B5EF4-FFF2-40B4-BE49-F238E27FC236}">
                <a16:creationId xmlns:a16="http://schemas.microsoft.com/office/drawing/2014/main" xmlns="" id="{C1F4906A-4283-4FC9-9E62-6C517B43B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2680184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a:extLst>
              <a:ext uri="{FF2B5EF4-FFF2-40B4-BE49-F238E27FC236}">
                <a16:creationId xmlns:a16="http://schemas.microsoft.com/office/drawing/2014/main" xmlns="" id="{5F436537-35AB-42F2-9D1D-561091CD0B56}"/>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96260" name="Rectangle 3">
            <a:extLst>
              <a:ext uri="{FF2B5EF4-FFF2-40B4-BE49-F238E27FC236}">
                <a16:creationId xmlns:a16="http://schemas.microsoft.com/office/drawing/2014/main" xmlns="" id="{D13528EA-3DB6-4D50-B630-FB79A36C87BD}"/>
              </a:ext>
            </a:extLst>
          </p:cNvPr>
          <p:cNvSpPr>
            <a:spLocks noGrp="1" noChangeArrowheads="1"/>
          </p:cNvSpPr>
          <p:nvPr>
            <p:ph type="body" idx="4294967295"/>
          </p:nvPr>
        </p:nvSpPr>
        <p:spPr/>
        <p:txBody>
          <a:bodyPr/>
          <a:lstStyle/>
          <a:p>
            <a:pPr eaLnBrk="1" hangingPunct="1"/>
            <a:r>
              <a:rPr lang="en-US" altLang="en-US"/>
              <a:t>Another example:</a:t>
            </a:r>
          </a:p>
        </p:txBody>
      </p:sp>
      <p:sp>
        <p:nvSpPr>
          <p:cNvPr id="96261" name="Text Box 4">
            <a:extLst>
              <a:ext uri="{FF2B5EF4-FFF2-40B4-BE49-F238E27FC236}">
                <a16:creationId xmlns:a16="http://schemas.microsoft.com/office/drawing/2014/main" xmlns="" id="{5E32AB41-A328-4FDD-990F-C5642BF45870}"/>
              </a:ext>
            </a:extLst>
          </p:cNvPr>
          <p:cNvSpPr txBox="1">
            <a:spLocks noChangeArrowheads="1"/>
          </p:cNvSpPr>
          <p:nvPr/>
        </p:nvSpPr>
        <p:spPr bwMode="auto">
          <a:xfrm>
            <a:off x="533400" y="25146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int hours = 40;</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System.out.printf("I worked %d hours.\n", hours);</a:t>
            </a:r>
          </a:p>
        </p:txBody>
      </p:sp>
      <p:pic>
        <p:nvPicPr>
          <p:cNvPr id="96262" name="Picture 6">
            <a:extLst>
              <a:ext uri="{FF2B5EF4-FFF2-40B4-BE49-F238E27FC236}">
                <a16:creationId xmlns:a16="http://schemas.microsoft.com/office/drawing/2014/main" xmlns="" id="{93038537-B497-4EAC-BB65-A7121F250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6576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41</a:t>
            </a:fld>
            <a:endParaRPr lang="en-GB" dirty="0"/>
          </a:p>
        </p:txBody>
      </p:sp>
    </p:spTree>
    <p:extLst>
      <p:ext uri="{BB962C8B-B14F-4D97-AF65-F5344CB8AC3E}">
        <p14:creationId xmlns:p14="http://schemas.microsoft.com/office/powerpoint/2010/main" val="3993169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a:extLst>
              <a:ext uri="{FF2B5EF4-FFF2-40B4-BE49-F238E27FC236}">
                <a16:creationId xmlns:a16="http://schemas.microsoft.com/office/drawing/2014/main" xmlns="" id="{8CA9D377-14F6-4AF1-BE00-DB5D8BE7B5F5}"/>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98308" name="Text Box 4">
            <a:extLst>
              <a:ext uri="{FF2B5EF4-FFF2-40B4-BE49-F238E27FC236}">
                <a16:creationId xmlns:a16="http://schemas.microsoft.com/office/drawing/2014/main" xmlns="" id="{4B3DF392-C2FC-460F-8F79-48B32D7D7478}"/>
              </a:ext>
            </a:extLst>
          </p:cNvPr>
          <p:cNvSpPr txBox="1">
            <a:spLocks noChangeArrowheads="1"/>
          </p:cNvSpPr>
          <p:nvPr/>
        </p:nvSpPr>
        <p:spPr bwMode="auto">
          <a:xfrm>
            <a:off x="533400" y="1768475"/>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int hours = 40;</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System.out.printf("I worked %d hours.\n", hours);</a:t>
            </a:r>
          </a:p>
        </p:txBody>
      </p:sp>
      <p:sp>
        <p:nvSpPr>
          <p:cNvPr id="98309" name="Oval 6">
            <a:extLst>
              <a:ext uri="{FF2B5EF4-FFF2-40B4-BE49-F238E27FC236}">
                <a16:creationId xmlns:a16="http://schemas.microsoft.com/office/drawing/2014/main" xmlns="" id="{AE03FF8D-2AC3-4280-AB73-2E0B8A2C3313}"/>
              </a:ext>
            </a:extLst>
          </p:cNvPr>
          <p:cNvSpPr>
            <a:spLocks noChangeArrowheads="1"/>
          </p:cNvSpPr>
          <p:nvPr/>
        </p:nvSpPr>
        <p:spPr bwMode="auto">
          <a:xfrm>
            <a:off x="4800600" y="2133600"/>
            <a:ext cx="487363" cy="455613"/>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endParaRPr lang="en-US" altLang="en-US" sz="2400"/>
          </a:p>
        </p:txBody>
      </p:sp>
      <p:sp>
        <p:nvSpPr>
          <p:cNvPr id="98310" name="Text Box 7">
            <a:extLst>
              <a:ext uri="{FF2B5EF4-FFF2-40B4-BE49-F238E27FC236}">
                <a16:creationId xmlns:a16="http://schemas.microsoft.com/office/drawing/2014/main" xmlns="" id="{089B177B-E9CB-4BD8-9DEF-1F668AC3D8F4}"/>
              </a:ext>
            </a:extLst>
          </p:cNvPr>
          <p:cNvSpPr txBox="1">
            <a:spLocks noChangeArrowheads="1"/>
          </p:cNvSpPr>
          <p:nvPr/>
        </p:nvSpPr>
        <p:spPr bwMode="auto">
          <a:xfrm>
            <a:off x="533400" y="3657600"/>
            <a:ext cx="38100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%d</a:t>
            </a:r>
            <a:r>
              <a:rPr lang="en-US" altLang="en-US" sz="2000" b="1" baseline="0">
                <a:solidFill>
                  <a:srgbClr val="FF3300"/>
                </a:solidFill>
              </a:rPr>
              <a:t> format specifier indicates that a decimal integer will be printed.</a:t>
            </a:r>
          </a:p>
        </p:txBody>
      </p:sp>
      <p:grpSp>
        <p:nvGrpSpPr>
          <p:cNvPr id="98311" name="Group 20">
            <a:extLst>
              <a:ext uri="{FF2B5EF4-FFF2-40B4-BE49-F238E27FC236}">
                <a16:creationId xmlns:a16="http://schemas.microsoft.com/office/drawing/2014/main" xmlns="" id="{440B2E6B-0A88-463B-A4F4-B7BF649FB3CB}"/>
              </a:ext>
            </a:extLst>
          </p:cNvPr>
          <p:cNvGrpSpPr>
            <a:grpSpLocks/>
          </p:cNvGrpSpPr>
          <p:nvPr/>
        </p:nvGrpSpPr>
        <p:grpSpPr bwMode="auto">
          <a:xfrm>
            <a:off x="5029200" y="1752600"/>
            <a:ext cx="2438400" cy="457200"/>
            <a:chOff x="3168" y="1104"/>
            <a:chExt cx="1536" cy="288"/>
          </a:xfrm>
        </p:grpSpPr>
        <p:sp>
          <p:nvSpPr>
            <p:cNvPr id="98321" name="Line 8">
              <a:extLst>
                <a:ext uri="{FF2B5EF4-FFF2-40B4-BE49-F238E27FC236}">
                  <a16:creationId xmlns:a16="http://schemas.microsoft.com/office/drawing/2014/main" xmlns="" id="{40F4CF2F-9CB1-4B7B-B90C-BE8E82C01710}"/>
                </a:ext>
              </a:extLst>
            </p:cNvPr>
            <p:cNvSpPr>
              <a:spLocks noChangeShapeType="1"/>
            </p:cNvSpPr>
            <p:nvPr/>
          </p:nvSpPr>
          <p:spPr bwMode="auto">
            <a:xfrm flipV="1">
              <a:off x="4704" y="1104"/>
              <a:ext cx="0" cy="2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22" name="Line 9">
              <a:extLst>
                <a:ext uri="{FF2B5EF4-FFF2-40B4-BE49-F238E27FC236}">
                  <a16:creationId xmlns:a16="http://schemas.microsoft.com/office/drawing/2014/main" xmlns="" id="{CD4A433D-17F8-495D-87A8-B07606CABC49}"/>
                </a:ext>
              </a:extLst>
            </p:cNvPr>
            <p:cNvSpPr>
              <a:spLocks noChangeShapeType="1"/>
            </p:cNvSpPr>
            <p:nvPr/>
          </p:nvSpPr>
          <p:spPr bwMode="auto">
            <a:xfrm flipH="1">
              <a:off x="3168" y="1104"/>
              <a:ext cx="1536"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23" name="Line 10">
              <a:extLst>
                <a:ext uri="{FF2B5EF4-FFF2-40B4-BE49-F238E27FC236}">
                  <a16:creationId xmlns:a16="http://schemas.microsoft.com/office/drawing/2014/main" xmlns="" id="{EE09FDFF-2EDB-404B-AA74-ACEFB195788A}"/>
                </a:ext>
              </a:extLst>
            </p:cNvPr>
            <p:cNvSpPr>
              <a:spLocks noChangeShapeType="1"/>
            </p:cNvSpPr>
            <p:nvPr/>
          </p:nvSpPr>
          <p:spPr bwMode="auto">
            <a:xfrm>
              <a:off x="3168" y="1104"/>
              <a:ext cx="0" cy="19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grpSp>
        <p:nvGrpSpPr>
          <p:cNvPr id="98312" name="Group 18">
            <a:extLst>
              <a:ext uri="{FF2B5EF4-FFF2-40B4-BE49-F238E27FC236}">
                <a16:creationId xmlns:a16="http://schemas.microsoft.com/office/drawing/2014/main" xmlns="" id="{61183E80-8DF3-4B19-8AE2-D5137A6722DC}"/>
              </a:ext>
            </a:extLst>
          </p:cNvPr>
          <p:cNvGrpSpPr>
            <a:grpSpLocks/>
          </p:cNvGrpSpPr>
          <p:nvPr/>
        </p:nvGrpSpPr>
        <p:grpSpPr bwMode="auto">
          <a:xfrm>
            <a:off x="2362200" y="2667000"/>
            <a:ext cx="2667000" cy="990600"/>
            <a:chOff x="1488" y="1680"/>
            <a:chExt cx="1680" cy="624"/>
          </a:xfrm>
        </p:grpSpPr>
        <p:sp>
          <p:nvSpPr>
            <p:cNvPr id="98318" name="Line 11">
              <a:extLst>
                <a:ext uri="{FF2B5EF4-FFF2-40B4-BE49-F238E27FC236}">
                  <a16:creationId xmlns:a16="http://schemas.microsoft.com/office/drawing/2014/main" xmlns="" id="{8E8C9034-5F8F-4E5F-8860-58771DEDFDA2}"/>
                </a:ext>
              </a:extLst>
            </p:cNvPr>
            <p:cNvSpPr>
              <a:spLocks noChangeShapeType="1"/>
            </p:cNvSpPr>
            <p:nvPr/>
          </p:nvSpPr>
          <p:spPr bwMode="auto">
            <a:xfrm flipV="1">
              <a:off x="1488"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19" name="Line 12">
              <a:extLst>
                <a:ext uri="{FF2B5EF4-FFF2-40B4-BE49-F238E27FC236}">
                  <a16:creationId xmlns:a16="http://schemas.microsoft.com/office/drawing/2014/main" xmlns="" id="{5078E0FD-C6F3-48C2-8CA7-347CE5B50B52}"/>
                </a:ext>
              </a:extLst>
            </p:cNvPr>
            <p:cNvSpPr>
              <a:spLocks noChangeShapeType="1"/>
            </p:cNvSpPr>
            <p:nvPr/>
          </p:nvSpPr>
          <p:spPr bwMode="auto">
            <a:xfrm>
              <a:off x="1488" y="2112"/>
              <a:ext cx="168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20" name="Line 13">
              <a:extLst>
                <a:ext uri="{FF2B5EF4-FFF2-40B4-BE49-F238E27FC236}">
                  <a16:creationId xmlns:a16="http://schemas.microsoft.com/office/drawing/2014/main" xmlns="" id="{4A456938-29AB-477E-B9F4-90F5C4E5F313}"/>
                </a:ext>
              </a:extLst>
            </p:cNvPr>
            <p:cNvSpPr>
              <a:spLocks noChangeShapeType="1"/>
            </p:cNvSpPr>
            <p:nvPr/>
          </p:nvSpPr>
          <p:spPr bwMode="auto">
            <a:xfrm flipV="1">
              <a:off x="3168" y="1680"/>
              <a:ext cx="0" cy="43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98313" name="Text Box 14">
            <a:extLst>
              <a:ext uri="{FF2B5EF4-FFF2-40B4-BE49-F238E27FC236}">
                <a16:creationId xmlns:a16="http://schemas.microsoft.com/office/drawing/2014/main" xmlns="" id="{113684CB-CEE2-4A17-B8C8-0C79D295E989}"/>
              </a:ext>
            </a:extLst>
          </p:cNvPr>
          <p:cNvSpPr txBox="1">
            <a:spLocks noChangeArrowheads="1"/>
          </p:cNvSpPr>
          <p:nvPr/>
        </p:nvSpPr>
        <p:spPr bwMode="auto">
          <a:xfrm>
            <a:off x="5105400" y="3657600"/>
            <a:ext cx="3810000" cy="1320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contents of the </a:t>
            </a:r>
            <a:r>
              <a:rPr lang="en-US" altLang="en-US" sz="2000" b="1" baseline="0">
                <a:solidFill>
                  <a:srgbClr val="FF3300"/>
                </a:solidFill>
                <a:latin typeface="Courier New" panose="02070309020205020404" pitchFamily="49" charset="0"/>
              </a:rPr>
              <a:t>hours</a:t>
            </a:r>
            <a:r>
              <a:rPr lang="en-US" altLang="en-US" sz="2000" b="1" baseline="0">
                <a:solidFill>
                  <a:srgbClr val="FF3300"/>
                </a:solidFill>
              </a:rPr>
              <a:t> variable will be printed in the location of the </a:t>
            </a:r>
            <a:r>
              <a:rPr lang="en-US" altLang="en-US" sz="2000" b="1" baseline="0">
                <a:solidFill>
                  <a:srgbClr val="FF3300"/>
                </a:solidFill>
                <a:latin typeface="Courier New" panose="02070309020205020404" pitchFamily="49" charset="0"/>
              </a:rPr>
              <a:t>%d</a:t>
            </a:r>
            <a:r>
              <a:rPr lang="en-US" altLang="en-US" sz="2000" b="1" baseline="0">
                <a:solidFill>
                  <a:srgbClr val="FF3300"/>
                </a:solidFill>
              </a:rPr>
              <a:t> format specifier.</a:t>
            </a:r>
          </a:p>
        </p:txBody>
      </p:sp>
      <p:grpSp>
        <p:nvGrpSpPr>
          <p:cNvPr id="98314" name="Group 19">
            <a:extLst>
              <a:ext uri="{FF2B5EF4-FFF2-40B4-BE49-F238E27FC236}">
                <a16:creationId xmlns:a16="http://schemas.microsoft.com/office/drawing/2014/main" xmlns="" id="{74890AD5-B372-4F4B-A1CD-3C6BB9CC3B6F}"/>
              </a:ext>
            </a:extLst>
          </p:cNvPr>
          <p:cNvGrpSpPr>
            <a:grpSpLocks/>
          </p:cNvGrpSpPr>
          <p:nvPr/>
        </p:nvGrpSpPr>
        <p:grpSpPr bwMode="auto">
          <a:xfrm>
            <a:off x="7010400" y="2590800"/>
            <a:ext cx="457200" cy="1066800"/>
            <a:chOff x="4416" y="1632"/>
            <a:chExt cx="288" cy="672"/>
          </a:xfrm>
        </p:grpSpPr>
        <p:sp>
          <p:nvSpPr>
            <p:cNvPr id="98315" name="Line 15">
              <a:extLst>
                <a:ext uri="{FF2B5EF4-FFF2-40B4-BE49-F238E27FC236}">
                  <a16:creationId xmlns:a16="http://schemas.microsoft.com/office/drawing/2014/main" xmlns="" id="{2D8F2DB4-117E-4EF7-BF60-D49922283F54}"/>
                </a:ext>
              </a:extLst>
            </p:cNvPr>
            <p:cNvSpPr>
              <a:spLocks noChangeShapeType="1"/>
            </p:cNvSpPr>
            <p:nvPr/>
          </p:nvSpPr>
          <p:spPr bwMode="auto">
            <a:xfrm flipV="1">
              <a:off x="4416"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16" name="Line 16">
              <a:extLst>
                <a:ext uri="{FF2B5EF4-FFF2-40B4-BE49-F238E27FC236}">
                  <a16:creationId xmlns:a16="http://schemas.microsoft.com/office/drawing/2014/main" xmlns="" id="{494065F1-9091-4632-8D4B-103CB87DF605}"/>
                </a:ext>
              </a:extLst>
            </p:cNvPr>
            <p:cNvSpPr>
              <a:spLocks noChangeShapeType="1"/>
            </p:cNvSpPr>
            <p:nvPr/>
          </p:nvSpPr>
          <p:spPr bwMode="auto">
            <a:xfrm>
              <a:off x="4416" y="2112"/>
              <a:ext cx="28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317" name="Line 17">
              <a:extLst>
                <a:ext uri="{FF2B5EF4-FFF2-40B4-BE49-F238E27FC236}">
                  <a16:creationId xmlns:a16="http://schemas.microsoft.com/office/drawing/2014/main" xmlns="" id="{0F7EAA44-7685-4947-8C1C-36F993403A3F}"/>
                </a:ext>
              </a:extLst>
            </p:cNvPr>
            <p:cNvSpPr>
              <a:spLocks noChangeShapeType="1"/>
            </p:cNvSpPr>
            <p:nvPr/>
          </p:nvSpPr>
          <p:spPr bwMode="auto">
            <a:xfrm flipV="1">
              <a:off x="4704" y="1632"/>
              <a:ext cx="0" cy="48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42</a:t>
            </a:fld>
            <a:endParaRPr lang="en-GB" dirty="0"/>
          </a:p>
        </p:txBody>
      </p:sp>
    </p:spTree>
    <p:extLst>
      <p:ext uri="{BB962C8B-B14F-4D97-AF65-F5344CB8AC3E}">
        <p14:creationId xmlns:p14="http://schemas.microsoft.com/office/powerpoint/2010/main" val="4009386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a:extLst>
              <a:ext uri="{FF2B5EF4-FFF2-40B4-BE49-F238E27FC236}">
                <a16:creationId xmlns:a16="http://schemas.microsoft.com/office/drawing/2014/main" xmlns="" id="{0F83468B-B336-4A66-A6A6-7B7B146F3547}"/>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00356" name="Rectangle 3">
            <a:extLst>
              <a:ext uri="{FF2B5EF4-FFF2-40B4-BE49-F238E27FC236}">
                <a16:creationId xmlns:a16="http://schemas.microsoft.com/office/drawing/2014/main" xmlns="" id="{1A189AF2-A15F-4109-8D2F-4D46C0B81311}"/>
              </a:ext>
            </a:extLst>
          </p:cNvPr>
          <p:cNvSpPr>
            <a:spLocks noGrp="1" noChangeArrowheads="1"/>
          </p:cNvSpPr>
          <p:nvPr>
            <p:ph type="body" idx="4294967295"/>
          </p:nvPr>
        </p:nvSpPr>
        <p:spPr/>
        <p:txBody>
          <a:bodyPr/>
          <a:lstStyle/>
          <a:p>
            <a:pPr eaLnBrk="1" hangingPunct="1"/>
            <a:r>
              <a:rPr lang="en-US" altLang="en-US"/>
              <a:t>Another example:</a:t>
            </a:r>
          </a:p>
        </p:txBody>
      </p:sp>
      <p:sp>
        <p:nvSpPr>
          <p:cNvPr id="100357" name="Text Box 4">
            <a:extLst>
              <a:ext uri="{FF2B5EF4-FFF2-40B4-BE49-F238E27FC236}">
                <a16:creationId xmlns:a16="http://schemas.microsoft.com/office/drawing/2014/main" xmlns="" id="{43F2447D-5256-4D41-AB3D-84432D2C183D}"/>
              </a:ext>
            </a:extLst>
          </p:cNvPr>
          <p:cNvSpPr txBox="1">
            <a:spLocks noChangeArrowheads="1"/>
          </p:cNvSpPr>
          <p:nvPr/>
        </p:nvSpPr>
        <p:spPr bwMode="auto">
          <a:xfrm>
            <a:off x="533400" y="2057400"/>
            <a:ext cx="8305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int dogs = 2, cats = 4;</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We have %d dogs and %d cats.\n",</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                  dogs, cats);</a:t>
            </a:r>
          </a:p>
        </p:txBody>
      </p:sp>
      <p:pic>
        <p:nvPicPr>
          <p:cNvPr id="100358" name="Picture 6">
            <a:extLst>
              <a:ext uri="{FF2B5EF4-FFF2-40B4-BE49-F238E27FC236}">
                <a16:creationId xmlns:a16="http://schemas.microsoft.com/office/drawing/2014/main" xmlns="" id="{CBCC17E6-23B3-47CF-AB76-65356CF07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43</a:t>
            </a:fld>
            <a:endParaRPr lang="en-GB" dirty="0"/>
          </a:p>
        </p:txBody>
      </p:sp>
    </p:spTree>
    <p:extLst>
      <p:ext uri="{BB962C8B-B14F-4D97-AF65-F5344CB8AC3E}">
        <p14:creationId xmlns:p14="http://schemas.microsoft.com/office/powerpoint/2010/main" val="3668909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a:extLst>
              <a:ext uri="{FF2B5EF4-FFF2-40B4-BE49-F238E27FC236}">
                <a16:creationId xmlns:a16="http://schemas.microsoft.com/office/drawing/2014/main" xmlns="" id="{8B136531-4C8D-4F81-B0C6-F913636F8615}"/>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02404" name="Rectangle 3">
            <a:extLst>
              <a:ext uri="{FF2B5EF4-FFF2-40B4-BE49-F238E27FC236}">
                <a16:creationId xmlns:a16="http://schemas.microsoft.com/office/drawing/2014/main" xmlns="" id="{544878C5-5E3D-4D1D-94B3-6E240D7637C1}"/>
              </a:ext>
            </a:extLst>
          </p:cNvPr>
          <p:cNvSpPr>
            <a:spLocks noGrp="1" noChangeArrowheads="1"/>
          </p:cNvSpPr>
          <p:nvPr>
            <p:ph type="body" idx="4294967295"/>
          </p:nvPr>
        </p:nvSpPr>
        <p:spPr/>
        <p:txBody>
          <a:bodyPr/>
          <a:lstStyle/>
          <a:p>
            <a:pPr eaLnBrk="1" hangingPunct="1"/>
            <a:r>
              <a:rPr lang="en-US" altLang="en-US"/>
              <a:t>Another example:</a:t>
            </a:r>
          </a:p>
        </p:txBody>
      </p:sp>
      <p:sp>
        <p:nvSpPr>
          <p:cNvPr id="102405" name="Text Box 4">
            <a:extLst>
              <a:ext uri="{FF2B5EF4-FFF2-40B4-BE49-F238E27FC236}">
                <a16:creationId xmlns:a16="http://schemas.microsoft.com/office/drawing/2014/main" xmlns="" id="{98F252C4-057E-4E60-964F-C462A8C116DF}"/>
              </a:ext>
            </a:extLst>
          </p:cNvPr>
          <p:cNvSpPr txBox="1">
            <a:spLocks noChangeArrowheads="1"/>
          </p:cNvSpPr>
          <p:nvPr/>
        </p:nvSpPr>
        <p:spPr bwMode="auto">
          <a:xfrm>
            <a:off x="533400" y="20574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double grossPay = 874.12;</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pay is %f.\n", grossPay);</a:t>
            </a:r>
          </a:p>
        </p:txBody>
      </p:sp>
      <p:pic>
        <p:nvPicPr>
          <p:cNvPr id="102406" name="Picture 7">
            <a:extLst>
              <a:ext uri="{FF2B5EF4-FFF2-40B4-BE49-F238E27FC236}">
                <a16:creationId xmlns:a16="http://schemas.microsoft.com/office/drawing/2014/main" xmlns="" id="{A2A54990-1E81-4E6E-8E8A-8A5CE903E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290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44</a:t>
            </a:fld>
            <a:endParaRPr lang="en-GB" dirty="0"/>
          </a:p>
        </p:txBody>
      </p:sp>
    </p:spTree>
    <p:extLst>
      <p:ext uri="{BB962C8B-B14F-4D97-AF65-F5344CB8AC3E}">
        <p14:creationId xmlns:p14="http://schemas.microsoft.com/office/powerpoint/2010/main" val="1604197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a:extLst>
              <a:ext uri="{FF2B5EF4-FFF2-40B4-BE49-F238E27FC236}">
                <a16:creationId xmlns:a16="http://schemas.microsoft.com/office/drawing/2014/main" xmlns="" id="{A50143E9-BC89-4083-858A-735E161907DC}"/>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04452" name="Rectangle 3">
            <a:extLst>
              <a:ext uri="{FF2B5EF4-FFF2-40B4-BE49-F238E27FC236}">
                <a16:creationId xmlns:a16="http://schemas.microsoft.com/office/drawing/2014/main" xmlns="" id="{F63A1666-9D20-41CD-90F9-43C64230AE42}"/>
              </a:ext>
            </a:extLst>
          </p:cNvPr>
          <p:cNvSpPr>
            <a:spLocks noGrp="1" noChangeArrowheads="1"/>
          </p:cNvSpPr>
          <p:nvPr>
            <p:ph type="body" idx="4294967295"/>
          </p:nvPr>
        </p:nvSpPr>
        <p:spPr/>
        <p:txBody>
          <a:bodyPr/>
          <a:lstStyle/>
          <a:p>
            <a:pPr eaLnBrk="1" hangingPunct="1"/>
            <a:r>
              <a:rPr lang="en-US" altLang="en-US"/>
              <a:t>Another example:</a:t>
            </a:r>
          </a:p>
        </p:txBody>
      </p:sp>
      <p:sp>
        <p:nvSpPr>
          <p:cNvPr id="104453" name="Text Box 4">
            <a:extLst>
              <a:ext uri="{FF2B5EF4-FFF2-40B4-BE49-F238E27FC236}">
                <a16:creationId xmlns:a16="http://schemas.microsoft.com/office/drawing/2014/main" xmlns="" id="{441D8C80-67D4-4AF9-B3E0-CC7C25138C22}"/>
              </a:ext>
            </a:extLst>
          </p:cNvPr>
          <p:cNvSpPr txBox="1">
            <a:spLocks noChangeArrowheads="1"/>
          </p:cNvSpPr>
          <p:nvPr/>
        </p:nvSpPr>
        <p:spPr bwMode="auto">
          <a:xfrm>
            <a:off x="533400" y="20574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double grossPay = 874.12;</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pay is %f.\n", grossPay);</a:t>
            </a:r>
          </a:p>
        </p:txBody>
      </p:sp>
      <p:sp>
        <p:nvSpPr>
          <p:cNvPr id="104454" name="Oval 6">
            <a:extLst>
              <a:ext uri="{FF2B5EF4-FFF2-40B4-BE49-F238E27FC236}">
                <a16:creationId xmlns:a16="http://schemas.microsoft.com/office/drawing/2014/main" xmlns="" id="{6725253E-638F-4810-976A-55D9C27F1F5F}"/>
              </a:ext>
            </a:extLst>
          </p:cNvPr>
          <p:cNvSpPr>
            <a:spLocks noChangeArrowheads="1"/>
          </p:cNvSpPr>
          <p:nvPr/>
        </p:nvSpPr>
        <p:spPr bwMode="auto">
          <a:xfrm>
            <a:off x="5303838" y="2446338"/>
            <a:ext cx="425450" cy="44767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endParaRPr lang="en-US" altLang="en-US" sz="2400"/>
          </a:p>
        </p:txBody>
      </p:sp>
      <p:sp>
        <p:nvSpPr>
          <p:cNvPr id="104455" name="Text Box 7">
            <a:extLst>
              <a:ext uri="{FF2B5EF4-FFF2-40B4-BE49-F238E27FC236}">
                <a16:creationId xmlns:a16="http://schemas.microsoft.com/office/drawing/2014/main" xmlns="" id="{F60E7672-7D5E-414E-B563-B72D3D834715}"/>
              </a:ext>
            </a:extLst>
          </p:cNvPr>
          <p:cNvSpPr txBox="1">
            <a:spLocks noChangeArrowheads="1"/>
          </p:cNvSpPr>
          <p:nvPr/>
        </p:nvSpPr>
        <p:spPr bwMode="auto">
          <a:xfrm>
            <a:off x="533400" y="3962400"/>
            <a:ext cx="38100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%f</a:t>
            </a:r>
            <a:r>
              <a:rPr lang="en-US" altLang="en-US" sz="2000" b="1" baseline="0">
                <a:solidFill>
                  <a:srgbClr val="FF3300"/>
                </a:solidFill>
              </a:rPr>
              <a:t> format specifier indicates that a floating-point value will be printed.</a:t>
            </a:r>
          </a:p>
        </p:txBody>
      </p:sp>
      <p:grpSp>
        <p:nvGrpSpPr>
          <p:cNvPr id="104456" name="Group 8">
            <a:extLst>
              <a:ext uri="{FF2B5EF4-FFF2-40B4-BE49-F238E27FC236}">
                <a16:creationId xmlns:a16="http://schemas.microsoft.com/office/drawing/2014/main" xmlns="" id="{4D09BAD4-F457-4F29-BF7A-715F8392B260}"/>
              </a:ext>
            </a:extLst>
          </p:cNvPr>
          <p:cNvGrpSpPr>
            <a:grpSpLocks/>
          </p:cNvGrpSpPr>
          <p:nvPr/>
        </p:nvGrpSpPr>
        <p:grpSpPr bwMode="auto">
          <a:xfrm>
            <a:off x="5508625" y="2057400"/>
            <a:ext cx="1730375" cy="457200"/>
            <a:chOff x="3168" y="1104"/>
            <a:chExt cx="1536" cy="288"/>
          </a:xfrm>
        </p:grpSpPr>
        <p:sp>
          <p:nvSpPr>
            <p:cNvPr id="104466" name="Line 9">
              <a:extLst>
                <a:ext uri="{FF2B5EF4-FFF2-40B4-BE49-F238E27FC236}">
                  <a16:creationId xmlns:a16="http://schemas.microsoft.com/office/drawing/2014/main" xmlns="" id="{ACDFD415-DEDA-4336-8C80-084A04139FDD}"/>
                </a:ext>
              </a:extLst>
            </p:cNvPr>
            <p:cNvSpPr>
              <a:spLocks noChangeShapeType="1"/>
            </p:cNvSpPr>
            <p:nvPr/>
          </p:nvSpPr>
          <p:spPr bwMode="auto">
            <a:xfrm flipV="1">
              <a:off x="4704" y="1104"/>
              <a:ext cx="0" cy="2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7" name="Line 10">
              <a:extLst>
                <a:ext uri="{FF2B5EF4-FFF2-40B4-BE49-F238E27FC236}">
                  <a16:creationId xmlns:a16="http://schemas.microsoft.com/office/drawing/2014/main" xmlns="" id="{D63A54F9-CADE-4593-AA96-3F4064B1CC3A}"/>
                </a:ext>
              </a:extLst>
            </p:cNvPr>
            <p:cNvSpPr>
              <a:spLocks noChangeShapeType="1"/>
            </p:cNvSpPr>
            <p:nvPr/>
          </p:nvSpPr>
          <p:spPr bwMode="auto">
            <a:xfrm flipH="1">
              <a:off x="3168" y="1104"/>
              <a:ext cx="1536"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8" name="Line 11">
              <a:extLst>
                <a:ext uri="{FF2B5EF4-FFF2-40B4-BE49-F238E27FC236}">
                  <a16:creationId xmlns:a16="http://schemas.microsoft.com/office/drawing/2014/main" xmlns="" id="{C4CDAD08-4744-40E2-ACE0-FF088EDD1A43}"/>
                </a:ext>
              </a:extLst>
            </p:cNvPr>
            <p:cNvSpPr>
              <a:spLocks noChangeShapeType="1"/>
            </p:cNvSpPr>
            <p:nvPr/>
          </p:nvSpPr>
          <p:spPr bwMode="auto">
            <a:xfrm>
              <a:off x="3168" y="1104"/>
              <a:ext cx="0" cy="19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grpSp>
        <p:nvGrpSpPr>
          <p:cNvPr id="104457" name="Group 12">
            <a:extLst>
              <a:ext uri="{FF2B5EF4-FFF2-40B4-BE49-F238E27FC236}">
                <a16:creationId xmlns:a16="http://schemas.microsoft.com/office/drawing/2014/main" xmlns="" id="{10A2DD6F-ED78-4080-94C3-04A0F171ADB1}"/>
              </a:ext>
            </a:extLst>
          </p:cNvPr>
          <p:cNvGrpSpPr>
            <a:grpSpLocks/>
          </p:cNvGrpSpPr>
          <p:nvPr/>
        </p:nvGrpSpPr>
        <p:grpSpPr bwMode="auto">
          <a:xfrm>
            <a:off x="2362200" y="2971800"/>
            <a:ext cx="3146425" cy="990600"/>
            <a:chOff x="1488" y="1680"/>
            <a:chExt cx="1680" cy="624"/>
          </a:xfrm>
        </p:grpSpPr>
        <p:sp>
          <p:nvSpPr>
            <p:cNvPr id="104463" name="Line 13">
              <a:extLst>
                <a:ext uri="{FF2B5EF4-FFF2-40B4-BE49-F238E27FC236}">
                  <a16:creationId xmlns:a16="http://schemas.microsoft.com/office/drawing/2014/main" xmlns="" id="{183E7D27-3462-424C-8AC3-FC4EE7376C86}"/>
                </a:ext>
              </a:extLst>
            </p:cNvPr>
            <p:cNvSpPr>
              <a:spLocks noChangeShapeType="1"/>
            </p:cNvSpPr>
            <p:nvPr/>
          </p:nvSpPr>
          <p:spPr bwMode="auto">
            <a:xfrm flipV="1">
              <a:off x="1488"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4" name="Line 14">
              <a:extLst>
                <a:ext uri="{FF2B5EF4-FFF2-40B4-BE49-F238E27FC236}">
                  <a16:creationId xmlns:a16="http://schemas.microsoft.com/office/drawing/2014/main" xmlns="" id="{8BB2AF22-DC3C-45E7-ABD4-7AD6D6E99E6F}"/>
                </a:ext>
              </a:extLst>
            </p:cNvPr>
            <p:cNvSpPr>
              <a:spLocks noChangeShapeType="1"/>
            </p:cNvSpPr>
            <p:nvPr/>
          </p:nvSpPr>
          <p:spPr bwMode="auto">
            <a:xfrm>
              <a:off x="1488" y="2112"/>
              <a:ext cx="168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5" name="Line 15">
              <a:extLst>
                <a:ext uri="{FF2B5EF4-FFF2-40B4-BE49-F238E27FC236}">
                  <a16:creationId xmlns:a16="http://schemas.microsoft.com/office/drawing/2014/main" xmlns="" id="{5759BAF2-9EC5-49ED-8E03-E19C78B1ED52}"/>
                </a:ext>
              </a:extLst>
            </p:cNvPr>
            <p:cNvSpPr>
              <a:spLocks noChangeShapeType="1"/>
            </p:cNvSpPr>
            <p:nvPr/>
          </p:nvSpPr>
          <p:spPr bwMode="auto">
            <a:xfrm flipV="1">
              <a:off x="3168" y="1680"/>
              <a:ext cx="0" cy="43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104458" name="Text Box 16">
            <a:extLst>
              <a:ext uri="{FF2B5EF4-FFF2-40B4-BE49-F238E27FC236}">
                <a16:creationId xmlns:a16="http://schemas.microsoft.com/office/drawing/2014/main" xmlns="" id="{B4FC393F-B9F1-458A-9F9B-470BE9916527}"/>
              </a:ext>
            </a:extLst>
          </p:cNvPr>
          <p:cNvSpPr txBox="1">
            <a:spLocks noChangeArrowheads="1"/>
          </p:cNvSpPr>
          <p:nvPr/>
        </p:nvSpPr>
        <p:spPr bwMode="auto">
          <a:xfrm>
            <a:off x="5029200" y="3962400"/>
            <a:ext cx="3810000" cy="1320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contents of the </a:t>
            </a:r>
            <a:r>
              <a:rPr lang="en-US" altLang="en-US" sz="2000" b="1" baseline="0">
                <a:solidFill>
                  <a:srgbClr val="FF3300"/>
                </a:solidFill>
                <a:latin typeface="Courier New" panose="02070309020205020404" pitchFamily="49" charset="0"/>
              </a:rPr>
              <a:t>grossPay</a:t>
            </a:r>
            <a:r>
              <a:rPr lang="en-US" altLang="en-US" sz="2000" b="1" baseline="0">
                <a:solidFill>
                  <a:srgbClr val="FF3300"/>
                </a:solidFill>
              </a:rPr>
              <a:t> variable will be printed in the location of the </a:t>
            </a:r>
            <a:r>
              <a:rPr lang="en-US" altLang="en-US" sz="2000" b="1" baseline="0">
                <a:solidFill>
                  <a:srgbClr val="FF3300"/>
                </a:solidFill>
                <a:latin typeface="Courier New" panose="02070309020205020404" pitchFamily="49" charset="0"/>
              </a:rPr>
              <a:t>%f</a:t>
            </a:r>
            <a:r>
              <a:rPr lang="en-US" altLang="en-US" sz="2000" b="1" baseline="0">
                <a:solidFill>
                  <a:srgbClr val="FF3300"/>
                </a:solidFill>
              </a:rPr>
              <a:t> format specifier.</a:t>
            </a:r>
            <a:endParaRPr lang="en-US" altLang="en-US" b="1">
              <a:solidFill>
                <a:srgbClr val="FF3300"/>
              </a:solidFill>
            </a:endParaRPr>
          </a:p>
        </p:txBody>
      </p:sp>
      <p:grpSp>
        <p:nvGrpSpPr>
          <p:cNvPr id="104459" name="Group 17">
            <a:extLst>
              <a:ext uri="{FF2B5EF4-FFF2-40B4-BE49-F238E27FC236}">
                <a16:creationId xmlns:a16="http://schemas.microsoft.com/office/drawing/2014/main" xmlns="" id="{326B1075-C895-4021-8467-34474A7EA423}"/>
              </a:ext>
            </a:extLst>
          </p:cNvPr>
          <p:cNvGrpSpPr>
            <a:grpSpLocks/>
          </p:cNvGrpSpPr>
          <p:nvPr/>
        </p:nvGrpSpPr>
        <p:grpSpPr bwMode="auto">
          <a:xfrm>
            <a:off x="6934200" y="2895600"/>
            <a:ext cx="304800" cy="1066800"/>
            <a:chOff x="4416" y="1632"/>
            <a:chExt cx="288" cy="672"/>
          </a:xfrm>
        </p:grpSpPr>
        <p:sp>
          <p:nvSpPr>
            <p:cNvPr id="104460" name="Line 18">
              <a:extLst>
                <a:ext uri="{FF2B5EF4-FFF2-40B4-BE49-F238E27FC236}">
                  <a16:creationId xmlns:a16="http://schemas.microsoft.com/office/drawing/2014/main" xmlns="" id="{F584D63C-EE15-4290-98D2-40E8899932FB}"/>
                </a:ext>
              </a:extLst>
            </p:cNvPr>
            <p:cNvSpPr>
              <a:spLocks noChangeShapeType="1"/>
            </p:cNvSpPr>
            <p:nvPr/>
          </p:nvSpPr>
          <p:spPr bwMode="auto">
            <a:xfrm flipV="1">
              <a:off x="4416"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1" name="Line 19">
              <a:extLst>
                <a:ext uri="{FF2B5EF4-FFF2-40B4-BE49-F238E27FC236}">
                  <a16:creationId xmlns:a16="http://schemas.microsoft.com/office/drawing/2014/main" xmlns="" id="{53EB984A-E7AA-41FA-92DC-0295231A3085}"/>
                </a:ext>
              </a:extLst>
            </p:cNvPr>
            <p:cNvSpPr>
              <a:spLocks noChangeShapeType="1"/>
            </p:cNvSpPr>
            <p:nvPr/>
          </p:nvSpPr>
          <p:spPr bwMode="auto">
            <a:xfrm>
              <a:off x="4416" y="2112"/>
              <a:ext cx="28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462" name="Line 20">
              <a:extLst>
                <a:ext uri="{FF2B5EF4-FFF2-40B4-BE49-F238E27FC236}">
                  <a16:creationId xmlns:a16="http://schemas.microsoft.com/office/drawing/2014/main" xmlns="" id="{E34646EA-BA4E-4221-AC5F-B095723BF384}"/>
                </a:ext>
              </a:extLst>
            </p:cNvPr>
            <p:cNvSpPr>
              <a:spLocks noChangeShapeType="1"/>
            </p:cNvSpPr>
            <p:nvPr/>
          </p:nvSpPr>
          <p:spPr bwMode="auto">
            <a:xfrm flipV="1">
              <a:off x="4704" y="1632"/>
              <a:ext cx="0" cy="48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45</a:t>
            </a:fld>
            <a:endParaRPr lang="en-GB" dirty="0"/>
          </a:p>
        </p:txBody>
      </p:sp>
    </p:spTree>
    <p:extLst>
      <p:ext uri="{BB962C8B-B14F-4D97-AF65-F5344CB8AC3E}">
        <p14:creationId xmlns:p14="http://schemas.microsoft.com/office/powerpoint/2010/main" val="564316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a:extLst>
              <a:ext uri="{FF2B5EF4-FFF2-40B4-BE49-F238E27FC236}">
                <a16:creationId xmlns:a16="http://schemas.microsoft.com/office/drawing/2014/main" xmlns="" id="{B2577C53-357D-49FB-816D-B4B4284F3F71}"/>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06500" name="Rectangle 3">
            <a:extLst>
              <a:ext uri="{FF2B5EF4-FFF2-40B4-BE49-F238E27FC236}">
                <a16:creationId xmlns:a16="http://schemas.microsoft.com/office/drawing/2014/main" xmlns="" id="{F8B22FF5-1D76-48DB-B16F-B93A67A38C81}"/>
              </a:ext>
            </a:extLst>
          </p:cNvPr>
          <p:cNvSpPr>
            <a:spLocks noGrp="1" noChangeArrowheads="1"/>
          </p:cNvSpPr>
          <p:nvPr>
            <p:ph type="body" idx="4294967295"/>
          </p:nvPr>
        </p:nvSpPr>
        <p:spPr/>
        <p:txBody>
          <a:bodyPr/>
          <a:lstStyle/>
          <a:p>
            <a:pPr eaLnBrk="1" hangingPunct="1"/>
            <a:r>
              <a:rPr lang="en-US" altLang="en-US"/>
              <a:t>Another example:</a:t>
            </a:r>
          </a:p>
        </p:txBody>
      </p:sp>
      <p:sp>
        <p:nvSpPr>
          <p:cNvPr id="106501" name="Text Box 4">
            <a:extLst>
              <a:ext uri="{FF2B5EF4-FFF2-40B4-BE49-F238E27FC236}">
                <a16:creationId xmlns:a16="http://schemas.microsoft.com/office/drawing/2014/main" xmlns="" id="{5C213AE3-A576-4573-B11F-6687F36BA049}"/>
              </a:ext>
            </a:extLst>
          </p:cNvPr>
          <p:cNvSpPr txBox="1">
            <a:spLocks noChangeArrowheads="1"/>
          </p:cNvSpPr>
          <p:nvPr/>
        </p:nvSpPr>
        <p:spPr bwMode="auto">
          <a:xfrm>
            <a:off x="533400" y="20574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double grossPay = 874.12;</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pay is %.2f.\n", grossPay);</a:t>
            </a:r>
          </a:p>
        </p:txBody>
      </p:sp>
      <p:pic>
        <p:nvPicPr>
          <p:cNvPr id="106502" name="Picture 7">
            <a:extLst>
              <a:ext uri="{FF2B5EF4-FFF2-40B4-BE49-F238E27FC236}">
                <a16:creationId xmlns:a16="http://schemas.microsoft.com/office/drawing/2014/main" xmlns="" id="{B0948C85-27DB-4213-BC13-2C9521DAE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290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46</a:t>
            </a:fld>
            <a:endParaRPr lang="en-GB" dirty="0"/>
          </a:p>
        </p:txBody>
      </p:sp>
    </p:spTree>
    <p:extLst>
      <p:ext uri="{BB962C8B-B14F-4D97-AF65-F5344CB8AC3E}">
        <p14:creationId xmlns:p14="http://schemas.microsoft.com/office/powerpoint/2010/main" val="3865598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a:extLst>
              <a:ext uri="{FF2B5EF4-FFF2-40B4-BE49-F238E27FC236}">
                <a16:creationId xmlns:a16="http://schemas.microsoft.com/office/drawing/2014/main" xmlns="" id="{55B3401F-7E28-4B34-AC69-37D5B4194D99}"/>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08548" name="Rectangle 3">
            <a:extLst>
              <a:ext uri="{FF2B5EF4-FFF2-40B4-BE49-F238E27FC236}">
                <a16:creationId xmlns:a16="http://schemas.microsoft.com/office/drawing/2014/main" xmlns="" id="{47A7D850-E484-454C-8F5B-A490AF57EDA6}"/>
              </a:ext>
            </a:extLst>
          </p:cNvPr>
          <p:cNvSpPr>
            <a:spLocks noGrp="1" noChangeArrowheads="1"/>
          </p:cNvSpPr>
          <p:nvPr>
            <p:ph type="body" idx="4294967295"/>
          </p:nvPr>
        </p:nvSpPr>
        <p:spPr/>
        <p:txBody>
          <a:bodyPr/>
          <a:lstStyle/>
          <a:p>
            <a:pPr eaLnBrk="1" hangingPunct="1"/>
            <a:r>
              <a:rPr lang="en-US" altLang="en-US"/>
              <a:t>Another example:</a:t>
            </a:r>
          </a:p>
        </p:txBody>
      </p:sp>
      <p:sp>
        <p:nvSpPr>
          <p:cNvPr id="108549" name="Text Box 4">
            <a:extLst>
              <a:ext uri="{FF2B5EF4-FFF2-40B4-BE49-F238E27FC236}">
                <a16:creationId xmlns:a16="http://schemas.microsoft.com/office/drawing/2014/main" xmlns="" id="{897DBBC6-B7C3-4B4E-AC56-664853A2F54C}"/>
              </a:ext>
            </a:extLst>
          </p:cNvPr>
          <p:cNvSpPr txBox="1">
            <a:spLocks noChangeArrowheads="1"/>
          </p:cNvSpPr>
          <p:nvPr/>
        </p:nvSpPr>
        <p:spPr bwMode="auto">
          <a:xfrm>
            <a:off x="533400" y="20574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double grossPay = 874.12;</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pay is %.2f.\n", grossPay);</a:t>
            </a:r>
          </a:p>
        </p:txBody>
      </p:sp>
      <p:sp>
        <p:nvSpPr>
          <p:cNvPr id="108550" name="Oval 5">
            <a:extLst>
              <a:ext uri="{FF2B5EF4-FFF2-40B4-BE49-F238E27FC236}">
                <a16:creationId xmlns:a16="http://schemas.microsoft.com/office/drawing/2014/main" xmlns="" id="{904FFAE6-1D21-4D4D-80F4-534587110DF7}"/>
              </a:ext>
            </a:extLst>
          </p:cNvPr>
          <p:cNvSpPr>
            <a:spLocks noChangeArrowheads="1"/>
          </p:cNvSpPr>
          <p:nvPr/>
        </p:nvSpPr>
        <p:spPr bwMode="auto">
          <a:xfrm>
            <a:off x="5334000" y="2478088"/>
            <a:ext cx="685800" cy="406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endParaRPr lang="en-US" altLang="en-US" sz="2400"/>
          </a:p>
        </p:txBody>
      </p:sp>
      <p:sp>
        <p:nvSpPr>
          <p:cNvPr id="108551" name="Text Box 6">
            <a:extLst>
              <a:ext uri="{FF2B5EF4-FFF2-40B4-BE49-F238E27FC236}">
                <a16:creationId xmlns:a16="http://schemas.microsoft.com/office/drawing/2014/main" xmlns="" id="{EA5EDD71-46D5-41D2-AE41-F1798C4B1A42}"/>
              </a:ext>
            </a:extLst>
          </p:cNvPr>
          <p:cNvSpPr txBox="1">
            <a:spLocks noChangeArrowheads="1"/>
          </p:cNvSpPr>
          <p:nvPr/>
        </p:nvSpPr>
        <p:spPr bwMode="auto">
          <a:xfrm>
            <a:off x="533400" y="3962400"/>
            <a:ext cx="54102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%.2f</a:t>
            </a:r>
            <a:r>
              <a:rPr lang="en-US" altLang="en-US" sz="2000" b="1" baseline="0">
                <a:solidFill>
                  <a:srgbClr val="FF3300"/>
                </a:solidFill>
              </a:rPr>
              <a:t> format specifier indicates that a floating-point value will be printed, rounded to two decimal places.</a:t>
            </a:r>
          </a:p>
        </p:txBody>
      </p:sp>
      <p:grpSp>
        <p:nvGrpSpPr>
          <p:cNvPr id="108552" name="Group 11">
            <a:extLst>
              <a:ext uri="{FF2B5EF4-FFF2-40B4-BE49-F238E27FC236}">
                <a16:creationId xmlns:a16="http://schemas.microsoft.com/office/drawing/2014/main" xmlns="" id="{464E25F3-75C3-482C-B971-D4B63921F8DB}"/>
              </a:ext>
            </a:extLst>
          </p:cNvPr>
          <p:cNvGrpSpPr>
            <a:grpSpLocks/>
          </p:cNvGrpSpPr>
          <p:nvPr/>
        </p:nvGrpSpPr>
        <p:grpSpPr bwMode="auto">
          <a:xfrm>
            <a:off x="2362200" y="2971800"/>
            <a:ext cx="3322638" cy="990600"/>
            <a:chOff x="1488" y="1680"/>
            <a:chExt cx="1680" cy="624"/>
          </a:xfrm>
        </p:grpSpPr>
        <p:sp>
          <p:nvSpPr>
            <p:cNvPr id="108553" name="Line 12">
              <a:extLst>
                <a:ext uri="{FF2B5EF4-FFF2-40B4-BE49-F238E27FC236}">
                  <a16:creationId xmlns:a16="http://schemas.microsoft.com/office/drawing/2014/main" xmlns="" id="{FAB1629E-C111-4498-82B3-06DACF93BAA2}"/>
                </a:ext>
              </a:extLst>
            </p:cNvPr>
            <p:cNvSpPr>
              <a:spLocks noChangeShapeType="1"/>
            </p:cNvSpPr>
            <p:nvPr/>
          </p:nvSpPr>
          <p:spPr bwMode="auto">
            <a:xfrm flipV="1">
              <a:off x="1488"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4" name="Line 13">
              <a:extLst>
                <a:ext uri="{FF2B5EF4-FFF2-40B4-BE49-F238E27FC236}">
                  <a16:creationId xmlns:a16="http://schemas.microsoft.com/office/drawing/2014/main" xmlns="" id="{50715931-6CCB-48F7-AB97-5F8BB40A32B5}"/>
                </a:ext>
              </a:extLst>
            </p:cNvPr>
            <p:cNvSpPr>
              <a:spLocks noChangeShapeType="1"/>
            </p:cNvSpPr>
            <p:nvPr/>
          </p:nvSpPr>
          <p:spPr bwMode="auto">
            <a:xfrm>
              <a:off x="1488" y="2112"/>
              <a:ext cx="168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5" name="Line 14">
              <a:extLst>
                <a:ext uri="{FF2B5EF4-FFF2-40B4-BE49-F238E27FC236}">
                  <a16:creationId xmlns:a16="http://schemas.microsoft.com/office/drawing/2014/main" xmlns="" id="{E6B210E4-D78E-48B1-85A4-0DE3C4D6C050}"/>
                </a:ext>
              </a:extLst>
            </p:cNvPr>
            <p:cNvSpPr>
              <a:spLocks noChangeShapeType="1"/>
            </p:cNvSpPr>
            <p:nvPr/>
          </p:nvSpPr>
          <p:spPr bwMode="auto">
            <a:xfrm flipV="1">
              <a:off x="3168" y="1680"/>
              <a:ext cx="0" cy="43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47</a:t>
            </a:fld>
            <a:endParaRPr lang="en-GB" dirty="0"/>
          </a:p>
        </p:txBody>
      </p:sp>
    </p:spTree>
    <p:extLst>
      <p:ext uri="{BB962C8B-B14F-4D97-AF65-F5344CB8AC3E}">
        <p14:creationId xmlns:p14="http://schemas.microsoft.com/office/powerpoint/2010/main" val="20128169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a:extLst>
              <a:ext uri="{FF2B5EF4-FFF2-40B4-BE49-F238E27FC236}">
                <a16:creationId xmlns:a16="http://schemas.microsoft.com/office/drawing/2014/main" xmlns="" id="{19CB707B-6187-4607-88A2-09034EEDC06E}"/>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10596" name="Rectangle 3">
            <a:extLst>
              <a:ext uri="{FF2B5EF4-FFF2-40B4-BE49-F238E27FC236}">
                <a16:creationId xmlns:a16="http://schemas.microsoft.com/office/drawing/2014/main" xmlns="" id="{293CA36F-5380-4894-8506-E063AA1948F7}"/>
              </a:ext>
            </a:extLst>
          </p:cNvPr>
          <p:cNvSpPr>
            <a:spLocks noGrp="1" noChangeArrowheads="1"/>
          </p:cNvSpPr>
          <p:nvPr>
            <p:ph type="body" idx="4294967295"/>
          </p:nvPr>
        </p:nvSpPr>
        <p:spPr/>
        <p:txBody>
          <a:bodyPr/>
          <a:lstStyle/>
          <a:p>
            <a:pPr eaLnBrk="1" hangingPunct="1"/>
            <a:r>
              <a:rPr lang="en-US" altLang="en-US"/>
              <a:t>Another example:</a:t>
            </a:r>
          </a:p>
        </p:txBody>
      </p:sp>
      <p:sp>
        <p:nvSpPr>
          <p:cNvPr id="110597" name="Text Box 4">
            <a:extLst>
              <a:ext uri="{FF2B5EF4-FFF2-40B4-BE49-F238E27FC236}">
                <a16:creationId xmlns:a16="http://schemas.microsoft.com/office/drawing/2014/main" xmlns="" id="{7E99C8A8-FBA6-4EF1-B449-36FFD948D4FB}"/>
              </a:ext>
            </a:extLst>
          </p:cNvPr>
          <p:cNvSpPr txBox="1">
            <a:spLocks noChangeArrowheads="1"/>
          </p:cNvSpPr>
          <p:nvPr/>
        </p:nvSpPr>
        <p:spPr bwMode="auto">
          <a:xfrm>
            <a:off x="533400" y="2057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double grossPay = 5874.127;</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pay is %,.2f.\n", grossPay);</a:t>
            </a:r>
          </a:p>
        </p:txBody>
      </p:sp>
      <p:sp>
        <p:nvSpPr>
          <p:cNvPr id="110598" name="Oval 5">
            <a:extLst>
              <a:ext uri="{FF2B5EF4-FFF2-40B4-BE49-F238E27FC236}">
                <a16:creationId xmlns:a16="http://schemas.microsoft.com/office/drawing/2014/main" xmlns="" id="{163AD361-52E3-472C-9482-33220CB94267}"/>
              </a:ext>
            </a:extLst>
          </p:cNvPr>
          <p:cNvSpPr>
            <a:spLocks noChangeArrowheads="1"/>
          </p:cNvSpPr>
          <p:nvPr/>
        </p:nvSpPr>
        <p:spPr bwMode="auto">
          <a:xfrm>
            <a:off x="5334000" y="2478088"/>
            <a:ext cx="838200" cy="406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endParaRPr lang="en-US" altLang="en-US" sz="2400"/>
          </a:p>
        </p:txBody>
      </p:sp>
      <p:sp>
        <p:nvSpPr>
          <p:cNvPr id="110599" name="Text Box 6">
            <a:extLst>
              <a:ext uri="{FF2B5EF4-FFF2-40B4-BE49-F238E27FC236}">
                <a16:creationId xmlns:a16="http://schemas.microsoft.com/office/drawing/2014/main" xmlns="" id="{515B3DB3-F2F6-4739-AB7C-C079888C0ECD}"/>
              </a:ext>
            </a:extLst>
          </p:cNvPr>
          <p:cNvSpPr txBox="1">
            <a:spLocks noChangeArrowheads="1"/>
          </p:cNvSpPr>
          <p:nvPr/>
        </p:nvSpPr>
        <p:spPr bwMode="auto">
          <a:xfrm>
            <a:off x="152400" y="3962400"/>
            <a:ext cx="3352800" cy="19383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%,.2f</a:t>
            </a:r>
            <a:r>
              <a:rPr lang="en-US" altLang="en-US" sz="2000" b="1" baseline="0">
                <a:solidFill>
                  <a:srgbClr val="FF3300"/>
                </a:solidFill>
              </a:rPr>
              <a:t> format specifier indicates that a floating-point value will be printed with comma separators, rounded to two decimal places.</a:t>
            </a:r>
          </a:p>
        </p:txBody>
      </p:sp>
      <p:grpSp>
        <p:nvGrpSpPr>
          <p:cNvPr id="110600" name="Group 11">
            <a:extLst>
              <a:ext uri="{FF2B5EF4-FFF2-40B4-BE49-F238E27FC236}">
                <a16:creationId xmlns:a16="http://schemas.microsoft.com/office/drawing/2014/main" xmlns="" id="{685A425F-EA74-4481-80C4-CE0C15FE2C5F}"/>
              </a:ext>
            </a:extLst>
          </p:cNvPr>
          <p:cNvGrpSpPr>
            <a:grpSpLocks/>
          </p:cNvGrpSpPr>
          <p:nvPr/>
        </p:nvGrpSpPr>
        <p:grpSpPr bwMode="auto">
          <a:xfrm>
            <a:off x="2362200" y="2971800"/>
            <a:ext cx="3322638" cy="990600"/>
            <a:chOff x="1488" y="1680"/>
            <a:chExt cx="1680" cy="624"/>
          </a:xfrm>
        </p:grpSpPr>
        <p:sp>
          <p:nvSpPr>
            <p:cNvPr id="110602" name="Line 12">
              <a:extLst>
                <a:ext uri="{FF2B5EF4-FFF2-40B4-BE49-F238E27FC236}">
                  <a16:creationId xmlns:a16="http://schemas.microsoft.com/office/drawing/2014/main" xmlns="" id="{1BF44DD2-0EE7-4DB9-97EB-C1ECED44C3B1}"/>
                </a:ext>
              </a:extLst>
            </p:cNvPr>
            <p:cNvSpPr>
              <a:spLocks noChangeShapeType="1"/>
            </p:cNvSpPr>
            <p:nvPr/>
          </p:nvSpPr>
          <p:spPr bwMode="auto">
            <a:xfrm flipV="1">
              <a:off x="1488" y="2112"/>
              <a:ext cx="0" cy="19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3">
              <a:extLst>
                <a:ext uri="{FF2B5EF4-FFF2-40B4-BE49-F238E27FC236}">
                  <a16:creationId xmlns:a16="http://schemas.microsoft.com/office/drawing/2014/main" xmlns="" id="{30B518D6-850C-4127-A153-77D369B82885}"/>
                </a:ext>
              </a:extLst>
            </p:cNvPr>
            <p:cNvSpPr>
              <a:spLocks noChangeShapeType="1"/>
            </p:cNvSpPr>
            <p:nvPr/>
          </p:nvSpPr>
          <p:spPr bwMode="auto">
            <a:xfrm>
              <a:off x="1488" y="2112"/>
              <a:ext cx="168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4">
              <a:extLst>
                <a:ext uri="{FF2B5EF4-FFF2-40B4-BE49-F238E27FC236}">
                  <a16:creationId xmlns:a16="http://schemas.microsoft.com/office/drawing/2014/main" xmlns="" id="{71F13431-08D1-4689-883D-98BB9FDA9E03}"/>
                </a:ext>
              </a:extLst>
            </p:cNvPr>
            <p:cNvSpPr>
              <a:spLocks noChangeShapeType="1"/>
            </p:cNvSpPr>
            <p:nvPr/>
          </p:nvSpPr>
          <p:spPr bwMode="auto">
            <a:xfrm flipV="1">
              <a:off x="3168" y="1680"/>
              <a:ext cx="0" cy="432"/>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pic>
        <p:nvPicPr>
          <p:cNvPr id="110601" name="Picture 2">
            <a:extLst>
              <a:ext uri="{FF2B5EF4-FFF2-40B4-BE49-F238E27FC236}">
                <a16:creationId xmlns:a16="http://schemas.microsoft.com/office/drawing/2014/main" xmlns="" id="{0869C3CF-999A-45C9-88B7-F9B048009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7242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48</a:t>
            </a:fld>
            <a:endParaRPr lang="en-GB" dirty="0"/>
          </a:p>
        </p:txBody>
      </p:sp>
    </p:spTree>
    <p:extLst>
      <p:ext uri="{BB962C8B-B14F-4D97-AF65-F5344CB8AC3E}">
        <p14:creationId xmlns:p14="http://schemas.microsoft.com/office/powerpoint/2010/main" val="1631625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a:extLst>
              <a:ext uri="{FF2B5EF4-FFF2-40B4-BE49-F238E27FC236}">
                <a16:creationId xmlns:a16="http://schemas.microsoft.com/office/drawing/2014/main" xmlns="" id="{5B0219E3-7A9A-40B3-BCCA-DD9BA2BC0C2B}"/>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12644" name="Rectangle 3">
            <a:extLst>
              <a:ext uri="{FF2B5EF4-FFF2-40B4-BE49-F238E27FC236}">
                <a16:creationId xmlns:a16="http://schemas.microsoft.com/office/drawing/2014/main" xmlns="" id="{190BF265-9749-408B-838E-F34F688E149C}"/>
              </a:ext>
            </a:extLst>
          </p:cNvPr>
          <p:cNvSpPr>
            <a:spLocks noGrp="1" noChangeArrowheads="1"/>
          </p:cNvSpPr>
          <p:nvPr>
            <p:ph type="body" idx="4294967295"/>
          </p:nvPr>
        </p:nvSpPr>
        <p:spPr/>
        <p:txBody>
          <a:bodyPr/>
          <a:lstStyle/>
          <a:p>
            <a:pPr eaLnBrk="1" hangingPunct="1"/>
            <a:r>
              <a:rPr lang="en-US" altLang="en-US"/>
              <a:t>Another example:</a:t>
            </a:r>
          </a:p>
        </p:txBody>
      </p:sp>
      <p:sp>
        <p:nvSpPr>
          <p:cNvPr id="112645" name="Text Box 4">
            <a:extLst>
              <a:ext uri="{FF2B5EF4-FFF2-40B4-BE49-F238E27FC236}">
                <a16:creationId xmlns:a16="http://schemas.microsoft.com/office/drawing/2014/main" xmlns="" id="{7AB8F013-C1F0-4C23-94CD-99CEDFCB865B}"/>
              </a:ext>
            </a:extLst>
          </p:cNvPr>
          <p:cNvSpPr txBox="1">
            <a:spLocks noChangeArrowheads="1"/>
          </p:cNvSpPr>
          <p:nvPr/>
        </p:nvSpPr>
        <p:spPr bwMode="auto">
          <a:xfrm>
            <a:off x="533400" y="2057400"/>
            <a:ext cx="8305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000" baseline="0">
                <a:latin typeface="Courier New" panose="02070309020205020404" pitchFamily="49" charset="0"/>
              </a:rPr>
              <a:t>String name = "Ringo";</a:t>
            </a:r>
          </a:p>
          <a:p>
            <a:pPr eaLnBrk="1" hangingPunct="1">
              <a:spcAft>
                <a:spcPct val="20000"/>
              </a:spcAft>
              <a:buClr>
                <a:schemeClr val="accent2"/>
              </a:buClr>
              <a:buSzPct val="110000"/>
              <a:buFontTx/>
              <a:buNone/>
            </a:pPr>
            <a:r>
              <a:rPr lang="en-US" altLang="en-US" sz="2000" baseline="0">
                <a:latin typeface="Courier New" panose="02070309020205020404" pitchFamily="49" charset="0"/>
              </a:rPr>
              <a:t>System.out.printf(</a:t>
            </a:r>
            <a:r>
              <a:rPr lang="en-US" altLang="en-US" sz="2000" baseline="0">
                <a:latin typeface="Courier New" panose="02070309020205020404" pitchFamily="49" charset="0"/>
                <a:cs typeface="Courier New" panose="02070309020205020404" pitchFamily="49" charset="0"/>
              </a:rPr>
              <a:t>"</a:t>
            </a:r>
            <a:r>
              <a:rPr lang="en-US" altLang="en-US" sz="2000" baseline="0">
                <a:latin typeface="Courier New" panose="02070309020205020404" pitchFamily="49" charset="0"/>
              </a:rPr>
              <a:t>Your name is %s.\n", name);</a:t>
            </a:r>
          </a:p>
        </p:txBody>
      </p:sp>
      <p:pic>
        <p:nvPicPr>
          <p:cNvPr id="112646" name="Picture 6">
            <a:extLst>
              <a:ext uri="{FF2B5EF4-FFF2-40B4-BE49-F238E27FC236}">
                <a16:creationId xmlns:a16="http://schemas.microsoft.com/office/drawing/2014/main" xmlns="" id="{C1D1681E-C66C-4AED-BCED-0DA5FEFC9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 Box 7">
            <a:extLst>
              <a:ext uri="{FF2B5EF4-FFF2-40B4-BE49-F238E27FC236}">
                <a16:creationId xmlns:a16="http://schemas.microsoft.com/office/drawing/2014/main" xmlns="" id="{786D9E3C-BE02-4F2A-9285-688F774FFB76}"/>
              </a:ext>
            </a:extLst>
          </p:cNvPr>
          <p:cNvSpPr txBox="1">
            <a:spLocks noChangeArrowheads="1"/>
          </p:cNvSpPr>
          <p:nvPr/>
        </p:nvSpPr>
        <p:spPr bwMode="auto">
          <a:xfrm>
            <a:off x="4876800" y="4038600"/>
            <a:ext cx="35814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%s</a:t>
            </a:r>
            <a:r>
              <a:rPr lang="en-US" altLang="en-US" sz="2000" b="1" baseline="0">
                <a:solidFill>
                  <a:srgbClr val="FF3300"/>
                </a:solidFill>
              </a:rPr>
              <a:t> format specifier indicates that a string will be printed.</a:t>
            </a:r>
          </a:p>
        </p:txBody>
      </p:sp>
      <p:grpSp>
        <p:nvGrpSpPr>
          <p:cNvPr id="112648" name="Group 11">
            <a:extLst>
              <a:ext uri="{FF2B5EF4-FFF2-40B4-BE49-F238E27FC236}">
                <a16:creationId xmlns:a16="http://schemas.microsoft.com/office/drawing/2014/main" xmlns="" id="{44671CFA-7522-458F-B447-DBEC843F1462}"/>
              </a:ext>
            </a:extLst>
          </p:cNvPr>
          <p:cNvGrpSpPr>
            <a:grpSpLocks/>
          </p:cNvGrpSpPr>
          <p:nvPr/>
        </p:nvGrpSpPr>
        <p:grpSpPr bwMode="auto">
          <a:xfrm>
            <a:off x="5746750" y="2895600"/>
            <a:ext cx="882650" cy="1143000"/>
            <a:chOff x="3648" y="1824"/>
            <a:chExt cx="528" cy="720"/>
          </a:xfrm>
        </p:grpSpPr>
        <p:sp>
          <p:nvSpPr>
            <p:cNvPr id="112649" name="Line 8">
              <a:extLst>
                <a:ext uri="{FF2B5EF4-FFF2-40B4-BE49-F238E27FC236}">
                  <a16:creationId xmlns:a16="http://schemas.microsoft.com/office/drawing/2014/main" xmlns="" id="{F166BB01-50B6-4CBA-94E6-40E2D2FC916B}"/>
                </a:ext>
              </a:extLst>
            </p:cNvPr>
            <p:cNvSpPr>
              <a:spLocks noChangeShapeType="1"/>
            </p:cNvSpPr>
            <p:nvPr/>
          </p:nvSpPr>
          <p:spPr bwMode="auto">
            <a:xfrm flipV="1">
              <a:off x="4176" y="2208"/>
              <a:ext cx="0" cy="33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9">
              <a:extLst>
                <a:ext uri="{FF2B5EF4-FFF2-40B4-BE49-F238E27FC236}">
                  <a16:creationId xmlns:a16="http://schemas.microsoft.com/office/drawing/2014/main" xmlns="" id="{625CFDA1-AEA9-428B-993D-07F500C519AD}"/>
                </a:ext>
              </a:extLst>
            </p:cNvPr>
            <p:cNvSpPr>
              <a:spLocks noChangeShapeType="1"/>
            </p:cNvSpPr>
            <p:nvPr/>
          </p:nvSpPr>
          <p:spPr bwMode="auto">
            <a:xfrm flipH="1">
              <a:off x="3648" y="2208"/>
              <a:ext cx="52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10">
              <a:extLst>
                <a:ext uri="{FF2B5EF4-FFF2-40B4-BE49-F238E27FC236}">
                  <a16:creationId xmlns:a16="http://schemas.microsoft.com/office/drawing/2014/main" xmlns="" id="{06C2E599-6DF0-43D4-A4F2-F28F755E9F37}"/>
                </a:ext>
              </a:extLst>
            </p:cNvPr>
            <p:cNvSpPr>
              <a:spLocks noChangeShapeType="1"/>
            </p:cNvSpPr>
            <p:nvPr/>
          </p:nvSpPr>
          <p:spPr bwMode="auto">
            <a:xfrm flipV="1">
              <a:off x="3648" y="1824"/>
              <a:ext cx="0" cy="384"/>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49</a:t>
            </a:fld>
            <a:endParaRPr lang="en-GB" dirty="0"/>
          </a:p>
        </p:txBody>
      </p:sp>
    </p:spTree>
    <p:extLst>
      <p:ext uri="{BB962C8B-B14F-4D97-AF65-F5344CB8AC3E}">
        <p14:creationId xmlns:p14="http://schemas.microsoft.com/office/powerpoint/2010/main" val="92763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xmlns="" id="{226AB7FA-6F33-4642-BE81-A14CD509D798}"/>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The Compiler and the Java Virtual Machine</a:t>
            </a:r>
          </a:p>
        </p:txBody>
      </p:sp>
      <p:sp>
        <p:nvSpPr>
          <p:cNvPr id="71684" name="Rectangle 3">
            <a:extLst>
              <a:ext uri="{FF2B5EF4-FFF2-40B4-BE49-F238E27FC236}">
                <a16:creationId xmlns:a16="http://schemas.microsoft.com/office/drawing/2014/main" xmlns="" id="{20CFFE9B-3703-4EA7-B1C4-22420E230F12}"/>
              </a:ext>
            </a:extLst>
          </p:cNvPr>
          <p:cNvSpPr>
            <a:spLocks noGrp="1" noChangeArrowheads="1"/>
          </p:cNvSpPr>
          <p:nvPr>
            <p:ph type="body" idx="4294967295"/>
          </p:nvPr>
        </p:nvSpPr>
        <p:spPr>
          <a:xfrm>
            <a:off x="554038" y="1485900"/>
            <a:ext cx="8294687" cy="4572000"/>
          </a:xfrm>
        </p:spPr>
        <p:txBody>
          <a:bodyPr>
            <a:normAutofit/>
          </a:bodyPr>
          <a:lstStyle/>
          <a:p>
            <a:pPr eaLnBrk="1" hangingPunct="1">
              <a:lnSpc>
                <a:spcPct val="90000"/>
              </a:lnSpc>
            </a:pPr>
            <a:r>
              <a:rPr lang="en-US" altLang="en-US" sz="2800" dirty="0">
                <a:latin typeface="Times New Roman" panose="02020603050405020304" pitchFamily="18" charset="0"/>
                <a:cs typeface="Times New Roman" panose="02020603050405020304" pitchFamily="18" charset="0"/>
              </a:rPr>
              <a:t>A compiler is run using a source code file as input.</a:t>
            </a: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Syntax errors that may be in the program will be discovered during compilation. </a:t>
            </a:r>
          </a:p>
          <a:p>
            <a:pPr eaLnBrk="1" hangingPunct="1">
              <a:lnSpc>
                <a:spcPct val="90000"/>
              </a:lnSpc>
            </a:pPr>
            <a:r>
              <a:rPr lang="en-US" altLang="en-US" sz="2800" i="1" dirty="0">
                <a:latin typeface="Times New Roman" panose="02020603050405020304" pitchFamily="18" charset="0"/>
                <a:cs typeface="Times New Roman" panose="02020603050405020304" pitchFamily="18" charset="0"/>
              </a:rPr>
              <a:t>Syntax errors </a:t>
            </a:r>
            <a:r>
              <a:rPr lang="en-US" altLang="en-US" sz="2800" dirty="0">
                <a:latin typeface="Times New Roman" panose="02020603050405020304" pitchFamily="18" charset="0"/>
                <a:cs typeface="Times New Roman" panose="02020603050405020304" pitchFamily="18" charset="0"/>
              </a:rPr>
              <a:t>are mistakes that the programmer has made that violate the rules of the programming language.</a:t>
            </a: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The compiler creates another file that holds the translated instructions.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a:t>
            </a:fld>
            <a:endParaRPr lang="en-GB" dirty="0"/>
          </a:p>
        </p:txBody>
      </p:sp>
    </p:spTree>
    <p:extLst>
      <p:ext uri="{BB962C8B-B14F-4D97-AF65-F5344CB8AC3E}">
        <p14:creationId xmlns:p14="http://schemas.microsoft.com/office/powerpoint/2010/main" val="26043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a:extLst>
              <a:ext uri="{FF2B5EF4-FFF2-40B4-BE49-F238E27FC236}">
                <a16:creationId xmlns:a16="http://schemas.microsoft.com/office/drawing/2014/main" xmlns="" id="{EC32DD31-45F6-4833-9828-BE60359E0BCB}"/>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14692" name="Rectangle 3">
            <a:extLst>
              <a:ext uri="{FF2B5EF4-FFF2-40B4-BE49-F238E27FC236}">
                <a16:creationId xmlns:a16="http://schemas.microsoft.com/office/drawing/2014/main" xmlns="" id="{856A3191-AB2F-42AE-B7FB-103909C08AAF}"/>
              </a:ext>
            </a:extLst>
          </p:cNvPr>
          <p:cNvSpPr>
            <a:spLocks noGrp="1" noChangeArrowheads="1"/>
          </p:cNvSpPr>
          <p:nvPr>
            <p:ph type="body" idx="4294967295"/>
          </p:nvPr>
        </p:nvSpPr>
        <p:spPr/>
        <p:txBody>
          <a:bodyPr/>
          <a:lstStyle/>
          <a:p>
            <a:pPr eaLnBrk="1" hangingPunct="1"/>
            <a:r>
              <a:rPr lang="en-US" altLang="en-US"/>
              <a:t>Specifying a field width:</a:t>
            </a:r>
          </a:p>
        </p:txBody>
      </p:sp>
      <p:sp>
        <p:nvSpPr>
          <p:cNvPr id="114693" name="Text Box 4">
            <a:extLst>
              <a:ext uri="{FF2B5EF4-FFF2-40B4-BE49-F238E27FC236}">
                <a16:creationId xmlns:a16="http://schemas.microsoft.com/office/drawing/2014/main" xmlns="" id="{9D61EF3F-C157-4BCF-B195-8CA4792D1C2E}"/>
              </a:ext>
            </a:extLst>
          </p:cNvPr>
          <p:cNvSpPr txBox="1">
            <a:spLocks noChangeArrowheads="1"/>
          </p:cNvSpPr>
          <p:nvPr/>
        </p:nvSpPr>
        <p:spPr bwMode="auto">
          <a:xfrm>
            <a:off x="304800" y="2209800"/>
            <a:ext cx="8458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800">
                <a:latin typeface="Courier New" panose="02070309020205020404" pitchFamily="49" charset="0"/>
              </a:rPr>
              <a:t>int number = 9;</a:t>
            </a:r>
          </a:p>
          <a:p>
            <a:pPr eaLnBrk="1" hangingPunct="1">
              <a:spcBef>
                <a:spcPct val="0"/>
              </a:spcBef>
              <a:buClrTx/>
              <a:buFontTx/>
              <a:buNone/>
            </a:pPr>
            <a:r>
              <a:rPr lang="en-US" altLang="en-US" sz="2800">
                <a:latin typeface="Courier New" panose="02070309020205020404" pitchFamily="49" charset="0"/>
              </a:rPr>
              <a:t>System.out.printf("The value is %6d\n", number);</a:t>
            </a:r>
          </a:p>
        </p:txBody>
      </p:sp>
      <p:pic>
        <p:nvPicPr>
          <p:cNvPr id="114694" name="Picture 5">
            <a:extLst>
              <a:ext uri="{FF2B5EF4-FFF2-40B4-BE49-F238E27FC236}">
                <a16:creationId xmlns:a16="http://schemas.microsoft.com/office/drawing/2014/main" xmlns="" id="{B826495E-438D-44D3-8ADB-B95647F69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5" name="Group 9">
            <a:extLst>
              <a:ext uri="{FF2B5EF4-FFF2-40B4-BE49-F238E27FC236}">
                <a16:creationId xmlns:a16="http://schemas.microsoft.com/office/drawing/2014/main" xmlns="" id="{B90940B3-1381-4E1D-BB17-B8A187445366}"/>
              </a:ext>
            </a:extLst>
          </p:cNvPr>
          <p:cNvGrpSpPr>
            <a:grpSpLocks/>
          </p:cNvGrpSpPr>
          <p:nvPr/>
        </p:nvGrpSpPr>
        <p:grpSpPr bwMode="auto">
          <a:xfrm>
            <a:off x="1828800" y="4114800"/>
            <a:ext cx="663575" cy="228600"/>
            <a:chOff x="1152" y="2544"/>
            <a:chExt cx="418" cy="144"/>
          </a:xfrm>
        </p:grpSpPr>
        <p:sp>
          <p:nvSpPr>
            <p:cNvPr id="114704" name="Line 6">
              <a:extLst>
                <a:ext uri="{FF2B5EF4-FFF2-40B4-BE49-F238E27FC236}">
                  <a16:creationId xmlns:a16="http://schemas.microsoft.com/office/drawing/2014/main" xmlns="" id="{694DE415-F84B-4234-BC4D-D8FC75F45CCD}"/>
                </a:ext>
              </a:extLst>
            </p:cNvPr>
            <p:cNvSpPr>
              <a:spLocks noChangeShapeType="1"/>
            </p:cNvSpPr>
            <p:nvPr/>
          </p:nvSpPr>
          <p:spPr bwMode="auto">
            <a:xfrm>
              <a:off x="1152"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705" name="Line 7">
              <a:extLst>
                <a:ext uri="{FF2B5EF4-FFF2-40B4-BE49-F238E27FC236}">
                  <a16:creationId xmlns:a16="http://schemas.microsoft.com/office/drawing/2014/main" xmlns="" id="{A2031E83-0C3D-49D6-A4F3-80F95192EA63}"/>
                </a:ext>
              </a:extLst>
            </p:cNvPr>
            <p:cNvSpPr>
              <a:spLocks noChangeShapeType="1"/>
            </p:cNvSpPr>
            <p:nvPr/>
          </p:nvSpPr>
          <p:spPr bwMode="auto">
            <a:xfrm>
              <a:off x="1570"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706" name="Line 8">
              <a:extLst>
                <a:ext uri="{FF2B5EF4-FFF2-40B4-BE49-F238E27FC236}">
                  <a16:creationId xmlns:a16="http://schemas.microsoft.com/office/drawing/2014/main" xmlns="" id="{61DD0C6E-0B8E-4744-BE3D-F34355743C66}"/>
                </a:ext>
              </a:extLst>
            </p:cNvPr>
            <p:cNvSpPr>
              <a:spLocks noChangeShapeType="1"/>
            </p:cNvSpPr>
            <p:nvPr/>
          </p:nvSpPr>
          <p:spPr bwMode="auto">
            <a:xfrm>
              <a:off x="1152" y="2688"/>
              <a:ext cx="41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4696" name="Group 12">
            <a:extLst>
              <a:ext uri="{FF2B5EF4-FFF2-40B4-BE49-F238E27FC236}">
                <a16:creationId xmlns:a16="http://schemas.microsoft.com/office/drawing/2014/main" xmlns="" id="{56E67EFD-10F0-4ECC-A1DC-E266EEFC088D}"/>
              </a:ext>
            </a:extLst>
          </p:cNvPr>
          <p:cNvGrpSpPr>
            <a:grpSpLocks/>
          </p:cNvGrpSpPr>
          <p:nvPr/>
        </p:nvGrpSpPr>
        <p:grpSpPr bwMode="auto">
          <a:xfrm>
            <a:off x="2133600" y="4343400"/>
            <a:ext cx="2514600" cy="914400"/>
            <a:chOff x="1344" y="2736"/>
            <a:chExt cx="1584" cy="336"/>
          </a:xfrm>
        </p:grpSpPr>
        <p:sp>
          <p:nvSpPr>
            <p:cNvPr id="114702" name="Line 10">
              <a:extLst>
                <a:ext uri="{FF2B5EF4-FFF2-40B4-BE49-F238E27FC236}">
                  <a16:creationId xmlns:a16="http://schemas.microsoft.com/office/drawing/2014/main" xmlns="" id="{6F54C570-00B0-4AFE-B257-7AE6D0D0F3E0}"/>
                </a:ext>
              </a:extLst>
            </p:cNvPr>
            <p:cNvSpPr>
              <a:spLocks noChangeShapeType="1"/>
            </p:cNvSpPr>
            <p:nvPr/>
          </p:nvSpPr>
          <p:spPr bwMode="auto">
            <a:xfrm>
              <a:off x="1344" y="2736"/>
              <a:ext cx="0" cy="33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703" name="Line 11">
              <a:extLst>
                <a:ext uri="{FF2B5EF4-FFF2-40B4-BE49-F238E27FC236}">
                  <a16:creationId xmlns:a16="http://schemas.microsoft.com/office/drawing/2014/main" xmlns="" id="{C92B6F04-CC5D-4F13-A671-8D47EB1D4D58}"/>
                </a:ext>
              </a:extLst>
            </p:cNvPr>
            <p:cNvSpPr>
              <a:spLocks noChangeShapeType="1"/>
            </p:cNvSpPr>
            <p:nvPr/>
          </p:nvSpPr>
          <p:spPr bwMode="auto">
            <a:xfrm>
              <a:off x="1344" y="3072"/>
              <a:ext cx="1584"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4697" name="Oval 14">
            <a:extLst>
              <a:ext uri="{FF2B5EF4-FFF2-40B4-BE49-F238E27FC236}">
                <a16:creationId xmlns:a16="http://schemas.microsoft.com/office/drawing/2014/main" xmlns="" id="{AEEB3247-2414-4A57-9F96-A4D916622CBB}"/>
              </a:ext>
            </a:extLst>
          </p:cNvPr>
          <p:cNvSpPr>
            <a:spLocks noChangeArrowheads="1"/>
          </p:cNvSpPr>
          <p:nvPr/>
        </p:nvSpPr>
        <p:spPr bwMode="auto">
          <a:xfrm>
            <a:off x="4953000" y="2514600"/>
            <a:ext cx="5334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endParaRPr lang="en-US" altLang="en-US" sz="2400"/>
          </a:p>
        </p:txBody>
      </p:sp>
      <p:sp>
        <p:nvSpPr>
          <p:cNvPr id="114698" name="Text Box 15">
            <a:extLst>
              <a:ext uri="{FF2B5EF4-FFF2-40B4-BE49-F238E27FC236}">
                <a16:creationId xmlns:a16="http://schemas.microsoft.com/office/drawing/2014/main" xmlns="" id="{1AD2EE4D-4A21-4DBD-89A1-788C41679166}"/>
              </a:ext>
            </a:extLst>
          </p:cNvPr>
          <p:cNvSpPr txBox="1">
            <a:spLocks noChangeArrowheads="1"/>
          </p:cNvSpPr>
          <p:nvPr/>
        </p:nvSpPr>
        <p:spPr bwMode="auto">
          <a:xfrm>
            <a:off x="4648200" y="4114800"/>
            <a:ext cx="2286000" cy="1930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%6d</a:t>
            </a:r>
            <a:r>
              <a:rPr lang="en-US" altLang="en-US" sz="2000" b="1" baseline="0">
                <a:solidFill>
                  <a:srgbClr val="FF3300"/>
                </a:solidFill>
              </a:rPr>
              <a:t> format specifier indicates the integer will appear in a field that is 6 spaces wide.</a:t>
            </a:r>
          </a:p>
        </p:txBody>
      </p:sp>
      <p:sp>
        <p:nvSpPr>
          <p:cNvPr id="114699" name="Line 16">
            <a:extLst>
              <a:ext uri="{FF2B5EF4-FFF2-40B4-BE49-F238E27FC236}">
                <a16:creationId xmlns:a16="http://schemas.microsoft.com/office/drawing/2014/main" xmlns="" id="{6F114189-23F2-4259-8AA8-D88033CDBFD8}"/>
              </a:ext>
            </a:extLst>
          </p:cNvPr>
          <p:cNvSpPr>
            <a:spLocks noChangeShapeType="1"/>
          </p:cNvSpPr>
          <p:nvPr/>
        </p:nvSpPr>
        <p:spPr bwMode="auto">
          <a:xfrm flipV="1">
            <a:off x="5822950" y="3581400"/>
            <a:ext cx="0" cy="533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700" name="Line 17">
            <a:extLst>
              <a:ext uri="{FF2B5EF4-FFF2-40B4-BE49-F238E27FC236}">
                <a16:creationId xmlns:a16="http://schemas.microsoft.com/office/drawing/2014/main" xmlns="" id="{4CD188C4-8E0F-4A5D-96A9-82297F7C28FD}"/>
              </a:ext>
            </a:extLst>
          </p:cNvPr>
          <p:cNvSpPr>
            <a:spLocks noChangeShapeType="1"/>
          </p:cNvSpPr>
          <p:nvPr/>
        </p:nvSpPr>
        <p:spPr bwMode="auto">
          <a:xfrm flipH="1">
            <a:off x="5213350" y="3581400"/>
            <a:ext cx="6096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701" name="Line 18">
            <a:extLst>
              <a:ext uri="{FF2B5EF4-FFF2-40B4-BE49-F238E27FC236}">
                <a16:creationId xmlns:a16="http://schemas.microsoft.com/office/drawing/2014/main" xmlns="" id="{93DBD284-05F4-404A-92A5-277B43BD6E7B}"/>
              </a:ext>
            </a:extLst>
          </p:cNvPr>
          <p:cNvSpPr>
            <a:spLocks noChangeShapeType="1"/>
          </p:cNvSpPr>
          <p:nvPr/>
        </p:nvSpPr>
        <p:spPr bwMode="auto">
          <a:xfrm flipV="1">
            <a:off x="5213350" y="3124200"/>
            <a:ext cx="0" cy="45720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50</a:t>
            </a:fld>
            <a:endParaRPr lang="en-GB" dirty="0"/>
          </a:p>
        </p:txBody>
      </p:sp>
    </p:spTree>
    <p:extLst>
      <p:ext uri="{BB962C8B-B14F-4D97-AF65-F5344CB8AC3E}">
        <p14:creationId xmlns:p14="http://schemas.microsoft.com/office/powerpoint/2010/main" val="72548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18">
            <a:extLst>
              <a:ext uri="{FF2B5EF4-FFF2-40B4-BE49-F238E27FC236}">
                <a16:creationId xmlns:a16="http://schemas.microsoft.com/office/drawing/2014/main" xmlns="" id="{A0E27CE4-B80E-421E-9DD9-863BDE522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7052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a:extLst>
              <a:ext uri="{FF2B5EF4-FFF2-40B4-BE49-F238E27FC236}">
                <a16:creationId xmlns:a16="http://schemas.microsoft.com/office/drawing/2014/main" xmlns="" id="{26A2DAB2-77FD-497C-95AE-BEA18C7BFD24}"/>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cs typeface="Courier New" panose="02070309020205020404" pitchFamily="49" charset="0"/>
              </a:rPr>
              <a:t>System.out.printf</a:t>
            </a:r>
            <a:r>
              <a:rPr lang="en-US" altLang="en-US"/>
              <a:t> Method</a:t>
            </a:r>
          </a:p>
        </p:txBody>
      </p:sp>
      <p:sp>
        <p:nvSpPr>
          <p:cNvPr id="116741" name="Rectangle 3">
            <a:extLst>
              <a:ext uri="{FF2B5EF4-FFF2-40B4-BE49-F238E27FC236}">
                <a16:creationId xmlns:a16="http://schemas.microsoft.com/office/drawing/2014/main" xmlns="" id="{C495E848-1BD5-45FB-825E-690964F1E43A}"/>
              </a:ext>
            </a:extLst>
          </p:cNvPr>
          <p:cNvSpPr>
            <a:spLocks noGrp="1" noChangeArrowheads="1"/>
          </p:cNvSpPr>
          <p:nvPr>
            <p:ph type="body" idx="4294967295"/>
          </p:nvPr>
        </p:nvSpPr>
        <p:spPr/>
        <p:txBody>
          <a:bodyPr/>
          <a:lstStyle/>
          <a:p>
            <a:pPr eaLnBrk="1" hangingPunct="1"/>
            <a:r>
              <a:rPr lang="en-US" altLang="en-US"/>
              <a:t>Another example:</a:t>
            </a:r>
          </a:p>
        </p:txBody>
      </p:sp>
      <p:sp>
        <p:nvSpPr>
          <p:cNvPr id="116742" name="Text Box 4">
            <a:extLst>
              <a:ext uri="{FF2B5EF4-FFF2-40B4-BE49-F238E27FC236}">
                <a16:creationId xmlns:a16="http://schemas.microsoft.com/office/drawing/2014/main" xmlns="" id="{4F43A808-43CD-4C60-94A8-D644EDE79AD2}"/>
              </a:ext>
            </a:extLst>
          </p:cNvPr>
          <p:cNvSpPr txBox="1">
            <a:spLocks noChangeArrowheads="1"/>
          </p:cNvSpPr>
          <p:nvPr/>
        </p:nvSpPr>
        <p:spPr bwMode="auto">
          <a:xfrm>
            <a:off x="304800" y="2209800"/>
            <a:ext cx="845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baseline="0">
                <a:latin typeface="Courier New" panose="02070309020205020404" pitchFamily="49" charset="0"/>
              </a:rPr>
              <a:t>double number = 9.76891;</a:t>
            </a:r>
          </a:p>
          <a:p>
            <a:pPr eaLnBrk="1" hangingPunct="1">
              <a:spcBef>
                <a:spcPct val="0"/>
              </a:spcBef>
              <a:buClrTx/>
              <a:buFontTx/>
              <a:buNone/>
            </a:pPr>
            <a:r>
              <a:rPr lang="en-US" altLang="en-US" sz="2000" baseline="0">
                <a:latin typeface="Courier New" panose="02070309020205020404" pitchFamily="49" charset="0"/>
              </a:rPr>
              <a:t>System.out.printf("The value is %6.2f\n", number);</a:t>
            </a:r>
          </a:p>
        </p:txBody>
      </p:sp>
      <p:grpSp>
        <p:nvGrpSpPr>
          <p:cNvPr id="116743" name="Group 6">
            <a:extLst>
              <a:ext uri="{FF2B5EF4-FFF2-40B4-BE49-F238E27FC236}">
                <a16:creationId xmlns:a16="http://schemas.microsoft.com/office/drawing/2014/main" xmlns="" id="{0444987A-70E1-4C35-AE0E-0A140DB2E5DC}"/>
              </a:ext>
            </a:extLst>
          </p:cNvPr>
          <p:cNvGrpSpPr>
            <a:grpSpLocks/>
          </p:cNvGrpSpPr>
          <p:nvPr/>
        </p:nvGrpSpPr>
        <p:grpSpPr bwMode="auto">
          <a:xfrm>
            <a:off x="1828800" y="4114800"/>
            <a:ext cx="663575" cy="228600"/>
            <a:chOff x="1152" y="2544"/>
            <a:chExt cx="418" cy="144"/>
          </a:xfrm>
        </p:grpSpPr>
        <p:sp>
          <p:nvSpPr>
            <p:cNvPr id="116756" name="Line 7">
              <a:extLst>
                <a:ext uri="{FF2B5EF4-FFF2-40B4-BE49-F238E27FC236}">
                  <a16:creationId xmlns:a16="http://schemas.microsoft.com/office/drawing/2014/main" xmlns="" id="{51B3A389-677C-42F8-B434-1456E3C7A3EC}"/>
                </a:ext>
              </a:extLst>
            </p:cNvPr>
            <p:cNvSpPr>
              <a:spLocks noChangeShapeType="1"/>
            </p:cNvSpPr>
            <p:nvPr/>
          </p:nvSpPr>
          <p:spPr bwMode="auto">
            <a:xfrm>
              <a:off x="1152"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7" name="Line 8">
              <a:extLst>
                <a:ext uri="{FF2B5EF4-FFF2-40B4-BE49-F238E27FC236}">
                  <a16:creationId xmlns:a16="http://schemas.microsoft.com/office/drawing/2014/main" xmlns="" id="{FBB4F41C-9FB3-4209-AE21-B578D5F05C20}"/>
                </a:ext>
              </a:extLst>
            </p:cNvPr>
            <p:cNvSpPr>
              <a:spLocks noChangeShapeType="1"/>
            </p:cNvSpPr>
            <p:nvPr/>
          </p:nvSpPr>
          <p:spPr bwMode="auto">
            <a:xfrm>
              <a:off x="1570"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8" name="Line 9">
              <a:extLst>
                <a:ext uri="{FF2B5EF4-FFF2-40B4-BE49-F238E27FC236}">
                  <a16:creationId xmlns:a16="http://schemas.microsoft.com/office/drawing/2014/main" xmlns="" id="{F9F3152D-CE82-4DA6-AE2F-E136230DA469}"/>
                </a:ext>
              </a:extLst>
            </p:cNvPr>
            <p:cNvSpPr>
              <a:spLocks noChangeShapeType="1"/>
            </p:cNvSpPr>
            <p:nvPr/>
          </p:nvSpPr>
          <p:spPr bwMode="auto">
            <a:xfrm>
              <a:off x="1152" y="2688"/>
              <a:ext cx="41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6744" name="Group 10">
            <a:extLst>
              <a:ext uri="{FF2B5EF4-FFF2-40B4-BE49-F238E27FC236}">
                <a16:creationId xmlns:a16="http://schemas.microsoft.com/office/drawing/2014/main" xmlns="" id="{AB16E080-0763-49D5-B39F-9E782F9037E0}"/>
              </a:ext>
            </a:extLst>
          </p:cNvPr>
          <p:cNvGrpSpPr>
            <a:grpSpLocks/>
          </p:cNvGrpSpPr>
          <p:nvPr/>
        </p:nvGrpSpPr>
        <p:grpSpPr bwMode="auto">
          <a:xfrm>
            <a:off x="2133600" y="4343400"/>
            <a:ext cx="2514600" cy="914400"/>
            <a:chOff x="1344" y="2736"/>
            <a:chExt cx="1584" cy="336"/>
          </a:xfrm>
        </p:grpSpPr>
        <p:sp>
          <p:nvSpPr>
            <p:cNvPr id="116754" name="Line 11">
              <a:extLst>
                <a:ext uri="{FF2B5EF4-FFF2-40B4-BE49-F238E27FC236}">
                  <a16:creationId xmlns:a16="http://schemas.microsoft.com/office/drawing/2014/main" xmlns="" id="{4D8307C6-9B43-4DBE-8054-F0C73ECEA7D9}"/>
                </a:ext>
              </a:extLst>
            </p:cNvPr>
            <p:cNvSpPr>
              <a:spLocks noChangeShapeType="1"/>
            </p:cNvSpPr>
            <p:nvPr/>
          </p:nvSpPr>
          <p:spPr bwMode="auto">
            <a:xfrm>
              <a:off x="1344" y="2736"/>
              <a:ext cx="0" cy="33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5" name="Line 12">
              <a:extLst>
                <a:ext uri="{FF2B5EF4-FFF2-40B4-BE49-F238E27FC236}">
                  <a16:creationId xmlns:a16="http://schemas.microsoft.com/office/drawing/2014/main" xmlns="" id="{7C0A024A-AC31-4095-BC84-896E176426BC}"/>
                </a:ext>
              </a:extLst>
            </p:cNvPr>
            <p:cNvSpPr>
              <a:spLocks noChangeShapeType="1"/>
            </p:cNvSpPr>
            <p:nvPr/>
          </p:nvSpPr>
          <p:spPr bwMode="auto">
            <a:xfrm>
              <a:off x="1344" y="3072"/>
              <a:ext cx="1584"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6745" name="Text Box 14">
            <a:extLst>
              <a:ext uri="{FF2B5EF4-FFF2-40B4-BE49-F238E27FC236}">
                <a16:creationId xmlns:a16="http://schemas.microsoft.com/office/drawing/2014/main" xmlns="" id="{8121ADEE-FAE8-47E4-A3C0-07C85229E2D1}"/>
              </a:ext>
            </a:extLst>
          </p:cNvPr>
          <p:cNvSpPr txBox="1">
            <a:spLocks noChangeArrowheads="1"/>
          </p:cNvSpPr>
          <p:nvPr/>
        </p:nvSpPr>
        <p:spPr bwMode="auto">
          <a:xfrm>
            <a:off x="4648200" y="4114800"/>
            <a:ext cx="3352800" cy="1625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baseline="0">
                <a:solidFill>
                  <a:srgbClr val="FF3300"/>
                </a:solidFill>
              </a:rPr>
              <a:t>The </a:t>
            </a:r>
            <a:r>
              <a:rPr lang="en-US" altLang="en-US" sz="2000" b="1" baseline="0">
                <a:solidFill>
                  <a:srgbClr val="FF3300"/>
                </a:solidFill>
                <a:latin typeface="Courier New" panose="02070309020205020404" pitchFamily="49" charset="0"/>
              </a:rPr>
              <a:t>%6.2f</a:t>
            </a:r>
            <a:r>
              <a:rPr lang="en-US" altLang="en-US" sz="2000" b="1" baseline="0">
                <a:solidFill>
                  <a:srgbClr val="FF3300"/>
                </a:solidFill>
              </a:rPr>
              <a:t> format specifier indicates the number will appear in a field that is 6 spaces wide, and be rounded to 2 decimal places.</a:t>
            </a:r>
          </a:p>
        </p:txBody>
      </p:sp>
      <p:grpSp>
        <p:nvGrpSpPr>
          <p:cNvPr id="116746" name="Group 19">
            <a:extLst>
              <a:ext uri="{FF2B5EF4-FFF2-40B4-BE49-F238E27FC236}">
                <a16:creationId xmlns:a16="http://schemas.microsoft.com/office/drawing/2014/main" xmlns="" id="{AD02FE85-012A-4390-9645-FD2F332A88E1}"/>
              </a:ext>
            </a:extLst>
          </p:cNvPr>
          <p:cNvGrpSpPr>
            <a:grpSpLocks/>
          </p:cNvGrpSpPr>
          <p:nvPr/>
        </p:nvGrpSpPr>
        <p:grpSpPr bwMode="auto">
          <a:xfrm>
            <a:off x="5334000" y="2895600"/>
            <a:ext cx="685800" cy="228600"/>
            <a:chOff x="1152" y="2544"/>
            <a:chExt cx="418" cy="144"/>
          </a:xfrm>
        </p:grpSpPr>
        <p:sp>
          <p:nvSpPr>
            <p:cNvPr id="116751" name="Line 20">
              <a:extLst>
                <a:ext uri="{FF2B5EF4-FFF2-40B4-BE49-F238E27FC236}">
                  <a16:creationId xmlns:a16="http://schemas.microsoft.com/office/drawing/2014/main" xmlns="" id="{303165BD-9173-48A7-9FB6-5235676A9E13}"/>
                </a:ext>
              </a:extLst>
            </p:cNvPr>
            <p:cNvSpPr>
              <a:spLocks noChangeShapeType="1"/>
            </p:cNvSpPr>
            <p:nvPr/>
          </p:nvSpPr>
          <p:spPr bwMode="auto">
            <a:xfrm>
              <a:off x="1152"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2" name="Line 21">
              <a:extLst>
                <a:ext uri="{FF2B5EF4-FFF2-40B4-BE49-F238E27FC236}">
                  <a16:creationId xmlns:a16="http://schemas.microsoft.com/office/drawing/2014/main" xmlns="" id="{F43E7C51-AC71-4414-9C23-4F4E1242449C}"/>
                </a:ext>
              </a:extLst>
            </p:cNvPr>
            <p:cNvSpPr>
              <a:spLocks noChangeShapeType="1"/>
            </p:cNvSpPr>
            <p:nvPr/>
          </p:nvSpPr>
          <p:spPr bwMode="auto">
            <a:xfrm>
              <a:off x="1570" y="2544"/>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3" name="Line 22">
              <a:extLst>
                <a:ext uri="{FF2B5EF4-FFF2-40B4-BE49-F238E27FC236}">
                  <a16:creationId xmlns:a16="http://schemas.microsoft.com/office/drawing/2014/main" xmlns="" id="{65647FDF-B24D-4C14-9DD5-FF1B5DE05465}"/>
                </a:ext>
              </a:extLst>
            </p:cNvPr>
            <p:cNvSpPr>
              <a:spLocks noChangeShapeType="1"/>
            </p:cNvSpPr>
            <p:nvPr/>
          </p:nvSpPr>
          <p:spPr bwMode="auto">
            <a:xfrm>
              <a:off x="1152" y="2688"/>
              <a:ext cx="41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6747" name="Group 26">
            <a:extLst>
              <a:ext uri="{FF2B5EF4-FFF2-40B4-BE49-F238E27FC236}">
                <a16:creationId xmlns:a16="http://schemas.microsoft.com/office/drawing/2014/main" xmlns="" id="{BF8376FA-275E-46AB-B03B-EE4B5E3513A6}"/>
              </a:ext>
            </a:extLst>
          </p:cNvPr>
          <p:cNvGrpSpPr>
            <a:grpSpLocks/>
          </p:cNvGrpSpPr>
          <p:nvPr/>
        </p:nvGrpSpPr>
        <p:grpSpPr bwMode="auto">
          <a:xfrm>
            <a:off x="5638800" y="3124200"/>
            <a:ext cx="685800" cy="990600"/>
            <a:chOff x="3552" y="1968"/>
            <a:chExt cx="432" cy="624"/>
          </a:xfrm>
        </p:grpSpPr>
        <p:sp>
          <p:nvSpPr>
            <p:cNvPr id="116748" name="Line 23">
              <a:extLst>
                <a:ext uri="{FF2B5EF4-FFF2-40B4-BE49-F238E27FC236}">
                  <a16:creationId xmlns:a16="http://schemas.microsoft.com/office/drawing/2014/main" xmlns="" id="{DA9DA912-2726-42D2-92D7-9059E47F7A00}"/>
                </a:ext>
              </a:extLst>
            </p:cNvPr>
            <p:cNvSpPr>
              <a:spLocks noChangeShapeType="1"/>
            </p:cNvSpPr>
            <p:nvPr/>
          </p:nvSpPr>
          <p:spPr bwMode="auto">
            <a:xfrm>
              <a:off x="3552" y="1968"/>
              <a:ext cx="0" cy="33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49" name="Line 24">
              <a:extLst>
                <a:ext uri="{FF2B5EF4-FFF2-40B4-BE49-F238E27FC236}">
                  <a16:creationId xmlns:a16="http://schemas.microsoft.com/office/drawing/2014/main" xmlns="" id="{62B798F6-A0F6-42E9-893A-5A977AA8798C}"/>
                </a:ext>
              </a:extLst>
            </p:cNvPr>
            <p:cNvSpPr>
              <a:spLocks noChangeShapeType="1"/>
            </p:cNvSpPr>
            <p:nvPr/>
          </p:nvSpPr>
          <p:spPr bwMode="auto">
            <a:xfrm>
              <a:off x="3552" y="2304"/>
              <a:ext cx="432"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6750" name="Line 25">
              <a:extLst>
                <a:ext uri="{FF2B5EF4-FFF2-40B4-BE49-F238E27FC236}">
                  <a16:creationId xmlns:a16="http://schemas.microsoft.com/office/drawing/2014/main" xmlns="" id="{B8D0F53F-43CA-46DD-ACE7-18906AE265A4}"/>
                </a:ext>
              </a:extLst>
            </p:cNvPr>
            <p:cNvSpPr>
              <a:spLocks noChangeShapeType="1"/>
            </p:cNvSpPr>
            <p:nvPr/>
          </p:nvSpPr>
          <p:spPr bwMode="auto">
            <a:xfrm>
              <a:off x="3984" y="2304"/>
              <a:ext cx="0" cy="2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51</a:t>
            </a:fld>
            <a:endParaRPr lang="en-GB" dirty="0"/>
          </a:p>
        </p:txBody>
      </p:sp>
    </p:spTree>
    <p:extLst>
      <p:ext uri="{BB962C8B-B14F-4D97-AF65-F5344CB8AC3E}">
        <p14:creationId xmlns:p14="http://schemas.microsoft.com/office/powerpoint/2010/main" val="2573215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xmlns="" id="{D81AFBFE-2881-4D47-82FD-EF0FDC681CAF}"/>
              </a:ext>
            </a:extLst>
          </p:cNvPr>
          <p:cNvSpPr>
            <a:spLocks noGrp="1"/>
          </p:cNvSpPr>
          <p:nvPr>
            <p:ph type="title"/>
          </p:nvPr>
        </p:nvSpPr>
        <p:spPr/>
        <p:txBody>
          <a:bodyPr/>
          <a:lstStyle/>
          <a:p>
            <a:r>
              <a:rPr lang="en-US" altLang="en-US" dirty="0"/>
              <a:t>The </a:t>
            </a:r>
            <a:r>
              <a:rPr lang="en-US" altLang="en-US" dirty="0" err="1">
                <a:latin typeface="Courier New" panose="02070309020205020404" pitchFamily="49" charset="0"/>
              </a:rPr>
              <a:t>printf</a:t>
            </a:r>
            <a:r>
              <a:rPr lang="en-US" altLang="en-US" dirty="0">
                <a:latin typeface="Courier New" panose="02070309020205020404" pitchFamily="49" charset="0"/>
              </a:rPr>
              <a:t> </a:t>
            </a:r>
            <a:r>
              <a:rPr lang="en-US" altLang="en-US" dirty="0"/>
              <a:t>Example 1</a:t>
            </a:r>
          </a:p>
        </p:txBody>
      </p:sp>
      <p:pic>
        <p:nvPicPr>
          <p:cNvPr id="2" name="Picture 1">
            <a:extLst>
              <a:ext uri="{FF2B5EF4-FFF2-40B4-BE49-F238E27FC236}">
                <a16:creationId xmlns:a16="http://schemas.microsoft.com/office/drawing/2014/main" xmlns="" id="{4CBFCDAD-3614-4092-9CD9-08B79F29602B}"/>
              </a:ext>
            </a:extLst>
          </p:cNvPr>
          <p:cNvPicPr>
            <a:picLocks noChangeAspect="1"/>
          </p:cNvPicPr>
          <p:nvPr/>
        </p:nvPicPr>
        <p:blipFill>
          <a:blip r:embed="rId2"/>
          <a:stretch>
            <a:fillRect/>
          </a:stretch>
        </p:blipFill>
        <p:spPr>
          <a:xfrm>
            <a:off x="2112450" y="1690688"/>
            <a:ext cx="5069400" cy="4985677"/>
          </a:xfrm>
          <a:prstGeom prst="rect">
            <a:avLst/>
          </a:prstGeom>
        </p:spPr>
      </p:pic>
      <p:sp>
        <p:nvSpPr>
          <p:cNvPr id="3" name="Slide Number Placeholder 2"/>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202278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xmlns="" id="{D62F8DC2-F8C3-4629-B1C0-82738428C9D1}"/>
              </a:ext>
            </a:extLst>
          </p:cNvPr>
          <p:cNvSpPr>
            <a:spLocks noGrp="1"/>
          </p:cNvSpPr>
          <p:nvPr>
            <p:ph type="title"/>
          </p:nvPr>
        </p:nvSpPr>
        <p:spPr/>
        <p:txBody>
          <a:bodyPr/>
          <a:lstStyle/>
          <a:p>
            <a:r>
              <a:rPr lang="en-US" altLang="en-US"/>
              <a:t>The </a:t>
            </a:r>
            <a:r>
              <a:rPr lang="en-US" altLang="en-US">
                <a:latin typeface="Courier New" panose="02070309020205020404" pitchFamily="49" charset="0"/>
              </a:rPr>
              <a:t>String.format</a:t>
            </a:r>
            <a:r>
              <a:rPr lang="en-US" altLang="en-US"/>
              <a:t> Method</a:t>
            </a:r>
          </a:p>
        </p:txBody>
      </p:sp>
      <p:sp>
        <p:nvSpPr>
          <p:cNvPr id="120835" name="Content Placeholder 2">
            <a:extLst>
              <a:ext uri="{FF2B5EF4-FFF2-40B4-BE49-F238E27FC236}">
                <a16:creationId xmlns:a16="http://schemas.microsoft.com/office/drawing/2014/main" xmlns="" id="{7BD32D44-2A08-4874-978E-2D66E38F5A85}"/>
              </a:ext>
            </a:extLst>
          </p:cNvPr>
          <p:cNvSpPr>
            <a:spLocks noGrp="1"/>
          </p:cNvSpPr>
          <p:nvPr>
            <p:ph idx="1"/>
          </p:nvPr>
        </p:nvSpPr>
        <p:spPr/>
        <p:txBody>
          <a:bodyPr/>
          <a:lstStyle/>
          <a:p>
            <a:r>
              <a:rPr lang="en-US" altLang="en-US"/>
              <a:t>The general format of the method is:</a:t>
            </a:r>
          </a:p>
        </p:txBody>
      </p:sp>
      <p:sp>
        <p:nvSpPr>
          <p:cNvPr id="120836" name="Text Box 5">
            <a:extLst>
              <a:ext uri="{FF2B5EF4-FFF2-40B4-BE49-F238E27FC236}">
                <a16:creationId xmlns:a16="http://schemas.microsoft.com/office/drawing/2014/main" xmlns="" id="{7429585F-277A-41D8-8196-54A2C96D8E14}"/>
              </a:ext>
            </a:extLst>
          </p:cNvPr>
          <p:cNvSpPr txBox="1">
            <a:spLocks noChangeArrowheads="1"/>
          </p:cNvSpPr>
          <p:nvPr/>
        </p:nvSpPr>
        <p:spPr bwMode="auto">
          <a:xfrm>
            <a:off x="609600" y="2370138"/>
            <a:ext cx="7772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Aft>
                <a:spcPct val="20000"/>
              </a:spcAft>
              <a:buClr>
                <a:schemeClr val="accent2"/>
              </a:buClr>
              <a:buSzPct val="110000"/>
              <a:buFontTx/>
              <a:buNone/>
            </a:pPr>
            <a:r>
              <a:rPr lang="en-US" altLang="en-US" sz="2400" baseline="0">
                <a:latin typeface="Courier New" panose="02070309020205020404" pitchFamily="49" charset="0"/>
              </a:rPr>
              <a:t>String.format(</a:t>
            </a:r>
            <a:r>
              <a:rPr lang="en-US" altLang="en-US" sz="2400" i="1" baseline="0">
                <a:latin typeface="Courier New" panose="02070309020205020404" pitchFamily="49" charset="0"/>
              </a:rPr>
              <a:t>FormatString</a:t>
            </a:r>
            <a:r>
              <a:rPr lang="en-US" altLang="en-US" sz="2400" baseline="0">
                <a:latin typeface="Courier New" panose="02070309020205020404" pitchFamily="49" charset="0"/>
              </a:rPr>
              <a:t>,</a:t>
            </a:r>
            <a:r>
              <a:rPr lang="en-US" altLang="en-US" sz="2400" i="1" baseline="0">
                <a:latin typeface="Courier New" panose="02070309020205020404" pitchFamily="49" charset="0"/>
              </a:rPr>
              <a:t>ArgumentList</a:t>
            </a:r>
            <a:r>
              <a:rPr lang="en-US" altLang="en-US" sz="2400" baseline="0">
                <a:latin typeface="Courier New" panose="02070309020205020404" pitchFamily="49" charset="0"/>
              </a:rPr>
              <a:t>);</a:t>
            </a:r>
          </a:p>
          <a:p>
            <a:pPr eaLnBrk="1" hangingPunct="1">
              <a:spcBef>
                <a:spcPct val="50000"/>
              </a:spcBef>
              <a:buClrTx/>
              <a:buFontTx/>
              <a:buNone/>
            </a:pPr>
            <a:endParaRPr lang="en-US" altLang="en-US" sz="2400"/>
          </a:p>
        </p:txBody>
      </p:sp>
      <p:sp>
        <p:nvSpPr>
          <p:cNvPr id="120837" name="Text Box 6">
            <a:extLst>
              <a:ext uri="{FF2B5EF4-FFF2-40B4-BE49-F238E27FC236}">
                <a16:creationId xmlns:a16="http://schemas.microsoft.com/office/drawing/2014/main" xmlns="" id="{3AC3FF2A-53D6-4137-AF76-174D00A82331}"/>
              </a:ext>
            </a:extLst>
          </p:cNvPr>
          <p:cNvSpPr txBox="1">
            <a:spLocks noChangeArrowheads="1"/>
          </p:cNvSpPr>
          <p:nvPr/>
        </p:nvSpPr>
        <p:spPr bwMode="auto">
          <a:xfrm>
            <a:off x="533400" y="3970338"/>
            <a:ext cx="2819400" cy="19272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b="1" i="1" baseline="0">
                <a:solidFill>
                  <a:srgbClr val="FF3300"/>
                </a:solidFill>
                <a:latin typeface="Courier New" panose="02070309020205020404" pitchFamily="49" charset="0"/>
              </a:rPr>
              <a:t>FormatString</a:t>
            </a:r>
            <a:r>
              <a:rPr lang="en-US" altLang="en-US" sz="2400" b="1" baseline="0">
                <a:solidFill>
                  <a:srgbClr val="FF3300"/>
                </a:solidFill>
              </a:rPr>
              <a:t> is a string that contains text and/or special formatting specifiers.</a:t>
            </a:r>
          </a:p>
        </p:txBody>
      </p:sp>
      <p:sp>
        <p:nvSpPr>
          <p:cNvPr id="120838" name="Text Box 7">
            <a:extLst>
              <a:ext uri="{FF2B5EF4-FFF2-40B4-BE49-F238E27FC236}">
                <a16:creationId xmlns:a16="http://schemas.microsoft.com/office/drawing/2014/main" xmlns="" id="{79FDCE23-65B9-4EC2-9438-BA1D7CB93AE0}"/>
              </a:ext>
            </a:extLst>
          </p:cNvPr>
          <p:cNvSpPr txBox="1">
            <a:spLocks noChangeArrowheads="1"/>
          </p:cNvSpPr>
          <p:nvPr/>
        </p:nvSpPr>
        <p:spPr bwMode="auto">
          <a:xfrm>
            <a:off x="4572000" y="3970338"/>
            <a:ext cx="3810000" cy="22923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b="1" i="1" baseline="0">
                <a:solidFill>
                  <a:srgbClr val="FF3300"/>
                </a:solidFill>
                <a:latin typeface="Courier New" panose="02070309020205020404" pitchFamily="49" charset="0"/>
              </a:rPr>
              <a:t>ArgumentList</a:t>
            </a:r>
            <a:r>
              <a:rPr lang="en-US" altLang="en-US" sz="2400" b="1" baseline="0">
                <a:solidFill>
                  <a:srgbClr val="FF3300"/>
                </a:solidFill>
              </a:rPr>
              <a:t> is optional. It is a list of additional arguments that will be formatted according to the format specifiers listed in the format string.</a:t>
            </a:r>
          </a:p>
        </p:txBody>
      </p:sp>
      <p:sp>
        <p:nvSpPr>
          <p:cNvPr id="120839" name="Line 8">
            <a:extLst>
              <a:ext uri="{FF2B5EF4-FFF2-40B4-BE49-F238E27FC236}">
                <a16:creationId xmlns:a16="http://schemas.microsoft.com/office/drawing/2014/main" xmlns="" id="{040EDF68-FC10-4A77-A5FC-BE2492C3F386}"/>
              </a:ext>
            </a:extLst>
          </p:cNvPr>
          <p:cNvSpPr>
            <a:spLocks noChangeShapeType="1"/>
          </p:cNvSpPr>
          <p:nvPr/>
        </p:nvSpPr>
        <p:spPr bwMode="auto">
          <a:xfrm flipV="1">
            <a:off x="1828800" y="3436938"/>
            <a:ext cx="0" cy="533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0840" name="Line 9">
            <a:extLst>
              <a:ext uri="{FF2B5EF4-FFF2-40B4-BE49-F238E27FC236}">
                <a16:creationId xmlns:a16="http://schemas.microsoft.com/office/drawing/2014/main" xmlns="" id="{E1AC22AA-211A-4E82-B554-9C77A8D00F4D}"/>
              </a:ext>
            </a:extLst>
          </p:cNvPr>
          <p:cNvSpPr>
            <a:spLocks noChangeShapeType="1"/>
          </p:cNvSpPr>
          <p:nvPr/>
        </p:nvSpPr>
        <p:spPr bwMode="auto">
          <a:xfrm>
            <a:off x="1828800" y="3436938"/>
            <a:ext cx="3200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0841" name="Line 10">
            <a:extLst>
              <a:ext uri="{FF2B5EF4-FFF2-40B4-BE49-F238E27FC236}">
                <a16:creationId xmlns:a16="http://schemas.microsoft.com/office/drawing/2014/main" xmlns="" id="{BD3637A2-F456-45E0-8CA2-F910F42F6930}"/>
              </a:ext>
            </a:extLst>
          </p:cNvPr>
          <p:cNvSpPr>
            <a:spLocks noChangeShapeType="1"/>
          </p:cNvSpPr>
          <p:nvPr/>
        </p:nvSpPr>
        <p:spPr bwMode="auto">
          <a:xfrm flipV="1">
            <a:off x="5029200" y="2827338"/>
            <a:ext cx="0" cy="60960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20842" name="Line 11">
            <a:extLst>
              <a:ext uri="{FF2B5EF4-FFF2-40B4-BE49-F238E27FC236}">
                <a16:creationId xmlns:a16="http://schemas.microsoft.com/office/drawing/2014/main" xmlns="" id="{77D27BBF-23A4-430B-8CE6-212CA463A1C9}"/>
              </a:ext>
            </a:extLst>
          </p:cNvPr>
          <p:cNvSpPr>
            <a:spLocks noChangeShapeType="1"/>
          </p:cNvSpPr>
          <p:nvPr/>
        </p:nvSpPr>
        <p:spPr bwMode="auto">
          <a:xfrm flipV="1">
            <a:off x="6477000" y="3436938"/>
            <a:ext cx="0" cy="533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0843" name="Line 12">
            <a:extLst>
              <a:ext uri="{FF2B5EF4-FFF2-40B4-BE49-F238E27FC236}">
                <a16:creationId xmlns:a16="http://schemas.microsoft.com/office/drawing/2014/main" xmlns="" id="{1F2C2553-F12B-48C6-9DD2-ED528015BA2A}"/>
              </a:ext>
            </a:extLst>
          </p:cNvPr>
          <p:cNvSpPr>
            <a:spLocks noChangeShapeType="1"/>
          </p:cNvSpPr>
          <p:nvPr/>
        </p:nvSpPr>
        <p:spPr bwMode="auto">
          <a:xfrm>
            <a:off x="6477000" y="3436938"/>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0844" name="Line 13">
            <a:extLst>
              <a:ext uri="{FF2B5EF4-FFF2-40B4-BE49-F238E27FC236}">
                <a16:creationId xmlns:a16="http://schemas.microsoft.com/office/drawing/2014/main" xmlns="" id="{FA9EC8FC-8A3E-4DC4-AEBB-237008D378D8}"/>
              </a:ext>
            </a:extLst>
          </p:cNvPr>
          <p:cNvSpPr>
            <a:spLocks noChangeShapeType="1"/>
          </p:cNvSpPr>
          <p:nvPr/>
        </p:nvSpPr>
        <p:spPr bwMode="auto">
          <a:xfrm flipV="1">
            <a:off x="7162800" y="2827338"/>
            <a:ext cx="0" cy="60960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fld id="{1D5CD492-2BC6-F348-9965-EC1D86DF57A8}" type="slidenum">
              <a:rPr lang="en-US" smtClean="0"/>
              <a:t>53</a:t>
            </a:fld>
            <a:endParaRPr lang="en-US"/>
          </a:p>
        </p:txBody>
      </p:sp>
    </p:spTree>
    <p:extLst>
      <p:ext uri="{BB962C8B-B14F-4D97-AF65-F5344CB8AC3E}">
        <p14:creationId xmlns:p14="http://schemas.microsoft.com/office/powerpoint/2010/main" val="2519889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xmlns="" id="{D81AFBFE-2881-4D47-82FD-EF0FDC681CAF}"/>
              </a:ext>
            </a:extLst>
          </p:cNvPr>
          <p:cNvSpPr>
            <a:spLocks noGrp="1"/>
          </p:cNvSpPr>
          <p:nvPr>
            <p:ph type="title"/>
          </p:nvPr>
        </p:nvSpPr>
        <p:spPr/>
        <p:txBody>
          <a:bodyPr/>
          <a:lstStyle/>
          <a:p>
            <a:r>
              <a:rPr lang="en-US" altLang="en-US"/>
              <a:t>The </a:t>
            </a:r>
            <a:r>
              <a:rPr lang="en-US" altLang="en-US">
                <a:latin typeface="Courier New" panose="02070309020205020404" pitchFamily="49" charset="0"/>
              </a:rPr>
              <a:t>String.format</a:t>
            </a:r>
            <a:r>
              <a:rPr lang="en-US" altLang="en-US"/>
              <a:t> Method</a:t>
            </a:r>
          </a:p>
        </p:txBody>
      </p:sp>
      <p:sp>
        <p:nvSpPr>
          <p:cNvPr id="119811" name="Content Placeholder 2">
            <a:extLst>
              <a:ext uri="{FF2B5EF4-FFF2-40B4-BE49-F238E27FC236}">
                <a16:creationId xmlns:a16="http://schemas.microsoft.com/office/drawing/2014/main" xmlns="" id="{67E25402-6B0A-4E67-BC40-5A82C6EA4E2F}"/>
              </a:ext>
            </a:extLst>
          </p:cNvPr>
          <p:cNvSpPr>
            <a:spLocks noGrp="1"/>
          </p:cNvSpPr>
          <p:nvPr>
            <p:ph idx="1"/>
          </p:nvPr>
        </p:nvSpPr>
        <p:spPr/>
        <p:txBody>
          <a:bodyPr/>
          <a:lstStyle/>
          <a:p>
            <a:r>
              <a:rPr lang="en-US" altLang="en-US"/>
              <a:t>The </a:t>
            </a:r>
            <a:r>
              <a:rPr lang="en-US" altLang="en-US">
                <a:latin typeface="Courier New" panose="02070309020205020404" pitchFamily="49" charset="0"/>
                <a:cs typeface="Courier New" panose="02070309020205020404" pitchFamily="49" charset="0"/>
              </a:rPr>
              <a:t>String.format</a:t>
            </a:r>
            <a:r>
              <a:rPr lang="en-US" altLang="en-US"/>
              <a:t> method works exactly like the </a:t>
            </a:r>
            <a:r>
              <a:rPr lang="en-US" altLang="en-US">
                <a:latin typeface="Courier New" panose="02070309020205020404" pitchFamily="49" charset="0"/>
                <a:cs typeface="Courier New" panose="02070309020205020404" pitchFamily="49" charset="0"/>
              </a:rPr>
              <a:t>System.out.printf</a:t>
            </a:r>
            <a:r>
              <a:rPr lang="en-US" altLang="en-US"/>
              <a:t> method, except that it does not display the formatted string on the screen. </a:t>
            </a:r>
          </a:p>
          <a:p>
            <a:r>
              <a:rPr lang="en-US" altLang="en-US"/>
              <a:t>Instead, it returns a reference to the formatted string. </a:t>
            </a:r>
          </a:p>
          <a:p>
            <a:r>
              <a:rPr lang="en-US" altLang="en-US"/>
              <a:t>You can assign the reference to a variable, and then use it later. </a:t>
            </a:r>
          </a:p>
        </p:txBody>
      </p:sp>
      <p:pic>
        <p:nvPicPr>
          <p:cNvPr id="3" name="Picture 2">
            <a:extLst>
              <a:ext uri="{FF2B5EF4-FFF2-40B4-BE49-F238E27FC236}">
                <a16:creationId xmlns:a16="http://schemas.microsoft.com/office/drawing/2014/main" xmlns="" id="{84F38927-1355-4A08-BBB4-412F759600D4}"/>
              </a:ext>
            </a:extLst>
          </p:cNvPr>
          <p:cNvPicPr>
            <a:picLocks noChangeAspect="1"/>
          </p:cNvPicPr>
          <p:nvPr/>
        </p:nvPicPr>
        <p:blipFill>
          <a:blip r:embed="rId2"/>
          <a:stretch>
            <a:fillRect/>
          </a:stretch>
        </p:blipFill>
        <p:spPr>
          <a:xfrm>
            <a:off x="507883" y="4608596"/>
            <a:ext cx="8465923" cy="1104900"/>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54</a:t>
            </a:fld>
            <a:endParaRPr lang="en-US"/>
          </a:p>
        </p:txBody>
      </p:sp>
    </p:spTree>
    <p:extLst>
      <p:ext uri="{BB962C8B-B14F-4D97-AF65-F5344CB8AC3E}">
        <p14:creationId xmlns:p14="http://schemas.microsoft.com/office/powerpoint/2010/main" val="2601194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idx="4294967295"/>
          </p:nvPr>
        </p:nvSpPr>
        <p:spPr/>
        <p:txBody>
          <a:bodyPr/>
          <a:lstStyle/>
          <a:p>
            <a:pPr eaLnBrk="1" hangingPunct="1"/>
            <a:r>
              <a:rPr lang="en-US" altLang="en-US"/>
              <a:t>The </a:t>
            </a:r>
            <a:r>
              <a:rPr lang="en-US" altLang="en-US">
                <a:latin typeface="Courier New" pitchFamily="49" charset="0"/>
              </a:rPr>
              <a:t>Scanner</a:t>
            </a:r>
            <a:r>
              <a:rPr lang="en-US" altLang="en-US"/>
              <a:t> Class</a:t>
            </a:r>
          </a:p>
        </p:txBody>
      </p:sp>
      <p:sp>
        <p:nvSpPr>
          <p:cNvPr id="157700" name="Rectangle 3"/>
          <p:cNvSpPr>
            <a:spLocks noGrp="1" noChangeArrowheads="1"/>
          </p:cNvSpPr>
          <p:nvPr>
            <p:ph type="body" idx="4294967295"/>
          </p:nvPr>
        </p:nvSpPr>
        <p:spPr>
          <a:xfrm>
            <a:off x="628650" y="1825625"/>
            <a:ext cx="8248650" cy="4575176"/>
          </a:xfrm>
        </p:spPr>
        <p:txBody>
          <a:bodyPr>
            <a:normAutofit fontScale="92500"/>
          </a:bodyPr>
          <a:lstStyle/>
          <a:p>
            <a:pPr eaLnBrk="1" hangingPunct="1"/>
            <a:r>
              <a:rPr lang="en-US" altLang="en-US" sz="2800" dirty="0"/>
              <a:t>To read input from the keyboard we can use the </a:t>
            </a:r>
            <a:r>
              <a:rPr lang="en-US" altLang="en-US" sz="2800" dirty="0">
                <a:latin typeface="Courier New" pitchFamily="49" charset="0"/>
              </a:rPr>
              <a:t>Scanner</a:t>
            </a:r>
            <a:r>
              <a:rPr lang="en-US" altLang="en-US" sz="2800" dirty="0"/>
              <a:t> class.</a:t>
            </a:r>
          </a:p>
          <a:p>
            <a:pPr eaLnBrk="1" hangingPunct="1"/>
            <a:r>
              <a:rPr lang="en-US" altLang="en-US" sz="2800" dirty="0"/>
              <a:t>The </a:t>
            </a:r>
            <a:r>
              <a:rPr lang="en-US" altLang="en-US" sz="2800" dirty="0">
                <a:latin typeface="Courier New" pitchFamily="49" charset="0"/>
              </a:rPr>
              <a:t>Scanner</a:t>
            </a:r>
            <a:r>
              <a:rPr lang="en-US" altLang="en-US" sz="2800" dirty="0"/>
              <a:t> class is defined in </a:t>
            </a:r>
            <a:r>
              <a:rPr lang="en-US" altLang="en-US" sz="2800" dirty="0" err="1">
                <a:latin typeface="Courier New" pitchFamily="49" charset="0"/>
              </a:rPr>
              <a:t>java.util</a:t>
            </a:r>
            <a:r>
              <a:rPr lang="en-US" altLang="en-US" sz="2800" dirty="0"/>
              <a:t>, so we will use the following statement at the top of our programs:</a:t>
            </a:r>
            <a:br>
              <a:rPr lang="en-US" altLang="en-US" sz="2800" dirty="0"/>
            </a:br>
            <a:r>
              <a:rPr lang="en-US" altLang="en-US" sz="2800" dirty="0"/>
              <a:t/>
            </a:r>
            <a:br>
              <a:rPr lang="en-US" altLang="en-US" sz="2800" dirty="0"/>
            </a:br>
            <a:r>
              <a:rPr lang="en-US" altLang="en-US" sz="2800" dirty="0">
                <a:latin typeface="Courier New" pitchFamily="49" charset="0"/>
              </a:rPr>
              <a:t>import </a:t>
            </a:r>
            <a:r>
              <a:rPr lang="en-US" altLang="en-US" sz="2800" dirty="0" err="1">
                <a:latin typeface="Courier New" pitchFamily="49" charset="0"/>
              </a:rPr>
              <a:t>java.util.Scanner</a:t>
            </a:r>
            <a:r>
              <a:rPr lang="en-US" altLang="en-US" sz="2800" dirty="0">
                <a:latin typeface="Courier New" pitchFamily="49" charset="0"/>
              </a:rPr>
              <a:t>;</a:t>
            </a:r>
          </a:p>
          <a:p>
            <a:pPr eaLnBrk="1" hangingPunct="1"/>
            <a:endParaRPr lang="en-US" altLang="en-US" sz="2800" dirty="0">
              <a:latin typeface="Courier New" pitchFamily="49" charset="0"/>
            </a:endParaRPr>
          </a:p>
          <a:p>
            <a:r>
              <a:rPr lang="en-US" altLang="en-US" sz="2800" dirty="0"/>
              <a:t>Scanner objects work with </a:t>
            </a:r>
            <a:r>
              <a:rPr lang="en-US" altLang="en-US" sz="2800" dirty="0">
                <a:latin typeface="Courier New" pitchFamily="49" charset="0"/>
              </a:rPr>
              <a:t>System.in</a:t>
            </a:r>
          </a:p>
          <a:p>
            <a:r>
              <a:rPr lang="en-US" altLang="en-US" sz="2800" dirty="0"/>
              <a:t>To create a </a:t>
            </a:r>
            <a:r>
              <a:rPr lang="en-US" altLang="en-US" sz="2800" dirty="0">
                <a:latin typeface="Courier New" pitchFamily="49" charset="0"/>
              </a:rPr>
              <a:t>Scanner</a:t>
            </a:r>
            <a:r>
              <a:rPr lang="en-US" altLang="en-US" sz="2800" dirty="0"/>
              <a:t> object:</a:t>
            </a:r>
          </a:p>
          <a:p>
            <a:pPr marL="0" indent="0">
              <a:buNone/>
            </a:pPr>
            <a:r>
              <a:rPr lang="en-US" altLang="en-US" sz="2800" dirty="0"/>
              <a:t/>
            </a:r>
            <a:br>
              <a:rPr lang="en-US" altLang="en-US" sz="2800" dirty="0"/>
            </a:br>
            <a:r>
              <a:rPr lang="en-US" altLang="en-US" dirty="0">
                <a:latin typeface="Courier New" pitchFamily="49" charset="0"/>
              </a:rPr>
              <a:t>Scanner keyboard = new Scanner (System.in);</a:t>
            </a:r>
          </a:p>
          <a:p>
            <a:pPr eaLnBrk="1" hangingPunct="1"/>
            <a:endParaRPr lang="en-US" altLang="en-US" sz="2800" dirty="0">
              <a:latin typeface="Courier New" pitchFamily="49"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55</a:t>
            </a:fld>
            <a:endParaRPr lang="en-GB" dirty="0"/>
          </a:p>
        </p:txBody>
      </p:sp>
    </p:spTree>
    <p:extLst>
      <p:ext uri="{BB962C8B-B14F-4D97-AF65-F5344CB8AC3E}">
        <p14:creationId xmlns:p14="http://schemas.microsoft.com/office/powerpoint/2010/main" val="3937339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idx="4294967295"/>
          </p:nvPr>
        </p:nvSpPr>
        <p:spPr/>
        <p:txBody>
          <a:bodyPr/>
          <a:lstStyle/>
          <a:p>
            <a:pPr eaLnBrk="1" hangingPunct="1"/>
            <a:r>
              <a:rPr lang="en-US" altLang="en-US" dirty="0"/>
              <a:t>The </a:t>
            </a:r>
            <a:r>
              <a:rPr lang="en-US" altLang="en-US" dirty="0">
                <a:latin typeface="Courier New" pitchFamily="49" charset="0"/>
              </a:rPr>
              <a:t>Scanner</a:t>
            </a:r>
            <a:r>
              <a:rPr lang="en-US" altLang="en-US" dirty="0"/>
              <a:t> Class example</a:t>
            </a:r>
          </a:p>
        </p:txBody>
      </p:sp>
      <p:pic>
        <p:nvPicPr>
          <p:cNvPr id="2" name="Picture 1">
            <a:extLst>
              <a:ext uri="{FF2B5EF4-FFF2-40B4-BE49-F238E27FC236}">
                <a16:creationId xmlns:a16="http://schemas.microsoft.com/office/drawing/2014/main" xmlns="" id="{C978B16F-CDC0-4FA0-8806-19BA2681E884}"/>
              </a:ext>
            </a:extLst>
          </p:cNvPr>
          <p:cNvPicPr>
            <a:picLocks noChangeAspect="1"/>
          </p:cNvPicPr>
          <p:nvPr/>
        </p:nvPicPr>
        <p:blipFill>
          <a:blip r:embed="rId3"/>
          <a:stretch>
            <a:fillRect/>
          </a:stretch>
        </p:blipFill>
        <p:spPr>
          <a:xfrm>
            <a:off x="888860" y="1871662"/>
            <a:ext cx="6178690" cy="3271838"/>
          </a:xfrm>
          <a:prstGeom prst="rect">
            <a:avLst/>
          </a:prstGeom>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56</a:t>
            </a:fld>
            <a:endParaRPr lang="en-GB" dirty="0"/>
          </a:p>
        </p:txBody>
      </p:sp>
    </p:spTree>
    <p:extLst>
      <p:ext uri="{BB962C8B-B14F-4D97-AF65-F5344CB8AC3E}">
        <p14:creationId xmlns:p14="http://schemas.microsoft.com/office/powerpoint/2010/main" val="619501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Arithmetic Operators</a:t>
            </a:r>
          </a:p>
        </p:txBody>
      </p:sp>
      <p:sp>
        <p:nvSpPr>
          <p:cNvPr id="109571" name="Rectangle 3"/>
          <p:cNvSpPr>
            <a:spLocks noGrp="1" noChangeArrowheads="1"/>
          </p:cNvSpPr>
          <p:nvPr>
            <p:ph type="body" idx="4294967295"/>
          </p:nvPr>
        </p:nvSpPr>
        <p:spPr>
          <a:xfrm>
            <a:off x="304800" y="1371600"/>
            <a:ext cx="8294688" cy="4572000"/>
          </a:xfrm>
        </p:spPr>
        <p:txBody>
          <a:bodyPr/>
          <a:lstStyle/>
          <a:p>
            <a:pPr eaLnBrk="1" hangingPunct="1"/>
            <a:r>
              <a:rPr lang="en-US" altLang="en-US" smtClean="0">
                <a:latin typeface="Helvetica Neue"/>
                <a:ea typeface="Helvetica Neue"/>
                <a:cs typeface="Helvetica Neue"/>
              </a:rPr>
              <a:t>Java has five arithmetic operators.</a:t>
            </a:r>
          </a:p>
        </p:txBody>
      </p:sp>
      <p:graphicFrame>
        <p:nvGraphicFramePr>
          <p:cNvPr id="197690" name="Group 58"/>
          <p:cNvGraphicFramePr>
            <a:graphicFrameLocks noGrp="1"/>
          </p:cNvGraphicFramePr>
          <p:nvPr/>
        </p:nvGraphicFramePr>
        <p:xfrm>
          <a:off x="457200" y="2057400"/>
          <a:ext cx="7124700" cy="4191000"/>
        </p:xfrm>
        <a:graphic>
          <a:graphicData uri="http://schemas.openxmlformats.org/drawingml/2006/table">
            <a:tbl>
              <a:tblPr/>
              <a:tblGrid>
                <a:gridCol w="1447800"/>
                <a:gridCol w="1974850"/>
                <a:gridCol w="3702050"/>
              </a:tblGrid>
              <a:tr h="698500">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accent2"/>
                          </a:solidFill>
                          <a:effectLst/>
                          <a:latin typeface="Times New Roman" pitchFamily="18" charset="0"/>
                          <a:cs typeface="Arial" pitchFamily="34" charset="0"/>
                        </a:rPr>
                        <a:t>Operator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accent2"/>
                          </a:solidFill>
                          <a:effectLst/>
                          <a:latin typeface="Times New Roman" pitchFamily="18" charset="0"/>
                          <a:cs typeface="Arial" pitchFamily="34" charset="0"/>
                        </a:rPr>
                        <a:t>Meaning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dirty="0" smtClean="0">
                          <a:ln>
                            <a:noFill/>
                          </a:ln>
                          <a:solidFill>
                            <a:schemeClr val="accent2"/>
                          </a:solidFill>
                          <a:effectLst/>
                          <a:latin typeface="Times New Roman" pitchFamily="18" charset="0"/>
                          <a:cs typeface="Arial" pitchFamily="34" charset="0"/>
                        </a:rPr>
                        <a:t>Example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r>
              <a:tr h="698500">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tx1"/>
                          </a:solidFill>
                          <a:effectLst/>
                          <a:latin typeface="Courier New" pitchFamily="49" charset="0"/>
                          <a:cs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Addition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Courier New" pitchFamily="49" charset="0"/>
                          <a:cs typeface="Arial" pitchFamily="34" charset="0"/>
                        </a:rPr>
                        <a:t>total = cost + tax;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tx1"/>
                          </a:solidFill>
                          <a:effectLst/>
                          <a:latin typeface="Courier New" pitchFamily="49" charset="0"/>
                          <a:cs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Subtraction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Courier New" pitchFamily="49" charset="0"/>
                          <a:cs typeface="Arial" pitchFamily="34" charset="0"/>
                        </a:rPr>
                        <a:t>cost = total – tax;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tx1"/>
                          </a:solidFill>
                          <a:effectLst/>
                          <a:latin typeface="Courier New" pitchFamily="49" charset="0"/>
                          <a:cs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Multiplication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Courier New" pitchFamily="49" charset="0"/>
                          <a:cs typeface="Arial" pitchFamily="34" charset="0"/>
                        </a:rPr>
                        <a:t>tax = cost *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tx1"/>
                          </a:solidFill>
                          <a:effectLst/>
                          <a:latin typeface="Courier New" pitchFamily="49" charset="0"/>
                          <a:cs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Division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Courier New" pitchFamily="49" charset="0"/>
                          <a:cs typeface="Arial" pitchFamily="34" charset="0"/>
                        </a:rPr>
                        <a:t>salePrice = original /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smtClean="0">
                          <a:ln>
                            <a:noFill/>
                          </a:ln>
                          <a:solidFill>
                            <a:schemeClr val="tx1"/>
                          </a:solidFill>
                          <a:effectLst/>
                          <a:latin typeface="Courier New" pitchFamily="49" charset="0"/>
                          <a:cs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Modulus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dirty="0" smtClean="0">
                          <a:ln>
                            <a:noFill/>
                          </a:ln>
                          <a:solidFill>
                            <a:schemeClr val="tx1"/>
                          </a:solidFill>
                          <a:effectLst/>
                          <a:latin typeface="Courier New" pitchFamily="49" charset="0"/>
                          <a:cs typeface="Arial" pitchFamily="34" charset="0"/>
                        </a:rPr>
                        <a:t>remainder = value % 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57</a:t>
            </a:fld>
            <a:endParaRPr lang="en-GB" dirty="0"/>
          </a:p>
        </p:txBody>
      </p:sp>
    </p:spTree>
    <p:extLst>
      <p:ext uri="{BB962C8B-B14F-4D97-AF65-F5344CB8AC3E}">
        <p14:creationId xmlns:p14="http://schemas.microsoft.com/office/powerpoint/2010/main" val="3089681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Integer Division</a:t>
            </a:r>
          </a:p>
        </p:txBody>
      </p:sp>
      <p:sp>
        <p:nvSpPr>
          <p:cNvPr id="236547" name="Rectangle 3"/>
          <p:cNvSpPr>
            <a:spLocks noGrp="1" noChangeArrowheads="1"/>
          </p:cNvSpPr>
          <p:nvPr>
            <p:ph type="body" idx="4294967295"/>
          </p:nvPr>
        </p:nvSpPr>
        <p:spPr/>
        <p:txBody>
          <a:bodyPr/>
          <a:lstStyle/>
          <a:p>
            <a:pPr eaLnBrk="1" hangingPunct="1"/>
            <a:r>
              <a:rPr lang="en-US" altLang="en-US" smtClean="0">
                <a:latin typeface="Helvetica Neue"/>
                <a:ea typeface="Helvetica Neue"/>
                <a:cs typeface="Helvetica Neue"/>
              </a:rPr>
              <a:t>Division can be tricky.</a:t>
            </a:r>
          </a:p>
          <a:p>
            <a:pPr lvl="1" eaLnBrk="1" hangingPunct="1">
              <a:buFontTx/>
              <a:buNone/>
            </a:pPr>
            <a:r>
              <a:rPr lang="en-US" altLang="en-US" smtClean="0">
                <a:solidFill>
                  <a:schemeClr val="accent2"/>
                </a:solidFill>
                <a:latin typeface="Helvetica Neue"/>
                <a:ea typeface="Helvetica Neue"/>
                <a:cs typeface="Helvetica Neue"/>
              </a:rPr>
              <a:t>In a Java program, what is the value of 1/2?</a:t>
            </a:r>
          </a:p>
          <a:p>
            <a:pPr eaLnBrk="1" hangingPunct="1"/>
            <a:r>
              <a:rPr lang="en-US" altLang="en-US" smtClean="0">
                <a:latin typeface="Helvetica Neue"/>
                <a:ea typeface="Helvetica Neue"/>
                <a:cs typeface="Helvetica Neue"/>
              </a:rPr>
              <a:t>You might think the answer is 0.5…</a:t>
            </a:r>
          </a:p>
          <a:p>
            <a:pPr eaLnBrk="1" hangingPunct="1"/>
            <a:endParaRPr lang="en-US" altLang="en-US" smtClean="0">
              <a:latin typeface="Helvetica Neue"/>
              <a:ea typeface="Helvetica Neue"/>
              <a:cs typeface="Helvetica Neue"/>
            </a:endParaRPr>
          </a:p>
          <a:p>
            <a:pPr eaLnBrk="1" hangingPunct="1"/>
            <a:r>
              <a:rPr lang="en-US" altLang="en-US" smtClean="0">
                <a:latin typeface="Helvetica Neue"/>
                <a:ea typeface="Helvetica Neue"/>
                <a:cs typeface="Helvetica Neue"/>
              </a:rPr>
              <a:t>The answer is simply 0.</a:t>
            </a:r>
          </a:p>
          <a:p>
            <a:pPr eaLnBrk="1" hangingPunct="1"/>
            <a:r>
              <a:rPr lang="en-US" altLang="en-US" smtClean="0">
                <a:latin typeface="Helvetica Neue"/>
                <a:ea typeface="Helvetica Neue"/>
                <a:cs typeface="Helvetica Neue"/>
              </a:rPr>
              <a:t>Integer division will truncate any decimal remainder.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58</a:t>
            </a:fld>
            <a:endParaRPr lang="en-GB" dirty="0"/>
          </a:p>
        </p:txBody>
      </p:sp>
    </p:spTree>
    <p:extLst>
      <p:ext uri="{BB962C8B-B14F-4D97-AF65-F5344CB8AC3E}">
        <p14:creationId xmlns:p14="http://schemas.microsoft.com/office/powerpoint/2010/main" val="3527787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Scope</a:t>
            </a:r>
          </a:p>
        </p:txBody>
      </p:sp>
      <p:sp>
        <p:nvSpPr>
          <p:cNvPr id="113667" name="Rectangle 3"/>
          <p:cNvSpPr>
            <a:spLocks noGrp="1" noChangeArrowheads="1"/>
          </p:cNvSpPr>
          <p:nvPr>
            <p:ph type="body" idx="4294967295"/>
          </p:nvPr>
        </p:nvSpPr>
        <p:spPr/>
        <p:txBody>
          <a:bodyPr/>
          <a:lstStyle/>
          <a:p>
            <a:pPr eaLnBrk="1" hangingPunct="1">
              <a:lnSpc>
                <a:spcPct val="90000"/>
              </a:lnSpc>
            </a:pPr>
            <a:r>
              <a:rPr lang="en-US" altLang="en-US" i="1" smtClean="0">
                <a:latin typeface="Helvetica Neue"/>
                <a:ea typeface="Helvetica Neue"/>
                <a:cs typeface="Helvetica Neue"/>
              </a:rPr>
              <a:t>Scope</a:t>
            </a:r>
            <a:r>
              <a:rPr lang="en-US" altLang="en-US" smtClean="0">
                <a:latin typeface="Helvetica Neue"/>
                <a:ea typeface="Helvetica Neue"/>
                <a:cs typeface="Helvetica Neue"/>
              </a:rPr>
              <a:t> refers to the part of a program that has access to a variable’s contents.</a:t>
            </a:r>
          </a:p>
          <a:p>
            <a:pPr eaLnBrk="1" hangingPunct="1">
              <a:lnSpc>
                <a:spcPct val="90000"/>
              </a:lnSpc>
            </a:pPr>
            <a:r>
              <a:rPr lang="en-US" altLang="en-US" smtClean="0">
                <a:latin typeface="Helvetica Neue"/>
                <a:ea typeface="Helvetica Neue"/>
                <a:cs typeface="Helvetica Neue"/>
              </a:rPr>
              <a:t>Variables declared inside a method (like the main method) are called </a:t>
            </a:r>
            <a:r>
              <a:rPr lang="en-US" altLang="en-US" i="1" smtClean="0">
                <a:latin typeface="Helvetica Neue"/>
                <a:ea typeface="Helvetica Neue"/>
                <a:cs typeface="Helvetica Neue"/>
              </a:rPr>
              <a:t>local variables</a:t>
            </a:r>
            <a:r>
              <a:rPr lang="en-US" altLang="en-US" smtClean="0">
                <a:latin typeface="Helvetica Neue"/>
                <a:ea typeface="Helvetica Neue"/>
                <a:cs typeface="Helvetica Neue"/>
              </a:rPr>
              <a:t>.</a:t>
            </a:r>
          </a:p>
          <a:p>
            <a:pPr eaLnBrk="1" hangingPunct="1">
              <a:lnSpc>
                <a:spcPct val="90000"/>
              </a:lnSpc>
            </a:pPr>
            <a:r>
              <a:rPr lang="en-US" altLang="en-US" smtClean="0">
                <a:latin typeface="Helvetica Neue"/>
                <a:ea typeface="Helvetica Neue"/>
                <a:cs typeface="Helvetica Neue"/>
              </a:rPr>
              <a:t>Local variables’ scope begins at the declaration of the variable and ends at the end of the method in which it was declared.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59</a:t>
            </a:fld>
            <a:endParaRPr lang="en-GB" dirty="0"/>
          </a:p>
        </p:txBody>
      </p:sp>
    </p:spTree>
    <p:extLst>
      <p:ext uri="{BB962C8B-B14F-4D97-AF65-F5344CB8AC3E}">
        <p14:creationId xmlns:p14="http://schemas.microsoft.com/office/powerpoint/2010/main" val="425255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xmlns="" id="{4EBD2615-9C6D-4180-908D-5B263C607E77}"/>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The Compiler and the Java Virtual Machine</a:t>
            </a:r>
          </a:p>
        </p:txBody>
      </p:sp>
      <p:sp>
        <p:nvSpPr>
          <p:cNvPr id="73732" name="Rectangle 3">
            <a:extLst>
              <a:ext uri="{FF2B5EF4-FFF2-40B4-BE49-F238E27FC236}">
                <a16:creationId xmlns:a16="http://schemas.microsoft.com/office/drawing/2014/main" xmlns="" id="{5685580F-956E-4608-B2A9-A61E9B942E63}"/>
              </a:ext>
            </a:extLst>
          </p:cNvPr>
          <p:cNvSpPr>
            <a:spLocks noGrp="1" noChangeArrowheads="1"/>
          </p:cNvSpPr>
          <p:nvPr>
            <p:ph type="body" idx="4294967295"/>
          </p:nvPr>
        </p:nvSpPr>
        <p:spPr>
          <a:xfrm>
            <a:off x="539750" y="1409700"/>
            <a:ext cx="8153400" cy="4724400"/>
          </a:xfrm>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Most compilers translate source code into </a:t>
            </a:r>
            <a:r>
              <a:rPr lang="en-US" altLang="en-US" sz="2800" i="1" dirty="0">
                <a:latin typeface="Times New Roman" panose="02020603050405020304" pitchFamily="18" charset="0"/>
                <a:cs typeface="Times New Roman" panose="02020603050405020304" pitchFamily="18" charset="0"/>
              </a:rPr>
              <a:t>executable</a:t>
            </a:r>
            <a:r>
              <a:rPr lang="en-US" altLang="en-US" sz="2800" dirty="0">
                <a:latin typeface="Times New Roman" panose="02020603050405020304" pitchFamily="18" charset="0"/>
                <a:cs typeface="Times New Roman" panose="02020603050405020304" pitchFamily="18" charset="0"/>
              </a:rPr>
              <a:t> files containing </a:t>
            </a:r>
            <a:r>
              <a:rPr lang="en-US" altLang="en-US" sz="2800" i="1" dirty="0">
                <a:latin typeface="Times New Roman" panose="02020603050405020304" pitchFamily="18" charset="0"/>
                <a:cs typeface="Times New Roman" panose="02020603050405020304" pitchFamily="18" charset="0"/>
              </a:rPr>
              <a:t>machine code</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The Java compiler translates a Java source file into a file that contains </a:t>
            </a:r>
            <a:r>
              <a:rPr lang="en-US" altLang="en-US" sz="2800" i="1" dirty="0">
                <a:latin typeface="Times New Roman" panose="02020603050405020304" pitchFamily="18" charset="0"/>
                <a:cs typeface="Times New Roman" panose="02020603050405020304" pitchFamily="18" charset="0"/>
              </a:rPr>
              <a:t>byte code </a:t>
            </a:r>
            <a:r>
              <a:rPr lang="en-US" altLang="en-US" sz="2800" dirty="0">
                <a:latin typeface="Times New Roman" panose="02020603050405020304" pitchFamily="18" charset="0"/>
                <a:cs typeface="Times New Roman" panose="02020603050405020304" pitchFamily="18" charset="0"/>
              </a:rPr>
              <a:t>instructions.</a:t>
            </a:r>
          </a:p>
          <a:p>
            <a:pPr eaLnBrk="1" hangingPunct="1"/>
            <a:r>
              <a:rPr lang="en-US" altLang="en-US" sz="2800" dirty="0">
                <a:latin typeface="Times New Roman" panose="02020603050405020304" pitchFamily="18" charset="0"/>
                <a:cs typeface="Times New Roman" panose="02020603050405020304" pitchFamily="18" charset="0"/>
              </a:rPr>
              <a:t>Byte code instructions are the machine language of the </a:t>
            </a:r>
            <a:r>
              <a:rPr lang="en-US" altLang="en-US" sz="2800" i="1" dirty="0">
                <a:latin typeface="Times New Roman" panose="02020603050405020304" pitchFamily="18" charset="0"/>
                <a:cs typeface="Times New Roman" panose="02020603050405020304" pitchFamily="18" charset="0"/>
              </a:rPr>
              <a:t>Java Virtual Machine (JVM)</a:t>
            </a:r>
            <a:r>
              <a:rPr lang="en-US" altLang="en-US" sz="2800" dirty="0">
                <a:latin typeface="Times New Roman" panose="02020603050405020304" pitchFamily="18" charset="0"/>
                <a:cs typeface="Times New Roman" panose="02020603050405020304" pitchFamily="18" charset="0"/>
              </a:rPr>
              <a:t> and cannot be directly executed directly by the CPU.</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a:t>
            </a:fld>
            <a:endParaRPr lang="en-GB" dirty="0"/>
          </a:p>
        </p:txBody>
      </p:sp>
    </p:spTree>
    <p:extLst>
      <p:ext uri="{BB962C8B-B14F-4D97-AF65-F5344CB8AC3E}">
        <p14:creationId xmlns:p14="http://schemas.microsoft.com/office/powerpoint/2010/main" val="42870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4"/>
          <p:cNvSpPr>
            <a:spLocks noGrp="1"/>
          </p:cNvSpPr>
          <p:nvPr>
            <p:ph type="title" idx="4294967295"/>
          </p:nvPr>
        </p:nvSpPr>
        <p:spPr/>
        <p:txBody>
          <a:bodyPr/>
          <a:lstStyle/>
          <a:p>
            <a:pPr algn="ctr" eaLnBrk="1" hangingPunct="1"/>
            <a:r>
              <a:rPr lang="en-US" altLang="en-US" smtClean="0">
                <a:latin typeface="Courier New" panose="02070309020205020404" pitchFamily="49" charset="0"/>
                <a:ea typeface="Helvetica Neue"/>
                <a:cs typeface="Helvetica Neue"/>
              </a:rPr>
              <a:t>if</a:t>
            </a:r>
            <a:r>
              <a:rPr lang="en-US" altLang="en-US" smtClean="0">
                <a:latin typeface="Helvetica Neue"/>
                <a:ea typeface="Helvetica Neue"/>
                <a:cs typeface="Helvetica Neue"/>
              </a:rPr>
              <a:t>-</a:t>
            </a:r>
            <a:r>
              <a:rPr lang="en-US" altLang="en-US" smtClean="0">
                <a:latin typeface="Courier New" panose="02070309020205020404" pitchFamily="49" charset="0"/>
                <a:ea typeface="Helvetica Neue"/>
                <a:cs typeface="Helvetica Neue"/>
              </a:rPr>
              <a:t>else</a:t>
            </a:r>
            <a:r>
              <a:rPr lang="en-US" altLang="en-US" smtClean="0">
                <a:latin typeface="Helvetica Neue"/>
                <a:ea typeface="Helvetica Neue"/>
                <a:cs typeface="Helvetica Neue"/>
              </a:rPr>
              <a:t>-</a:t>
            </a:r>
            <a:r>
              <a:rPr lang="en-US" altLang="en-US" smtClean="0">
                <a:latin typeface="Courier New" panose="02070309020205020404" pitchFamily="49" charset="0"/>
                <a:ea typeface="Helvetica Neue"/>
                <a:cs typeface="Helvetica Neue"/>
              </a:rPr>
              <a:t>if</a:t>
            </a:r>
            <a:r>
              <a:rPr lang="en-US" altLang="en-US" smtClean="0">
                <a:latin typeface="Helvetica Neue"/>
                <a:ea typeface="Helvetica Neue"/>
                <a:cs typeface="Helvetica Neue"/>
              </a:rPr>
              <a:t> Statements</a:t>
            </a:r>
          </a:p>
        </p:txBody>
      </p:sp>
      <p:sp>
        <p:nvSpPr>
          <p:cNvPr id="115715" name="TextBox 5"/>
          <p:cNvSpPr txBox="1">
            <a:spLocks noChangeArrowheads="1"/>
          </p:cNvSpPr>
          <p:nvPr/>
        </p:nvSpPr>
        <p:spPr bwMode="auto">
          <a:xfrm>
            <a:off x="457200" y="15240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1400">
                <a:latin typeface="Courier New" panose="02070309020205020404" pitchFamily="49" charset="0"/>
              </a:rPr>
              <a:t>if (</a:t>
            </a:r>
            <a:r>
              <a:rPr lang="en-US" altLang="en-US" sz="1400" i="1">
                <a:latin typeface="Courier New" panose="02070309020205020404" pitchFamily="49" charset="0"/>
              </a:rPr>
              <a:t>expression_1</a:t>
            </a:r>
            <a:r>
              <a:rPr lang="en-US" altLang="en-US" sz="1400">
                <a:latin typeface="Courier New" panose="02070309020205020404" pitchFamily="49" charset="0"/>
              </a:rPr>
              <a:t>)</a:t>
            </a:r>
          </a:p>
          <a:p>
            <a:pPr eaLnBrk="1" hangingPunct="1">
              <a:spcBef>
                <a:spcPct val="0"/>
              </a:spcBef>
              <a:buClrTx/>
              <a:buFontTx/>
              <a:buNone/>
            </a:pPr>
            <a:r>
              <a:rPr lang="en-US" altLang="en-US" sz="1400">
                <a:latin typeface="Courier New" panose="02070309020205020404" pitchFamily="49" charset="0"/>
              </a:rPr>
              <a:t>{ </a:t>
            </a: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a:t>
            </a:r>
            <a:r>
              <a:rPr lang="en-US" altLang="en-US" sz="1400" i="1">
                <a:latin typeface="Courier New" panose="02070309020205020404" pitchFamily="49" charset="0"/>
              </a:rPr>
              <a:t>etc.</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a:t>
            </a:r>
          </a:p>
          <a:p>
            <a:pPr eaLnBrk="1" hangingPunct="1">
              <a:spcBef>
                <a:spcPct val="0"/>
              </a:spcBef>
              <a:buClrTx/>
              <a:buFontTx/>
              <a:buNone/>
            </a:pPr>
            <a:r>
              <a:rPr lang="en-US" altLang="en-US" sz="1400">
                <a:latin typeface="Courier New" panose="02070309020205020404" pitchFamily="49" charset="0"/>
              </a:rPr>
              <a:t>else if (</a:t>
            </a:r>
            <a:r>
              <a:rPr lang="en-US" altLang="en-US" sz="1400" i="1">
                <a:latin typeface="Courier New" panose="02070309020205020404" pitchFamily="49" charset="0"/>
              </a:rPr>
              <a:t>expression_2</a:t>
            </a:r>
            <a:r>
              <a:rPr lang="en-US" altLang="en-US" sz="1400">
                <a:latin typeface="Courier New" panose="02070309020205020404" pitchFamily="49" charset="0"/>
              </a:rPr>
              <a:t>)</a:t>
            </a:r>
          </a:p>
          <a:p>
            <a:pPr eaLnBrk="1" hangingPunct="1">
              <a:spcBef>
                <a:spcPct val="0"/>
              </a:spcBef>
              <a:buClrTx/>
              <a:buFontTx/>
              <a:buNone/>
            </a:pPr>
            <a:r>
              <a:rPr lang="en-US" altLang="en-US" sz="1400">
                <a:latin typeface="Courier New" panose="02070309020205020404" pitchFamily="49" charset="0"/>
              </a:rPr>
              <a:t>{</a:t>
            </a: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a:t>
            </a:r>
            <a:r>
              <a:rPr lang="en-US" altLang="en-US" sz="1400" i="1">
                <a:latin typeface="Courier New" panose="02070309020205020404" pitchFamily="49" charset="0"/>
              </a:rPr>
              <a:t>etc.</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a:t>
            </a:r>
          </a:p>
          <a:p>
            <a:pPr eaLnBrk="1" hangingPunct="1">
              <a:spcBef>
                <a:spcPct val="0"/>
              </a:spcBef>
              <a:buClrTx/>
              <a:buFontTx/>
              <a:buNone/>
            </a:pPr>
            <a:r>
              <a:rPr lang="en-US" altLang="en-US" sz="1400">
                <a:latin typeface="Courier New" panose="02070309020205020404" pitchFamily="49" charset="0"/>
              </a:rPr>
              <a:t> </a:t>
            </a:r>
          </a:p>
          <a:p>
            <a:pPr eaLnBrk="1" hangingPunct="1">
              <a:spcBef>
                <a:spcPct val="0"/>
              </a:spcBef>
              <a:buClrTx/>
              <a:buFontTx/>
              <a:buNone/>
            </a:pPr>
            <a:r>
              <a:rPr lang="en-US" altLang="en-US" sz="1400" b="1" i="1">
                <a:latin typeface="Arial" panose="020B0604020202020204" pitchFamily="34" charset="0"/>
              </a:rPr>
              <a:t>Insert as many else if clauses as necessary</a:t>
            </a:r>
            <a:endParaRPr lang="en-US" altLang="en-US" sz="1400" b="1">
              <a:latin typeface="Arial" panose="020B0604020202020204" pitchFamily="34" charset="0"/>
            </a:endParaRPr>
          </a:p>
          <a:p>
            <a:pPr eaLnBrk="1" hangingPunct="1">
              <a:spcBef>
                <a:spcPct val="0"/>
              </a:spcBef>
              <a:buClrTx/>
              <a:buFontTx/>
              <a:buNone/>
            </a:pPr>
            <a:r>
              <a:rPr lang="en-US" altLang="en-US" sz="1400">
                <a:latin typeface="Courier New" panose="02070309020205020404" pitchFamily="49" charset="0"/>
              </a:rPr>
              <a:t> </a:t>
            </a:r>
          </a:p>
          <a:p>
            <a:pPr eaLnBrk="1" hangingPunct="1">
              <a:spcBef>
                <a:spcPct val="0"/>
              </a:spcBef>
              <a:buClrTx/>
              <a:buFontTx/>
              <a:buNone/>
            </a:pPr>
            <a:r>
              <a:rPr lang="en-US" altLang="en-US" sz="1400">
                <a:latin typeface="Courier New" panose="02070309020205020404" pitchFamily="49" charset="0"/>
              </a:rPr>
              <a:t>else</a:t>
            </a:r>
          </a:p>
          <a:p>
            <a:pPr eaLnBrk="1" hangingPunct="1">
              <a:spcBef>
                <a:spcPct val="0"/>
              </a:spcBef>
              <a:buClrTx/>
              <a:buFontTx/>
              <a:buNone/>
            </a:pPr>
            <a:r>
              <a:rPr lang="en-US" altLang="en-US" sz="1400">
                <a:latin typeface="Courier New" panose="02070309020205020404" pitchFamily="49" charset="0"/>
              </a:rPr>
              <a:t>{    </a:t>
            </a: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s</a:t>
            </a:r>
            <a:r>
              <a:rPr lang="en-US" altLang="en-US" sz="1400" i="1">
                <a:latin typeface="Courier New" panose="02070309020205020404" pitchFamily="49" charset="0"/>
              </a:rPr>
              <a:t>tatement;</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   </a:t>
            </a:r>
            <a:r>
              <a:rPr lang="en-US" altLang="en-US" sz="1400" i="1">
                <a:latin typeface="Courier New" panose="02070309020205020404" pitchFamily="49" charset="0"/>
              </a:rPr>
              <a:t>etc.</a:t>
            </a:r>
            <a:endParaRPr lang="en-US" altLang="en-US" sz="1400">
              <a:latin typeface="Courier New" panose="02070309020205020404" pitchFamily="49" charset="0"/>
            </a:endParaRPr>
          </a:p>
          <a:p>
            <a:pPr eaLnBrk="1" hangingPunct="1">
              <a:spcBef>
                <a:spcPct val="0"/>
              </a:spcBef>
              <a:buClrTx/>
              <a:buFontTx/>
              <a:buNone/>
            </a:pPr>
            <a:r>
              <a:rPr lang="en-US" altLang="en-US" sz="1400">
                <a:latin typeface="Courier New" panose="02070309020205020404" pitchFamily="49" charset="0"/>
              </a:rPr>
              <a:t>}</a:t>
            </a:r>
          </a:p>
          <a:p>
            <a:pPr eaLnBrk="1" hangingPunct="1">
              <a:spcBef>
                <a:spcPct val="0"/>
              </a:spcBef>
              <a:buClrTx/>
              <a:buFontTx/>
              <a:buNone/>
            </a:pPr>
            <a:endParaRPr lang="en-US" altLang="en-US" sz="1400">
              <a:latin typeface="Courier New" panose="02070309020205020404" pitchFamily="49" charset="0"/>
            </a:endParaRPr>
          </a:p>
        </p:txBody>
      </p:sp>
      <p:sp>
        <p:nvSpPr>
          <p:cNvPr id="115716" name="AutoShape 2"/>
          <p:cNvSpPr>
            <a:spLocks/>
          </p:cNvSpPr>
          <p:nvPr/>
        </p:nvSpPr>
        <p:spPr bwMode="auto">
          <a:xfrm>
            <a:off x="2209800" y="2057400"/>
            <a:ext cx="207963" cy="492125"/>
          </a:xfrm>
          <a:prstGeom prst="rightBrace">
            <a:avLst>
              <a:gd name="adj1" fmla="val 19720"/>
              <a:gd name="adj2" fmla="val 51741"/>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15717" name="AutoShape 3"/>
          <p:cNvSpPr>
            <a:spLocks/>
          </p:cNvSpPr>
          <p:nvPr/>
        </p:nvSpPr>
        <p:spPr bwMode="auto">
          <a:xfrm>
            <a:off x="2209800" y="3276600"/>
            <a:ext cx="207963" cy="492125"/>
          </a:xfrm>
          <a:prstGeom prst="rightBrace">
            <a:avLst>
              <a:gd name="adj1" fmla="val 19720"/>
              <a:gd name="adj2" fmla="val 51741"/>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15718" name="AutoShape 4"/>
          <p:cNvSpPr>
            <a:spLocks/>
          </p:cNvSpPr>
          <p:nvPr/>
        </p:nvSpPr>
        <p:spPr bwMode="auto">
          <a:xfrm>
            <a:off x="2209800" y="5146675"/>
            <a:ext cx="207963" cy="492125"/>
          </a:xfrm>
          <a:prstGeom prst="rightBrace">
            <a:avLst>
              <a:gd name="adj1" fmla="val 19720"/>
              <a:gd name="adj2" fmla="val 51741"/>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15719" name="Text Box 5"/>
          <p:cNvSpPr txBox="1">
            <a:spLocks noChangeArrowheads="1"/>
          </p:cNvSpPr>
          <p:nvPr/>
        </p:nvSpPr>
        <p:spPr bwMode="auto">
          <a:xfrm>
            <a:off x="2514600" y="1962150"/>
            <a:ext cx="4495800" cy="62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spcAft>
                <a:spcPts val="1000"/>
              </a:spcAft>
              <a:buClrTx/>
              <a:buFontTx/>
              <a:buNone/>
            </a:pPr>
            <a:r>
              <a:rPr lang="en-US" altLang="en-US" sz="1600" i="1">
                <a:solidFill>
                  <a:srgbClr val="0000FF"/>
                </a:solidFill>
                <a:latin typeface="Calibri" panose="020F0502020204030204" pitchFamily="34" charset="0"/>
              </a:rPr>
              <a:t>If </a:t>
            </a:r>
            <a:r>
              <a:rPr lang="en-US" altLang="en-US" sz="1600" i="1">
                <a:solidFill>
                  <a:srgbClr val="0000FF"/>
                </a:solidFill>
                <a:latin typeface="Courier New" panose="02070309020205020404" pitchFamily="49" charset="0"/>
              </a:rPr>
              <a:t>expression_1</a:t>
            </a:r>
            <a:r>
              <a:rPr lang="en-US" altLang="en-US" sz="1600" i="1">
                <a:solidFill>
                  <a:srgbClr val="0000FF"/>
                </a:solidFill>
                <a:latin typeface="Calibri" panose="020F0502020204030204" pitchFamily="34" charset="0"/>
              </a:rPr>
              <a:t> is true these statements are executed, and the rest of the structure is ignored.</a:t>
            </a:r>
            <a:endParaRPr lang="en-US" altLang="en-US" sz="1600">
              <a:latin typeface="Times New Roman" panose="02020603050405020304" pitchFamily="18" charset="0"/>
            </a:endParaRPr>
          </a:p>
          <a:p>
            <a:pPr eaLnBrk="1" hangingPunct="1">
              <a:spcBef>
                <a:spcPct val="0"/>
              </a:spcBef>
              <a:buClrTx/>
              <a:buFontTx/>
              <a:buNone/>
            </a:pPr>
            <a:endParaRPr lang="en-US" altLang="en-US" sz="2800">
              <a:latin typeface="Times New Roman" panose="02020603050405020304" pitchFamily="18" charset="0"/>
            </a:endParaRPr>
          </a:p>
        </p:txBody>
      </p:sp>
      <p:sp>
        <p:nvSpPr>
          <p:cNvPr id="115720" name="Text Box 5"/>
          <p:cNvSpPr txBox="1">
            <a:spLocks noChangeArrowheads="1"/>
          </p:cNvSpPr>
          <p:nvPr/>
        </p:nvSpPr>
        <p:spPr bwMode="auto">
          <a:xfrm>
            <a:off x="2590800" y="3257550"/>
            <a:ext cx="5105400" cy="62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spcAft>
                <a:spcPts val="1000"/>
              </a:spcAft>
              <a:buClrTx/>
              <a:buFontTx/>
              <a:buNone/>
            </a:pPr>
            <a:r>
              <a:rPr lang="en-US" altLang="en-US" sz="1600" i="1">
                <a:solidFill>
                  <a:srgbClr val="0000FF"/>
                </a:solidFill>
                <a:latin typeface="Calibri" panose="020F0502020204030204" pitchFamily="34" charset="0"/>
              </a:rPr>
              <a:t>Otherwise, if </a:t>
            </a:r>
            <a:r>
              <a:rPr lang="en-US" altLang="en-US" sz="1600" i="1">
                <a:solidFill>
                  <a:srgbClr val="0000FF"/>
                </a:solidFill>
                <a:latin typeface="Courier New" panose="02070309020205020404" pitchFamily="49" charset="0"/>
              </a:rPr>
              <a:t>expression_2</a:t>
            </a:r>
            <a:r>
              <a:rPr lang="en-US" altLang="en-US" sz="1600" i="1">
                <a:solidFill>
                  <a:srgbClr val="0000FF"/>
                </a:solidFill>
                <a:latin typeface="Calibri" panose="020F0502020204030204" pitchFamily="34" charset="0"/>
              </a:rPr>
              <a:t> is true these statements are executed, and the rest of the structure is ignored.</a:t>
            </a:r>
            <a:endParaRPr lang="en-US" altLang="en-US" sz="1600">
              <a:latin typeface="Times New Roman" panose="02020603050405020304" pitchFamily="18" charset="0"/>
            </a:endParaRPr>
          </a:p>
          <a:p>
            <a:pPr eaLnBrk="1" hangingPunct="1">
              <a:spcBef>
                <a:spcPct val="0"/>
              </a:spcBef>
              <a:buClrTx/>
              <a:buFontTx/>
              <a:buNone/>
            </a:pPr>
            <a:endParaRPr lang="en-US" altLang="en-US" sz="2800">
              <a:latin typeface="Times New Roman" panose="02020603050405020304" pitchFamily="18" charset="0"/>
            </a:endParaRPr>
          </a:p>
        </p:txBody>
      </p:sp>
      <p:sp>
        <p:nvSpPr>
          <p:cNvPr id="115721" name="Text Box 5"/>
          <p:cNvSpPr txBox="1">
            <a:spLocks noChangeArrowheads="1"/>
          </p:cNvSpPr>
          <p:nvPr/>
        </p:nvSpPr>
        <p:spPr bwMode="auto">
          <a:xfrm>
            <a:off x="2590800" y="5029200"/>
            <a:ext cx="4038600" cy="62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lnSpc>
                <a:spcPct val="115000"/>
              </a:lnSpc>
              <a:spcBef>
                <a:spcPct val="0"/>
              </a:spcBef>
              <a:spcAft>
                <a:spcPts val="1000"/>
              </a:spcAft>
              <a:buClrTx/>
              <a:buFontTx/>
              <a:buNone/>
            </a:pPr>
            <a:r>
              <a:rPr lang="en-US" altLang="en-US" sz="2400" i="1">
                <a:solidFill>
                  <a:srgbClr val="0000FF"/>
                </a:solidFill>
                <a:latin typeface="Calibri" panose="020F0502020204030204" pitchFamily="34" charset="0"/>
                <a:ea typeface="Calibri" panose="020F0502020204030204" pitchFamily="34" charset="0"/>
                <a:cs typeface="Times New Roman" panose="02020603050405020304" pitchFamily="18" charset="0"/>
              </a:rPr>
              <a:t>These statements are executed if none of the expressions above are true.</a:t>
            </a:r>
            <a:endParaRPr lang="en-US" alt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60</a:t>
            </a:fld>
            <a:endParaRPr lang="en-GB" dirty="0"/>
          </a:p>
        </p:txBody>
      </p:sp>
    </p:spTree>
    <p:extLst>
      <p:ext uri="{BB962C8B-B14F-4D97-AF65-F5344CB8AC3E}">
        <p14:creationId xmlns:p14="http://schemas.microsoft.com/office/powerpoint/2010/main" val="2003738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xmlns="" id="{37B26E24-C0FB-48A6-870F-99ECB8E364AF}"/>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rPr>
              <a:t>switch</a:t>
            </a:r>
            <a:r>
              <a:rPr lang="en-US" altLang="en-US"/>
              <a:t> Statement</a:t>
            </a:r>
          </a:p>
        </p:txBody>
      </p:sp>
      <p:sp>
        <p:nvSpPr>
          <p:cNvPr id="79876" name="Rectangle 3">
            <a:extLst>
              <a:ext uri="{FF2B5EF4-FFF2-40B4-BE49-F238E27FC236}">
                <a16:creationId xmlns:a16="http://schemas.microsoft.com/office/drawing/2014/main" xmlns="" id="{087081C1-0581-4233-A75C-B0413AD70726}"/>
              </a:ext>
            </a:extLst>
          </p:cNvPr>
          <p:cNvSpPr>
            <a:spLocks noGrp="1" noChangeArrowheads="1"/>
          </p:cNvSpPr>
          <p:nvPr>
            <p:ph type="body" idx="4294967295"/>
          </p:nvPr>
        </p:nvSpPr>
        <p:spPr/>
        <p:txBody>
          <a:bodyPr/>
          <a:lstStyle/>
          <a:p>
            <a:pPr eaLnBrk="1" hangingPunct="1"/>
            <a:r>
              <a:rPr lang="en-US" altLang="en-US"/>
              <a:t>The </a:t>
            </a:r>
            <a:r>
              <a:rPr lang="en-US" altLang="en-US">
                <a:latin typeface="Courier New" panose="02070309020205020404" pitchFamily="49" charset="0"/>
              </a:rPr>
              <a:t>if</a:t>
            </a:r>
            <a:r>
              <a:rPr lang="en-US" altLang="en-US"/>
              <a:t>-</a:t>
            </a:r>
            <a:r>
              <a:rPr lang="en-US" altLang="en-US">
                <a:latin typeface="Courier New" panose="02070309020205020404" pitchFamily="49" charset="0"/>
              </a:rPr>
              <a:t>else</a:t>
            </a:r>
            <a:r>
              <a:rPr lang="en-US" altLang="en-US"/>
              <a:t> statement allows you to make true / false branches.</a:t>
            </a:r>
          </a:p>
          <a:p>
            <a:pPr eaLnBrk="1" hangingPunct="1"/>
            <a:r>
              <a:rPr lang="en-US" altLang="en-US"/>
              <a:t>The </a:t>
            </a:r>
            <a:r>
              <a:rPr lang="en-US" altLang="en-US">
                <a:latin typeface="Courier New" panose="02070309020205020404" pitchFamily="49" charset="0"/>
              </a:rPr>
              <a:t>switch</a:t>
            </a:r>
            <a:r>
              <a:rPr lang="en-US" altLang="en-US"/>
              <a:t> statement allows you to use an ordinal value to determine how a program will branch.</a:t>
            </a:r>
          </a:p>
          <a:p>
            <a:pPr eaLnBrk="1" hangingPunct="1"/>
            <a:r>
              <a:rPr lang="en-US" altLang="en-US"/>
              <a:t>The </a:t>
            </a:r>
            <a:r>
              <a:rPr lang="en-US" altLang="en-US">
                <a:latin typeface="Courier New" panose="02070309020205020404" pitchFamily="49" charset="0"/>
              </a:rPr>
              <a:t>switch</a:t>
            </a:r>
            <a:r>
              <a:rPr lang="en-US" altLang="en-US"/>
              <a:t> statement can evaluate an </a:t>
            </a:r>
            <a:r>
              <a:rPr lang="en-US" altLang="en-US" i="1"/>
              <a:t>integer</a:t>
            </a:r>
            <a:r>
              <a:rPr lang="en-US" altLang="en-US"/>
              <a:t> type or </a:t>
            </a:r>
            <a:r>
              <a:rPr lang="en-US" altLang="en-US" i="1"/>
              <a:t>character</a:t>
            </a:r>
            <a:r>
              <a:rPr lang="en-US" altLang="en-US"/>
              <a:t> type variable and make decisions based on the value.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61</a:t>
            </a:fld>
            <a:endParaRPr lang="en-GB" dirty="0"/>
          </a:p>
        </p:txBody>
      </p:sp>
    </p:spTree>
    <p:extLst>
      <p:ext uri="{BB962C8B-B14F-4D97-AF65-F5344CB8AC3E}">
        <p14:creationId xmlns:p14="http://schemas.microsoft.com/office/powerpoint/2010/main" val="3603524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xmlns="" id="{71ADCCAA-691E-40B1-BD70-1D8F2DC39508}"/>
              </a:ext>
            </a:extLst>
          </p:cNvPr>
          <p:cNvSpPr>
            <a:spLocks noGrp="1" noChangeArrowheads="1"/>
          </p:cNvSpPr>
          <p:nvPr>
            <p:ph type="title" idx="4294967295"/>
          </p:nvPr>
        </p:nvSpPr>
        <p:spPr/>
        <p:txBody>
          <a:bodyPr/>
          <a:lstStyle/>
          <a:p>
            <a:pPr eaLnBrk="1" hangingPunct="1"/>
            <a:r>
              <a:rPr lang="en-US" altLang="en-US"/>
              <a:t>The </a:t>
            </a:r>
            <a:r>
              <a:rPr lang="en-US" altLang="en-US">
                <a:latin typeface="Courier New" panose="02070309020205020404" pitchFamily="49" charset="0"/>
              </a:rPr>
              <a:t>switch</a:t>
            </a:r>
            <a:r>
              <a:rPr lang="en-US" altLang="en-US"/>
              <a:t> Statement</a:t>
            </a:r>
          </a:p>
        </p:txBody>
      </p:sp>
      <p:sp>
        <p:nvSpPr>
          <p:cNvPr id="81924" name="Rectangle 3">
            <a:extLst>
              <a:ext uri="{FF2B5EF4-FFF2-40B4-BE49-F238E27FC236}">
                <a16:creationId xmlns:a16="http://schemas.microsoft.com/office/drawing/2014/main" xmlns="" id="{037236A6-BE43-4884-B221-AFDA70AFC80A}"/>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a:t>The </a:t>
            </a:r>
            <a:r>
              <a:rPr lang="en-US" altLang="en-US">
                <a:latin typeface="Courier New" panose="02070309020205020404" pitchFamily="49" charset="0"/>
              </a:rPr>
              <a:t>switch</a:t>
            </a:r>
            <a:r>
              <a:rPr lang="en-US" altLang="en-US"/>
              <a:t> statement takes the form:</a:t>
            </a:r>
          </a:p>
          <a:p>
            <a:pPr lvl="1" eaLnBrk="1" hangingPunct="1">
              <a:lnSpc>
                <a:spcPct val="90000"/>
              </a:lnSpc>
              <a:buFontTx/>
              <a:buNone/>
            </a:pPr>
            <a:r>
              <a:rPr lang="en-US" altLang="en-US" sz="1800" b="1">
                <a:latin typeface="Courier New" panose="02070309020205020404" pitchFamily="49" charset="0"/>
              </a:rPr>
              <a:t>switch (</a:t>
            </a:r>
            <a:r>
              <a:rPr lang="en-US" altLang="en-US" sz="1800" b="1" i="1">
                <a:latin typeface="Courier New" panose="02070309020205020404" pitchFamily="49" charset="0"/>
              </a:rPr>
              <a:t>SwitchExpression</a:t>
            </a:r>
            <a:r>
              <a:rPr lang="en-US" altLang="en-US" sz="1800" b="1">
                <a:latin typeface="Courier New" panose="02070309020205020404" pitchFamily="49" charset="0"/>
              </a:rPr>
              <a:t>)</a:t>
            </a:r>
          </a:p>
          <a:p>
            <a:pPr lvl="1" eaLnBrk="1" hangingPunct="1">
              <a:lnSpc>
                <a:spcPct val="90000"/>
              </a:lnSpc>
              <a:buFontTx/>
              <a:buNone/>
            </a:pPr>
            <a:r>
              <a:rPr lang="en-US" altLang="en-US" sz="1800" b="1">
                <a:latin typeface="Courier New" panose="02070309020205020404" pitchFamily="49" charset="0"/>
              </a:rPr>
              <a:t>{</a:t>
            </a:r>
          </a:p>
          <a:p>
            <a:pPr lvl="1" eaLnBrk="1" hangingPunct="1">
              <a:lnSpc>
                <a:spcPct val="90000"/>
              </a:lnSpc>
              <a:buFontTx/>
              <a:buNone/>
            </a:pPr>
            <a:r>
              <a:rPr lang="en-US" altLang="en-US" sz="1800" b="1">
                <a:latin typeface="Courier New" panose="02070309020205020404" pitchFamily="49" charset="0"/>
              </a:rPr>
              <a:t>  case </a:t>
            </a:r>
            <a:r>
              <a:rPr lang="en-US" altLang="en-US" sz="1800" b="1" i="1">
                <a:latin typeface="Courier New" panose="02070309020205020404" pitchFamily="49" charset="0"/>
              </a:rPr>
              <a:t>CaseExpression</a:t>
            </a:r>
            <a:r>
              <a:rPr lang="en-US" altLang="en-US" sz="1800" b="1">
                <a:latin typeface="Courier New" panose="02070309020205020404" pitchFamily="49" charset="0"/>
              </a:rPr>
              <a:t>:</a:t>
            </a:r>
          </a:p>
          <a:p>
            <a:pPr lvl="1" eaLnBrk="1" hangingPunct="1">
              <a:lnSpc>
                <a:spcPct val="90000"/>
              </a:lnSpc>
              <a:buFontTx/>
              <a:buNone/>
            </a:pPr>
            <a:r>
              <a:rPr lang="en-US" altLang="en-US" sz="1800" b="1">
                <a:latin typeface="Courier New" panose="02070309020205020404" pitchFamily="49" charset="0"/>
              </a:rPr>
              <a:t>    // place one or more statements here</a:t>
            </a:r>
          </a:p>
          <a:p>
            <a:pPr lvl="1" eaLnBrk="1" hangingPunct="1">
              <a:lnSpc>
                <a:spcPct val="90000"/>
              </a:lnSpc>
              <a:buFontTx/>
              <a:buNone/>
            </a:pPr>
            <a:r>
              <a:rPr lang="en-US" altLang="en-US" sz="1800" b="1">
                <a:latin typeface="Courier New" panose="02070309020205020404" pitchFamily="49" charset="0"/>
              </a:rPr>
              <a:t>    break;</a:t>
            </a:r>
          </a:p>
          <a:p>
            <a:pPr lvl="1" eaLnBrk="1" hangingPunct="1">
              <a:lnSpc>
                <a:spcPct val="90000"/>
              </a:lnSpc>
              <a:buFontTx/>
              <a:buNone/>
            </a:pPr>
            <a:r>
              <a:rPr lang="en-US" altLang="en-US" sz="1800" b="1">
                <a:latin typeface="Courier New" panose="02070309020205020404" pitchFamily="49" charset="0"/>
              </a:rPr>
              <a:t>  case </a:t>
            </a:r>
            <a:r>
              <a:rPr lang="en-US" altLang="en-US" sz="1800" b="1" i="1">
                <a:latin typeface="Courier New" panose="02070309020205020404" pitchFamily="49" charset="0"/>
              </a:rPr>
              <a:t>CaseExpression</a:t>
            </a:r>
            <a:r>
              <a:rPr lang="en-US" altLang="en-US" sz="1800" b="1">
                <a:latin typeface="Courier New" panose="02070309020205020404" pitchFamily="49" charset="0"/>
              </a:rPr>
              <a:t>:</a:t>
            </a:r>
          </a:p>
          <a:p>
            <a:pPr lvl="1" eaLnBrk="1" hangingPunct="1">
              <a:lnSpc>
                <a:spcPct val="90000"/>
              </a:lnSpc>
              <a:buFontTx/>
              <a:buNone/>
            </a:pPr>
            <a:r>
              <a:rPr lang="en-US" altLang="en-US" sz="1800" b="1">
                <a:latin typeface="Courier New" panose="02070309020205020404" pitchFamily="49" charset="0"/>
              </a:rPr>
              <a:t>    // place one or more statements here</a:t>
            </a:r>
          </a:p>
          <a:p>
            <a:pPr lvl="1" eaLnBrk="1" hangingPunct="1">
              <a:lnSpc>
                <a:spcPct val="90000"/>
              </a:lnSpc>
              <a:buFontTx/>
              <a:buNone/>
            </a:pPr>
            <a:r>
              <a:rPr lang="en-US" altLang="en-US" sz="1800" b="1">
                <a:latin typeface="Courier New" panose="02070309020205020404" pitchFamily="49" charset="0"/>
              </a:rPr>
              <a:t>    break;</a:t>
            </a:r>
            <a:br>
              <a:rPr lang="en-US" altLang="en-US" sz="1800" b="1">
                <a:latin typeface="Courier New" panose="02070309020205020404" pitchFamily="49" charset="0"/>
              </a:rPr>
            </a:br>
            <a:endParaRPr lang="en-US" altLang="en-US" sz="1800" b="1">
              <a:latin typeface="Courier New" panose="02070309020205020404" pitchFamily="49" charset="0"/>
            </a:endParaRPr>
          </a:p>
          <a:p>
            <a:pPr lvl="1" eaLnBrk="1" hangingPunct="1">
              <a:lnSpc>
                <a:spcPct val="90000"/>
              </a:lnSpc>
              <a:buFontTx/>
              <a:buNone/>
            </a:pPr>
            <a:r>
              <a:rPr lang="en-US" altLang="en-US" sz="1800" b="1">
                <a:latin typeface="Courier New" panose="02070309020205020404" pitchFamily="49" charset="0"/>
              </a:rPr>
              <a:t>    // case statements may be repeated</a:t>
            </a:r>
          </a:p>
          <a:p>
            <a:pPr lvl="1" eaLnBrk="1" hangingPunct="1">
              <a:lnSpc>
                <a:spcPct val="90000"/>
              </a:lnSpc>
              <a:buFontTx/>
              <a:buNone/>
            </a:pPr>
            <a:r>
              <a:rPr lang="en-US" altLang="en-US" sz="1800" b="1">
                <a:latin typeface="Courier New" panose="02070309020205020404" pitchFamily="49" charset="0"/>
              </a:rPr>
              <a:t>    //as many times as necessary</a:t>
            </a:r>
          </a:p>
          <a:p>
            <a:pPr lvl="1" eaLnBrk="1" hangingPunct="1">
              <a:lnSpc>
                <a:spcPct val="90000"/>
              </a:lnSpc>
              <a:buFontTx/>
              <a:buNone/>
            </a:pPr>
            <a:r>
              <a:rPr lang="en-US" altLang="en-US" sz="1800" b="1">
                <a:latin typeface="Courier New" panose="02070309020205020404" pitchFamily="49" charset="0"/>
              </a:rPr>
              <a:t>  default:</a:t>
            </a:r>
          </a:p>
          <a:p>
            <a:pPr lvl="1" eaLnBrk="1" hangingPunct="1">
              <a:lnSpc>
                <a:spcPct val="90000"/>
              </a:lnSpc>
              <a:buFontTx/>
              <a:buNone/>
            </a:pPr>
            <a:r>
              <a:rPr lang="en-US" altLang="en-US" sz="1800" b="1">
                <a:latin typeface="Courier New" panose="02070309020205020404" pitchFamily="49" charset="0"/>
              </a:rPr>
              <a:t>    // place one or more statements here</a:t>
            </a:r>
          </a:p>
          <a:p>
            <a:pPr lvl="1" eaLnBrk="1" hangingPunct="1">
              <a:lnSpc>
                <a:spcPct val="90000"/>
              </a:lnSpc>
              <a:buFontTx/>
              <a:buNone/>
            </a:pPr>
            <a:r>
              <a:rPr lang="en-US" altLang="en-US" sz="1800" b="1">
                <a:latin typeface="Courier New" panose="02070309020205020404" pitchFamily="49" charset="0"/>
              </a:rPr>
              <a: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62</a:t>
            </a:fld>
            <a:endParaRPr lang="en-GB" dirty="0"/>
          </a:p>
        </p:txBody>
      </p:sp>
    </p:spTree>
    <p:extLst>
      <p:ext uri="{BB962C8B-B14F-4D97-AF65-F5344CB8AC3E}">
        <p14:creationId xmlns:p14="http://schemas.microsoft.com/office/powerpoint/2010/main" val="3384743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xmlns="" id="{37B26E24-C0FB-48A6-870F-99ECB8E364AF}"/>
              </a:ext>
            </a:extLst>
          </p:cNvPr>
          <p:cNvSpPr>
            <a:spLocks noGrp="1" noChangeArrowheads="1"/>
          </p:cNvSpPr>
          <p:nvPr>
            <p:ph type="title" idx="4294967295"/>
          </p:nvPr>
        </p:nvSpPr>
        <p:spPr/>
        <p:txBody>
          <a:bodyPr/>
          <a:lstStyle/>
          <a:p>
            <a:pPr eaLnBrk="1" hangingPunct="1"/>
            <a:r>
              <a:rPr lang="en-US" altLang="en-US" dirty="0"/>
              <a:t>The </a:t>
            </a:r>
            <a:r>
              <a:rPr lang="en-US" altLang="en-US" dirty="0">
                <a:latin typeface="Courier New" panose="02070309020205020404" pitchFamily="49" charset="0"/>
              </a:rPr>
              <a:t>switch</a:t>
            </a:r>
            <a:r>
              <a:rPr lang="en-US" altLang="en-US" dirty="0"/>
              <a:t> Example</a:t>
            </a:r>
          </a:p>
        </p:txBody>
      </p:sp>
      <p:grpSp>
        <p:nvGrpSpPr>
          <p:cNvPr id="5" name="Group 4">
            <a:extLst>
              <a:ext uri="{FF2B5EF4-FFF2-40B4-BE49-F238E27FC236}">
                <a16:creationId xmlns:a16="http://schemas.microsoft.com/office/drawing/2014/main" xmlns="" id="{9E6DA437-9A5D-41E8-B2F7-5EB8B28A88CA}"/>
              </a:ext>
            </a:extLst>
          </p:cNvPr>
          <p:cNvGrpSpPr/>
          <p:nvPr/>
        </p:nvGrpSpPr>
        <p:grpSpPr>
          <a:xfrm>
            <a:off x="1371599" y="1443039"/>
            <a:ext cx="5400675" cy="5253036"/>
            <a:chOff x="1276350" y="1690689"/>
            <a:chExt cx="4533900" cy="4772025"/>
          </a:xfrm>
        </p:grpSpPr>
        <p:pic>
          <p:nvPicPr>
            <p:cNvPr id="2" name="Picture 1">
              <a:extLst>
                <a:ext uri="{FF2B5EF4-FFF2-40B4-BE49-F238E27FC236}">
                  <a16:creationId xmlns:a16="http://schemas.microsoft.com/office/drawing/2014/main" xmlns="" id="{FEE1C19A-8F6D-4BA0-A145-222FA1CEAAC1}"/>
                </a:ext>
              </a:extLst>
            </p:cNvPr>
            <p:cNvPicPr>
              <a:picLocks noChangeAspect="1"/>
            </p:cNvPicPr>
            <p:nvPr/>
          </p:nvPicPr>
          <p:blipFill>
            <a:blip r:embed="rId3"/>
            <a:stretch>
              <a:fillRect/>
            </a:stretch>
          </p:blipFill>
          <p:spPr>
            <a:xfrm>
              <a:off x="1695450" y="1690689"/>
              <a:ext cx="3829050" cy="2647950"/>
            </a:xfrm>
            <a:prstGeom prst="rect">
              <a:avLst/>
            </a:prstGeom>
          </p:spPr>
        </p:pic>
        <p:pic>
          <p:nvPicPr>
            <p:cNvPr id="4" name="Picture 3">
              <a:extLst>
                <a:ext uri="{FF2B5EF4-FFF2-40B4-BE49-F238E27FC236}">
                  <a16:creationId xmlns:a16="http://schemas.microsoft.com/office/drawing/2014/main" xmlns="" id="{D6E0CFA9-C6CC-408F-9B1D-226BC4BB94B4}"/>
                </a:ext>
              </a:extLst>
            </p:cNvPr>
            <p:cNvPicPr>
              <a:picLocks noChangeAspect="1"/>
            </p:cNvPicPr>
            <p:nvPr/>
          </p:nvPicPr>
          <p:blipFill>
            <a:blip r:embed="rId4"/>
            <a:stretch>
              <a:fillRect/>
            </a:stretch>
          </p:blipFill>
          <p:spPr>
            <a:xfrm>
              <a:off x="1276350" y="4338639"/>
              <a:ext cx="4533900" cy="2124075"/>
            </a:xfrm>
            <a:prstGeom prst="rect">
              <a:avLst/>
            </a:prstGeom>
          </p:spPr>
        </p:pic>
      </p:gr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63</a:t>
            </a:fld>
            <a:endParaRPr lang="en-GB" dirty="0"/>
          </a:p>
        </p:txBody>
      </p:sp>
    </p:spTree>
    <p:extLst>
      <p:ext uri="{BB962C8B-B14F-4D97-AF65-F5344CB8AC3E}">
        <p14:creationId xmlns:p14="http://schemas.microsoft.com/office/powerpoint/2010/main" val="1914502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Boolean Expressions</a:t>
            </a:r>
          </a:p>
        </p:txBody>
      </p:sp>
      <p:sp>
        <p:nvSpPr>
          <p:cNvPr id="117763" name="Rectangle 3"/>
          <p:cNvSpPr>
            <a:spLocks noGrp="1" noChangeArrowheads="1"/>
          </p:cNvSpPr>
          <p:nvPr>
            <p:ph type="body" idx="4294967295"/>
          </p:nvPr>
        </p:nvSpPr>
        <p:spPr>
          <a:xfrm>
            <a:off x="304800" y="1600200"/>
            <a:ext cx="8294688" cy="1219200"/>
          </a:xfrm>
        </p:spPr>
        <p:txBody>
          <a:bodyPr/>
          <a:lstStyle/>
          <a:p>
            <a:pPr eaLnBrk="1" hangingPunct="1">
              <a:lnSpc>
                <a:spcPct val="90000"/>
              </a:lnSpc>
            </a:pPr>
            <a:r>
              <a:rPr lang="en-US" altLang="en-US" sz="2800" smtClean="0">
                <a:latin typeface="Helvetica Neue"/>
                <a:ea typeface="Helvetica Neue"/>
                <a:cs typeface="Helvetica Neue"/>
              </a:rPr>
              <a:t>A </a:t>
            </a:r>
            <a:r>
              <a:rPr lang="en-US" altLang="en-US" sz="2800" i="1" smtClean="0">
                <a:latin typeface="Helvetica Neue"/>
                <a:ea typeface="Helvetica Neue"/>
                <a:cs typeface="Helvetica Neue"/>
              </a:rPr>
              <a:t>boolean expression</a:t>
            </a:r>
            <a:r>
              <a:rPr lang="en-US" altLang="en-US" sz="2800" smtClean="0">
                <a:latin typeface="Helvetica Neue"/>
                <a:ea typeface="Helvetica Neue"/>
                <a:cs typeface="Helvetica Neue"/>
              </a:rPr>
              <a:t> is any variable or calculation that results in a </a:t>
            </a:r>
            <a:r>
              <a:rPr lang="en-US" altLang="en-US" sz="2800" i="1" smtClean="0">
                <a:latin typeface="Helvetica Neue"/>
                <a:ea typeface="Helvetica Neue"/>
                <a:cs typeface="Helvetica Neue"/>
              </a:rPr>
              <a:t>true</a:t>
            </a:r>
            <a:r>
              <a:rPr lang="en-US" altLang="en-US" sz="2800" smtClean="0">
                <a:latin typeface="Helvetica Neue"/>
                <a:ea typeface="Helvetica Neue"/>
                <a:cs typeface="Helvetica Neue"/>
              </a:rPr>
              <a:t> or </a:t>
            </a:r>
            <a:r>
              <a:rPr lang="en-US" altLang="en-US" sz="2800" i="1" smtClean="0">
                <a:latin typeface="Helvetica Neue"/>
                <a:ea typeface="Helvetica Neue"/>
                <a:cs typeface="Helvetica Neue"/>
              </a:rPr>
              <a:t>false</a:t>
            </a:r>
            <a:r>
              <a:rPr lang="en-US" altLang="en-US" sz="2800" smtClean="0">
                <a:latin typeface="Helvetica Neue"/>
                <a:ea typeface="Helvetica Neue"/>
                <a:cs typeface="Helvetica Neue"/>
              </a:rPr>
              <a:t> condition.</a:t>
            </a:r>
          </a:p>
        </p:txBody>
      </p:sp>
      <p:graphicFrame>
        <p:nvGraphicFramePr>
          <p:cNvPr id="145446" name="Group 38"/>
          <p:cNvGraphicFramePr>
            <a:graphicFrameLocks noGrp="1"/>
          </p:cNvGraphicFramePr>
          <p:nvPr/>
        </p:nvGraphicFramePr>
        <p:xfrm>
          <a:off x="1524000" y="3124200"/>
          <a:ext cx="6096000" cy="2895602"/>
        </p:xfrm>
        <a:graphic>
          <a:graphicData uri="http://schemas.openxmlformats.org/drawingml/2006/table">
            <a:tbl>
              <a:tblPr/>
              <a:tblGrid>
                <a:gridCol w="3048000"/>
                <a:gridCol w="3048000"/>
              </a:tblGrid>
              <a:tr h="414338">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1" i="0" u="none" strike="noStrike" cap="none" normalizeH="0" baseline="0" smtClean="0">
                          <a:ln>
                            <a:noFill/>
                          </a:ln>
                          <a:solidFill>
                            <a:schemeClr val="accent2"/>
                          </a:solidFill>
                          <a:effectLst/>
                          <a:latin typeface="Times New Roman" pitchFamily="18" charset="0"/>
                          <a:cs typeface="Arial" charset="0"/>
                        </a:rPr>
                        <a:t>Expression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1" i="0" u="none" strike="noStrike" cap="none" normalizeH="0" baseline="0" smtClean="0">
                          <a:ln>
                            <a:noFill/>
                          </a:ln>
                          <a:solidFill>
                            <a:schemeClr val="accent2"/>
                          </a:solidFill>
                          <a:effectLst/>
                          <a:latin typeface="Times New Roman" pitchFamily="18" charset="0"/>
                          <a:cs typeface="Arial" charset="0"/>
                        </a:rPr>
                        <a:t>Meaning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r>
              <a:tr h="412750">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&gt;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greater than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&lt;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less than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&gt;=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greater than or equal to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&lt;=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less than or equal to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equal to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charset="0"/>
                        </a:rPr>
                        <a:t>x !=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Is x not equal to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64</a:t>
            </a:fld>
            <a:endParaRPr lang="en-GB" dirty="0"/>
          </a:p>
        </p:txBody>
      </p:sp>
    </p:spTree>
    <p:extLst>
      <p:ext uri="{BB962C8B-B14F-4D97-AF65-F5344CB8AC3E}">
        <p14:creationId xmlns:p14="http://schemas.microsoft.com/office/powerpoint/2010/main" val="1940017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xmlns="" id="{BEC63173-1993-4F20-A965-817B0D85B191}"/>
              </a:ext>
            </a:extLst>
          </p:cNvPr>
          <p:cNvSpPr>
            <a:spLocks noGrp="1" noChangeArrowheads="1"/>
          </p:cNvSpPr>
          <p:nvPr>
            <p:ph type="title" idx="4294967295"/>
          </p:nvPr>
        </p:nvSpPr>
        <p:spPr/>
        <p:txBody>
          <a:bodyPr/>
          <a:lstStyle/>
          <a:p>
            <a:pPr eaLnBrk="1" hangingPunct="1"/>
            <a:r>
              <a:rPr lang="en-US" altLang="en-US"/>
              <a:t>Logical Operators</a:t>
            </a:r>
          </a:p>
        </p:txBody>
      </p:sp>
      <p:sp>
        <p:nvSpPr>
          <p:cNvPr id="49156" name="Rectangle 3">
            <a:extLst>
              <a:ext uri="{FF2B5EF4-FFF2-40B4-BE49-F238E27FC236}">
                <a16:creationId xmlns:a16="http://schemas.microsoft.com/office/drawing/2014/main" xmlns="" id="{1B75FC66-42FC-4D0E-B099-96AD81A826A3}"/>
              </a:ext>
            </a:extLst>
          </p:cNvPr>
          <p:cNvSpPr>
            <a:spLocks noGrp="1" noChangeArrowheads="1"/>
          </p:cNvSpPr>
          <p:nvPr>
            <p:ph type="body" idx="4294967295"/>
          </p:nvPr>
        </p:nvSpPr>
        <p:spPr>
          <a:xfrm>
            <a:off x="514350" y="1600201"/>
            <a:ext cx="7772400" cy="1562100"/>
          </a:xfrm>
        </p:spPr>
        <p:txBody>
          <a:bodyPr>
            <a:normAutofit/>
          </a:bodyPr>
          <a:lstStyle/>
          <a:p>
            <a:pPr eaLnBrk="1" hangingPunct="1"/>
            <a:r>
              <a:rPr lang="en-US" altLang="en-US" sz="2000" dirty="0"/>
              <a:t>Java provides two binary </a:t>
            </a:r>
            <a:r>
              <a:rPr lang="en-US" altLang="en-US" sz="2000" i="1" dirty="0"/>
              <a:t>logical operators</a:t>
            </a:r>
            <a:r>
              <a:rPr lang="en-US" altLang="en-US" sz="2000" dirty="0"/>
              <a:t> (&amp;&amp; and ||) that are used to combine </a:t>
            </a:r>
            <a:r>
              <a:rPr lang="en-US" altLang="en-US" sz="2000" dirty="0" err="1"/>
              <a:t>boolean</a:t>
            </a:r>
            <a:r>
              <a:rPr lang="en-US" altLang="en-US" sz="2000" dirty="0"/>
              <a:t> expressions.</a:t>
            </a:r>
          </a:p>
          <a:p>
            <a:pPr eaLnBrk="1" hangingPunct="1"/>
            <a:r>
              <a:rPr lang="en-US" altLang="en-US" sz="2000" dirty="0"/>
              <a:t>Java also provides one </a:t>
            </a:r>
            <a:r>
              <a:rPr lang="en-US" altLang="en-US" sz="2000" i="1" dirty="0"/>
              <a:t>unary</a:t>
            </a:r>
            <a:r>
              <a:rPr lang="en-US" altLang="en-US" sz="2000" dirty="0"/>
              <a:t> (!) logical operator to reverse the truth of a </a:t>
            </a:r>
            <a:r>
              <a:rPr lang="en-US" altLang="en-US" sz="2000" dirty="0" err="1"/>
              <a:t>boolean</a:t>
            </a:r>
            <a:r>
              <a:rPr lang="en-US" altLang="en-US" sz="2000" dirty="0"/>
              <a:t> expression.</a:t>
            </a:r>
          </a:p>
        </p:txBody>
      </p:sp>
      <p:graphicFrame>
        <p:nvGraphicFramePr>
          <p:cNvPr id="5" name="Group 38">
            <a:extLst>
              <a:ext uri="{FF2B5EF4-FFF2-40B4-BE49-F238E27FC236}">
                <a16:creationId xmlns:a16="http://schemas.microsoft.com/office/drawing/2014/main" xmlns="" id="{B134BA10-D4A4-4634-B8E5-EF95D6FB674E}"/>
              </a:ext>
            </a:extLst>
          </p:cNvPr>
          <p:cNvGraphicFramePr>
            <a:graphicFrameLocks noGrp="1"/>
          </p:cNvGraphicFramePr>
          <p:nvPr>
            <p:extLst/>
          </p:nvPr>
        </p:nvGraphicFramePr>
        <p:xfrm>
          <a:off x="628650" y="2925764"/>
          <a:ext cx="7924800" cy="3687968"/>
        </p:xfrm>
        <a:graphic>
          <a:graphicData uri="http://schemas.openxmlformats.org/drawingml/2006/table">
            <a:tbl>
              <a:tblPr/>
              <a:tblGrid>
                <a:gridCol w="1433513">
                  <a:extLst>
                    <a:ext uri="{9D8B030D-6E8A-4147-A177-3AD203B41FA5}">
                      <a16:colId xmlns:a16="http://schemas.microsoft.com/office/drawing/2014/main" xmlns="" val="20000"/>
                    </a:ext>
                  </a:extLst>
                </a:gridCol>
                <a:gridCol w="1263650">
                  <a:extLst>
                    <a:ext uri="{9D8B030D-6E8A-4147-A177-3AD203B41FA5}">
                      <a16:colId xmlns:a16="http://schemas.microsoft.com/office/drawing/2014/main" xmlns="" val="20001"/>
                    </a:ext>
                  </a:extLst>
                </a:gridCol>
                <a:gridCol w="5227637">
                  <a:extLst>
                    <a:ext uri="{9D8B030D-6E8A-4147-A177-3AD203B41FA5}">
                      <a16:colId xmlns:a16="http://schemas.microsoft.com/office/drawing/2014/main" xmlns="" val="20002"/>
                    </a:ext>
                  </a:extLst>
                </a:gridCol>
              </a:tblGrid>
              <a:tr h="396193">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a:ln>
                            <a:noFill/>
                          </a:ln>
                          <a:solidFill>
                            <a:schemeClr val="accent2"/>
                          </a:solidFill>
                          <a:effectLst/>
                          <a:latin typeface="Times New Roman" pitchFamily="18" charset="0"/>
                          <a:cs typeface="Arial" charset="0"/>
                        </a:rPr>
                        <a:t>Operator</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a:ln>
                            <a:noFill/>
                          </a:ln>
                          <a:solidFill>
                            <a:schemeClr val="accent2"/>
                          </a:solidFill>
                          <a:effectLst/>
                          <a:latin typeface="Times New Roman" pitchFamily="18" charset="0"/>
                          <a:cs typeface="Arial" charset="0"/>
                        </a:rPr>
                        <a:t>Meaning</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dirty="0">
                          <a:ln>
                            <a:noFill/>
                          </a:ln>
                          <a:solidFill>
                            <a:schemeClr val="accent2"/>
                          </a:solidFill>
                          <a:effectLst/>
                          <a:latin typeface="Times New Roman" pitchFamily="18" charset="0"/>
                          <a:cs typeface="Arial" charset="0"/>
                        </a:rPr>
                        <a:t>Effect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extLst>
                  <a:ext uri="{0D108BD9-81ED-4DB2-BD59-A6C34878D82A}">
                    <a16:rowId xmlns:a16="http://schemas.microsoft.com/office/drawing/2014/main" xmlns="" val="10000"/>
                  </a:ext>
                </a:extLst>
              </a:tr>
              <a:tr h="914321">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a:ln>
                            <a:noFill/>
                          </a:ln>
                          <a:solidFill>
                            <a:schemeClr val="tx1"/>
                          </a:solidFill>
                          <a:effectLst/>
                          <a:latin typeface="Courier New" pitchFamily="49" charset="0"/>
                          <a:cs typeface="Arial" charset="0"/>
                        </a:rPr>
                        <a:t>&amp;&amp;</a:t>
                      </a:r>
                    </a:p>
                  </a:txBody>
                  <a:tcPr marT="45706" marB="457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AND</a:t>
                      </a:r>
                    </a:p>
                  </a:txBody>
                  <a:tcPr marT="45706" marB="457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Connects two </a:t>
                      </a:r>
                      <a:r>
                        <a:rPr kumimoji="0" lang="en-US" sz="1800" b="0" i="0" u="none" strike="noStrike" cap="none" normalizeH="0" baseline="0">
                          <a:ln>
                            <a:noFill/>
                          </a:ln>
                          <a:solidFill>
                            <a:schemeClr val="tx1"/>
                          </a:solidFill>
                          <a:effectLst/>
                          <a:latin typeface="Courier New" pitchFamily="49" charset="0"/>
                          <a:cs typeface="Arial" charset="0"/>
                        </a:rPr>
                        <a:t>boolean</a:t>
                      </a:r>
                      <a:r>
                        <a:rPr kumimoji="0" lang="en-US" sz="1800" b="0" i="0" u="none" strike="noStrike" cap="none" normalizeH="0" baseline="0">
                          <a:ln>
                            <a:noFill/>
                          </a:ln>
                          <a:solidFill>
                            <a:schemeClr val="tx1"/>
                          </a:solidFill>
                          <a:effectLst/>
                          <a:latin typeface="Times New Roman" pitchFamily="18" charset="0"/>
                          <a:cs typeface="Arial" charset="0"/>
                        </a:rPr>
                        <a:t> expressions into one. Both expressions must be true for the overall expression to be true.</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88624">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a:ln>
                            <a:noFill/>
                          </a:ln>
                          <a:solidFill>
                            <a:schemeClr val="tx1"/>
                          </a:solidFill>
                          <a:effectLst/>
                          <a:latin typeface="Courier New" pitchFamily="49" charset="0"/>
                          <a:cs typeface="Arial" charset="0"/>
                        </a:rPr>
                        <a:t>||</a:t>
                      </a:r>
                    </a:p>
                  </a:txBody>
                  <a:tcPr marT="45706" marB="457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OR</a:t>
                      </a:r>
                    </a:p>
                  </a:txBody>
                  <a:tcPr marT="45706" marB="457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Connects two </a:t>
                      </a:r>
                      <a:r>
                        <a:rPr kumimoji="0" lang="en-US" sz="1800" b="0" i="0" u="none" strike="noStrike" cap="none" normalizeH="0" baseline="0">
                          <a:ln>
                            <a:noFill/>
                          </a:ln>
                          <a:solidFill>
                            <a:schemeClr val="tx1"/>
                          </a:solidFill>
                          <a:effectLst/>
                          <a:latin typeface="Courier New" pitchFamily="49" charset="0"/>
                          <a:cs typeface="Arial" charset="0"/>
                        </a:rPr>
                        <a:t>boolean</a:t>
                      </a:r>
                      <a:r>
                        <a:rPr kumimoji="0" lang="en-US" sz="1800" b="0" i="0" u="none" strike="noStrike" cap="none" normalizeH="0" baseline="0">
                          <a:ln>
                            <a:noFill/>
                          </a:ln>
                          <a:solidFill>
                            <a:schemeClr val="tx1"/>
                          </a:solidFill>
                          <a:effectLst/>
                          <a:latin typeface="Times New Roman" pitchFamily="18" charset="0"/>
                          <a:cs typeface="Arial" charset="0"/>
                        </a:rPr>
                        <a:t> expressions into one. One or both expressions must be true for the overall expression to be true. It is only necessary for one to be true, and it does not matter which one.</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8624">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1" i="0" u="none" strike="noStrike" cap="none" normalizeH="0" baseline="0">
                          <a:ln>
                            <a:noFill/>
                          </a:ln>
                          <a:solidFill>
                            <a:schemeClr val="tx1"/>
                          </a:solidFill>
                          <a:effectLst/>
                          <a:latin typeface="Courier New" pitchFamily="49" charset="0"/>
                          <a:cs typeface="Arial" charset="0"/>
                        </a:rPr>
                        <a:t>!</a:t>
                      </a:r>
                    </a:p>
                  </a:txBody>
                  <a:tcPr marT="45706" marB="457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NOT</a:t>
                      </a:r>
                    </a:p>
                  </a:txBody>
                  <a:tcPr marT="45706" marB="457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The ! operator reverses the truth of a </a:t>
                      </a:r>
                      <a:r>
                        <a:rPr kumimoji="0" lang="en-US" sz="1800" b="0" i="0" u="none" strike="noStrike" cap="none" normalizeH="0" baseline="0" dirty="0" err="1">
                          <a:ln>
                            <a:noFill/>
                          </a:ln>
                          <a:solidFill>
                            <a:schemeClr val="tx1"/>
                          </a:solidFill>
                          <a:effectLst/>
                          <a:latin typeface="Courier New" pitchFamily="49" charset="0"/>
                          <a:cs typeface="Arial" charset="0"/>
                        </a:rPr>
                        <a:t>boolean</a:t>
                      </a:r>
                      <a:r>
                        <a:rPr kumimoji="0" lang="en-US" sz="1800" b="0" i="0" u="none" strike="noStrike" cap="none" normalizeH="0" baseline="0" dirty="0">
                          <a:ln>
                            <a:noFill/>
                          </a:ln>
                          <a:solidFill>
                            <a:schemeClr val="tx1"/>
                          </a:solidFill>
                          <a:effectLst/>
                          <a:latin typeface="Times New Roman" pitchFamily="18" charset="0"/>
                          <a:cs typeface="Arial" charset="0"/>
                        </a:rPr>
                        <a:t> expression.  If it is applied to an expression that is true, the operator returns false. If it is applied to an expression that is false, the operator returns true.</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65</a:t>
            </a:fld>
            <a:endParaRPr lang="en-GB" dirty="0"/>
          </a:p>
        </p:txBody>
      </p:sp>
    </p:spTree>
    <p:extLst>
      <p:ext uri="{BB962C8B-B14F-4D97-AF65-F5344CB8AC3E}">
        <p14:creationId xmlns:p14="http://schemas.microsoft.com/office/powerpoint/2010/main" val="22974436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Increment and Decrement Operators</a:t>
            </a:r>
          </a:p>
        </p:txBody>
      </p:sp>
      <p:sp>
        <p:nvSpPr>
          <p:cNvPr id="119811" name="Rectangle 3"/>
          <p:cNvSpPr>
            <a:spLocks noGrp="1" noChangeArrowheads="1"/>
          </p:cNvSpPr>
          <p:nvPr>
            <p:ph type="body" idx="4294967295"/>
          </p:nvPr>
        </p:nvSpPr>
        <p:spPr/>
        <p:txBody>
          <a:bodyPr/>
          <a:lstStyle/>
          <a:p>
            <a:pPr eaLnBrk="1" hangingPunct="1"/>
            <a:r>
              <a:rPr lang="en-US" altLang="en-US" sz="2800" smtClean="0">
                <a:latin typeface="Helvetica Neue"/>
                <a:ea typeface="Helvetica Neue"/>
                <a:cs typeface="Helvetica Neue"/>
              </a:rPr>
              <a:t>There are numerous times where a variable must simply be incremented or decremented.</a:t>
            </a:r>
          </a:p>
          <a:p>
            <a:pPr lvl="1" eaLnBrk="1" hangingPunct="1">
              <a:buFontTx/>
              <a:buNone/>
            </a:pPr>
            <a:r>
              <a:rPr lang="en-US" altLang="en-US" sz="1600" b="1" smtClean="0">
                <a:latin typeface="Courier New" panose="02070309020205020404" pitchFamily="49" charset="0"/>
                <a:ea typeface="Helvetica Neue"/>
                <a:cs typeface="Helvetica Neue"/>
              </a:rPr>
              <a:t>number = number + 1;</a:t>
            </a:r>
          </a:p>
          <a:p>
            <a:pPr lvl="1" eaLnBrk="1" hangingPunct="1">
              <a:buFontTx/>
              <a:buNone/>
            </a:pPr>
            <a:r>
              <a:rPr lang="en-US" altLang="en-US" sz="1600" b="1" smtClean="0">
                <a:latin typeface="Courier New" panose="02070309020205020404" pitchFamily="49" charset="0"/>
                <a:ea typeface="Helvetica Neue"/>
                <a:cs typeface="Helvetica Neue"/>
              </a:rPr>
              <a:t>number = number – 1;</a:t>
            </a:r>
          </a:p>
          <a:p>
            <a:pPr eaLnBrk="1" hangingPunct="1"/>
            <a:r>
              <a:rPr lang="en-US" altLang="en-US" sz="2800" smtClean="0">
                <a:latin typeface="Helvetica Neue"/>
                <a:ea typeface="Helvetica Neue"/>
                <a:cs typeface="Helvetica Neue"/>
              </a:rPr>
              <a:t>Java provide shortened ways to increment and decrement a variable’s value.</a:t>
            </a:r>
          </a:p>
          <a:p>
            <a:pPr eaLnBrk="1" hangingPunct="1"/>
            <a:r>
              <a:rPr lang="en-US" altLang="en-US" sz="2800" smtClean="0">
                <a:latin typeface="Helvetica Neue"/>
                <a:ea typeface="Helvetica Neue"/>
                <a:cs typeface="Helvetica Neue"/>
              </a:rPr>
              <a:t>Using the </a:t>
            </a:r>
            <a:r>
              <a:rPr lang="en-US" altLang="en-US" sz="2800" b="1" smtClean="0">
                <a:latin typeface="Courier New" panose="02070309020205020404" pitchFamily="49" charset="0"/>
                <a:ea typeface="Helvetica Neue"/>
                <a:cs typeface="Helvetica Neue"/>
              </a:rPr>
              <a:t>++</a:t>
            </a:r>
            <a:r>
              <a:rPr lang="en-US" altLang="en-US" sz="2800" smtClean="0">
                <a:latin typeface="Helvetica Neue"/>
                <a:ea typeface="Helvetica Neue"/>
                <a:cs typeface="Helvetica Neue"/>
              </a:rPr>
              <a:t> or </a:t>
            </a:r>
            <a:r>
              <a:rPr lang="en-US" altLang="en-US" sz="2800" b="1" smtClean="0">
                <a:latin typeface="Courier New" panose="02070309020205020404" pitchFamily="49" charset="0"/>
                <a:ea typeface="Helvetica Neue"/>
                <a:cs typeface="Helvetica Neue"/>
              </a:rPr>
              <a:t>--</a:t>
            </a:r>
            <a:r>
              <a:rPr lang="en-US" altLang="en-US" sz="2800" smtClean="0">
                <a:latin typeface="Helvetica Neue"/>
                <a:ea typeface="Helvetica Neue"/>
                <a:cs typeface="Helvetica Neue"/>
              </a:rPr>
              <a:t> unary operators, this task can be completed quickly.</a:t>
            </a:r>
          </a:p>
          <a:p>
            <a:pPr lvl="1" eaLnBrk="1" hangingPunct="1">
              <a:buFontTx/>
              <a:buNone/>
            </a:pPr>
            <a:r>
              <a:rPr lang="en-US" altLang="en-US" sz="1600" b="1" smtClean="0">
                <a:latin typeface="Courier New" panose="02070309020205020404" pitchFamily="49" charset="0"/>
                <a:ea typeface="Helvetica Neue"/>
                <a:cs typeface="Helvetica Neue"/>
              </a:rPr>
              <a:t>number++;  or  ++number;</a:t>
            </a:r>
          </a:p>
          <a:p>
            <a:pPr lvl="1" eaLnBrk="1" hangingPunct="1">
              <a:buFontTx/>
              <a:buNone/>
            </a:pPr>
            <a:r>
              <a:rPr lang="en-US" altLang="en-US" sz="1600" b="1" smtClean="0">
                <a:latin typeface="Courier New" panose="02070309020205020404" pitchFamily="49" charset="0"/>
                <a:ea typeface="Helvetica Neue"/>
                <a:cs typeface="Helvetica Neue"/>
              </a:rPr>
              <a:t>number--;  or  --number;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66</a:t>
            </a:fld>
            <a:endParaRPr lang="en-GB" dirty="0"/>
          </a:p>
        </p:txBody>
      </p:sp>
    </p:spTree>
    <p:extLst>
      <p:ext uri="{BB962C8B-B14F-4D97-AF65-F5344CB8AC3E}">
        <p14:creationId xmlns:p14="http://schemas.microsoft.com/office/powerpoint/2010/main" val="4026522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Differences Between Prefix and Postfix</a:t>
            </a:r>
          </a:p>
        </p:txBody>
      </p:sp>
      <p:sp>
        <p:nvSpPr>
          <p:cNvPr id="121859" name="Rectangle 3"/>
          <p:cNvSpPr>
            <a:spLocks noGrp="1" noChangeArrowheads="1"/>
          </p:cNvSpPr>
          <p:nvPr>
            <p:ph type="body" idx="4294967295"/>
          </p:nvPr>
        </p:nvSpPr>
        <p:spPr/>
        <p:txBody>
          <a:bodyPr/>
          <a:lstStyle/>
          <a:p>
            <a:pPr eaLnBrk="1" hangingPunct="1">
              <a:lnSpc>
                <a:spcPct val="90000"/>
              </a:lnSpc>
            </a:pPr>
            <a:r>
              <a:rPr lang="en-US" altLang="en-US" sz="2800" smtClean="0">
                <a:latin typeface="Helvetica Neue"/>
                <a:ea typeface="Helvetica Neue"/>
                <a:cs typeface="Helvetica Neue"/>
              </a:rPr>
              <a:t>When an increment or decrement are the only operations in a statement, there is no difference between prefix and postfix notation.</a:t>
            </a:r>
          </a:p>
          <a:p>
            <a:pPr eaLnBrk="1" hangingPunct="1">
              <a:lnSpc>
                <a:spcPct val="90000"/>
              </a:lnSpc>
            </a:pPr>
            <a:r>
              <a:rPr lang="en-US" altLang="en-US" sz="2800" smtClean="0">
                <a:latin typeface="Helvetica Neue"/>
                <a:ea typeface="Helvetica Neue"/>
                <a:cs typeface="Helvetica Neue"/>
              </a:rPr>
              <a:t> When used in an expression:</a:t>
            </a:r>
          </a:p>
          <a:p>
            <a:pPr lvl="1" eaLnBrk="1" hangingPunct="1">
              <a:lnSpc>
                <a:spcPct val="90000"/>
              </a:lnSpc>
            </a:pPr>
            <a:r>
              <a:rPr lang="en-US" altLang="en-US" sz="2400" smtClean="0">
                <a:latin typeface="Helvetica Neue"/>
                <a:ea typeface="Helvetica Neue"/>
                <a:cs typeface="Helvetica Neue"/>
              </a:rPr>
              <a:t>prefix notation indicates that the variable will be incremented or decremented prior to the rest of the equation being evaluated.</a:t>
            </a:r>
          </a:p>
          <a:p>
            <a:pPr lvl="1" eaLnBrk="1" hangingPunct="1">
              <a:lnSpc>
                <a:spcPct val="90000"/>
              </a:lnSpc>
            </a:pPr>
            <a:r>
              <a:rPr lang="en-US" altLang="en-US" sz="2400" smtClean="0">
                <a:latin typeface="Helvetica Neue"/>
                <a:ea typeface="Helvetica Neue"/>
                <a:cs typeface="Helvetica Neue"/>
              </a:rPr>
              <a:t>postfix notation indicates that the variable will be incremented or decremented after the rest of the equation has been evaluated.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67</a:t>
            </a:fld>
            <a:endParaRPr lang="en-GB" dirty="0"/>
          </a:p>
        </p:txBody>
      </p:sp>
    </p:spTree>
    <p:extLst>
      <p:ext uri="{BB962C8B-B14F-4D97-AF65-F5344CB8AC3E}">
        <p14:creationId xmlns:p14="http://schemas.microsoft.com/office/powerpoint/2010/main" val="3602653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 xmlns:a16="http://schemas.microsoft.com/office/drawing/2014/main" id="{E61B1A78-8EE3-4CA6-9FF3-9D019C36D4C5}"/>
              </a:ext>
            </a:extLst>
          </p:cNvPr>
          <p:cNvSpPr>
            <a:spLocks noGrp="1" noChangeArrowheads="1"/>
          </p:cNvSpPr>
          <p:nvPr>
            <p:ph type="title" idx="4294967295"/>
          </p:nvPr>
        </p:nvSpPr>
        <p:spPr/>
        <p:txBody>
          <a:bodyPr/>
          <a:lstStyle/>
          <a:p>
            <a:pPr eaLnBrk="1" hangingPunct="1"/>
            <a:r>
              <a:rPr lang="en-US" altLang="en-US"/>
              <a:t>Differences Between Prefix and Postfix</a:t>
            </a:r>
          </a:p>
        </p:txBody>
      </p:sp>
      <p:pic>
        <p:nvPicPr>
          <p:cNvPr id="2" name="Picture 1">
            <a:extLst>
              <a:ext uri="{FF2B5EF4-FFF2-40B4-BE49-F238E27FC236}">
                <a16:creationId xmlns="" xmlns:a16="http://schemas.microsoft.com/office/drawing/2014/main" id="{815B4F83-8CA8-4E07-B763-D40A49703DD5}"/>
              </a:ext>
            </a:extLst>
          </p:cNvPr>
          <p:cNvPicPr>
            <a:picLocks noChangeAspect="1"/>
          </p:cNvPicPr>
          <p:nvPr/>
        </p:nvPicPr>
        <p:blipFill>
          <a:blip r:embed="rId3"/>
          <a:stretch>
            <a:fillRect/>
          </a:stretch>
        </p:blipFill>
        <p:spPr>
          <a:xfrm>
            <a:off x="1095375" y="1809749"/>
            <a:ext cx="4238625" cy="3821185"/>
          </a:xfrm>
          <a:prstGeom prst="rect">
            <a:avLst/>
          </a:prstGeom>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68</a:t>
            </a:fld>
            <a:endParaRPr lang="en-GB" dirty="0"/>
          </a:p>
        </p:txBody>
      </p:sp>
    </p:spTree>
    <p:extLst>
      <p:ext uri="{BB962C8B-B14F-4D97-AF65-F5344CB8AC3E}">
        <p14:creationId xmlns:p14="http://schemas.microsoft.com/office/powerpoint/2010/main" val="2516591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a:t>
            </a:r>
            <a:r>
              <a:rPr lang="en-US" altLang="en-US" smtClean="0">
                <a:latin typeface="Courier New" panose="02070309020205020404" pitchFamily="49" charset="0"/>
                <a:ea typeface="Helvetica Neue"/>
                <a:cs typeface="Helvetica Neue"/>
              </a:rPr>
              <a:t>while</a:t>
            </a:r>
            <a:r>
              <a:rPr lang="en-US" altLang="en-US" smtClean="0">
                <a:latin typeface="Helvetica Neue"/>
                <a:ea typeface="Helvetica Neue"/>
                <a:cs typeface="Helvetica Neue"/>
              </a:rPr>
              <a:t> Loop</a:t>
            </a:r>
          </a:p>
        </p:txBody>
      </p:sp>
      <p:sp>
        <p:nvSpPr>
          <p:cNvPr id="123907" name="Rectangle 3"/>
          <p:cNvSpPr>
            <a:spLocks noGrp="1" noChangeArrowheads="1"/>
          </p:cNvSpPr>
          <p:nvPr>
            <p:ph type="body" idx="4294967295"/>
          </p:nvPr>
        </p:nvSpPr>
        <p:spPr/>
        <p:txBody>
          <a:bodyPr>
            <a:normAutofit lnSpcReduction="10000"/>
          </a:bodyPr>
          <a:lstStyle/>
          <a:p>
            <a:pPr eaLnBrk="1" hangingPunct="1">
              <a:lnSpc>
                <a:spcPct val="90000"/>
              </a:lnSpc>
            </a:pPr>
            <a:r>
              <a:rPr lang="en-US" altLang="en-US" sz="2800" smtClean="0">
                <a:latin typeface="Helvetica Neue"/>
                <a:ea typeface="Helvetica Neue"/>
                <a:cs typeface="Helvetica Neue"/>
              </a:rPr>
              <a:t>Java provides three different looping structures.</a:t>
            </a:r>
          </a:p>
          <a:p>
            <a:pPr eaLnBrk="1" hangingPunct="1">
              <a:lnSpc>
                <a:spcPct val="90000"/>
              </a:lnSpc>
            </a:pPr>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 has the form:</a:t>
            </a:r>
          </a:p>
          <a:p>
            <a:pPr lvl="1" eaLnBrk="1" hangingPunct="1">
              <a:lnSpc>
                <a:spcPct val="90000"/>
              </a:lnSpc>
              <a:buFontTx/>
              <a:buNone/>
            </a:pPr>
            <a:r>
              <a:rPr lang="en-US" altLang="en-US" sz="2000" b="1" smtClean="0">
                <a:latin typeface="Courier New" panose="02070309020205020404" pitchFamily="49" charset="0"/>
                <a:ea typeface="Helvetica Neue"/>
                <a:cs typeface="Helvetica Neue"/>
              </a:rPr>
              <a:t>while(condition)</a:t>
            </a:r>
          </a:p>
          <a:p>
            <a:pPr lvl="1" eaLnBrk="1" hangingPunct="1">
              <a:lnSpc>
                <a:spcPct val="90000"/>
              </a:lnSpc>
              <a:buFontTx/>
              <a:buNone/>
            </a:pPr>
            <a:r>
              <a:rPr lang="en-US" altLang="en-US" sz="2000" b="1" smtClean="0">
                <a:latin typeface="Courier New" panose="02070309020205020404" pitchFamily="49" charset="0"/>
                <a:ea typeface="Helvetica Neue"/>
                <a:cs typeface="Helvetica Neue"/>
              </a:rPr>
              <a:t>{</a:t>
            </a:r>
          </a:p>
          <a:p>
            <a:pPr lvl="2" eaLnBrk="1" hangingPunct="1">
              <a:lnSpc>
                <a:spcPct val="90000"/>
              </a:lnSpc>
              <a:buFontTx/>
              <a:buNone/>
            </a:pPr>
            <a:r>
              <a:rPr lang="en-US" altLang="en-US" sz="1800" b="1" i="1" smtClean="0">
                <a:latin typeface="Courier New" panose="02070309020205020404" pitchFamily="49" charset="0"/>
                <a:ea typeface="Helvetica Neue"/>
                <a:cs typeface="Helvetica Neue"/>
              </a:rPr>
              <a:t>statements</a:t>
            </a:r>
            <a:r>
              <a:rPr lang="en-US" altLang="en-US" sz="1800" b="1" smtClean="0">
                <a:latin typeface="Courier New" panose="02070309020205020404" pitchFamily="49" charset="0"/>
                <a:ea typeface="Helvetica Neue"/>
                <a:cs typeface="Helvetica Neue"/>
              </a:rPr>
              <a:t>;</a:t>
            </a:r>
          </a:p>
          <a:p>
            <a:pPr lvl="1" eaLnBrk="1" hangingPunct="1">
              <a:lnSpc>
                <a:spcPct val="90000"/>
              </a:lnSpc>
              <a:buFontTx/>
              <a:buNone/>
            </a:pPr>
            <a:r>
              <a:rPr lang="en-US" altLang="en-US" sz="2000" b="1" smtClean="0">
                <a:latin typeface="Courier New" panose="02070309020205020404" pitchFamily="49" charset="0"/>
                <a:ea typeface="Helvetica Neue"/>
                <a:cs typeface="Helvetica Neue"/>
              </a:rPr>
              <a:t>}</a:t>
            </a:r>
          </a:p>
          <a:p>
            <a:pPr eaLnBrk="1" hangingPunct="1">
              <a:lnSpc>
                <a:spcPct val="90000"/>
              </a:lnSpc>
            </a:pPr>
            <a:r>
              <a:rPr lang="en-US" altLang="en-US" sz="2800" smtClean="0">
                <a:latin typeface="Helvetica Neue"/>
                <a:ea typeface="Helvetica Neue"/>
                <a:cs typeface="Helvetica Neue"/>
              </a:rPr>
              <a:t>While the condition is true, the statements will execute repeatedly.</a:t>
            </a:r>
          </a:p>
          <a:p>
            <a:pPr eaLnBrk="1" hangingPunct="1">
              <a:lnSpc>
                <a:spcPct val="90000"/>
              </a:lnSpc>
            </a:pPr>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 is a </a:t>
            </a:r>
            <a:r>
              <a:rPr lang="en-US" altLang="en-US" sz="2800" i="1" smtClean="0">
                <a:latin typeface="Helvetica Neue"/>
                <a:ea typeface="Helvetica Neue"/>
                <a:cs typeface="Helvetica Neue"/>
              </a:rPr>
              <a:t>pretest</a:t>
            </a:r>
            <a:r>
              <a:rPr lang="en-US" altLang="en-US" sz="2800" smtClean="0">
                <a:latin typeface="Helvetica Neue"/>
                <a:ea typeface="Helvetica Neue"/>
                <a:cs typeface="Helvetica Neue"/>
              </a:rPr>
              <a:t> loop, which means that it will test the value of the condition prior to executing the loop.</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69</a:t>
            </a:fld>
            <a:endParaRPr lang="en-GB" dirty="0"/>
          </a:p>
        </p:txBody>
      </p:sp>
    </p:spTree>
    <p:extLst>
      <p:ext uri="{BB962C8B-B14F-4D97-AF65-F5344CB8AC3E}">
        <p14:creationId xmlns:p14="http://schemas.microsoft.com/office/powerpoint/2010/main" val="1942221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a:extLst>
              <a:ext uri="{FF2B5EF4-FFF2-40B4-BE49-F238E27FC236}">
                <a16:creationId xmlns:a16="http://schemas.microsoft.com/office/drawing/2014/main" xmlns="" id="{6B489911-5801-4635-9E9D-26624E740A91}"/>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Program Development Process</a:t>
            </a:r>
          </a:p>
        </p:txBody>
      </p:sp>
      <p:sp>
        <p:nvSpPr>
          <p:cNvPr id="77828" name="Oval 3">
            <a:extLst>
              <a:ext uri="{FF2B5EF4-FFF2-40B4-BE49-F238E27FC236}">
                <a16:creationId xmlns:a16="http://schemas.microsoft.com/office/drawing/2014/main" xmlns="" id="{5C58F746-DABA-4CE6-A89A-83AB9C6C56E2}"/>
              </a:ext>
            </a:extLst>
          </p:cNvPr>
          <p:cNvSpPr>
            <a:spLocks noChangeArrowheads="1"/>
          </p:cNvSpPr>
          <p:nvPr/>
        </p:nvSpPr>
        <p:spPr bwMode="auto">
          <a:xfrm>
            <a:off x="609600" y="1447800"/>
            <a:ext cx="2438400" cy="1143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Text editor</a:t>
            </a:r>
          </a:p>
        </p:txBody>
      </p:sp>
      <p:grpSp>
        <p:nvGrpSpPr>
          <p:cNvPr id="2" name="Group 4">
            <a:extLst>
              <a:ext uri="{FF2B5EF4-FFF2-40B4-BE49-F238E27FC236}">
                <a16:creationId xmlns:a16="http://schemas.microsoft.com/office/drawing/2014/main" xmlns="" id="{CECA971C-E979-4AA9-8744-892FB879AFD0}"/>
              </a:ext>
            </a:extLst>
          </p:cNvPr>
          <p:cNvGrpSpPr>
            <a:grpSpLocks/>
          </p:cNvGrpSpPr>
          <p:nvPr/>
        </p:nvGrpSpPr>
        <p:grpSpPr bwMode="auto">
          <a:xfrm>
            <a:off x="3124200" y="1447800"/>
            <a:ext cx="5257800" cy="1295400"/>
            <a:chOff x="1776" y="912"/>
            <a:chExt cx="3312" cy="816"/>
          </a:xfrm>
        </p:grpSpPr>
        <p:sp>
          <p:nvSpPr>
            <p:cNvPr id="77850" name="Rectangle 5">
              <a:extLst>
                <a:ext uri="{FF2B5EF4-FFF2-40B4-BE49-F238E27FC236}">
                  <a16:creationId xmlns:a16="http://schemas.microsoft.com/office/drawing/2014/main" xmlns="" id="{63FCD239-868D-4D23-A41C-D765AC2F6F1F}"/>
                </a:ext>
              </a:extLst>
            </p:cNvPr>
            <p:cNvSpPr>
              <a:spLocks noChangeArrowheads="1"/>
            </p:cNvSpPr>
            <p:nvPr/>
          </p:nvSpPr>
          <p:spPr bwMode="auto">
            <a:xfrm>
              <a:off x="4032" y="912"/>
              <a:ext cx="1056" cy="816"/>
            </a:xfrm>
            <a:prstGeom prst="rect">
              <a:avLst/>
            </a:prstGeom>
            <a:solidFill>
              <a:schemeClr val="accent1"/>
            </a:solidFill>
            <a:ln w="12700">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Source code</a:t>
              </a:r>
            </a:p>
            <a:p>
              <a:pPr algn="ctr" eaLnBrk="1" hangingPunct="1">
                <a:spcBef>
                  <a:spcPct val="0"/>
                </a:spcBef>
                <a:buClrTx/>
                <a:buFontTx/>
                <a:buNone/>
              </a:pPr>
              <a:r>
                <a:rPr lang="en-US" altLang="en-US" sz="2400"/>
                <a:t>(</a:t>
              </a:r>
              <a:r>
                <a:rPr lang="en-US" altLang="en-US" sz="2400">
                  <a:latin typeface="Courier New" panose="02070309020205020404" pitchFamily="49" charset="0"/>
                </a:rPr>
                <a:t>.java</a:t>
              </a:r>
              <a:r>
                <a:rPr lang="en-US" altLang="en-US" sz="2400"/>
                <a:t>)</a:t>
              </a:r>
            </a:p>
          </p:txBody>
        </p:sp>
        <p:grpSp>
          <p:nvGrpSpPr>
            <p:cNvPr id="77851" name="Group 6">
              <a:extLst>
                <a:ext uri="{FF2B5EF4-FFF2-40B4-BE49-F238E27FC236}">
                  <a16:creationId xmlns:a16="http://schemas.microsoft.com/office/drawing/2014/main" xmlns="" id="{8CE432E3-41A8-4E86-B3CC-DE343B7D9D31}"/>
                </a:ext>
              </a:extLst>
            </p:cNvPr>
            <p:cNvGrpSpPr>
              <a:grpSpLocks/>
            </p:cNvGrpSpPr>
            <p:nvPr/>
          </p:nvGrpSpPr>
          <p:grpSpPr bwMode="auto">
            <a:xfrm>
              <a:off x="1776" y="960"/>
              <a:ext cx="2208" cy="336"/>
              <a:chOff x="1776" y="960"/>
              <a:chExt cx="2208" cy="336"/>
            </a:xfrm>
          </p:grpSpPr>
          <p:sp>
            <p:nvSpPr>
              <p:cNvPr id="77852" name="Line 7">
                <a:extLst>
                  <a:ext uri="{FF2B5EF4-FFF2-40B4-BE49-F238E27FC236}">
                    <a16:creationId xmlns:a16="http://schemas.microsoft.com/office/drawing/2014/main" xmlns="" id="{FE063004-9CFA-4038-9293-02DEE80D7823}"/>
                  </a:ext>
                </a:extLst>
              </p:cNvPr>
              <p:cNvSpPr>
                <a:spLocks noChangeShapeType="1"/>
              </p:cNvSpPr>
              <p:nvPr/>
            </p:nvSpPr>
            <p:spPr bwMode="auto">
              <a:xfrm>
                <a:off x="1776" y="1296"/>
                <a:ext cx="220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53" name="Text Box 8">
                <a:extLst>
                  <a:ext uri="{FF2B5EF4-FFF2-40B4-BE49-F238E27FC236}">
                    <a16:creationId xmlns:a16="http://schemas.microsoft.com/office/drawing/2014/main" xmlns="" id="{9F0D71A1-C9FC-4FB8-A612-7C9473967A6A}"/>
                  </a:ext>
                </a:extLst>
              </p:cNvPr>
              <p:cNvSpPr txBox="1">
                <a:spLocks noChangeArrowheads="1"/>
              </p:cNvSpPr>
              <p:nvPr/>
            </p:nvSpPr>
            <p:spPr bwMode="auto">
              <a:xfrm>
                <a:off x="1968" y="960"/>
                <a:ext cx="18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a:t>Saves Java statements</a:t>
                </a:r>
              </a:p>
            </p:txBody>
          </p:sp>
        </p:grpSp>
      </p:grpSp>
      <p:grpSp>
        <p:nvGrpSpPr>
          <p:cNvPr id="4" name="Group 9">
            <a:extLst>
              <a:ext uri="{FF2B5EF4-FFF2-40B4-BE49-F238E27FC236}">
                <a16:creationId xmlns:a16="http://schemas.microsoft.com/office/drawing/2014/main" xmlns="" id="{D802E55F-699C-436C-831C-3B50A5B5234B}"/>
              </a:ext>
            </a:extLst>
          </p:cNvPr>
          <p:cNvGrpSpPr>
            <a:grpSpLocks/>
          </p:cNvGrpSpPr>
          <p:nvPr/>
        </p:nvGrpSpPr>
        <p:grpSpPr bwMode="auto">
          <a:xfrm>
            <a:off x="609600" y="2286000"/>
            <a:ext cx="6096000" cy="1981200"/>
            <a:chOff x="192" y="1440"/>
            <a:chExt cx="3840" cy="1248"/>
          </a:xfrm>
        </p:grpSpPr>
        <p:sp>
          <p:nvSpPr>
            <p:cNvPr id="77846" name="Oval 10">
              <a:extLst>
                <a:ext uri="{FF2B5EF4-FFF2-40B4-BE49-F238E27FC236}">
                  <a16:creationId xmlns:a16="http://schemas.microsoft.com/office/drawing/2014/main" xmlns="" id="{133AC6B6-DBF8-4F69-A64F-89972D1B5BA1}"/>
                </a:ext>
              </a:extLst>
            </p:cNvPr>
            <p:cNvSpPr>
              <a:spLocks noChangeArrowheads="1"/>
            </p:cNvSpPr>
            <p:nvPr/>
          </p:nvSpPr>
          <p:spPr bwMode="auto">
            <a:xfrm>
              <a:off x="192" y="1968"/>
              <a:ext cx="1536" cy="72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Java compiler</a:t>
              </a:r>
            </a:p>
          </p:txBody>
        </p:sp>
        <p:grpSp>
          <p:nvGrpSpPr>
            <p:cNvPr id="77847" name="Group 11">
              <a:extLst>
                <a:ext uri="{FF2B5EF4-FFF2-40B4-BE49-F238E27FC236}">
                  <a16:creationId xmlns:a16="http://schemas.microsoft.com/office/drawing/2014/main" xmlns="" id="{FE2DBE3F-2B16-43A3-8668-36E5A29ABF0B}"/>
                </a:ext>
              </a:extLst>
            </p:cNvPr>
            <p:cNvGrpSpPr>
              <a:grpSpLocks/>
            </p:cNvGrpSpPr>
            <p:nvPr/>
          </p:nvGrpSpPr>
          <p:grpSpPr bwMode="auto">
            <a:xfrm>
              <a:off x="1632" y="1440"/>
              <a:ext cx="2400" cy="672"/>
              <a:chOff x="1632" y="1440"/>
              <a:chExt cx="2400" cy="672"/>
            </a:xfrm>
          </p:grpSpPr>
          <p:sp>
            <p:nvSpPr>
              <p:cNvPr id="77848" name="Line 12">
                <a:extLst>
                  <a:ext uri="{FF2B5EF4-FFF2-40B4-BE49-F238E27FC236}">
                    <a16:creationId xmlns:a16="http://schemas.microsoft.com/office/drawing/2014/main" xmlns="" id="{DB70AC92-03AC-4CD3-85BD-665E5AA41ADF}"/>
                  </a:ext>
                </a:extLst>
              </p:cNvPr>
              <p:cNvSpPr>
                <a:spLocks noChangeShapeType="1"/>
              </p:cNvSpPr>
              <p:nvPr/>
            </p:nvSpPr>
            <p:spPr bwMode="auto">
              <a:xfrm flipH="1">
                <a:off x="1632" y="1440"/>
                <a:ext cx="240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49" name="Text Box 13">
                <a:extLst>
                  <a:ext uri="{FF2B5EF4-FFF2-40B4-BE49-F238E27FC236}">
                    <a16:creationId xmlns:a16="http://schemas.microsoft.com/office/drawing/2014/main" xmlns="" id="{2AFCDD08-F98B-4CA5-8243-FA8FFB19B0CE}"/>
                  </a:ext>
                </a:extLst>
              </p:cNvPr>
              <p:cNvSpPr txBox="1">
                <a:spLocks noChangeArrowheads="1"/>
              </p:cNvSpPr>
              <p:nvPr/>
            </p:nvSpPr>
            <p:spPr bwMode="auto">
              <a:xfrm rot="-841335">
                <a:off x="2016" y="1536"/>
                <a:ext cx="8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a:t>Is read by</a:t>
                </a:r>
              </a:p>
            </p:txBody>
          </p:sp>
        </p:grpSp>
      </p:grpSp>
      <p:grpSp>
        <p:nvGrpSpPr>
          <p:cNvPr id="6" name="Group 14">
            <a:extLst>
              <a:ext uri="{FF2B5EF4-FFF2-40B4-BE49-F238E27FC236}">
                <a16:creationId xmlns:a16="http://schemas.microsoft.com/office/drawing/2014/main" xmlns="" id="{BD9829D1-DFDD-4E09-AF4B-F7CD8CFB58B5}"/>
              </a:ext>
            </a:extLst>
          </p:cNvPr>
          <p:cNvGrpSpPr>
            <a:grpSpLocks/>
          </p:cNvGrpSpPr>
          <p:nvPr/>
        </p:nvGrpSpPr>
        <p:grpSpPr bwMode="auto">
          <a:xfrm>
            <a:off x="3048000" y="2971800"/>
            <a:ext cx="5334000" cy="1295400"/>
            <a:chOff x="1728" y="1872"/>
            <a:chExt cx="3360" cy="816"/>
          </a:xfrm>
        </p:grpSpPr>
        <p:sp>
          <p:nvSpPr>
            <p:cNvPr id="77842" name="Rectangle 15">
              <a:extLst>
                <a:ext uri="{FF2B5EF4-FFF2-40B4-BE49-F238E27FC236}">
                  <a16:creationId xmlns:a16="http://schemas.microsoft.com/office/drawing/2014/main" xmlns="" id="{0A4D9B25-C956-42CA-91D3-DAFF77FA5096}"/>
                </a:ext>
              </a:extLst>
            </p:cNvPr>
            <p:cNvSpPr>
              <a:spLocks noChangeArrowheads="1"/>
            </p:cNvSpPr>
            <p:nvPr/>
          </p:nvSpPr>
          <p:spPr bwMode="auto">
            <a:xfrm>
              <a:off x="4032" y="1872"/>
              <a:ext cx="1056" cy="81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Byte code</a:t>
              </a:r>
              <a:br>
                <a:rPr lang="en-US" altLang="en-US" sz="2400"/>
              </a:br>
              <a:r>
                <a:rPr lang="en-US" altLang="en-US" sz="2400"/>
                <a:t>(</a:t>
              </a:r>
              <a:r>
                <a:rPr lang="en-US" altLang="en-US" sz="2400">
                  <a:latin typeface="Courier New" panose="02070309020205020404" pitchFamily="49" charset="0"/>
                </a:rPr>
                <a:t>.class</a:t>
              </a:r>
              <a:r>
                <a:rPr lang="en-US" altLang="en-US" sz="2400"/>
                <a:t>)</a:t>
              </a:r>
            </a:p>
          </p:txBody>
        </p:sp>
        <p:grpSp>
          <p:nvGrpSpPr>
            <p:cNvPr id="77843" name="Group 16">
              <a:extLst>
                <a:ext uri="{FF2B5EF4-FFF2-40B4-BE49-F238E27FC236}">
                  <a16:creationId xmlns:a16="http://schemas.microsoft.com/office/drawing/2014/main" xmlns="" id="{D9905F91-C454-45AD-9C66-029BDC6F1E81}"/>
                </a:ext>
              </a:extLst>
            </p:cNvPr>
            <p:cNvGrpSpPr>
              <a:grpSpLocks/>
            </p:cNvGrpSpPr>
            <p:nvPr/>
          </p:nvGrpSpPr>
          <p:grpSpPr bwMode="auto">
            <a:xfrm>
              <a:off x="1728" y="1994"/>
              <a:ext cx="2304" cy="310"/>
              <a:chOff x="1728" y="1994"/>
              <a:chExt cx="2304" cy="310"/>
            </a:xfrm>
          </p:grpSpPr>
          <p:sp>
            <p:nvSpPr>
              <p:cNvPr id="77844" name="Line 17">
                <a:extLst>
                  <a:ext uri="{FF2B5EF4-FFF2-40B4-BE49-F238E27FC236}">
                    <a16:creationId xmlns:a16="http://schemas.microsoft.com/office/drawing/2014/main" xmlns="" id="{C551EA01-1C5E-4BB3-B8BE-DA8FDF76243B}"/>
                  </a:ext>
                </a:extLst>
              </p:cNvPr>
              <p:cNvSpPr>
                <a:spLocks noChangeShapeType="1"/>
              </p:cNvSpPr>
              <p:nvPr/>
            </p:nvSpPr>
            <p:spPr bwMode="auto">
              <a:xfrm>
                <a:off x="1728" y="2304"/>
                <a:ext cx="23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45" name="Text Box 18">
                <a:extLst>
                  <a:ext uri="{FF2B5EF4-FFF2-40B4-BE49-F238E27FC236}">
                    <a16:creationId xmlns:a16="http://schemas.microsoft.com/office/drawing/2014/main" xmlns="" id="{491F2945-8564-4A56-B474-62A640FAF9E0}"/>
                  </a:ext>
                </a:extLst>
              </p:cNvPr>
              <p:cNvSpPr txBox="1">
                <a:spLocks noChangeArrowheads="1"/>
              </p:cNvSpPr>
              <p:nvPr/>
            </p:nvSpPr>
            <p:spPr bwMode="auto">
              <a:xfrm>
                <a:off x="2534" y="1994"/>
                <a:ext cx="8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a:t>Produces</a:t>
                </a:r>
              </a:p>
            </p:txBody>
          </p:sp>
        </p:grpSp>
      </p:grpSp>
      <p:grpSp>
        <p:nvGrpSpPr>
          <p:cNvPr id="8" name="Group 19">
            <a:extLst>
              <a:ext uri="{FF2B5EF4-FFF2-40B4-BE49-F238E27FC236}">
                <a16:creationId xmlns:a16="http://schemas.microsoft.com/office/drawing/2014/main" xmlns="" id="{67F6538B-F2C8-4397-9DDA-A704F25C8579}"/>
              </a:ext>
            </a:extLst>
          </p:cNvPr>
          <p:cNvGrpSpPr>
            <a:grpSpLocks/>
          </p:cNvGrpSpPr>
          <p:nvPr/>
        </p:nvGrpSpPr>
        <p:grpSpPr bwMode="auto">
          <a:xfrm>
            <a:off x="609600" y="4038600"/>
            <a:ext cx="6096000" cy="1981200"/>
            <a:chOff x="192" y="2544"/>
            <a:chExt cx="3840" cy="1248"/>
          </a:xfrm>
        </p:grpSpPr>
        <p:sp>
          <p:nvSpPr>
            <p:cNvPr id="77838" name="Oval 20">
              <a:extLst>
                <a:ext uri="{FF2B5EF4-FFF2-40B4-BE49-F238E27FC236}">
                  <a16:creationId xmlns:a16="http://schemas.microsoft.com/office/drawing/2014/main" xmlns="" id="{FC69609F-A4E6-4A19-AF9F-055C7172172D}"/>
                </a:ext>
              </a:extLst>
            </p:cNvPr>
            <p:cNvSpPr>
              <a:spLocks noChangeArrowheads="1"/>
            </p:cNvSpPr>
            <p:nvPr/>
          </p:nvSpPr>
          <p:spPr bwMode="auto">
            <a:xfrm>
              <a:off x="192" y="3072"/>
              <a:ext cx="1536" cy="72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Java</a:t>
              </a:r>
            </a:p>
            <a:p>
              <a:pPr algn="ctr" eaLnBrk="1" hangingPunct="1">
                <a:spcBef>
                  <a:spcPct val="0"/>
                </a:spcBef>
                <a:buClrTx/>
                <a:buFontTx/>
                <a:buNone/>
              </a:pPr>
              <a:r>
                <a:rPr lang="en-US" altLang="en-US" sz="2400"/>
                <a:t>Virtual</a:t>
              </a:r>
            </a:p>
            <a:p>
              <a:pPr algn="ctr" eaLnBrk="1" hangingPunct="1">
                <a:spcBef>
                  <a:spcPct val="0"/>
                </a:spcBef>
                <a:buClrTx/>
                <a:buFontTx/>
                <a:buNone/>
              </a:pPr>
              <a:r>
                <a:rPr lang="en-US" altLang="en-US" sz="2400"/>
                <a:t>Machine</a:t>
              </a:r>
            </a:p>
          </p:txBody>
        </p:sp>
        <p:grpSp>
          <p:nvGrpSpPr>
            <p:cNvPr id="77839" name="Group 21">
              <a:extLst>
                <a:ext uri="{FF2B5EF4-FFF2-40B4-BE49-F238E27FC236}">
                  <a16:creationId xmlns:a16="http://schemas.microsoft.com/office/drawing/2014/main" xmlns="" id="{789171AB-D71C-497B-A60D-968D1C223DC2}"/>
                </a:ext>
              </a:extLst>
            </p:cNvPr>
            <p:cNvGrpSpPr>
              <a:grpSpLocks/>
            </p:cNvGrpSpPr>
            <p:nvPr/>
          </p:nvGrpSpPr>
          <p:grpSpPr bwMode="auto">
            <a:xfrm>
              <a:off x="1680" y="2544"/>
              <a:ext cx="2352" cy="720"/>
              <a:chOff x="1680" y="2544"/>
              <a:chExt cx="2352" cy="720"/>
            </a:xfrm>
          </p:grpSpPr>
          <p:sp>
            <p:nvSpPr>
              <p:cNvPr id="77840" name="Line 22">
                <a:extLst>
                  <a:ext uri="{FF2B5EF4-FFF2-40B4-BE49-F238E27FC236}">
                    <a16:creationId xmlns:a16="http://schemas.microsoft.com/office/drawing/2014/main" xmlns="" id="{8099A96D-CAC7-49B9-8D68-E40BFCE6E8B3}"/>
                  </a:ext>
                </a:extLst>
              </p:cNvPr>
              <p:cNvSpPr>
                <a:spLocks noChangeShapeType="1"/>
              </p:cNvSpPr>
              <p:nvPr/>
            </p:nvSpPr>
            <p:spPr bwMode="auto">
              <a:xfrm flipH="1">
                <a:off x="1680" y="2544"/>
                <a:ext cx="2352"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41" name="Text Box 23">
                <a:extLst>
                  <a:ext uri="{FF2B5EF4-FFF2-40B4-BE49-F238E27FC236}">
                    <a16:creationId xmlns:a16="http://schemas.microsoft.com/office/drawing/2014/main" xmlns="" id="{EC255546-AAC4-4CD0-8802-C668E88D88CF}"/>
                  </a:ext>
                </a:extLst>
              </p:cNvPr>
              <p:cNvSpPr txBox="1">
                <a:spLocks noChangeArrowheads="1"/>
              </p:cNvSpPr>
              <p:nvPr/>
            </p:nvSpPr>
            <p:spPr bwMode="auto">
              <a:xfrm rot="-986517">
                <a:off x="1862" y="2618"/>
                <a:ext cx="13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a:t>Is interpreted by</a:t>
                </a:r>
              </a:p>
            </p:txBody>
          </p:sp>
        </p:grpSp>
      </p:grpSp>
      <p:grpSp>
        <p:nvGrpSpPr>
          <p:cNvPr id="10" name="Group 24">
            <a:extLst>
              <a:ext uri="{FF2B5EF4-FFF2-40B4-BE49-F238E27FC236}">
                <a16:creationId xmlns:a16="http://schemas.microsoft.com/office/drawing/2014/main" xmlns="" id="{0FBEE0AD-F4BC-4CCC-8D6A-5809E5448D65}"/>
              </a:ext>
            </a:extLst>
          </p:cNvPr>
          <p:cNvGrpSpPr>
            <a:grpSpLocks/>
          </p:cNvGrpSpPr>
          <p:nvPr/>
        </p:nvGrpSpPr>
        <p:grpSpPr bwMode="auto">
          <a:xfrm>
            <a:off x="3048000" y="4724400"/>
            <a:ext cx="5334000" cy="1295400"/>
            <a:chOff x="1728" y="2976"/>
            <a:chExt cx="3360" cy="816"/>
          </a:xfrm>
        </p:grpSpPr>
        <p:sp>
          <p:nvSpPr>
            <p:cNvPr id="77834" name="Rectangle 25">
              <a:extLst>
                <a:ext uri="{FF2B5EF4-FFF2-40B4-BE49-F238E27FC236}">
                  <a16:creationId xmlns:a16="http://schemas.microsoft.com/office/drawing/2014/main" xmlns="" id="{D9710515-7344-4F36-823D-C350A339AAFF}"/>
                </a:ext>
              </a:extLst>
            </p:cNvPr>
            <p:cNvSpPr>
              <a:spLocks noChangeArrowheads="1"/>
            </p:cNvSpPr>
            <p:nvPr/>
          </p:nvSpPr>
          <p:spPr bwMode="auto">
            <a:xfrm>
              <a:off x="4032" y="2976"/>
              <a:ext cx="1056" cy="81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Program</a:t>
              </a:r>
            </a:p>
            <a:p>
              <a:pPr algn="ctr" eaLnBrk="1" hangingPunct="1">
                <a:spcBef>
                  <a:spcPct val="0"/>
                </a:spcBef>
                <a:buClrTx/>
                <a:buFontTx/>
                <a:buNone/>
              </a:pPr>
              <a:r>
                <a:rPr lang="en-US" altLang="en-US" sz="2400"/>
                <a:t>Execution</a:t>
              </a:r>
            </a:p>
          </p:txBody>
        </p:sp>
        <p:grpSp>
          <p:nvGrpSpPr>
            <p:cNvPr id="77835" name="Group 26">
              <a:extLst>
                <a:ext uri="{FF2B5EF4-FFF2-40B4-BE49-F238E27FC236}">
                  <a16:creationId xmlns:a16="http://schemas.microsoft.com/office/drawing/2014/main" xmlns="" id="{FC65E7CB-DDC6-456B-A18F-9DFEDBB1B6AC}"/>
                </a:ext>
              </a:extLst>
            </p:cNvPr>
            <p:cNvGrpSpPr>
              <a:grpSpLocks/>
            </p:cNvGrpSpPr>
            <p:nvPr/>
          </p:nvGrpSpPr>
          <p:grpSpPr bwMode="auto">
            <a:xfrm>
              <a:off x="1728" y="3120"/>
              <a:ext cx="2304" cy="336"/>
              <a:chOff x="1728" y="3120"/>
              <a:chExt cx="2304" cy="336"/>
            </a:xfrm>
          </p:grpSpPr>
          <p:sp>
            <p:nvSpPr>
              <p:cNvPr id="77836" name="Line 27">
                <a:extLst>
                  <a:ext uri="{FF2B5EF4-FFF2-40B4-BE49-F238E27FC236}">
                    <a16:creationId xmlns:a16="http://schemas.microsoft.com/office/drawing/2014/main" xmlns="" id="{17D8FD5B-D4AC-42FA-A662-4E5649E62209}"/>
                  </a:ext>
                </a:extLst>
              </p:cNvPr>
              <p:cNvSpPr>
                <a:spLocks noChangeShapeType="1"/>
              </p:cNvSpPr>
              <p:nvPr/>
            </p:nvSpPr>
            <p:spPr bwMode="auto">
              <a:xfrm>
                <a:off x="1728" y="3456"/>
                <a:ext cx="23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37" name="Text Box 28">
                <a:extLst>
                  <a:ext uri="{FF2B5EF4-FFF2-40B4-BE49-F238E27FC236}">
                    <a16:creationId xmlns:a16="http://schemas.microsoft.com/office/drawing/2014/main" xmlns="" id="{5B3F7EF9-F71F-4534-AF9F-99E7B8231459}"/>
                  </a:ext>
                </a:extLst>
              </p:cNvPr>
              <p:cNvSpPr txBox="1">
                <a:spLocks noChangeArrowheads="1"/>
              </p:cNvSpPr>
              <p:nvPr/>
            </p:nvSpPr>
            <p:spPr bwMode="auto">
              <a:xfrm>
                <a:off x="2496" y="3120"/>
                <a:ext cx="8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a:t>Results in</a:t>
                </a:r>
              </a:p>
            </p:txBody>
          </p:sp>
        </p:grpSp>
      </p:gr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2149540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Infinite Loops</a:t>
            </a:r>
          </a:p>
        </p:txBody>
      </p:sp>
      <p:sp>
        <p:nvSpPr>
          <p:cNvPr id="125955" name="Rectangle 3"/>
          <p:cNvSpPr>
            <a:spLocks noGrp="1" noChangeArrowheads="1"/>
          </p:cNvSpPr>
          <p:nvPr>
            <p:ph type="body" idx="4294967295"/>
          </p:nvPr>
        </p:nvSpPr>
        <p:spPr/>
        <p:txBody>
          <a:bodyPr>
            <a:normAutofit lnSpcReduction="10000"/>
          </a:bodyPr>
          <a:lstStyle/>
          <a:p>
            <a:pPr eaLnBrk="1" hangingPunct="1">
              <a:lnSpc>
                <a:spcPct val="80000"/>
              </a:lnSpc>
            </a:pPr>
            <a:r>
              <a:rPr lang="en-US" altLang="en-US" sz="2800" smtClean="0">
                <a:latin typeface="Helvetica Neue"/>
                <a:ea typeface="Helvetica Neue"/>
                <a:cs typeface="Helvetica Neue"/>
              </a:rPr>
              <a:t>In order for a </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 to end, the condition must become false. The following loop will not end:</a:t>
            </a:r>
          </a:p>
          <a:p>
            <a:pPr eaLnBrk="1" hangingPunct="1">
              <a:lnSpc>
                <a:spcPct val="80000"/>
              </a:lnSpc>
              <a:buFontTx/>
              <a:buNone/>
            </a:pPr>
            <a:endParaRPr lang="en-US" altLang="en-US" sz="1800" b="1" smtClean="0">
              <a:latin typeface="Courier New" panose="02070309020205020404" pitchFamily="49" charset="0"/>
              <a:ea typeface="Helvetica Neue"/>
              <a:cs typeface="Helvetica Neue"/>
            </a:endParaRPr>
          </a:p>
          <a:p>
            <a:pPr lvl="1" eaLnBrk="1" hangingPunct="1">
              <a:lnSpc>
                <a:spcPct val="80000"/>
              </a:lnSpc>
              <a:buFontTx/>
              <a:buNone/>
            </a:pPr>
            <a:r>
              <a:rPr lang="en-US" altLang="en-US" sz="1800" b="1" smtClean="0">
                <a:latin typeface="Courier New" panose="02070309020205020404" pitchFamily="49" charset="0"/>
                <a:ea typeface="Helvetica Neue"/>
                <a:cs typeface="Helvetica Neue"/>
              </a:rPr>
              <a:t>int x = 20;</a:t>
            </a:r>
          </a:p>
          <a:p>
            <a:pPr lvl="1" eaLnBrk="1" hangingPunct="1">
              <a:lnSpc>
                <a:spcPct val="80000"/>
              </a:lnSpc>
              <a:buFontTx/>
              <a:buNone/>
            </a:pPr>
            <a:r>
              <a:rPr lang="en-US" altLang="en-US" sz="1800" b="1" smtClean="0">
                <a:latin typeface="Courier New" panose="02070309020205020404" pitchFamily="49" charset="0"/>
                <a:ea typeface="Helvetica Neue"/>
                <a:cs typeface="Helvetica Neue"/>
              </a:rPr>
              <a:t>while(x &gt; 0)</a:t>
            </a:r>
          </a:p>
          <a:p>
            <a:pPr lvl="1" eaLnBrk="1" hangingPunct="1">
              <a:lnSpc>
                <a:spcPct val="80000"/>
              </a:lnSpc>
              <a:buFontTx/>
              <a:buNone/>
            </a:pPr>
            <a:r>
              <a:rPr lang="en-US" altLang="en-US" sz="1800" b="1" smtClean="0">
                <a:latin typeface="Courier New" panose="02070309020205020404" pitchFamily="49" charset="0"/>
                <a:ea typeface="Helvetica Neue"/>
                <a:cs typeface="Helvetica Neue"/>
              </a:rPr>
              <a:t>{</a:t>
            </a:r>
          </a:p>
          <a:p>
            <a:pPr lvl="2" eaLnBrk="1" hangingPunct="1">
              <a:lnSpc>
                <a:spcPct val="80000"/>
              </a:lnSpc>
              <a:buFontTx/>
              <a:buNone/>
            </a:pPr>
            <a:r>
              <a:rPr lang="en-US" altLang="en-US" sz="1800" b="1" smtClean="0">
                <a:latin typeface="Courier New" panose="02070309020205020404" pitchFamily="49" charset="0"/>
                <a:ea typeface="Helvetica Neue"/>
                <a:cs typeface="Helvetica Neue"/>
              </a:rPr>
              <a:t>System.out.println("x is greater than 0");</a:t>
            </a:r>
            <a:endParaRPr lang="en-US" altLang="en-US" sz="1600" b="1" smtClean="0">
              <a:latin typeface="Courier New" panose="02070309020205020404" pitchFamily="49" charset="0"/>
              <a:ea typeface="Helvetica Neue"/>
              <a:cs typeface="Helvetica Neue"/>
            </a:endParaRPr>
          </a:p>
          <a:p>
            <a:pPr lvl="1" eaLnBrk="1" hangingPunct="1">
              <a:lnSpc>
                <a:spcPct val="80000"/>
              </a:lnSpc>
              <a:buFontTx/>
              <a:buNone/>
            </a:pPr>
            <a:r>
              <a:rPr lang="en-US" altLang="en-US" sz="1800" b="1" smtClean="0">
                <a:latin typeface="Courier New" panose="02070309020205020404" pitchFamily="49" charset="0"/>
                <a:ea typeface="Helvetica Neue"/>
                <a:cs typeface="Helvetica Neue"/>
              </a:rPr>
              <a:t>}</a:t>
            </a:r>
          </a:p>
          <a:p>
            <a:pPr eaLnBrk="1" hangingPunct="1">
              <a:lnSpc>
                <a:spcPct val="80000"/>
              </a:lnSpc>
            </a:pPr>
            <a:r>
              <a:rPr lang="en-US" altLang="en-US" sz="2800" smtClean="0">
                <a:latin typeface="Helvetica Neue"/>
                <a:ea typeface="Helvetica Neue"/>
                <a:cs typeface="Helvetica Neue"/>
              </a:rPr>
              <a:t>The variable </a:t>
            </a:r>
            <a:r>
              <a:rPr lang="en-US" altLang="en-US" sz="2800" smtClean="0">
                <a:latin typeface="Courier New" panose="02070309020205020404" pitchFamily="49" charset="0"/>
                <a:ea typeface="Helvetica Neue"/>
                <a:cs typeface="Helvetica Neue"/>
              </a:rPr>
              <a:t>x</a:t>
            </a:r>
            <a:r>
              <a:rPr lang="en-US" altLang="en-US" sz="2800" smtClean="0">
                <a:latin typeface="Helvetica Neue"/>
                <a:ea typeface="Helvetica Neue"/>
                <a:cs typeface="Helvetica Neue"/>
              </a:rPr>
              <a:t> never gets decremented so it will always be greater than 0.</a:t>
            </a:r>
          </a:p>
          <a:p>
            <a:pPr eaLnBrk="1" hangingPunct="1">
              <a:lnSpc>
                <a:spcPct val="80000"/>
              </a:lnSpc>
            </a:pPr>
            <a:r>
              <a:rPr lang="en-US" altLang="en-US" sz="2400" smtClean="0">
                <a:latin typeface="Helvetica Neue"/>
                <a:ea typeface="Helvetica Neue"/>
                <a:cs typeface="Helvetica Neue"/>
              </a:rPr>
              <a:t>Adding the </a:t>
            </a:r>
            <a:r>
              <a:rPr lang="en-US" altLang="en-US" sz="2400" b="1" smtClean="0">
                <a:solidFill>
                  <a:srgbClr val="FF3300"/>
                </a:solidFill>
                <a:latin typeface="Courier New" panose="02070309020205020404" pitchFamily="49" charset="0"/>
                <a:ea typeface="Helvetica Neue"/>
                <a:cs typeface="Helvetica Neue"/>
              </a:rPr>
              <a:t>x--</a:t>
            </a:r>
            <a:r>
              <a:rPr lang="en-US" altLang="en-US" sz="2400" smtClean="0">
                <a:latin typeface="Helvetica Neue"/>
                <a:ea typeface="Helvetica Neue"/>
                <a:cs typeface="Helvetica Neue"/>
              </a:rPr>
              <a:t> above fixes the problem.</a:t>
            </a:r>
            <a:endParaRPr lang="en-US" altLang="en-US" sz="2800" smtClean="0">
              <a:latin typeface="Helvetica Neue"/>
              <a:ea typeface="Helvetica Neue"/>
              <a:cs typeface="Helvetica Neue"/>
            </a:endParaRPr>
          </a:p>
          <a:p>
            <a:pPr eaLnBrk="1" hangingPunct="1">
              <a:lnSpc>
                <a:spcPct val="80000"/>
              </a:lnSpc>
              <a:buFontTx/>
              <a:buNone/>
            </a:pPr>
            <a:r>
              <a:rPr lang="en-US" altLang="en-US" sz="2800" smtClean="0">
                <a:latin typeface="Helvetica Neue"/>
                <a:ea typeface="Helvetica Neue"/>
                <a:cs typeface="Helvetica Neue"/>
              </a:rPr>
              <a:t>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70</a:t>
            </a:fld>
            <a:endParaRPr lang="en-GB" dirty="0"/>
          </a:p>
        </p:txBody>
      </p:sp>
    </p:spTree>
    <p:extLst>
      <p:ext uri="{BB962C8B-B14F-4D97-AF65-F5344CB8AC3E}">
        <p14:creationId xmlns:p14="http://schemas.microsoft.com/office/powerpoint/2010/main" val="3635743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a:t>
            </a:r>
            <a:r>
              <a:rPr lang="en-US" altLang="en-US" smtClean="0">
                <a:latin typeface="Courier New" panose="02070309020205020404" pitchFamily="49" charset="0"/>
                <a:ea typeface="Helvetica Neue"/>
                <a:cs typeface="Helvetica Neue"/>
              </a:rPr>
              <a:t>do</a:t>
            </a:r>
            <a:r>
              <a:rPr lang="en-US" altLang="en-US" smtClean="0">
                <a:latin typeface="Helvetica Neue"/>
                <a:ea typeface="Helvetica Neue"/>
                <a:cs typeface="Helvetica Neue"/>
              </a:rPr>
              <a:t>-</a:t>
            </a:r>
            <a:r>
              <a:rPr lang="en-US" altLang="en-US" smtClean="0">
                <a:latin typeface="Courier New" panose="02070309020205020404" pitchFamily="49" charset="0"/>
                <a:ea typeface="Helvetica Neue"/>
                <a:cs typeface="Helvetica Neue"/>
              </a:rPr>
              <a:t>while</a:t>
            </a:r>
            <a:r>
              <a:rPr lang="en-US" altLang="en-US" smtClean="0">
                <a:latin typeface="Helvetica Neue"/>
                <a:ea typeface="Helvetica Neue"/>
                <a:cs typeface="Helvetica Neue"/>
              </a:rPr>
              <a:t> Loop</a:t>
            </a:r>
          </a:p>
        </p:txBody>
      </p:sp>
      <p:sp>
        <p:nvSpPr>
          <p:cNvPr id="128003" name="Rectangle 3"/>
          <p:cNvSpPr>
            <a:spLocks noGrp="1" noChangeArrowheads="1"/>
          </p:cNvSpPr>
          <p:nvPr>
            <p:ph type="body" idx="4294967295"/>
          </p:nvPr>
        </p:nvSpPr>
        <p:spPr/>
        <p:txBody>
          <a:bodyPr/>
          <a:lstStyle/>
          <a:p>
            <a:pPr eaLnBrk="1" hangingPunct="1"/>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do</a:t>
            </a:r>
            <a:r>
              <a:rPr lang="en-US" altLang="en-US" sz="2800" smtClean="0">
                <a:latin typeface="Helvetica Neue"/>
                <a:ea typeface="Helvetica Neue"/>
                <a:cs typeface="Helvetica Neue"/>
              </a:rPr>
              <a:t>-</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 is a </a:t>
            </a:r>
            <a:r>
              <a:rPr lang="en-US" altLang="en-US" sz="2800" i="1" smtClean="0">
                <a:latin typeface="Helvetica Neue"/>
                <a:ea typeface="Helvetica Neue"/>
                <a:cs typeface="Helvetica Neue"/>
              </a:rPr>
              <a:t>post-test</a:t>
            </a:r>
            <a:r>
              <a:rPr lang="en-US" altLang="en-US" sz="2800" smtClean="0">
                <a:latin typeface="Helvetica Neue"/>
                <a:ea typeface="Helvetica Neue"/>
                <a:cs typeface="Helvetica Neue"/>
              </a:rPr>
              <a:t> loop, which means it will execute the loop prior to testing the condition.</a:t>
            </a:r>
          </a:p>
          <a:p>
            <a:pPr eaLnBrk="1" hangingPunct="1"/>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do</a:t>
            </a:r>
            <a:r>
              <a:rPr lang="en-US" altLang="en-US" sz="2800" smtClean="0">
                <a:latin typeface="Helvetica Neue"/>
                <a:ea typeface="Helvetica Neue"/>
                <a:cs typeface="Helvetica Neue"/>
              </a:rPr>
              <a:t>-</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 (sometimes called called a </a:t>
            </a:r>
            <a:r>
              <a:rPr lang="en-US" altLang="en-US" sz="2800" smtClean="0">
                <a:latin typeface="Courier New" panose="02070309020205020404" pitchFamily="49" charset="0"/>
                <a:ea typeface="Helvetica Neue"/>
                <a:cs typeface="Helvetica Neue"/>
              </a:rPr>
              <a:t>do</a:t>
            </a:r>
            <a:r>
              <a:rPr lang="en-US" altLang="en-US" sz="2800" smtClean="0">
                <a:latin typeface="Helvetica Neue"/>
                <a:ea typeface="Helvetica Neue"/>
                <a:cs typeface="Helvetica Neue"/>
              </a:rPr>
              <a:t> loop) takes the form:</a:t>
            </a:r>
          </a:p>
          <a:p>
            <a:pPr lvl="1" eaLnBrk="1" hangingPunct="1">
              <a:buFontTx/>
              <a:buNone/>
            </a:pPr>
            <a:r>
              <a:rPr lang="en-US" altLang="en-US" sz="2400" b="1" smtClean="0">
                <a:latin typeface="Courier New" panose="02070309020205020404" pitchFamily="49" charset="0"/>
                <a:ea typeface="Helvetica Neue"/>
                <a:cs typeface="Helvetica Neue"/>
              </a:rPr>
              <a:t>do</a:t>
            </a:r>
          </a:p>
          <a:p>
            <a:pPr lvl="1" eaLnBrk="1" hangingPunct="1">
              <a:buFontTx/>
              <a:buNone/>
            </a:pPr>
            <a:r>
              <a:rPr lang="en-US" altLang="en-US" sz="2400" b="1" smtClean="0">
                <a:latin typeface="Courier New" panose="02070309020205020404" pitchFamily="49" charset="0"/>
                <a:ea typeface="Helvetica Neue"/>
                <a:cs typeface="Helvetica Neue"/>
              </a:rPr>
              <a:t>{</a:t>
            </a:r>
          </a:p>
          <a:p>
            <a:pPr lvl="1" eaLnBrk="1" hangingPunct="1">
              <a:buFontTx/>
              <a:buNone/>
            </a:pPr>
            <a:r>
              <a:rPr lang="en-US" altLang="en-US" sz="2400" b="1" smtClean="0">
                <a:latin typeface="Courier New" panose="02070309020205020404" pitchFamily="49" charset="0"/>
                <a:ea typeface="Helvetica Neue"/>
                <a:cs typeface="Helvetica Neue"/>
              </a:rPr>
              <a:t>	</a:t>
            </a:r>
            <a:r>
              <a:rPr lang="en-US" altLang="en-US" sz="2400" b="1" i="1" smtClean="0">
                <a:latin typeface="Courier New" panose="02070309020205020404" pitchFamily="49" charset="0"/>
                <a:ea typeface="Helvetica Neue"/>
                <a:cs typeface="Helvetica Neue"/>
              </a:rPr>
              <a:t>statement(s);</a:t>
            </a:r>
          </a:p>
          <a:p>
            <a:pPr lvl="1" eaLnBrk="1" hangingPunct="1">
              <a:buFontTx/>
              <a:buNone/>
            </a:pPr>
            <a:r>
              <a:rPr lang="en-US" altLang="en-US" sz="2400" b="1" smtClean="0">
                <a:latin typeface="Courier New" panose="02070309020205020404" pitchFamily="49" charset="0"/>
                <a:ea typeface="Helvetica Neue"/>
                <a:cs typeface="Helvetica Neue"/>
              </a:rPr>
              <a:t>}while (</a:t>
            </a:r>
            <a:r>
              <a:rPr lang="en-US" altLang="en-US" sz="2400" b="1" i="1" smtClean="0">
                <a:latin typeface="Courier New" panose="02070309020205020404" pitchFamily="49" charset="0"/>
                <a:ea typeface="Helvetica Neue"/>
                <a:cs typeface="Helvetica Neue"/>
              </a:rPr>
              <a:t>condition</a:t>
            </a:r>
            <a:r>
              <a:rPr lang="en-US" altLang="en-US" sz="2400" b="1" smtClean="0">
                <a:latin typeface="Courier New" panose="02070309020205020404" pitchFamily="49" charset="0"/>
                <a:ea typeface="Helvetica Neue"/>
                <a:cs typeface="Helvetica Neue"/>
              </a:rPr>
              <a: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71</a:t>
            </a:fld>
            <a:endParaRPr lang="en-GB" dirty="0"/>
          </a:p>
        </p:txBody>
      </p:sp>
    </p:spTree>
    <p:extLst>
      <p:ext uri="{BB962C8B-B14F-4D97-AF65-F5344CB8AC3E}">
        <p14:creationId xmlns:p14="http://schemas.microsoft.com/office/powerpoint/2010/main" val="3968187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The </a:t>
            </a:r>
            <a:r>
              <a:rPr lang="en-US" altLang="en-US" smtClean="0">
                <a:latin typeface="Courier New" panose="02070309020205020404" pitchFamily="49" charset="0"/>
                <a:ea typeface="Helvetica Neue"/>
                <a:cs typeface="Helvetica Neue"/>
              </a:rPr>
              <a:t>for</a:t>
            </a:r>
            <a:r>
              <a:rPr lang="en-US" altLang="en-US" smtClean="0">
                <a:latin typeface="Helvetica Neue"/>
                <a:ea typeface="Helvetica Neue"/>
                <a:cs typeface="Helvetica Neue"/>
              </a:rPr>
              <a:t> Loop</a:t>
            </a:r>
          </a:p>
        </p:txBody>
      </p:sp>
      <p:sp>
        <p:nvSpPr>
          <p:cNvPr id="130051" name="Rectangle 3"/>
          <p:cNvSpPr>
            <a:spLocks noGrp="1" noChangeArrowheads="1"/>
          </p:cNvSpPr>
          <p:nvPr>
            <p:ph type="body" idx="4294967295"/>
          </p:nvPr>
        </p:nvSpPr>
        <p:spPr>
          <a:xfrm>
            <a:off x="381000" y="1447800"/>
            <a:ext cx="8382000" cy="4724400"/>
          </a:xfrm>
        </p:spPr>
        <p:txBody>
          <a:bodyPr/>
          <a:lstStyle/>
          <a:p>
            <a:pPr eaLnBrk="1" hangingPunct="1"/>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for</a:t>
            </a:r>
            <a:r>
              <a:rPr lang="en-US" altLang="en-US" sz="2800" smtClean="0">
                <a:latin typeface="Helvetica Neue"/>
                <a:ea typeface="Helvetica Neue"/>
                <a:cs typeface="Helvetica Neue"/>
              </a:rPr>
              <a:t> loop is a pre-test loop.</a:t>
            </a:r>
          </a:p>
          <a:p>
            <a:pPr eaLnBrk="1" hangingPunct="1"/>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for</a:t>
            </a:r>
            <a:r>
              <a:rPr lang="en-US" altLang="en-US" sz="2800" smtClean="0">
                <a:latin typeface="Helvetica Neue"/>
                <a:ea typeface="Helvetica Neue"/>
                <a:cs typeface="Helvetica Neue"/>
              </a:rPr>
              <a:t> loop allows the programmer to initialize a control variable, test a condition, and modify the control variable all in one line of code.</a:t>
            </a:r>
          </a:p>
          <a:p>
            <a:pPr eaLnBrk="1" hangingPunct="1"/>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for</a:t>
            </a:r>
            <a:r>
              <a:rPr lang="en-US" altLang="en-US" sz="2800" smtClean="0">
                <a:latin typeface="Helvetica Neue"/>
                <a:ea typeface="Helvetica Neue"/>
                <a:cs typeface="Helvetica Neue"/>
              </a:rPr>
              <a:t> loop takes the form:</a:t>
            </a:r>
          </a:p>
          <a:p>
            <a:pPr lvl="1" eaLnBrk="1" hangingPunct="1">
              <a:buFontTx/>
              <a:buNone/>
            </a:pPr>
            <a:r>
              <a:rPr lang="en-US" altLang="en-US" sz="2000" b="1" smtClean="0">
                <a:latin typeface="Courier New" panose="02070309020205020404" pitchFamily="49" charset="0"/>
                <a:ea typeface="Helvetica Neue"/>
                <a:cs typeface="Helvetica Neue"/>
              </a:rPr>
              <a:t>for(</a:t>
            </a:r>
            <a:r>
              <a:rPr lang="en-US" altLang="en-US" sz="2000" b="1" i="1" smtClean="0">
                <a:latin typeface="Courier New" panose="02070309020205020404" pitchFamily="49" charset="0"/>
                <a:ea typeface="Helvetica Neue"/>
                <a:cs typeface="Helvetica Neue"/>
              </a:rPr>
              <a:t>initialization</a:t>
            </a:r>
            <a:r>
              <a:rPr lang="en-US" altLang="en-US" sz="2000" b="1" smtClean="0">
                <a:latin typeface="Courier New" panose="02070309020205020404" pitchFamily="49" charset="0"/>
                <a:ea typeface="Helvetica Neue"/>
                <a:cs typeface="Helvetica Neue"/>
              </a:rPr>
              <a:t>; </a:t>
            </a:r>
            <a:r>
              <a:rPr lang="en-US" altLang="en-US" sz="2000" b="1" i="1" smtClean="0">
                <a:latin typeface="Courier New" panose="02070309020205020404" pitchFamily="49" charset="0"/>
                <a:ea typeface="Helvetica Neue"/>
                <a:cs typeface="Helvetica Neue"/>
              </a:rPr>
              <a:t>test</a:t>
            </a:r>
            <a:r>
              <a:rPr lang="en-US" altLang="en-US" sz="2000" b="1" smtClean="0">
                <a:latin typeface="Courier New" panose="02070309020205020404" pitchFamily="49" charset="0"/>
                <a:ea typeface="Helvetica Neue"/>
                <a:cs typeface="Helvetica Neue"/>
              </a:rPr>
              <a:t>; </a:t>
            </a:r>
            <a:r>
              <a:rPr lang="en-US" altLang="en-US" sz="2000" b="1" i="1" smtClean="0">
                <a:latin typeface="Courier New" panose="02070309020205020404" pitchFamily="49" charset="0"/>
                <a:ea typeface="Helvetica Neue"/>
                <a:cs typeface="Helvetica Neue"/>
              </a:rPr>
              <a:t>update</a:t>
            </a:r>
            <a:r>
              <a:rPr lang="en-US" altLang="en-US" sz="2000" b="1" smtClean="0">
                <a:latin typeface="Courier New" panose="02070309020205020404" pitchFamily="49" charset="0"/>
                <a:ea typeface="Helvetica Neue"/>
                <a:cs typeface="Helvetica Neue"/>
              </a:rPr>
              <a:t>)</a:t>
            </a:r>
          </a:p>
          <a:p>
            <a:pPr lvl="1" eaLnBrk="1" hangingPunct="1">
              <a:buFontTx/>
              <a:buNone/>
            </a:pPr>
            <a:r>
              <a:rPr lang="en-US" altLang="en-US" sz="2000" b="1" smtClean="0">
                <a:latin typeface="Courier New" panose="02070309020205020404" pitchFamily="49" charset="0"/>
                <a:ea typeface="Helvetica Neue"/>
                <a:cs typeface="Helvetica Neue"/>
              </a:rPr>
              <a:t>{</a:t>
            </a:r>
          </a:p>
          <a:p>
            <a:pPr lvl="2" eaLnBrk="1" hangingPunct="1">
              <a:buFontTx/>
              <a:buNone/>
            </a:pPr>
            <a:r>
              <a:rPr lang="en-US" altLang="en-US" sz="2000" b="1" i="1" smtClean="0">
                <a:latin typeface="Courier New" panose="02070309020205020404" pitchFamily="49" charset="0"/>
                <a:ea typeface="Helvetica Neue"/>
                <a:cs typeface="Helvetica Neue"/>
              </a:rPr>
              <a:t>statement(s)</a:t>
            </a:r>
            <a:r>
              <a:rPr lang="en-US" altLang="en-US" sz="2000" b="1" smtClean="0">
                <a:latin typeface="Courier New" panose="02070309020205020404" pitchFamily="49" charset="0"/>
                <a:ea typeface="Helvetica Neue"/>
                <a:cs typeface="Helvetica Neue"/>
              </a:rPr>
              <a:t>;</a:t>
            </a:r>
          </a:p>
          <a:p>
            <a:pPr lvl="1" eaLnBrk="1" hangingPunct="1">
              <a:buFontTx/>
              <a:buNone/>
            </a:pPr>
            <a:r>
              <a:rPr lang="en-US" altLang="en-US" sz="2000" b="1" smtClean="0">
                <a:latin typeface="Courier New" panose="02070309020205020404" pitchFamily="49" charset="0"/>
                <a:ea typeface="Helvetica Neue"/>
                <a:cs typeface="Helvetica Neue"/>
              </a:rPr>
              <a: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72</a:t>
            </a:fld>
            <a:endParaRPr lang="en-GB" dirty="0"/>
          </a:p>
        </p:txBody>
      </p:sp>
    </p:spTree>
    <p:extLst>
      <p:ext uri="{BB962C8B-B14F-4D97-AF65-F5344CB8AC3E}">
        <p14:creationId xmlns:p14="http://schemas.microsoft.com/office/powerpoint/2010/main" val="5784950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Deciding Which Loops to Use</a:t>
            </a:r>
          </a:p>
        </p:txBody>
      </p:sp>
      <p:sp>
        <p:nvSpPr>
          <p:cNvPr id="132099" name="Rectangle 3"/>
          <p:cNvSpPr>
            <a:spLocks noGrp="1" noChangeArrowheads="1"/>
          </p:cNvSpPr>
          <p:nvPr>
            <p:ph type="body" idx="4294967295"/>
          </p:nvPr>
        </p:nvSpPr>
        <p:spPr>
          <a:xfrm>
            <a:off x="381000" y="1524000"/>
            <a:ext cx="7772400" cy="4724400"/>
          </a:xfrm>
        </p:spPr>
        <p:txBody>
          <a:bodyPr/>
          <a:lstStyle/>
          <a:p>
            <a:pPr eaLnBrk="1" hangingPunct="1">
              <a:lnSpc>
                <a:spcPct val="90000"/>
              </a:lnSpc>
            </a:pPr>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a:t>
            </a:r>
          </a:p>
          <a:p>
            <a:pPr lvl="1" eaLnBrk="1" hangingPunct="1">
              <a:lnSpc>
                <a:spcPct val="90000"/>
              </a:lnSpc>
            </a:pPr>
            <a:r>
              <a:rPr lang="en-US" altLang="en-US" sz="2400" smtClean="0">
                <a:latin typeface="Helvetica Neue"/>
                <a:ea typeface="Helvetica Neue"/>
                <a:cs typeface="Helvetica Neue"/>
              </a:rPr>
              <a:t>Pretest loop</a:t>
            </a:r>
          </a:p>
          <a:p>
            <a:pPr lvl="1" eaLnBrk="1" hangingPunct="1">
              <a:lnSpc>
                <a:spcPct val="90000"/>
              </a:lnSpc>
            </a:pPr>
            <a:r>
              <a:rPr lang="en-US" altLang="en-US" sz="2400" smtClean="0">
                <a:latin typeface="Helvetica Neue"/>
                <a:ea typeface="Helvetica Neue"/>
                <a:cs typeface="Helvetica Neue"/>
              </a:rPr>
              <a:t>Use it where you do not want the statements to execute if the condition is false in the beginning.</a:t>
            </a:r>
          </a:p>
          <a:p>
            <a:pPr eaLnBrk="1" hangingPunct="1">
              <a:lnSpc>
                <a:spcPct val="90000"/>
              </a:lnSpc>
            </a:pPr>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do</a:t>
            </a:r>
            <a:r>
              <a:rPr lang="en-US" altLang="en-US" sz="2800" smtClean="0">
                <a:latin typeface="Helvetica Neue"/>
                <a:ea typeface="Helvetica Neue"/>
                <a:cs typeface="Helvetica Neue"/>
              </a:rPr>
              <a:t>-</a:t>
            </a:r>
            <a:r>
              <a:rPr lang="en-US" altLang="en-US" sz="2800" smtClean="0">
                <a:latin typeface="Courier New" panose="02070309020205020404" pitchFamily="49" charset="0"/>
                <a:ea typeface="Helvetica Neue"/>
                <a:cs typeface="Helvetica Neue"/>
              </a:rPr>
              <a:t>while</a:t>
            </a:r>
            <a:r>
              <a:rPr lang="en-US" altLang="en-US" sz="2800" smtClean="0">
                <a:latin typeface="Helvetica Neue"/>
                <a:ea typeface="Helvetica Neue"/>
                <a:cs typeface="Helvetica Neue"/>
              </a:rPr>
              <a:t> loop:</a:t>
            </a:r>
          </a:p>
          <a:p>
            <a:pPr lvl="1" eaLnBrk="1" hangingPunct="1">
              <a:lnSpc>
                <a:spcPct val="90000"/>
              </a:lnSpc>
            </a:pPr>
            <a:r>
              <a:rPr lang="en-US" altLang="en-US" sz="2400" smtClean="0">
                <a:latin typeface="Helvetica Neue"/>
                <a:ea typeface="Helvetica Neue"/>
                <a:cs typeface="Helvetica Neue"/>
              </a:rPr>
              <a:t>Post-test loop</a:t>
            </a:r>
          </a:p>
          <a:p>
            <a:pPr lvl="1" eaLnBrk="1" hangingPunct="1">
              <a:lnSpc>
                <a:spcPct val="90000"/>
              </a:lnSpc>
            </a:pPr>
            <a:r>
              <a:rPr lang="en-US" altLang="en-US" sz="2400" smtClean="0">
                <a:latin typeface="Helvetica Neue"/>
                <a:ea typeface="Helvetica Neue"/>
                <a:cs typeface="Helvetica Neue"/>
              </a:rPr>
              <a:t>Use it where you want the statements to execute at least one time.</a:t>
            </a:r>
          </a:p>
          <a:p>
            <a:pPr eaLnBrk="1" hangingPunct="1">
              <a:lnSpc>
                <a:spcPct val="90000"/>
              </a:lnSpc>
            </a:pPr>
            <a:r>
              <a:rPr lang="en-US" altLang="en-US" sz="2800" smtClean="0">
                <a:latin typeface="Helvetica Neue"/>
                <a:ea typeface="Helvetica Neue"/>
                <a:cs typeface="Helvetica Neue"/>
              </a:rPr>
              <a:t>The </a:t>
            </a:r>
            <a:r>
              <a:rPr lang="en-US" altLang="en-US" sz="2800" smtClean="0">
                <a:latin typeface="Courier New" panose="02070309020205020404" pitchFamily="49" charset="0"/>
                <a:ea typeface="Helvetica Neue"/>
                <a:cs typeface="Helvetica Neue"/>
              </a:rPr>
              <a:t>for</a:t>
            </a:r>
            <a:r>
              <a:rPr lang="en-US" altLang="en-US" sz="2800" smtClean="0">
                <a:latin typeface="Helvetica Neue"/>
                <a:ea typeface="Helvetica Neue"/>
                <a:cs typeface="Helvetica Neue"/>
              </a:rPr>
              <a:t> loop:</a:t>
            </a:r>
          </a:p>
          <a:p>
            <a:pPr lvl="1" eaLnBrk="1" hangingPunct="1">
              <a:lnSpc>
                <a:spcPct val="90000"/>
              </a:lnSpc>
            </a:pPr>
            <a:r>
              <a:rPr lang="en-US" altLang="en-US" sz="2400" smtClean="0">
                <a:latin typeface="Helvetica Neue"/>
                <a:ea typeface="Helvetica Neue"/>
                <a:cs typeface="Helvetica Neue"/>
              </a:rPr>
              <a:t>Pretest loop</a:t>
            </a:r>
          </a:p>
          <a:p>
            <a:pPr lvl="1" eaLnBrk="1" hangingPunct="1">
              <a:lnSpc>
                <a:spcPct val="90000"/>
              </a:lnSpc>
            </a:pPr>
            <a:r>
              <a:rPr lang="en-US" altLang="en-US" sz="2400" smtClean="0">
                <a:latin typeface="Helvetica Neue"/>
                <a:ea typeface="Helvetica Neue"/>
                <a:cs typeface="Helvetica Neue"/>
              </a:rPr>
              <a:t>Use it where there is some type of counting variable that can be evaluated.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73</a:t>
            </a:fld>
            <a:endParaRPr lang="en-GB" dirty="0"/>
          </a:p>
        </p:txBody>
      </p:sp>
    </p:spTree>
    <p:extLst>
      <p:ext uri="{BB962C8B-B14F-4D97-AF65-F5344CB8AC3E}">
        <p14:creationId xmlns:p14="http://schemas.microsoft.com/office/powerpoint/2010/main" val="31698839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pPr eaLnBrk="1" hangingPunct="1"/>
            <a:r>
              <a:rPr lang="en-US" altLang="en-US" dirty="0" smtClean="0">
                <a:latin typeface="Helvetica Neue"/>
                <a:ea typeface="Helvetica Neue"/>
                <a:cs typeface="Helvetica Neue"/>
              </a:rPr>
              <a:t>Activity 2</a:t>
            </a:r>
          </a:p>
        </p:txBody>
      </p:sp>
      <p:sp>
        <p:nvSpPr>
          <p:cNvPr id="162819" name="Rectangle 3"/>
          <p:cNvSpPr>
            <a:spLocks noGrp="1" noChangeArrowheads="1"/>
          </p:cNvSpPr>
          <p:nvPr>
            <p:ph type="body" idx="4294967295"/>
          </p:nvPr>
        </p:nvSpPr>
        <p:spPr/>
        <p:txBody>
          <a:bodyPr>
            <a:normAutofit fontScale="92500" lnSpcReduction="20000"/>
          </a:bodyPr>
          <a:lstStyle/>
          <a:p>
            <a:pPr marL="0" indent="0">
              <a:buFontTx/>
              <a:buNone/>
            </a:pPr>
            <a:r>
              <a:rPr lang="en-US" altLang="en-US" sz="1600" b="1" i="1" smtClean="0">
                <a:latin typeface="Helvetica Neue"/>
                <a:ea typeface="Helvetica Neue"/>
                <a:cs typeface="Helvetica Neue"/>
              </a:rPr>
              <a:t>Bar Chart </a:t>
            </a:r>
            <a:endParaRPr lang="en-US" altLang="en-US" sz="1600" smtClean="0">
              <a:latin typeface="Helvetica Neue"/>
              <a:ea typeface="Helvetica Neue"/>
              <a:cs typeface="Helvetica Neue"/>
            </a:endParaRPr>
          </a:p>
          <a:p>
            <a:pPr marL="0" indent="0">
              <a:buFontTx/>
              <a:buNone/>
            </a:pPr>
            <a:r>
              <a:rPr lang="en-US" altLang="en-US" sz="1600" i="1" smtClean="0">
                <a:latin typeface="Helvetica Neue"/>
                <a:ea typeface="Helvetica Neue"/>
                <a:cs typeface="Helvetica Neue"/>
              </a:rPr>
              <a:t>Write a program that asks the user to enter today’s sales for five stores. The program should display a bar chart comparing each store’s sales. Create each bar in the bar chart by displaying a row of asterisks. Each asterisk should represent $100 of sales. Here is an example of the program’s output: </a:t>
            </a:r>
            <a:endParaRPr lang="en-US" altLang="en-US" sz="1600" smtClean="0">
              <a:latin typeface="Helvetica Neue"/>
              <a:ea typeface="Helvetica Neue"/>
              <a:cs typeface="Helvetica Neue"/>
            </a:endParaRPr>
          </a:p>
          <a:p>
            <a:pPr marL="0" indent="0">
              <a:buFontTx/>
              <a:buNone/>
            </a:pPr>
            <a:endParaRPr lang="en-US" altLang="en-US" sz="1600" i="1" smtClean="0">
              <a:latin typeface="Helvetica Neue"/>
              <a:ea typeface="Helvetica Neue"/>
              <a:cs typeface="Helvetica Neue"/>
            </a:endParaRPr>
          </a:p>
          <a:p>
            <a:pPr marL="0" indent="0">
              <a:buFontTx/>
              <a:buNone/>
            </a:pPr>
            <a:r>
              <a:rPr lang="en-US" altLang="en-US" sz="1600" i="1" smtClean="0">
                <a:latin typeface="Helvetica Neue"/>
                <a:ea typeface="Helvetica Neue"/>
                <a:cs typeface="Helvetica Neue"/>
              </a:rPr>
              <a:t>Enter today's sales for store 1: </a:t>
            </a:r>
            <a:r>
              <a:rPr lang="en-US" altLang="en-US" sz="1600" b="1" i="1" smtClean="0">
                <a:latin typeface="Helvetica Neue"/>
                <a:ea typeface="Helvetica Neue"/>
                <a:cs typeface="Helvetica Neue"/>
              </a:rPr>
              <a:t>1000 [enter] </a:t>
            </a:r>
          </a:p>
          <a:p>
            <a:pPr marL="0" indent="0">
              <a:buFontTx/>
              <a:buNone/>
            </a:pPr>
            <a:r>
              <a:rPr lang="en-US" altLang="en-US" sz="1600" i="1" smtClean="0">
                <a:latin typeface="Helvetica Neue"/>
                <a:ea typeface="Helvetica Neue"/>
                <a:cs typeface="Helvetica Neue"/>
              </a:rPr>
              <a:t>Enter today's sales for store 2: </a:t>
            </a:r>
            <a:r>
              <a:rPr lang="en-US" altLang="en-US" sz="1600" b="1" i="1" smtClean="0">
                <a:latin typeface="Helvetica Neue"/>
                <a:ea typeface="Helvetica Neue"/>
                <a:cs typeface="Helvetica Neue"/>
              </a:rPr>
              <a:t>1200 [enter] </a:t>
            </a:r>
          </a:p>
          <a:p>
            <a:pPr marL="0" indent="0">
              <a:buFontTx/>
              <a:buNone/>
            </a:pPr>
            <a:r>
              <a:rPr lang="en-US" altLang="en-US" sz="1600" i="1" smtClean="0">
                <a:latin typeface="Helvetica Neue"/>
                <a:ea typeface="Helvetica Neue"/>
                <a:cs typeface="Helvetica Neue"/>
              </a:rPr>
              <a:t>Enter today's sales for store 3: </a:t>
            </a:r>
            <a:r>
              <a:rPr lang="en-US" altLang="en-US" sz="1600" b="1" i="1" smtClean="0">
                <a:latin typeface="Helvetica Neue"/>
                <a:ea typeface="Helvetica Neue"/>
                <a:cs typeface="Helvetica Neue"/>
              </a:rPr>
              <a:t>1800 [enter] </a:t>
            </a:r>
          </a:p>
          <a:p>
            <a:pPr marL="0" indent="0">
              <a:buFontTx/>
              <a:buNone/>
            </a:pPr>
            <a:r>
              <a:rPr lang="en-US" altLang="en-US" sz="1600" i="1" smtClean="0">
                <a:latin typeface="Helvetica Neue"/>
                <a:ea typeface="Helvetica Neue"/>
                <a:cs typeface="Helvetica Neue"/>
              </a:rPr>
              <a:t>Enter today's sales for store 4: </a:t>
            </a:r>
            <a:r>
              <a:rPr lang="en-US" altLang="en-US" sz="1600" b="1" i="1" smtClean="0">
                <a:latin typeface="Helvetica Neue"/>
                <a:ea typeface="Helvetica Neue"/>
                <a:cs typeface="Helvetica Neue"/>
              </a:rPr>
              <a:t>800 [enter] </a:t>
            </a:r>
          </a:p>
          <a:p>
            <a:pPr marL="0" indent="0">
              <a:buFontTx/>
              <a:buNone/>
            </a:pPr>
            <a:r>
              <a:rPr lang="en-US" altLang="en-US" sz="1600" i="1" smtClean="0">
                <a:latin typeface="Helvetica Neue"/>
                <a:ea typeface="Helvetica Neue"/>
                <a:cs typeface="Helvetica Neue"/>
              </a:rPr>
              <a:t>Enter today's sales for store 5: </a:t>
            </a:r>
            <a:r>
              <a:rPr lang="en-US" altLang="en-US" sz="1600" b="1" i="1" smtClean="0">
                <a:latin typeface="Helvetica Neue"/>
                <a:ea typeface="Helvetica Neue"/>
                <a:cs typeface="Helvetica Neue"/>
              </a:rPr>
              <a:t>1900 [enter] </a:t>
            </a:r>
            <a:endParaRPr lang="en-US" altLang="en-US" sz="1600" smtClean="0">
              <a:latin typeface="Helvetica Neue"/>
              <a:ea typeface="Helvetica Neue"/>
              <a:cs typeface="Helvetica Neue"/>
            </a:endParaRPr>
          </a:p>
          <a:p>
            <a:pPr marL="0" indent="0">
              <a:buFontTx/>
              <a:buNone/>
            </a:pPr>
            <a:endParaRPr lang="en-US" altLang="en-US" sz="1600" i="1" smtClean="0">
              <a:latin typeface="Helvetica Neue"/>
              <a:ea typeface="Helvetica Neue"/>
              <a:cs typeface="Helvetica Neue"/>
            </a:endParaRPr>
          </a:p>
          <a:p>
            <a:pPr marL="0" indent="0">
              <a:buFontTx/>
              <a:buNone/>
            </a:pPr>
            <a:r>
              <a:rPr lang="en-US" altLang="en-US" sz="1600" i="1" smtClean="0">
                <a:latin typeface="Helvetica Neue"/>
                <a:ea typeface="Helvetica Neue"/>
                <a:cs typeface="Helvetica Neue"/>
              </a:rPr>
              <a:t>SALES BAR CHART</a:t>
            </a:r>
            <a:br>
              <a:rPr lang="en-US" altLang="en-US" sz="1600" i="1" smtClean="0">
                <a:latin typeface="Helvetica Neue"/>
                <a:ea typeface="Helvetica Neue"/>
                <a:cs typeface="Helvetica Neue"/>
              </a:rPr>
            </a:br>
            <a:r>
              <a:rPr lang="en-US" altLang="en-US" sz="1600" i="1" smtClean="0">
                <a:latin typeface="Helvetica Neue"/>
                <a:ea typeface="Helvetica Neue"/>
                <a:cs typeface="Helvetica Neue"/>
              </a:rPr>
              <a:t>Store 1: **********</a:t>
            </a:r>
            <a:br>
              <a:rPr lang="en-US" altLang="en-US" sz="1600" i="1" smtClean="0">
                <a:latin typeface="Helvetica Neue"/>
                <a:ea typeface="Helvetica Neue"/>
                <a:cs typeface="Helvetica Neue"/>
              </a:rPr>
            </a:br>
            <a:r>
              <a:rPr lang="en-US" altLang="en-US" sz="1600" i="1" smtClean="0">
                <a:latin typeface="Helvetica Neue"/>
                <a:ea typeface="Helvetica Neue"/>
                <a:cs typeface="Helvetica Neue"/>
              </a:rPr>
              <a:t>Store 2: ************</a:t>
            </a:r>
            <a:br>
              <a:rPr lang="en-US" altLang="en-US" sz="1600" i="1" smtClean="0">
                <a:latin typeface="Helvetica Neue"/>
                <a:ea typeface="Helvetica Neue"/>
                <a:cs typeface="Helvetica Neue"/>
              </a:rPr>
            </a:br>
            <a:r>
              <a:rPr lang="en-US" altLang="en-US" sz="1600" i="1" smtClean="0">
                <a:latin typeface="Helvetica Neue"/>
                <a:ea typeface="Helvetica Neue"/>
                <a:cs typeface="Helvetica Neue"/>
              </a:rPr>
              <a:t>Store 3: ******************</a:t>
            </a:r>
          </a:p>
          <a:p>
            <a:pPr marL="0" indent="0">
              <a:buFontTx/>
              <a:buNone/>
            </a:pPr>
            <a:r>
              <a:rPr lang="en-US" altLang="en-US" sz="1600" i="1" smtClean="0">
                <a:latin typeface="Helvetica Neue"/>
                <a:ea typeface="Helvetica Neue"/>
                <a:cs typeface="Helvetica Neue"/>
              </a:rPr>
              <a:t>Store 4: ******** </a:t>
            </a:r>
            <a:endParaRPr lang="en-US" altLang="en-US" sz="1600" smtClean="0">
              <a:latin typeface="Helvetica Neue"/>
              <a:ea typeface="Helvetica Neue"/>
              <a:cs typeface="Helvetica Neue"/>
            </a:endParaRPr>
          </a:p>
          <a:p>
            <a:pPr marL="0" indent="0">
              <a:buFontTx/>
              <a:buNone/>
            </a:pPr>
            <a:r>
              <a:rPr lang="en-US" altLang="en-US" sz="1600" i="1" smtClean="0">
                <a:latin typeface="Helvetica Neue"/>
                <a:ea typeface="Helvetica Neue"/>
                <a:cs typeface="Helvetica Neue"/>
              </a:rPr>
              <a:t>Store 5: ******************* </a:t>
            </a:r>
            <a:endParaRPr lang="en-US" altLang="en-US" sz="1600" smtClean="0">
              <a:latin typeface="Helvetica Neue"/>
              <a:ea typeface="Helvetica Neue"/>
              <a:cs typeface="Helvetica Neue"/>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74</a:t>
            </a:fld>
            <a:endParaRPr lang="en-GB" dirty="0"/>
          </a:p>
        </p:txBody>
      </p:sp>
    </p:spTree>
    <p:extLst>
      <p:ext uri="{BB962C8B-B14F-4D97-AF65-F5344CB8AC3E}">
        <p14:creationId xmlns:p14="http://schemas.microsoft.com/office/powerpoint/2010/main" val="36036847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 xmlns:a16="http://schemas.microsoft.com/office/drawing/2014/main" id="{B43DC17E-8735-49A9-8CFA-681CB943D2FE}"/>
              </a:ext>
            </a:extLst>
          </p:cNvPr>
          <p:cNvSpPr>
            <a:spLocks noGrp="1" noChangeArrowheads="1"/>
          </p:cNvSpPr>
          <p:nvPr>
            <p:ph type="title" idx="4294967295"/>
          </p:nvPr>
        </p:nvSpPr>
        <p:spPr/>
        <p:txBody>
          <a:bodyPr/>
          <a:lstStyle/>
          <a:p>
            <a:pPr eaLnBrk="1" hangingPunct="1"/>
            <a:r>
              <a:rPr lang="en-US" altLang="en-US"/>
              <a:t>File Input and Output</a:t>
            </a:r>
          </a:p>
        </p:txBody>
      </p:sp>
      <p:sp>
        <p:nvSpPr>
          <p:cNvPr id="57348" name="Rectangle 3">
            <a:extLst>
              <a:ext uri="{FF2B5EF4-FFF2-40B4-BE49-F238E27FC236}">
                <a16:creationId xmlns="" xmlns:a16="http://schemas.microsoft.com/office/drawing/2014/main" id="{65785820-BDBD-4441-A3F4-A5019A5D99D0}"/>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sz="2800"/>
              <a:t>Reentering data all the time could get tedious for the user.</a:t>
            </a:r>
          </a:p>
          <a:p>
            <a:pPr eaLnBrk="1" hangingPunct="1">
              <a:lnSpc>
                <a:spcPct val="90000"/>
              </a:lnSpc>
            </a:pPr>
            <a:r>
              <a:rPr lang="en-US" altLang="en-US" sz="2800"/>
              <a:t>The data can be saved to a file.</a:t>
            </a:r>
          </a:p>
          <a:p>
            <a:pPr lvl="1" eaLnBrk="1" hangingPunct="1">
              <a:lnSpc>
                <a:spcPct val="90000"/>
              </a:lnSpc>
            </a:pPr>
            <a:r>
              <a:rPr lang="en-US" altLang="en-US" sz="2400"/>
              <a:t>Files can be </a:t>
            </a:r>
            <a:r>
              <a:rPr lang="en-US" altLang="en-US" sz="2400" i="1"/>
              <a:t>input files</a:t>
            </a:r>
            <a:r>
              <a:rPr lang="en-US" altLang="en-US" sz="2400"/>
              <a:t> or </a:t>
            </a:r>
            <a:r>
              <a:rPr lang="en-US" altLang="en-US" sz="2400" i="1"/>
              <a:t>output files</a:t>
            </a:r>
            <a:r>
              <a:rPr lang="en-US" altLang="en-US" sz="2400"/>
              <a:t>.</a:t>
            </a:r>
          </a:p>
          <a:p>
            <a:pPr eaLnBrk="1" hangingPunct="1">
              <a:lnSpc>
                <a:spcPct val="90000"/>
              </a:lnSpc>
            </a:pPr>
            <a:r>
              <a:rPr lang="en-US" altLang="en-US" sz="2800"/>
              <a:t>Files:</a:t>
            </a:r>
          </a:p>
          <a:p>
            <a:pPr lvl="1" eaLnBrk="1" hangingPunct="1">
              <a:lnSpc>
                <a:spcPct val="90000"/>
              </a:lnSpc>
            </a:pPr>
            <a:r>
              <a:rPr lang="en-US" altLang="en-US" sz="2400"/>
              <a:t>Files have to be opened.</a:t>
            </a:r>
          </a:p>
          <a:p>
            <a:pPr lvl="1" eaLnBrk="1" hangingPunct="1">
              <a:lnSpc>
                <a:spcPct val="90000"/>
              </a:lnSpc>
            </a:pPr>
            <a:r>
              <a:rPr lang="en-US" altLang="en-US" sz="2400"/>
              <a:t>Data is then written to the file.</a:t>
            </a:r>
          </a:p>
          <a:p>
            <a:pPr lvl="1" eaLnBrk="1" hangingPunct="1">
              <a:lnSpc>
                <a:spcPct val="90000"/>
              </a:lnSpc>
            </a:pPr>
            <a:r>
              <a:rPr lang="en-US" altLang="en-US" sz="2400"/>
              <a:t>The file must be closed prior to program termination.</a:t>
            </a:r>
          </a:p>
          <a:p>
            <a:pPr eaLnBrk="1" hangingPunct="1">
              <a:lnSpc>
                <a:spcPct val="90000"/>
              </a:lnSpc>
            </a:pPr>
            <a:r>
              <a:rPr lang="en-US" altLang="en-US" sz="2800"/>
              <a:t>In general, there are two types of files:</a:t>
            </a:r>
          </a:p>
          <a:p>
            <a:pPr lvl="1" eaLnBrk="1" hangingPunct="1">
              <a:lnSpc>
                <a:spcPct val="90000"/>
              </a:lnSpc>
            </a:pPr>
            <a:r>
              <a:rPr lang="en-US" altLang="en-US" sz="2400"/>
              <a:t>binary</a:t>
            </a:r>
          </a:p>
          <a:p>
            <a:pPr lvl="1" eaLnBrk="1" hangingPunct="1">
              <a:lnSpc>
                <a:spcPct val="90000"/>
              </a:lnSpc>
            </a:pPr>
            <a:r>
              <a:rPr lang="en-US" altLang="en-US" sz="2400"/>
              <a:t>text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75</a:t>
            </a:fld>
            <a:endParaRPr lang="en-GB" dirty="0"/>
          </a:p>
        </p:txBody>
      </p:sp>
    </p:spTree>
    <p:extLst>
      <p:ext uri="{BB962C8B-B14F-4D97-AF65-F5344CB8AC3E}">
        <p14:creationId xmlns:p14="http://schemas.microsoft.com/office/powerpoint/2010/main" val="3043528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 xmlns:a16="http://schemas.microsoft.com/office/drawing/2014/main" id="{9354ADAC-C148-424A-898D-F6963EEAA6DC}"/>
              </a:ext>
            </a:extLst>
          </p:cNvPr>
          <p:cNvSpPr>
            <a:spLocks noGrp="1" noChangeArrowheads="1"/>
          </p:cNvSpPr>
          <p:nvPr>
            <p:ph type="title" idx="4294967295"/>
          </p:nvPr>
        </p:nvSpPr>
        <p:spPr/>
        <p:txBody>
          <a:bodyPr/>
          <a:lstStyle/>
          <a:p>
            <a:pPr eaLnBrk="1" hangingPunct="1"/>
            <a:r>
              <a:rPr lang="en-US" altLang="en-US"/>
              <a:t>Writing Text To a File</a:t>
            </a:r>
          </a:p>
        </p:txBody>
      </p:sp>
      <p:sp>
        <p:nvSpPr>
          <p:cNvPr id="59396" name="Rectangle 3">
            <a:extLst>
              <a:ext uri="{FF2B5EF4-FFF2-40B4-BE49-F238E27FC236}">
                <a16:creationId xmlns="" xmlns:a16="http://schemas.microsoft.com/office/drawing/2014/main" id="{8D91DCB2-1CB8-4849-8816-B7EC8BDD8D8D}"/>
              </a:ext>
            </a:extLst>
          </p:cNvPr>
          <p:cNvSpPr>
            <a:spLocks noGrp="1" noChangeArrowheads="1"/>
          </p:cNvSpPr>
          <p:nvPr>
            <p:ph type="body" idx="4294967295"/>
          </p:nvPr>
        </p:nvSpPr>
        <p:spPr/>
        <p:txBody>
          <a:bodyPr/>
          <a:lstStyle/>
          <a:p>
            <a:pPr eaLnBrk="1" hangingPunct="1"/>
            <a:r>
              <a:rPr lang="en-US" altLang="en-US"/>
              <a:t>To open a file for text output you create an instance of the </a:t>
            </a:r>
            <a:r>
              <a:rPr lang="en-US" altLang="en-US">
                <a:latin typeface="Courier New" panose="02070309020205020404" pitchFamily="49" charset="0"/>
              </a:rPr>
              <a:t>PrintWriter</a:t>
            </a:r>
            <a:r>
              <a:rPr lang="en-US" altLang="en-US"/>
              <a:t> class. </a:t>
            </a:r>
          </a:p>
        </p:txBody>
      </p:sp>
      <p:sp>
        <p:nvSpPr>
          <p:cNvPr id="59397" name="Text Box 4">
            <a:extLst>
              <a:ext uri="{FF2B5EF4-FFF2-40B4-BE49-F238E27FC236}">
                <a16:creationId xmlns="" xmlns:a16="http://schemas.microsoft.com/office/drawing/2014/main" id="{924C1145-2611-4E43-BDE3-0B52930165A0}"/>
              </a:ext>
            </a:extLst>
          </p:cNvPr>
          <p:cNvSpPr txBox="1">
            <a:spLocks noChangeArrowheads="1"/>
          </p:cNvSpPr>
          <p:nvPr/>
        </p:nvSpPr>
        <p:spPr bwMode="auto">
          <a:xfrm>
            <a:off x="152400" y="28194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1800">
                <a:latin typeface="Courier New" panose="02070309020205020404" pitchFamily="49" charset="0"/>
              </a:rPr>
              <a:t>PrintWriter outputFile = new PrintWriter("StudentData.txt");</a:t>
            </a:r>
          </a:p>
        </p:txBody>
      </p:sp>
      <p:sp>
        <p:nvSpPr>
          <p:cNvPr id="59398" name="Text Box 5">
            <a:extLst>
              <a:ext uri="{FF2B5EF4-FFF2-40B4-BE49-F238E27FC236}">
                <a16:creationId xmlns="" xmlns:a16="http://schemas.microsoft.com/office/drawing/2014/main" id="{A2C268B5-1EA9-48A2-B8D6-458808E2AB6C}"/>
              </a:ext>
            </a:extLst>
          </p:cNvPr>
          <p:cNvSpPr txBox="1">
            <a:spLocks noChangeArrowheads="1"/>
          </p:cNvSpPr>
          <p:nvPr/>
        </p:nvSpPr>
        <p:spPr bwMode="auto">
          <a:xfrm>
            <a:off x="838200" y="4191000"/>
            <a:ext cx="39624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Pass the name of the file that you wish to open as an argument to the </a:t>
            </a:r>
            <a:r>
              <a:rPr lang="en-US" altLang="en-US" sz="2000" b="1">
                <a:solidFill>
                  <a:srgbClr val="FF3300"/>
                </a:solidFill>
                <a:latin typeface="Courier New" panose="02070309020205020404" pitchFamily="49" charset="0"/>
              </a:rPr>
              <a:t>PrintWriter</a:t>
            </a:r>
            <a:r>
              <a:rPr lang="en-US" altLang="en-US" sz="2000" b="1">
                <a:solidFill>
                  <a:srgbClr val="FF3300"/>
                </a:solidFill>
              </a:rPr>
              <a:t> constructor.</a:t>
            </a:r>
            <a:endParaRPr lang="en-US" altLang="en-US" sz="2000" b="1">
              <a:solidFill>
                <a:srgbClr val="FFFF00"/>
              </a:solidFill>
            </a:endParaRPr>
          </a:p>
        </p:txBody>
      </p:sp>
      <p:grpSp>
        <p:nvGrpSpPr>
          <p:cNvPr id="59399" name="Group 10">
            <a:extLst>
              <a:ext uri="{FF2B5EF4-FFF2-40B4-BE49-F238E27FC236}">
                <a16:creationId xmlns="" xmlns:a16="http://schemas.microsoft.com/office/drawing/2014/main" id="{9670B3D0-A4F9-4C8A-B0E3-6DC89047F4D7}"/>
              </a:ext>
            </a:extLst>
          </p:cNvPr>
          <p:cNvGrpSpPr>
            <a:grpSpLocks/>
          </p:cNvGrpSpPr>
          <p:nvPr/>
        </p:nvGrpSpPr>
        <p:grpSpPr bwMode="auto">
          <a:xfrm>
            <a:off x="2819400" y="3200400"/>
            <a:ext cx="4343400" cy="990600"/>
            <a:chOff x="2352" y="2016"/>
            <a:chExt cx="2160" cy="624"/>
          </a:xfrm>
        </p:grpSpPr>
        <p:sp>
          <p:nvSpPr>
            <p:cNvPr id="59401" name="Line 6">
              <a:extLst>
                <a:ext uri="{FF2B5EF4-FFF2-40B4-BE49-F238E27FC236}">
                  <a16:creationId xmlns="" xmlns:a16="http://schemas.microsoft.com/office/drawing/2014/main" id="{10571999-7B28-400E-A16D-144122FC72B7}"/>
                </a:ext>
              </a:extLst>
            </p:cNvPr>
            <p:cNvSpPr>
              <a:spLocks noChangeShapeType="1"/>
            </p:cNvSpPr>
            <p:nvPr/>
          </p:nvSpPr>
          <p:spPr bwMode="auto">
            <a:xfrm flipV="1">
              <a:off x="2352" y="2400"/>
              <a:ext cx="0" cy="24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02" name="Line 7">
              <a:extLst>
                <a:ext uri="{FF2B5EF4-FFF2-40B4-BE49-F238E27FC236}">
                  <a16:creationId xmlns="" xmlns:a16="http://schemas.microsoft.com/office/drawing/2014/main" id="{23BB182E-AF20-41C1-B51C-E16E168979F1}"/>
                </a:ext>
              </a:extLst>
            </p:cNvPr>
            <p:cNvSpPr>
              <a:spLocks noChangeShapeType="1"/>
            </p:cNvSpPr>
            <p:nvPr/>
          </p:nvSpPr>
          <p:spPr bwMode="auto">
            <a:xfrm>
              <a:off x="2352" y="2400"/>
              <a:ext cx="216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03" name="Line 8">
              <a:extLst>
                <a:ext uri="{FF2B5EF4-FFF2-40B4-BE49-F238E27FC236}">
                  <a16:creationId xmlns="" xmlns:a16="http://schemas.microsoft.com/office/drawing/2014/main" id="{60BA71F3-BBAE-4E5D-B851-4D1D2C888D2A}"/>
                </a:ext>
              </a:extLst>
            </p:cNvPr>
            <p:cNvSpPr>
              <a:spLocks noChangeShapeType="1"/>
            </p:cNvSpPr>
            <p:nvPr/>
          </p:nvSpPr>
          <p:spPr bwMode="auto">
            <a:xfrm flipV="1">
              <a:off x="4512" y="2016"/>
              <a:ext cx="0" cy="384"/>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59400" name="Text Box 11">
            <a:extLst>
              <a:ext uri="{FF2B5EF4-FFF2-40B4-BE49-F238E27FC236}">
                <a16:creationId xmlns="" xmlns:a16="http://schemas.microsoft.com/office/drawing/2014/main" id="{C56ADC76-181F-4D07-9D61-825553A548C6}"/>
              </a:ext>
            </a:extLst>
          </p:cNvPr>
          <p:cNvSpPr txBox="1">
            <a:spLocks noChangeArrowheads="1"/>
          </p:cNvSpPr>
          <p:nvPr/>
        </p:nvSpPr>
        <p:spPr bwMode="auto">
          <a:xfrm>
            <a:off x="5715000" y="4191000"/>
            <a:ext cx="2895600" cy="1320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Warning: if the file already exists, it will be erased and replaced with a new file.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76</a:t>
            </a:fld>
            <a:endParaRPr lang="en-GB" dirty="0"/>
          </a:p>
        </p:txBody>
      </p:sp>
    </p:spTree>
    <p:extLst>
      <p:ext uri="{BB962C8B-B14F-4D97-AF65-F5344CB8AC3E}">
        <p14:creationId xmlns:p14="http://schemas.microsoft.com/office/powerpoint/2010/main" val="1360025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 xmlns:a16="http://schemas.microsoft.com/office/drawing/2014/main" id="{CD0D47B4-CBD0-4FB1-9D05-5DB572240925}"/>
              </a:ext>
            </a:extLst>
          </p:cNvPr>
          <p:cNvSpPr>
            <a:spLocks noGrp="1" noChangeArrowheads="1"/>
          </p:cNvSpPr>
          <p:nvPr>
            <p:ph type="title" idx="4294967295"/>
          </p:nvPr>
        </p:nvSpPr>
        <p:spPr/>
        <p:txBody>
          <a:bodyPr/>
          <a:lstStyle/>
          <a:p>
            <a:pPr eaLnBrk="1" hangingPunct="1"/>
            <a:r>
              <a:rPr lang="en-US" altLang="en-US"/>
              <a:t>The </a:t>
            </a:r>
            <a:r>
              <a:rPr lang="en-US" altLang="en-US" sz="3200">
                <a:latin typeface="Courier New" panose="02070309020205020404" pitchFamily="49" charset="0"/>
              </a:rPr>
              <a:t>PrintWriter</a:t>
            </a:r>
            <a:r>
              <a:rPr lang="en-US" altLang="en-US"/>
              <a:t> Class</a:t>
            </a:r>
          </a:p>
        </p:txBody>
      </p:sp>
      <p:sp>
        <p:nvSpPr>
          <p:cNvPr id="61444" name="Rectangle 3">
            <a:extLst>
              <a:ext uri="{FF2B5EF4-FFF2-40B4-BE49-F238E27FC236}">
                <a16:creationId xmlns="" xmlns:a16="http://schemas.microsoft.com/office/drawing/2014/main" id="{AF721FB3-B0C6-4685-A827-0513868D8F7A}"/>
              </a:ext>
            </a:extLst>
          </p:cNvPr>
          <p:cNvSpPr>
            <a:spLocks noGrp="1" noChangeArrowheads="1"/>
          </p:cNvSpPr>
          <p:nvPr>
            <p:ph type="body" idx="4294967295"/>
          </p:nvPr>
        </p:nvSpPr>
        <p:spPr>
          <a:xfrm>
            <a:off x="457200" y="1447800"/>
            <a:ext cx="8153400" cy="4724400"/>
          </a:xfrm>
        </p:spPr>
        <p:txBody>
          <a:bodyPr>
            <a:normAutofit/>
          </a:bodyPr>
          <a:lstStyle/>
          <a:p>
            <a:pPr eaLnBrk="1" hangingPunct="1">
              <a:lnSpc>
                <a:spcPct val="90000"/>
              </a:lnSpc>
            </a:pPr>
            <a:r>
              <a:rPr lang="en-US" altLang="en-US" sz="2800" dirty="0"/>
              <a:t>The </a:t>
            </a:r>
            <a:r>
              <a:rPr lang="en-US" altLang="en-US" sz="2800" dirty="0" err="1"/>
              <a:t>PrintWriter</a:t>
            </a:r>
            <a:r>
              <a:rPr lang="en-US" altLang="en-US" sz="2800" dirty="0"/>
              <a:t> class allows you to write data to a file using the print and </a:t>
            </a:r>
            <a:r>
              <a:rPr lang="en-US" altLang="en-US" sz="2800" dirty="0" err="1"/>
              <a:t>println</a:t>
            </a:r>
            <a:r>
              <a:rPr lang="en-US" altLang="en-US" sz="2800" dirty="0"/>
              <a:t> methods, as you have been using to display data on the screen. </a:t>
            </a:r>
          </a:p>
          <a:p>
            <a:pPr eaLnBrk="1" hangingPunct="1">
              <a:lnSpc>
                <a:spcPct val="90000"/>
              </a:lnSpc>
            </a:pPr>
            <a:r>
              <a:rPr lang="en-US" altLang="en-US" sz="2800" dirty="0"/>
              <a:t>Just as with the </a:t>
            </a:r>
            <a:r>
              <a:rPr lang="en-US" altLang="en-US" sz="2800" dirty="0" err="1"/>
              <a:t>System.out</a:t>
            </a:r>
            <a:r>
              <a:rPr lang="en-US" altLang="en-US" sz="2800" dirty="0"/>
              <a:t> object, the </a:t>
            </a:r>
            <a:r>
              <a:rPr lang="en-US" altLang="en-US" sz="2800" dirty="0" err="1"/>
              <a:t>println</a:t>
            </a:r>
            <a:r>
              <a:rPr lang="en-US" altLang="en-US" sz="2800" dirty="0"/>
              <a:t> method of the </a:t>
            </a:r>
            <a:r>
              <a:rPr lang="en-US" altLang="en-US" sz="2800" dirty="0" err="1"/>
              <a:t>PrintWriter</a:t>
            </a:r>
            <a:r>
              <a:rPr lang="en-US" altLang="en-US" sz="2800" dirty="0"/>
              <a:t> class will place a newline character after the written data.</a:t>
            </a:r>
          </a:p>
          <a:p>
            <a:pPr eaLnBrk="1" hangingPunct="1">
              <a:lnSpc>
                <a:spcPct val="90000"/>
              </a:lnSpc>
            </a:pPr>
            <a:r>
              <a:rPr lang="en-US" altLang="en-US" sz="2800" dirty="0"/>
              <a:t>The print method writes data without writing the newline character.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77</a:t>
            </a:fld>
            <a:endParaRPr lang="en-GB" dirty="0"/>
          </a:p>
        </p:txBody>
      </p:sp>
    </p:spTree>
    <p:extLst>
      <p:ext uri="{BB962C8B-B14F-4D97-AF65-F5344CB8AC3E}">
        <p14:creationId xmlns:p14="http://schemas.microsoft.com/office/powerpoint/2010/main" val="788910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 xmlns:a16="http://schemas.microsoft.com/office/drawing/2014/main" id="{97CF61FE-9612-42B0-8455-81680795D207}"/>
              </a:ext>
            </a:extLst>
          </p:cNvPr>
          <p:cNvSpPr>
            <a:spLocks noGrp="1" noChangeArrowheads="1"/>
          </p:cNvSpPr>
          <p:nvPr>
            <p:ph type="title" idx="4294967295"/>
          </p:nvPr>
        </p:nvSpPr>
        <p:spPr/>
        <p:txBody>
          <a:bodyPr/>
          <a:lstStyle/>
          <a:p>
            <a:pPr eaLnBrk="1" hangingPunct="1"/>
            <a:r>
              <a:rPr lang="en-US" altLang="en-US"/>
              <a:t>The </a:t>
            </a:r>
            <a:r>
              <a:rPr lang="en-US" altLang="en-US" sz="3200">
                <a:latin typeface="Courier New" panose="02070309020205020404" pitchFamily="49" charset="0"/>
              </a:rPr>
              <a:t>PrintWriter</a:t>
            </a:r>
            <a:r>
              <a:rPr lang="en-US" altLang="en-US"/>
              <a:t> Class</a:t>
            </a:r>
          </a:p>
        </p:txBody>
      </p:sp>
      <p:sp>
        <p:nvSpPr>
          <p:cNvPr id="63492" name="Text Box 4">
            <a:extLst>
              <a:ext uri="{FF2B5EF4-FFF2-40B4-BE49-F238E27FC236}">
                <a16:creationId xmlns="" xmlns:a16="http://schemas.microsoft.com/office/drawing/2014/main" id="{70F62A3A-5EC5-4A4C-BBCF-B66147527743}"/>
              </a:ext>
            </a:extLst>
          </p:cNvPr>
          <p:cNvSpPr txBox="1">
            <a:spLocks noChangeArrowheads="1"/>
          </p:cNvSpPr>
          <p:nvPr/>
        </p:nvSpPr>
        <p:spPr bwMode="auto">
          <a:xfrm>
            <a:off x="1219200" y="2466975"/>
            <a:ext cx="7772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800" dirty="0" err="1">
                <a:latin typeface="Courier New" panose="02070309020205020404" pitchFamily="49" charset="0"/>
              </a:rPr>
              <a:t>PrintWriter</a:t>
            </a:r>
            <a:r>
              <a:rPr lang="en-US" altLang="en-US" sz="1800" dirty="0">
                <a:latin typeface="Courier New" panose="02070309020205020404" pitchFamily="49" charset="0"/>
              </a:rPr>
              <a:t> </a:t>
            </a:r>
            <a:r>
              <a:rPr lang="en-US" altLang="en-US" sz="1800" dirty="0" err="1">
                <a:latin typeface="Courier New" panose="02070309020205020404" pitchFamily="49" charset="0"/>
              </a:rPr>
              <a:t>outputFile</a:t>
            </a:r>
            <a:r>
              <a:rPr lang="en-US" altLang="en-US" sz="1800" dirty="0">
                <a:latin typeface="Courier New" panose="02070309020205020404" pitchFamily="49" charset="0"/>
              </a:rPr>
              <a:t> = new </a:t>
            </a:r>
            <a:r>
              <a:rPr lang="en-US" altLang="en-US" sz="1800" dirty="0" err="1">
                <a:latin typeface="Courier New" panose="02070309020205020404" pitchFamily="49" charset="0"/>
              </a:rPr>
              <a:t>PrintWriter</a:t>
            </a:r>
            <a:r>
              <a:rPr lang="en-US" altLang="en-US" sz="1800" dirty="0">
                <a:latin typeface="Courier New" panose="02070309020205020404" pitchFamily="49" charset="0"/>
              </a:rPr>
              <a:t>("Names.dat");</a:t>
            </a:r>
          </a:p>
          <a:p>
            <a:pPr eaLnBrk="1" hangingPunct="1">
              <a:spcBef>
                <a:spcPct val="0"/>
              </a:spcBef>
              <a:buClrTx/>
              <a:buFontTx/>
              <a:buNone/>
            </a:pPr>
            <a:r>
              <a:rPr lang="en-US" altLang="en-US" sz="1800" dirty="0" err="1">
                <a:latin typeface="Courier New" panose="02070309020205020404" pitchFamily="49" charset="0"/>
              </a:rPr>
              <a:t>outputFile.println</a:t>
            </a:r>
            <a:r>
              <a:rPr lang="en-US" altLang="en-US" sz="1800" dirty="0">
                <a:latin typeface="Courier New" panose="02070309020205020404" pitchFamily="49" charset="0"/>
              </a:rPr>
              <a:t>("Chris");</a:t>
            </a:r>
          </a:p>
          <a:p>
            <a:pPr eaLnBrk="1" hangingPunct="1">
              <a:spcBef>
                <a:spcPct val="0"/>
              </a:spcBef>
              <a:buClrTx/>
              <a:buFontTx/>
              <a:buNone/>
            </a:pPr>
            <a:r>
              <a:rPr lang="en-US" altLang="en-US" sz="1800" dirty="0" err="1">
                <a:latin typeface="Courier New" panose="02070309020205020404" pitchFamily="49" charset="0"/>
              </a:rPr>
              <a:t>outputFile.println</a:t>
            </a:r>
            <a:r>
              <a:rPr lang="en-US" altLang="en-US" sz="1800" dirty="0">
                <a:latin typeface="Courier New" panose="02070309020205020404" pitchFamily="49" charset="0"/>
              </a:rPr>
              <a:t>("Kathryn");</a:t>
            </a:r>
          </a:p>
          <a:p>
            <a:pPr eaLnBrk="1" hangingPunct="1">
              <a:spcBef>
                <a:spcPct val="0"/>
              </a:spcBef>
              <a:buClrTx/>
              <a:buFontTx/>
              <a:buNone/>
            </a:pPr>
            <a:r>
              <a:rPr lang="en-US" altLang="en-US" sz="1800" dirty="0" err="1">
                <a:latin typeface="Courier New" panose="02070309020205020404" pitchFamily="49" charset="0"/>
              </a:rPr>
              <a:t>outputFile.println</a:t>
            </a:r>
            <a:r>
              <a:rPr lang="en-US" altLang="en-US" sz="1800" dirty="0">
                <a:latin typeface="Courier New" panose="02070309020205020404" pitchFamily="49" charset="0"/>
              </a:rPr>
              <a:t>("Jean");</a:t>
            </a:r>
          </a:p>
          <a:p>
            <a:pPr eaLnBrk="1" hangingPunct="1">
              <a:spcBef>
                <a:spcPct val="0"/>
              </a:spcBef>
              <a:buClrTx/>
              <a:buFontTx/>
              <a:buNone/>
            </a:pPr>
            <a:r>
              <a:rPr lang="en-US" altLang="en-US" sz="1800" dirty="0" err="1">
                <a:latin typeface="Courier New" panose="02070309020205020404" pitchFamily="49" charset="0"/>
              </a:rPr>
              <a:t>outputFile.close</a:t>
            </a:r>
            <a:r>
              <a:rPr lang="en-US" altLang="en-US" sz="1800" dirty="0">
                <a:latin typeface="Courier New" panose="02070309020205020404" pitchFamily="49" charset="0"/>
              </a:rPr>
              <a:t>();</a:t>
            </a:r>
            <a:r>
              <a:rPr lang="en-US" altLang="en-US" sz="2000" dirty="0"/>
              <a:t> </a:t>
            </a:r>
          </a:p>
        </p:txBody>
      </p:sp>
      <p:sp>
        <p:nvSpPr>
          <p:cNvPr id="63493" name="Text Box 5">
            <a:extLst>
              <a:ext uri="{FF2B5EF4-FFF2-40B4-BE49-F238E27FC236}">
                <a16:creationId xmlns="" xmlns:a16="http://schemas.microsoft.com/office/drawing/2014/main" id="{7A71E9CA-2248-4EB6-9CF8-5C6E49668A37}"/>
              </a:ext>
            </a:extLst>
          </p:cNvPr>
          <p:cNvSpPr txBox="1">
            <a:spLocks noChangeArrowheads="1"/>
          </p:cNvSpPr>
          <p:nvPr/>
        </p:nvSpPr>
        <p:spPr bwMode="auto">
          <a:xfrm>
            <a:off x="1611313" y="1555750"/>
            <a:ext cx="1828800"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Open the file.</a:t>
            </a:r>
          </a:p>
        </p:txBody>
      </p:sp>
      <p:sp>
        <p:nvSpPr>
          <p:cNvPr id="63494" name="Line 7">
            <a:extLst>
              <a:ext uri="{FF2B5EF4-FFF2-40B4-BE49-F238E27FC236}">
                <a16:creationId xmlns="" xmlns:a16="http://schemas.microsoft.com/office/drawing/2014/main" id="{F5FEE098-0E07-4459-A1DD-545AA078AFE9}"/>
              </a:ext>
            </a:extLst>
          </p:cNvPr>
          <p:cNvSpPr>
            <a:spLocks noChangeShapeType="1"/>
          </p:cNvSpPr>
          <p:nvPr/>
        </p:nvSpPr>
        <p:spPr bwMode="auto">
          <a:xfrm>
            <a:off x="1077913" y="1784350"/>
            <a:ext cx="0" cy="838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495" name="Line 6">
            <a:extLst>
              <a:ext uri="{FF2B5EF4-FFF2-40B4-BE49-F238E27FC236}">
                <a16:creationId xmlns="" xmlns:a16="http://schemas.microsoft.com/office/drawing/2014/main" id="{F08D8981-E658-4B7C-87F9-47C5B8669551}"/>
              </a:ext>
            </a:extLst>
          </p:cNvPr>
          <p:cNvSpPr>
            <a:spLocks noChangeShapeType="1"/>
          </p:cNvSpPr>
          <p:nvPr/>
        </p:nvSpPr>
        <p:spPr bwMode="auto">
          <a:xfrm flipH="1">
            <a:off x="1077913" y="1784350"/>
            <a:ext cx="533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496" name="Line 8">
            <a:extLst>
              <a:ext uri="{FF2B5EF4-FFF2-40B4-BE49-F238E27FC236}">
                <a16:creationId xmlns="" xmlns:a16="http://schemas.microsoft.com/office/drawing/2014/main" id="{5411F1A7-8F35-4D68-9BD5-9788933BA07F}"/>
              </a:ext>
            </a:extLst>
          </p:cNvPr>
          <p:cNvSpPr>
            <a:spLocks noChangeShapeType="1"/>
          </p:cNvSpPr>
          <p:nvPr/>
        </p:nvSpPr>
        <p:spPr bwMode="auto">
          <a:xfrm>
            <a:off x="1077913" y="2622550"/>
            <a:ext cx="228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497" name="Text Box 12">
            <a:extLst>
              <a:ext uri="{FF2B5EF4-FFF2-40B4-BE49-F238E27FC236}">
                <a16:creationId xmlns="" xmlns:a16="http://schemas.microsoft.com/office/drawing/2014/main" id="{1A78C195-BF49-482A-9F52-C8378AF92BF6}"/>
              </a:ext>
            </a:extLst>
          </p:cNvPr>
          <p:cNvSpPr txBox="1">
            <a:spLocks noChangeArrowheads="1"/>
          </p:cNvSpPr>
          <p:nvPr/>
        </p:nvSpPr>
        <p:spPr bwMode="auto">
          <a:xfrm>
            <a:off x="1371600" y="5029200"/>
            <a:ext cx="2667000"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Write data to the file.</a:t>
            </a:r>
          </a:p>
        </p:txBody>
      </p:sp>
      <p:grpSp>
        <p:nvGrpSpPr>
          <p:cNvPr id="63498" name="Group 22">
            <a:extLst>
              <a:ext uri="{FF2B5EF4-FFF2-40B4-BE49-F238E27FC236}">
                <a16:creationId xmlns="" xmlns:a16="http://schemas.microsoft.com/office/drawing/2014/main" id="{C1A33BC1-C2F3-4A80-B310-6B2F76F40869}"/>
              </a:ext>
            </a:extLst>
          </p:cNvPr>
          <p:cNvGrpSpPr>
            <a:grpSpLocks/>
          </p:cNvGrpSpPr>
          <p:nvPr/>
        </p:nvGrpSpPr>
        <p:grpSpPr bwMode="auto">
          <a:xfrm>
            <a:off x="1062038" y="2951163"/>
            <a:ext cx="1528762" cy="2078037"/>
            <a:chOff x="669" y="1859"/>
            <a:chExt cx="963" cy="1309"/>
          </a:xfrm>
        </p:grpSpPr>
        <p:grpSp>
          <p:nvGrpSpPr>
            <p:cNvPr id="63503" name="Group 19">
              <a:extLst>
                <a:ext uri="{FF2B5EF4-FFF2-40B4-BE49-F238E27FC236}">
                  <a16:creationId xmlns="" xmlns:a16="http://schemas.microsoft.com/office/drawing/2014/main" id="{D0308323-DE2F-489F-B376-D5DE80EE0F08}"/>
                </a:ext>
              </a:extLst>
            </p:cNvPr>
            <p:cNvGrpSpPr>
              <a:grpSpLocks/>
            </p:cNvGrpSpPr>
            <p:nvPr/>
          </p:nvGrpSpPr>
          <p:grpSpPr bwMode="auto">
            <a:xfrm>
              <a:off x="669" y="1859"/>
              <a:ext cx="148" cy="973"/>
              <a:chOff x="669" y="1859"/>
              <a:chExt cx="148" cy="973"/>
            </a:xfrm>
          </p:grpSpPr>
          <p:sp>
            <p:nvSpPr>
              <p:cNvPr id="63506" name="Line 14">
                <a:extLst>
                  <a:ext uri="{FF2B5EF4-FFF2-40B4-BE49-F238E27FC236}">
                    <a16:creationId xmlns="" xmlns:a16="http://schemas.microsoft.com/office/drawing/2014/main" id="{88738A49-3CCB-4B5D-A8C5-5213276B627D}"/>
                  </a:ext>
                </a:extLst>
              </p:cNvPr>
              <p:cNvSpPr>
                <a:spLocks noChangeShapeType="1"/>
              </p:cNvSpPr>
              <p:nvPr/>
            </p:nvSpPr>
            <p:spPr bwMode="auto">
              <a:xfrm>
                <a:off x="673" y="1859"/>
                <a:ext cx="144"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7" name="Line 15">
                <a:extLst>
                  <a:ext uri="{FF2B5EF4-FFF2-40B4-BE49-F238E27FC236}">
                    <a16:creationId xmlns="" xmlns:a16="http://schemas.microsoft.com/office/drawing/2014/main" id="{A88FA811-92AB-4029-A09D-4FC31AE5F3CE}"/>
                  </a:ext>
                </a:extLst>
              </p:cNvPr>
              <p:cNvSpPr>
                <a:spLocks noChangeShapeType="1"/>
              </p:cNvSpPr>
              <p:nvPr/>
            </p:nvSpPr>
            <p:spPr bwMode="auto">
              <a:xfrm>
                <a:off x="673" y="2039"/>
                <a:ext cx="144"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8" name="Line 16">
                <a:extLst>
                  <a:ext uri="{FF2B5EF4-FFF2-40B4-BE49-F238E27FC236}">
                    <a16:creationId xmlns="" xmlns:a16="http://schemas.microsoft.com/office/drawing/2014/main" id="{5D1799D4-8D37-41C3-8BFB-DF0D6DEA9129}"/>
                  </a:ext>
                </a:extLst>
              </p:cNvPr>
              <p:cNvSpPr>
                <a:spLocks noChangeShapeType="1"/>
              </p:cNvSpPr>
              <p:nvPr/>
            </p:nvSpPr>
            <p:spPr bwMode="auto">
              <a:xfrm>
                <a:off x="673" y="2185"/>
                <a:ext cx="144"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9" name="Line 18">
                <a:extLst>
                  <a:ext uri="{FF2B5EF4-FFF2-40B4-BE49-F238E27FC236}">
                    <a16:creationId xmlns="" xmlns:a16="http://schemas.microsoft.com/office/drawing/2014/main" id="{2E1233C6-D404-4569-9238-7E862E63A47B}"/>
                  </a:ext>
                </a:extLst>
              </p:cNvPr>
              <p:cNvSpPr>
                <a:spLocks noChangeShapeType="1"/>
              </p:cNvSpPr>
              <p:nvPr/>
            </p:nvSpPr>
            <p:spPr bwMode="auto">
              <a:xfrm>
                <a:off x="669" y="1860"/>
                <a:ext cx="3" cy="97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63504" name="Line 20">
              <a:extLst>
                <a:ext uri="{FF2B5EF4-FFF2-40B4-BE49-F238E27FC236}">
                  <a16:creationId xmlns="" xmlns:a16="http://schemas.microsoft.com/office/drawing/2014/main" id="{545BC7C7-6438-4764-B238-8DC12C1E452D}"/>
                </a:ext>
              </a:extLst>
            </p:cNvPr>
            <p:cNvSpPr>
              <a:spLocks noChangeShapeType="1"/>
            </p:cNvSpPr>
            <p:nvPr/>
          </p:nvSpPr>
          <p:spPr bwMode="auto">
            <a:xfrm>
              <a:off x="672" y="2832"/>
              <a:ext cx="96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05" name="Line 21">
              <a:extLst>
                <a:ext uri="{FF2B5EF4-FFF2-40B4-BE49-F238E27FC236}">
                  <a16:creationId xmlns="" xmlns:a16="http://schemas.microsoft.com/office/drawing/2014/main" id="{DE701C08-D0D0-46BA-AA42-2DFDAC54EE22}"/>
                </a:ext>
              </a:extLst>
            </p:cNvPr>
            <p:cNvSpPr>
              <a:spLocks noChangeShapeType="1"/>
            </p:cNvSpPr>
            <p:nvPr/>
          </p:nvSpPr>
          <p:spPr bwMode="auto">
            <a:xfrm>
              <a:off x="1632" y="2832"/>
              <a:ext cx="0" cy="33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63499" name="Text Box 23">
            <a:extLst>
              <a:ext uri="{FF2B5EF4-FFF2-40B4-BE49-F238E27FC236}">
                <a16:creationId xmlns="" xmlns:a16="http://schemas.microsoft.com/office/drawing/2014/main" id="{60AD8323-F69A-471E-9C49-04A2D4676620}"/>
              </a:ext>
            </a:extLst>
          </p:cNvPr>
          <p:cNvSpPr txBox="1">
            <a:spLocks noChangeArrowheads="1"/>
          </p:cNvSpPr>
          <p:nvPr/>
        </p:nvSpPr>
        <p:spPr bwMode="auto">
          <a:xfrm>
            <a:off x="4648200" y="4267200"/>
            <a:ext cx="1905000"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Close the file.</a:t>
            </a:r>
          </a:p>
        </p:txBody>
      </p:sp>
      <p:grpSp>
        <p:nvGrpSpPr>
          <p:cNvPr id="63500" name="Group 26">
            <a:extLst>
              <a:ext uri="{FF2B5EF4-FFF2-40B4-BE49-F238E27FC236}">
                <a16:creationId xmlns="" xmlns:a16="http://schemas.microsoft.com/office/drawing/2014/main" id="{DD373854-AB24-4892-91F0-D19CE6844CE9}"/>
              </a:ext>
            </a:extLst>
          </p:cNvPr>
          <p:cNvGrpSpPr>
            <a:grpSpLocks/>
          </p:cNvGrpSpPr>
          <p:nvPr/>
        </p:nvGrpSpPr>
        <p:grpSpPr bwMode="auto">
          <a:xfrm>
            <a:off x="3962400" y="3810000"/>
            <a:ext cx="1600200" cy="457200"/>
            <a:chOff x="2496" y="2400"/>
            <a:chExt cx="1008" cy="288"/>
          </a:xfrm>
        </p:grpSpPr>
        <p:sp>
          <p:nvSpPr>
            <p:cNvPr id="63501" name="Line 24">
              <a:extLst>
                <a:ext uri="{FF2B5EF4-FFF2-40B4-BE49-F238E27FC236}">
                  <a16:creationId xmlns="" xmlns:a16="http://schemas.microsoft.com/office/drawing/2014/main" id="{82232DEE-C176-403E-BEA1-4014F1EDB354}"/>
                </a:ext>
              </a:extLst>
            </p:cNvPr>
            <p:cNvSpPr>
              <a:spLocks noChangeShapeType="1"/>
            </p:cNvSpPr>
            <p:nvPr/>
          </p:nvSpPr>
          <p:spPr bwMode="auto">
            <a:xfrm flipV="1">
              <a:off x="3504" y="2400"/>
              <a:ext cx="0" cy="2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02" name="Line 25">
              <a:extLst>
                <a:ext uri="{FF2B5EF4-FFF2-40B4-BE49-F238E27FC236}">
                  <a16:creationId xmlns="" xmlns:a16="http://schemas.microsoft.com/office/drawing/2014/main" id="{136BAFC3-6A18-4E09-8551-DEC4C41DF9A9}"/>
                </a:ext>
              </a:extLst>
            </p:cNvPr>
            <p:cNvSpPr>
              <a:spLocks noChangeShapeType="1"/>
            </p:cNvSpPr>
            <p:nvPr/>
          </p:nvSpPr>
          <p:spPr bwMode="auto">
            <a:xfrm flipH="1">
              <a:off x="2496" y="2400"/>
              <a:ext cx="1008"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78</a:t>
            </a:fld>
            <a:endParaRPr lang="en-GB" dirty="0"/>
          </a:p>
        </p:txBody>
      </p:sp>
    </p:spTree>
    <p:extLst>
      <p:ext uri="{BB962C8B-B14F-4D97-AF65-F5344CB8AC3E}">
        <p14:creationId xmlns:p14="http://schemas.microsoft.com/office/powerpoint/2010/main" val="3543633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 xmlns:a16="http://schemas.microsoft.com/office/drawing/2014/main" id="{8B6BE0D3-1923-4E2E-B356-7665E0FE8347}"/>
              </a:ext>
            </a:extLst>
          </p:cNvPr>
          <p:cNvSpPr>
            <a:spLocks noGrp="1" noChangeArrowheads="1"/>
          </p:cNvSpPr>
          <p:nvPr>
            <p:ph type="title" idx="4294967295"/>
          </p:nvPr>
        </p:nvSpPr>
        <p:spPr/>
        <p:txBody>
          <a:bodyPr/>
          <a:lstStyle/>
          <a:p>
            <a:pPr eaLnBrk="1" hangingPunct="1"/>
            <a:r>
              <a:rPr lang="en-US" altLang="en-US"/>
              <a:t>The </a:t>
            </a:r>
            <a:r>
              <a:rPr lang="en-US" altLang="en-US" sz="3200">
                <a:latin typeface="Courier New" panose="02070309020205020404" pitchFamily="49" charset="0"/>
              </a:rPr>
              <a:t>PrintWriter</a:t>
            </a:r>
            <a:r>
              <a:rPr lang="en-US" altLang="en-US"/>
              <a:t> Class</a:t>
            </a:r>
          </a:p>
        </p:txBody>
      </p:sp>
      <p:pic>
        <p:nvPicPr>
          <p:cNvPr id="2" name="Picture 1">
            <a:extLst>
              <a:ext uri="{FF2B5EF4-FFF2-40B4-BE49-F238E27FC236}">
                <a16:creationId xmlns="" xmlns:a16="http://schemas.microsoft.com/office/drawing/2014/main" id="{50614532-F619-4799-A8E5-B5EC50872414}"/>
              </a:ext>
            </a:extLst>
          </p:cNvPr>
          <p:cNvPicPr>
            <a:picLocks noChangeAspect="1"/>
          </p:cNvPicPr>
          <p:nvPr/>
        </p:nvPicPr>
        <p:blipFill>
          <a:blip r:embed="rId3"/>
          <a:stretch>
            <a:fillRect/>
          </a:stretch>
        </p:blipFill>
        <p:spPr>
          <a:xfrm>
            <a:off x="768297" y="1690689"/>
            <a:ext cx="7727751" cy="4621621"/>
          </a:xfrm>
          <a:prstGeom prst="rect">
            <a:avLst/>
          </a:prstGeom>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79</a:t>
            </a:fld>
            <a:endParaRPr lang="en-GB" dirty="0"/>
          </a:p>
        </p:txBody>
      </p:sp>
    </p:spTree>
    <p:extLst>
      <p:ext uri="{BB962C8B-B14F-4D97-AF65-F5344CB8AC3E}">
        <p14:creationId xmlns:p14="http://schemas.microsoft.com/office/powerpoint/2010/main" val="206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xmlns="" id="{6DCAA3E3-1110-4B82-B488-EFDE0B1C1215}"/>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Portability</a:t>
            </a:r>
          </a:p>
        </p:txBody>
      </p:sp>
      <p:sp>
        <p:nvSpPr>
          <p:cNvPr id="78852" name="Rectangle 3">
            <a:extLst>
              <a:ext uri="{FF2B5EF4-FFF2-40B4-BE49-F238E27FC236}">
                <a16:creationId xmlns:a16="http://schemas.microsoft.com/office/drawing/2014/main" xmlns="" id="{89892748-DD68-46D3-B225-9ACC5D4C73DF}"/>
              </a:ext>
            </a:extLst>
          </p:cNvPr>
          <p:cNvSpPr>
            <a:spLocks noGrp="1" noChangeArrowheads="1"/>
          </p:cNvSpPr>
          <p:nvPr>
            <p:ph type="body" idx="4294967295"/>
          </p:nvPr>
        </p:nvSpPr>
        <p:spPr>
          <a:xfrm>
            <a:off x="533400" y="1447800"/>
            <a:ext cx="8294688" cy="3317875"/>
          </a:xfrm>
        </p:spPr>
        <p:txBody>
          <a:bodyPr>
            <a:normAutofit/>
          </a:bodyPr>
          <a:lstStyle/>
          <a:p>
            <a:pPr eaLnBrk="1" hangingPunct="1"/>
            <a:r>
              <a:rPr lang="en-US" altLang="en-US" sz="2400" i="1" dirty="0">
                <a:latin typeface="Times New Roman" panose="02020603050405020304" pitchFamily="18" charset="0"/>
                <a:cs typeface="Times New Roman" panose="02020603050405020304" pitchFamily="18" charset="0"/>
              </a:rPr>
              <a:t>Portable </a:t>
            </a:r>
            <a:r>
              <a:rPr lang="en-US" altLang="en-US" sz="2400" dirty="0">
                <a:latin typeface="Times New Roman" panose="02020603050405020304" pitchFamily="18" charset="0"/>
                <a:cs typeface="Times New Roman" panose="02020603050405020304" pitchFamily="18" charset="0"/>
              </a:rPr>
              <a:t>means that a program may be written on one type of computer and then run on a wide variety of computers, with little or no modification. </a:t>
            </a:r>
          </a:p>
          <a:p>
            <a:pPr eaLnBrk="1" hangingPunct="1"/>
            <a:r>
              <a:rPr lang="en-US" altLang="en-US" sz="2400" dirty="0">
                <a:latin typeface="Times New Roman" panose="02020603050405020304" pitchFamily="18" charset="0"/>
                <a:cs typeface="Times New Roman" panose="02020603050405020304" pitchFamily="18" charset="0"/>
              </a:rPr>
              <a:t>Java byte code runs on the JVM and not on any particular CPU; therefore, compiled Java programs are highly portable.</a:t>
            </a:r>
          </a:p>
          <a:p>
            <a:pPr eaLnBrk="1" hangingPunct="1"/>
            <a:r>
              <a:rPr lang="en-US" altLang="en-US" sz="2400" dirty="0">
                <a:latin typeface="Times New Roman" panose="02020603050405020304" pitchFamily="18" charset="0"/>
                <a:cs typeface="Times New Roman" panose="02020603050405020304" pitchFamily="18" charset="0"/>
              </a:rPr>
              <a:t>JVMs exist on many platforms:</a:t>
            </a:r>
          </a:p>
        </p:txBody>
      </p:sp>
      <p:sp>
        <p:nvSpPr>
          <p:cNvPr id="78853" name="Text Box 4">
            <a:extLst>
              <a:ext uri="{FF2B5EF4-FFF2-40B4-BE49-F238E27FC236}">
                <a16:creationId xmlns:a16="http://schemas.microsoft.com/office/drawing/2014/main" xmlns="" id="{108BF8A0-2B4A-492B-BB0A-E9A369AEF723}"/>
              </a:ext>
            </a:extLst>
          </p:cNvPr>
          <p:cNvSpPr txBox="1">
            <a:spLocks noChangeArrowheads="1"/>
          </p:cNvSpPr>
          <p:nvPr/>
        </p:nvSpPr>
        <p:spPr bwMode="auto">
          <a:xfrm>
            <a:off x="4343400" y="4057650"/>
            <a:ext cx="909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buClr>
                <a:schemeClr val="folHlink"/>
              </a:buClr>
              <a:buSzPct val="110000"/>
            </a:pPr>
            <a:r>
              <a:rPr lang="en-US" altLang="en-US" sz="2400" dirty="0"/>
              <a:t>Unix</a:t>
            </a:r>
          </a:p>
          <a:p>
            <a:pPr eaLnBrk="1" hangingPunct="1">
              <a:lnSpc>
                <a:spcPct val="90000"/>
              </a:lnSpc>
              <a:buClr>
                <a:schemeClr val="folHlink"/>
              </a:buClr>
              <a:buSzPct val="110000"/>
            </a:pPr>
            <a:r>
              <a:rPr lang="en-US" altLang="en-US" sz="2400" dirty="0"/>
              <a:t>BSD</a:t>
            </a:r>
          </a:p>
          <a:p>
            <a:pPr eaLnBrk="1" hangingPunct="1">
              <a:lnSpc>
                <a:spcPct val="90000"/>
              </a:lnSpc>
              <a:buClr>
                <a:schemeClr val="folHlink"/>
              </a:buClr>
              <a:buSzPct val="110000"/>
            </a:pPr>
            <a:r>
              <a:rPr lang="en-US" altLang="en-US" sz="2400" dirty="0"/>
              <a:t>Etc.</a:t>
            </a:r>
            <a:endParaRPr lang="en-US" altLang="en-US" sz="2800" dirty="0"/>
          </a:p>
        </p:txBody>
      </p:sp>
      <p:sp>
        <p:nvSpPr>
          <p:cNvPr id="78854" name="Text Box 5">
            <a:extLst>
              <a:ext uri="{FF2B5EF4-FFF2-40B4-BE49-F238E27FC236}">
                <a16:creationId xmlns:a16="http://schemas.microsoft.com/office/drawing/2014/main" xmlns="" id="{52BF3D24-D3BA-4A07-82F1-7CC9564818AE}"/>
              </a:ext>
            </a:extLst>
          </p:cNvPr>
          <p:cNvSpPr txBox="1">
            <a:spLocks noChangeArrowheads="1"/>
          </p:cNvSpPr>
          <p:nvPr/>
        </p:nvSpPr>
        <p:spPr bwMode="auto">
          <a:xfrm>
            <a:off x="1905000" y="4057650"/>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buClr>
                <a:schemeClr val="folHlink"/>
              </a:buClr>
              <a:buSzPct val="110000"/>
            </a:pPr>
            <a:r>
              <a:rPr lang="en-US" altLang="en-US" sz="2400" dirty="0"/>
              <a:t>Windows</a:t>
            </a:r>
          </a:p>
          <a:p>
            <a:pPr eaLnBrk="1" hangingPunct="1">
              <a:lnSpc>
                <a:spcPct val="90000"/>
              </a:lnSpc>
              <a:buClr>
                <a:schemeClr val="folHlink"/>
              </a:buClr>
              <a:buSzPct val="110000"/>
            </a:pPr>
            <a:r>
              <a:rPr lang="en-US" altLang="en-US" sz="2400" dirty="0"/>
              <a:t>Mac</a:t>
            </a:r>
          </a:p>
          <a:p>
            <a:pPr eaLnBrk="1" hangingPunct="1">
              <a:lnSpc>
                <a:spcPct val="90000"/>
              </a:lnSpc>
              <a:buClr>
                <a:schemeClr val="folHlink"/>
              </a:buClr>
              <a:buSzPct val="110000"/>
            </a:pPr>
            <a:r>
              <a:rPr lang="en-US" altLang="en-US" sz="2400" dirty="0"/>
              <a:t>Linux</a:t>
            </a:r>
            <a:endParaRPr lang="en-US" altLang="en-US" sz="28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a:t>
            </a:fld>
            <a:endParaRPr lang="en-GB" dirty="0"/>
          </a:p>
        </p:txBody>
      </p:sp>
    </p:spTree>
    <p:extLst>
      <p:ext uri="{BB962C8B-B14F-4D97-AF65-F5344CB8AC3E}">
        <p14:creationId xmlns:p14="http://schemas.microsoft.com/office/powerpoint/2010/main" val="14318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 xmlns:a16="http://schemas.microsoft.com/office/drawing/2014/main" id="{7EA6399E-7AB8-41B9-A787-DEDAFD7441BA}"/>
              </a:ext>
            </a:extLst>
          </p:cNvPr>
          <p:cNvSpPr>
            <a:spLocks noGrp="1" noChangeArrowheads="1"/>
          </p:cNvSpPr>
          <p:nvPr>
            <p:ph type="title" idx="4294967295"/>
          </p:nvPr>
        </p:nvSpPr>
        <p:spPr/>
        <p:txBody>
          <a:bodyPr/>
          <a:lstStyle/>
          <a:p>
            <a:pPr eaLnBrk="1" hangingPunct="1"/>
            <a:r>
              <a:rPr lang="en-US" altLang="en-US"/>
              <a:t>Exceptions</a:t>
            </a:r>
          </a:p>
        </p:txBody>
      </p:sp>
      <p:sp>
        <p:nvSpPr>
          <p:cNvPr id="67588" name="Rectangle 3">
            <a:extLst>
              <a:ext uri="{FF2B5EF4-FFF2-40B4-BE49-F238E27FC236}">
                <a16:creationId xmlns="" xmlns:a16="http://schemas.microsoft.com/office/drawing/2014/main" id="{D0281A2F-420A-42F8-9DB7-B0CC712D1634}"/>
              </a:ext>
            </a:extLst>
          </p:cNvPr>
          <p:cNvSpPr>
            <a:spLocks noGrp="1" noChangeArrowheads="1"/>
          </p:cNvSpPr>
          <p:nvPr>
            <p:ph type="body" idx="4294967295"/>
          </p:nvPr>
        </p:nvSpPr>
        <p:spPr/>
        <p:txBody>
          <a:bodyPr/>
          <a:lstStyle/>
          <a:p>
            <a:pPr eaLnBrk="1" hangingPunct="1"/>
            <a:r>
              <a:rPr lang="en-US" altLang="en-US" dirty="0"/>
              <a:t>When something unexpected happens in a Java program, an </a:t>
            </a:r>
            <a:r>
              <a:rPr lang="en-US" altLang="en-US" i="1" dirty="0"/>
              <a:t>exception</a:t>
            </a:r>
            <a:r>
              <a:rPr lang="en-US" altLang="en-US" dirty="0"/>
              <a:t> is thrown.</a:t>
            </a:r>
          </a:p>
          <a:p>
            <a:pPr eaLnBrk="1" hangingPunct="1"/>
            <a:r>
              <a:rPr lang="en-US" altLang="en-US" dirty="0"/>
              <a:t>The method that is executing when the exception is thrown must either handle the exception or pass it up the line.</a:t>
            </a:r>
          </a:p>
          <a:p>
            <a:pPr eaLnBrk="1" hangingPunct="1"/>
            <a:r>
              <a:rPr lang="en-US" altLang="en-US" dirty="0"/>
              <a:t>Handling the exception will be discussed later.</a:t>
            </a:r>
          </a:p>
          <a:p>
            <a:pPr eaLnBrk="1" hangingPunct="1"/>
            <a:r>
              <a:rPr lang="en-US" altLang="en-US" dirty="0"/>
              <a:t>To pass it up the line, the method needs a </a:t>
            </a:r>
            <a:r>
              <a:rPr lang="en-US" altLang="en-US" dirty="0">
                <a:latin typeface="Courier New" panose="02070309020205020404" pitchFamily="49" charset="0"/>
              </a:rPr>
              <a:t>throws</a:t>
            </a:r>
            <a:r>
              <a:rPr lang="en-US" altLang="en-US" dirty="0"/>
              <a:t> clause in the method header or try-catch block to catch the exception.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80</a:t>
            </a:fld>
            <a:endParaRPr lang="en-GB" dirty="0"/>
          </a:p>
        </p:txBody>
      </p:sp>
    </p:spTree>
    <p:extLst>
      <p:ext uri="{BB962C8B-B14F-4D97-AF65-F5344CB8AC3E}">
        <p14:creationId xmlns:p14="http://schemas.microsoft.com/office/powerpoint/2010/main" val="1514605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 xmlns:a16="http://schemas.microsoft.com/office/drawing/2014/main" id="{9CE0D53B-6CE4-4AEE-8510-F8F01ACD18E4}"/>
              </a:ext>
            </a:extLst>
          </p:cNvPr>
          <p:cNvSpPr>
            <a:spLocks noGrp="1" noChangeArrowheads="1"/>
          </p:cNvSpPr>
          <p:nvPr>
            <p:ph type="title" idx="4294967295"/>
          </p:nvPr>
        </p:nvSpPr>
        <p:spPr/>
        <p:txBody>
          <a:bodyPr/>
          <a:lstStyle/>
          <a:p>
            <a:pPr eaLnBrk="1" hangingPunct="1"/>
            <a:r>
              <a:rPr lang="en-US" altLang="en-US"/>
              <a:t>Exceptions</a:t>
            </a:r>
          </a:p>
        </p:txBody>
      </p:sp>
      <p:sp>
        <p:nvSpPr>
          <p:cNvPr id="69636" name="Rectangle 3">
            <a:extLst>
              <a:ext uri="{FF2B5EF4-FFF2-40B4-BE49-F238E27FC236}">
                <a16:creationId xmlns="" xmlns:a16="http://schemas.microsoft.com/office/drawing/2014/main" id="{7438FE8E-FDA7-4675-A17E-5AF01619DD3C}"/>
              </a:ext>
            </a:extLst>
          </p:cNvPr>
          <p:cNvSpPr>
            <a:spLocks noGrp="1" noChangeArrowheads="1"/>
          </p:cNvSpPr>
          <p:nvPr>
            <p:ph type="body" idx="4294967295"/>
          </p:nvPr>
        </p:nvSpPr>
        <p:spPr>
          <a:xfrm>
            <a:off x="457200" y="1447800"/>
            <a:ext cx="8229600" cy="4724400"/>
          </a:xfrm>
        </p:spPr>
        <p:txBody>
          <a:bodyPr/>
          <a:lstStyle/>
          <a:p>
            <a:pPr eaLnBrk="1" hangingPunct="1">
              <a:lnSpc>
                <a:spcPct val="90000"/>
              </a:lnSpc>
            </a:pPr>
            <a:r>
              <a:rPr lang="en-US" altLang="en-US" sz="2800"/>
              <a:t>To insert a </a:t>
            </a:r>
            <a:r>
              <a:rPr lang="en-US" altLang="en-US" sz="2800">
                <a:latin typeface="Courier New" panose="02070309020205020404" pitchFamily="49" charset="0"/>
              </a:rPr>
              <a:t>throws</a:t>
            </a:r>
            <a:r>
              <a:rPr lang="en-US" altLang="en-US" sz="2800"/>
              <a:t> clause in a method header, simply add the word </a:t>
            </a:r>
            <a:r>
              <a:rPr lang="en-US" altLang="en-US" sz="2800" i="1"/>
              <a:t>throws</a:t>
            </a:r>
            <a:r>
              <a:rPr lang="en-US" altLang="en-US" sz="2800"/>
              <a:t> and the name of the expected exception.</a:t>
            </a:r>
          </a:p>
          <a:p>
            <a:pPr eaLnBrk="1" hangingPunct="1">
              <a:lnSpc>
                <a:spcPct val="90000"/>
              </a:lnSpc>
            </a:pPr>
            <a:r>
              <a:rPr lang="en-US" altLang="en-US" sz="2800">
                <a:latin typeface="Courier New" panose="02070309020205020404" pitchFamily="49" charset="0"/>
              </a:rPr>
              <a:t>PrintWriter</a:t>
            </a:r>
            <a:r>
              <a:rPr lang="en-US" altLang="en-US" sz="2800"/>
              <a:t> objects can throw an </a:t>
            </a:r>
            <a:r>
              <a:rPr lang="en-US" altLang="en-US" sz="2800">
                <a:latin typeface="Courier New" panose="02070309020205020404" pitchFamily="49" charset="0"/>
              </a:rPr>
              <a:t>IOException</a:t>
            </a:r>
            <a:r>
              <a:rPr lang="en-US" altLang="en-US" sz="2800"/>
              <a:t>, so we write the </a:t>
            </a:r>
            <a:r>
              <a:rPr lang="en-US" altLang="en-US" sz="2800">
                <a:latin typeface="Courier New" panose="02070309020205020404" pitchFamily="49" charset="0"/>
              </a:rPr>
              <a:t>throws</a:t>
            </a:r>
            <a:r>
              <a:rPr lang="en-US" altLang="en-US" sz="2800"/>
              <a:t> clause like this:</a:t>
            </a:r>
            <a:br>
              <a:rPr lang="en-US" altLang="en-US" sz="2800"/>
            </a:br>
            <a:endParaRPr lang="en-US" altLang="en-US" sz="2800"/>
          </a:p>
          <a:p>
            <a:pPr lvl="1" eaLnBrk="1" hangingPunct="1">
              <a:lnSpc>
                <a:spcPct val="90000"/>
              </a:lnSpc>
              <a:buFontTx/>
              <a:buNone/>
            </a:pPr>
            <a:r>
              <a:rPr lang="en-US" altLang="en-US" sz="1600" b="1">
                <a:latin typeface="Courier New" panose="02070309020205020404" pitchFamily="49" charset="0"/>
              </a:rPr>
              <a:t>public static void main(String[] args) throws IOException</a:t>
            </a:r>
            <a:r>
              <a:rPr lang="en-US" altLang="en-US" sz="1400" b="1">
                <a:latin typeface="Courier New" panose="02070309020205020404" pitchFamily="49" charset="0"/>
              </a:rPr>
              <a:t/>
            </a:r>
            <a:br>
              <a:rPr lang="en-US" altLang="en-US" sz="1400" b="1">
                <a:latin typeface="Courier New" panose="02070309020205020404" pitchFamily="49" charset="0"/>
              </a:rPr>
            </a:br>
            <a:endParaRPr lang="en-US" altLang="en-US" sz="1400" b="1">
              <a:latin typeface="Courier New" panose="02070309020205020404" pitchFamily="49"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81</a:t>
            </a:fld>
            <a:endParaRPr lang="en-GB" dirty="0"/>
          </a:p>
        </p:txBody>
      </p:sp>
    </p:spTree>
    <p:extLst>
      <p:ext uri="{BB962C8B-B14F-4D97-AF65-F5344CB8AC3E}">
        <p14:creationId xmlns:p14="http://schemas.microsoft.com/office/powerpoint/2010/main" val="14010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 xmlns:a16="http://schemas.microsoft.com/office/drawing/2014/main" id="{CC00F76F-0CEB-4134-A36A-ABDD33BFC50F}"/>
              </a:ext>
            </a:extLst>
          </p:cNvPr>
          <p:cNvSpPr>
            <a:spLocks noGrp="1" noChangeArrowheads="1"/>
          </p:cNvSpPr>
          <p:nvPr>
            <p:ph type="title" idx="4294967295"/>
          </p:nvPr>
        </p:nvSpPr>
        <p:spPr/>
        <p:txBody>
          <a:bodyPr/>
          <a:lstStyle/>
          <a:p>
            <a:pPr eaLnBrk="1" hangingPunct="1"/>
            <a:r>
              <a:rPr lang="en-US" altLang="en-US"/>
              <a:t>Appending Text to a File</a:t>
            </a:r>
          </a:p>
        </p:txBody>
      </p:sp>
      <p:sp>
        <p:nvSpPr>
          <p:cNvPr id="71684" name="Rectangle 3">
            <a:extLst>
              <a:ext uri="{FF2B5EF4-FFF2-40B4-BE49-F238E27FC236}">
                <a16:creationId xmlns="" xmlns:a16="http://schemas.microsoft.com/office/drawing/2014/main" id="{BC844D88-E586-4EB8-AD3F-6912FAC7F2D5}"/>
              </a:ext>
            </a:extLst>
          </p:cNvPr>
          <p:cNvSpPr>
            <a:spLocks noGrp="1" noChangeArrowheads="1"/>
          </p:cNvSpPr>
          <p:nvPr>
            <p:ph type="body" idx="4294967295"/>
          </p:nvPr>
        </p:nvSpPr>
        <p:spPr/>
        <p:txBody>
          <a:bodyPr/>
          <a:lstStyle/>
          <a:p>
            <a:pPr eaLnBrk="1" hangingPunct="1"/>
            <a:r>
              <a:rPr lang="en-US" altLang="en-US" dirty="0"/>
              <a:t>To avoid erasing a file that already exists, create a </a:t>
            </a:r>
            <a:r>
              <a:rPr lang="en-US" altLang="en-US" dirty="0" err="1">
                <a:latin typeface="Courier New" panose="02070309020205020404" pitchFamily="49" charset="0"/>
              </a:rPr>
              <a:t>FileWriter</a:t>
            </a:r>
            <a:r>
              <a:rPr lang="en-US" altLang="en-US" dirty="0"/>
              <a:t> object in this manner:</a:t>
            </a:r>
            <a:br>
              <a:rPr lang="en-US" altLang="en-US" dirty="0"/>
            </a:br>
            <a:r>
              <a:rPr lang="en-US" altLang="en-US" dirty="0"/>
              <a:t/>
            </a:r>
            <a:br>
              <a:rPr lang="en-US" altLang="en-US" dirty="0"/>
            </a:br>
            <a:r>
              <a:rPr lang="en-US" altLang="en-US" sz="2000" dirty="0" err="1">
                <a:latin typeface="Courier New" panose="02070309020205020404" pitchFamily="49" charset="0"/>
              </a:rPr>
              <a:t>FileWriter</a:t>
            </a:r>
            <a:r>
              <a:rPr lang="en-US" altLang="en-US" sz="2000" dirty="0">
                <a:latin typeface="Courier New" panose="02070309020205020404" pitchFamily="49" charset="0"/>
              </a:rPr>
              <a:t> </a:t>
            </a:r>
            <a:r>
              <a:rPr lang="en-US" altLang="en-US" sz="2000" dirty="0" err="1">
                <a:latin typeface="Courier New" panose="02070309020205020404" pitchFamily="49" charset="0"/>
              </a:rPr>
              <a:t>fw</a:t>
            </a:r>
            <a:r>
              <a:rPr lang="en-US" altLang="en-US" sz="2000" dirty="0">
                <a:latin typeface="Courier New" panose="02070309020205020404" pitchFamily="49" charset="0"/>
              </a:rPr>
              <a:t> =</a:t>
            </a:r>
            <a:br>
              <a:rPr lang="en-US" altLang="en-US" sz="2000" dirty="0">
                <a:latin typeface="Courier New" panose="02070309020205020404" pitchFamily="49" charset="0"/>
              </a:rPr>
            </a:br>
            <a:r>
              <a:rPr lang="en-US" altLang="en-US" sz="2000" dirty="0">
                <a:latin typeface="Courier New" panose="02070309020205020404" pitchFamily="49" charset="0"/>
              </a:rPr>
              <a:t>     new </a:t>
            </a:r>
            <a:r>
              <a:rPr lang="en-US" altLang="en-US" sz="2000" dirty="0" err="1">
                <a:latin typeface="Courier New" panose="02070309020205020404" pitchFamily="49" charset="0"/>
              </a:rPr>
              <a:t>FileWriter</a:t>
            </a:r>
            <a:r>
              <a:rPr lang="en-US" altLang="en-US" sz="2000" dirty="0">
                <a:latin typeface="Courier New" panose="02070309020205020404" pitchFamily="49" charset="0"/>
              </a:rPr>
              <a:t>("names.dat", true);</a:t>
            </a:r>
            <a:br>
              <a:rPr lang="en-US" altLang="en-US" sz="2000" dirty="0">
                <a:latin typeface="Courier New" panose="02070309020205020404" pitchFamily="49" charset="0"/>
              </a:rPr>
            </a:br>
            <a:endParaRPr lang="en-US" altLang="en-US" sz="2000" dirty="0">
              <a:latin typeface="Courier New" panose="02070309020205020404" pitchFamily="49" charset="0"/>
            </a:endParaRPr>
          </a:p>
          <a:p>
            <a:pPr eaLnBrk="1" hangingPunct="1"/>
            <a:r>
              <a:rPr lang="en-US" altLang="en-US" dirty="0"/>
              <a:t>Then, create a </a:t>
            </a:r>
            <a:r>
              <a:rPr lang="en-US" altLang="en-US" dirty="0" err="1">
                <a:latin typeface="Courier New" panose="02070309020205020404" pitchFamily="49" charset="0"/>
              </a:rPr>
              <a:t>PrintWriter</a:t>
            </a:r>
            <a:r>
              <a:rPr lang="en-US" altLang="en-US" dirty="0"/>
              <a:t> object in this manner:</a:t>
            </a:r>
            <a:br>
              <a:rPr lang="en-US" altLang="en-US" dirty="0"/>
            </a:br>
            <a:r>
              <a:rPr lang="en-US" altLang="en-US" dirty="0"/>
              <a:t> </a:t>
            </a:r>
            <a:r>
              <a:rPr lang="en-US" altLang="en-US" sz="2000" dirty="0" err="1">
                <a:latin typeface="Courier New" panose="02070309020205020404" pitchFamily="49" charset="0"/>
              </a:rPr>
              <a:t>PrintWriter</a:t>
            </a:r>
            <a:r>
              <a:rPr lang="en-US" altLang="en-US" sz="2000" dirty="0">
                <a:latin typeface="Courier New" panose="02070309020205020404" pitchFamily="49" charset="0"/>
              </a:rPr>
              <a:t> </a:t>
            </a:r>
            <a:r>
              <a:rPr lang="en-US" altLang="en-US" sz="2000" dirty="0" err="1">
                <a:latin typeface="Courier New" panose="02070309020205020404" pitchFamily="49" charset="0"/>
              </a:rPr>
              <a:t>fw</a:t>
            </a:r>
            <a:r>
              <a:rPr lang="en-US" altLang="en-US" sz="2000" dirty="0">
                <a:latin typeface="Courier New" panose="02070309020205020404" pitchFamily="49" charset="0"/>
              </a:rPr>
              <a:t> = new </a:t>
            </a:r>
            <a:r>
              <a:rPr lang="en-US" altLang="en-US" sz="2000" dirty="0" err="1">
                <a:latin typeface="Courier New" panose="02070309020205020404" pitchFamily="49" charset="0"/>
              </a:rPr>
              <a:t>PrintWriter</a:t>
            </a:r>
            <a:r>
              <a:rPr lang="en-US" altLang="en-US" sz="2000" dirty="0">
                <a:latin typeface="Courier New" panose="02070309020205020404" pitchFamily="49" charset="0"/>
              </a:rPr>
              <a:t>(</a:t>
            </a:r>
            <a:r>
              <a:rPr lang="en-US" altLang="en-US" sz="2000" dirty="0" err="1">
                <a:latin typeface="Courier New" panose="02070309020205020404" pitchFamily="49" charset="0"/>
              </a:rPr>
              <a:t>fw</a:t>
            </a:r>
            <a:r>
              <a:rPr lang="en-US" altLang="en-US" sz="2000" dirty="0">
                <a:latin typeface="Courier New" panose="02070309020205020404" pitchFamily="49" charset="0"/>
              </a:rPr>
              <a: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82</a:t>
            </a:fld>
            <a:endParaRPr lang="en-GB" dirty="0"/>
          </a:p>
        </p:txBody>
      </p:sp>
    </p:spTree>
    <p:extLst>
      <p:ext uri="{BB962C8B-B14F-4D97-AF65-F5344CB8AC3E}">
        <p14:creationId xmlns:p14="http://schemas.microsoft.com/office/powerpoint/2010/main" val="198418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 xmlns:a16="http://schemas.microsoft.com/office/drawing/2014/main" id="{93B7327E-78A4-4EFB-9616-9106F57B2777}"/>
              </a:ext>
            </a:extLst>
          </p:cNvPr>
          <p:cNvSpPr>
            <a:spLocks noGrp="1" noChangeArrowheads="1"/>
          </p:cNvSpPr>
          <p:nvPr>
            <p:ph type="title" idx="4294967295"/>
          </p:nvPr>
        </p:nvSpPr>
        <p:spPr/>
        <p:txBody>
          <a:bodyPr/>
          <a:lstStyle/>
          <a:p>
            <a:pPr eaLnBrk="1" hangingPunct="1"/>
            <a:r>
              <a:rPr lang="en-US" altLang="en-US"/>
              <a:t>Specifying a File Location</a:t>
            </a:r>
            <a:endParaRPr lang="en-US" altLang="en-US" sz="2400"/>
          </a:p>
        </p:txBody>
      </p:sp>
      <p:sp>
        <p:nvSpPr>
          <p:cNvPr id="73732" name="Rectangle 3">
            <a:extLst>
              <a:ext uri="{FF2B5EF4-FFF2-40B4-BE49-F238E27FC236}">
                <a16:creationId xmlns="" xmlns:a16="http://schemas.microsoft.com/office/drawing/2014/main" id="{EB0AA3ED-B092-4109-ABDE-F1650DA819AC}"/>
              </a:ext>
            </a:extLst>
          </p:cNvPr>
          <p:cNvSpPr>
            <a:spLocks noGrp="1" noChangeArrowheads="1"/>
          </p:cNvSpPr>
          <p:nvPr>
            <p:ph type="body" idx="4294967295"/>
          </p:nvPr>
        </p:nvSpPr>
        <p:spPr/>
        <p:txBody>
          <a:bodyPr/>
          <a:lstStyle/>
          <a:p>
            <a:pPr eaLnBrk="1" hangingPunct="1"/>
            <a:r>
              <a:rPr lang="en-US" altLang="en-US"/>
              <a:t>On a Windows computer, paths contain backslash (</a:t>
            </a:r>
            <a:r>
              <a:rPr lang="en-US" altLang="en-US">
                <a:latin typeface="Courier New" panose="02070309020205020404" pitchFamily="49" charset="0"/>
              </a:rPr>
              <a:t>\</a:t>
            </a:r>
            <a:r>
              <a:rPr lang="en-US" altLang="en-US"/>
              <a:t>) characters. </a:t>
            </a:r>
          </a:p>
          <a:p>
            <a:pPr eaLnBrk="1" hangingPunct="1"/>
            <a:r>
              <a:rPr lang="en-US" altLang="en-US"/>
              <a:t>Remember, if the backslash is used in a string literal, it is the escape character so you must use two of them:</a:t>
            </a:r>
            <a:br>
              <a:rPr lang="en-US" altLang="en-US"/>
            </a:br>
            <a:endParaRPr lang="en-US" altLang="en-US"/>
          </a:p>
          <a:p>
            <a:pPr lvl="1" eaLnBrk="1" hangingPunct="1">
              <a:buFontTx/>
              <a:buNone/>
            </a:pPr>
            <a:r>
              <a:rPr lang="en-US" altLang="en-US" sz="2000" b="1">
                <a:latin typeface="Courier New" panose="02070309020205020404" pitchFamily="49" charset="0"/>
              </a:rPr>
              <a:t>PrintWriter outFile = </a:t>
            </a:r>
          </a:p>
          <a:p>
            <a:pPr lvl="1" eaLnBrk="1" hangingPunct="1">
              <a:buFontTx/>
              <a:buNone/>
            </a:pPr>
            <a:r>
              <a:rPr lang="en-US" altLang="en-US" sz="2000" b="1">
                <a:latin typeface="Courier New" panose="02070309020205020404" pitchFamily="49" charset="0"/>
              </a:rPr>
              <a:t>     new PrintWriter("A:\\PriceList.txt");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83</a:t>
            </a:fld>
            <a:endParaRPr lang="en-GB" dirty="0"/>
          </a:p>
        </p:txBody>
      </p:sp>
    </p:spTree>
    <p:extLst>
      <p:ext uri="{BB962C8B-B14F-4D97-AF65-F5344CB8AC3E}">
        <p14:creationId xmlns:p14="http://schemas.microsoft.com/office/powerpoint/2010/main" val="726957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 xmlns:a16="http://schemas.microsoft.com/office/drawing/2014/main" id="{A1CCC1EB-8097-4778-8EDC-69E6D394E8C7}"/>
              </a:ext>
            </a:extLst>
          </p:cNvPr>
          <p:cNvSpPr>
            <a:spLocks noGrp="1" noChangeArrowheads="1"/>
          </p:cNvSpPr>
          <p:nvPr>
            <p:ph type="title" idx="4294967295"/>
          </p:nvPr>
        </p:nvSpPr>
        <p:spPr/>
        <p:txBody>
          <a:bodyPr/>
          <a:lstStyle/>
          <a:p>
            <a:pPr eaLnBrk="1" hangingPunct="1"/>
            <a:r>
              <a:rPr lang="en-US" altLang="en-US"/>
              <a:t>Specifying a File Location</a:t>
            </a:r>
          </a:p>
        </p:txBody>
      </p:sp>
      <p:sp>
        <p:nvSpPr>
          <p:cNvPr id="75780" name="Rectangle 3">
            <a:extLst>
              <a:ext uri="{FF2B5EF4-FFF2-40B4-BE49-F238E27FC236}">
                <a16:creationId xmlns="" xmlns:a16="http://schemas.microsoft.com/office/drawing/2014/main" id="{E8E2DF48-518E-420C-BB08-CEC621C4FCDA}"/>
              </a:ext>
            </a:extLst>
          </p:cNvPr>
          <p:cNvSpPr>
            <a:spLocks noGrp="1" noChangeArrowheads="1"/>
          </p:cNvSpPr>
          <p:nvPr>
            <p:ph type="body" idx="4294967295"/>
          </p:nvPr>
        </p:nvSpPr>
        <p:spPr/>
        <p:txBody>
          <a:bodyPr/>
          <a:lstStyle/>
          <a:p>
            <a:pPr eaLnBrk="1" hangingPunct="1">
              <a:lnSpc>
                <a:spcPct val="90000"/>
              </a:lnSpc>
            </a:pPr>
            <a:r>
              <a:rPr lang="en-US" altLang="en-US"/>
              <a:t>This is only necessary if the backslash is in a string literal.</a:t>
            </a:r>
          </a:p>
          <a:p>
            <a:pPr eaLnBrk="1" hangingPunct="1">
              <a:lnSpc>
                <a:spcPct val="90000"/>
              </a:lnSpc>
            </a:pPr>
            <a:r>
              <a:rPr lang="en-US" altLang="en-US"/>
              <a:t>If the backslash is in a </a:t>
            </a:r>
            <a:r>
              <a:rPr lang="en-US" altLang="en-US">
                <a:latin typeface="Courier New" panose="02070309020205020404" pitchFamily="49" charset="0"/>
              </a:rPr>
              <a:t>String</a:t>
            </a:r>
            <a:r>
              <a:rPr lang="en-US" altLang="en-US"/>
              <a:t> object then it will be handled properly.</a:t>
            </a:r>
          </a:p>
          <a:p>
            <a:pPr eaLnBrk="1" hangingPunct="1">
              <a:lnSpc>
                <a:spcPct val="90000"/>
              </a:lnSpc>
            </a:pPr>
            <a:r>
              <a:rPr lang="en-US" altLang="en-US"/>
              <a:t>Fortunately, Java allows Unix style filenames using the forward slash (</a:t>
            </a:r>
            <a:r>
              <a:rPr lang="en-US" altLang="en-US">
                <a:latin typeface="Courier New" panose="02070309020205020404" pitchFamily="49" charset="0"/>
              </a:rPr>
              <a:t>/</a:t>
            </a:r>
            <a:r>
              <a:rPr lang="en-US" altLang="en-US"/>
              <a:t>) to separate directories:</a:t>
            </a:r>
          </a:p>
          <a:p>
            <a:pPr lvl="1" eaLnBrk="1" hangingPunct="1">
              <a:lnSpc>
                <a:spcPct val="90000"/>
              </a:lnSpc>
              <a:buFontTx/>
              <a:buNone/>
            </a:pPr>
            <a:r>
              <a:rPr lang="en-US" altLang="en-US" sz="2000" b="1">
                <a:latin typeface="Courier New" panose="02070309020205020404" pitchFamily="49" charset="0"/>
              </a:rPr>
              <a:t>PrintWriter outFile = new</a:t>
            </a:r>
          </a:p>
          <a:p>
            <a:pPr lvl="1" eaLnBrk="1" hangingPunct="1">
              <a:lnSpc>
                <a:spcPct val="90000"/>
              </a:lnSpc>
              <a:buFontTx/>
              <a:buNone/>
            </a:pPr>
            <a:r>
              <a:rPr lang="en-US" altLang="en-US" sz="2000" b="1">
                <a:latin typeface="Courier New" panose="02070309020205020404" pitchFamily="49" charset="0"/>
              </a:rPr>
              <a:t>    PrintWriter("/home/rharrison/names.txt");</a:t>
            </a:r>
          </a:p>
          <a:p>
            <a:pPr lvl="1" eaLnBrk="1" hangingPunct="1">
              <a:lnSpc>
                <a:spcPct val="90000"/>
              </a:lnSpc>
              <a:buFontTx/>
              <a:buNone/>
            </a:pPr>
            <a:endParaRPr lang="en-US" altLang="en-US" sz="1600" b="1">
              <a:latin typeface="Courier New" panose="02070309020205020404" pitchFamily="49"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84</a:t>
            </a:fld>
            <a:endParaRPr lang="en-GB" dirty="0"/>
          </a:p>
        </p:txBody>
      </p:sp>
    </p:spTree>
    <p:extLst>
      <p:ext uri="{BB962C8B-B14F-4D97-AF65-F5344CB8AC3E}">
        <p14:creationId xmlns:p14="http://schemas.microsoft.com/office/powerpoint/2010/main" val="2488598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a:extLst>
              <a:ext uri="{FF2B5EF4-FFF2-40B4-BE49-F238E27FC236}">
                <a16:creationId xmlns="" xmlns:a16="http://schemas.microsoft.com/office/drawing/2014/main" id="{478D677B-FB70-49C7-BC23-9AF9DD958744}"/>
              </a:ext>
            </a:extLst>
          </p:cNvPr>
          <p:cNvSpPr>
            <a:spLocks noGrp="1" noChangeArrowheads="1"/>
          </p:cNvSpPr>
          <p:nvPr>
            <p:ph type="title" idx="4294967295"/>
          </p:nvPr>
        </p:nvSpPr>
        <p:spPr/>
        <p:txBody>
          <a:bodyPr/>
          <a:lstStyle/>
          <a:p>
            <a:pPr eaLnBrk="1" hangingPunct="1"/>
            <a:r>
              <a:rPr lang="en-US" altLang="en-US"/>
              <a:t>Reading Data From a File</a:t>
            </a:r>
          </a:p>
        </p:txBody>
      </p:sp>
      <p:sp>
        <p:nvSpPr>
          <p:cNvPr id="77828" name="Rectangle 3">
            <a:extLst>
              <a:ext uri="{FF2B5EF4-FFF2-40B4-BE49-F238E27FC236}">
                <a16:creationId xmlns="" xmlns:a16="http://schemas.microsoft.com/office/drawing/2014/main" id="{8159AFE9-7B7E-49D7-93D4-79E1DE455AC8}"/>
              </a:ext>
            </a:extLst>
          </p:cNvPr>
          <p:cNvSpPr>
            <a:spLocks noGrp="1" noChangeArrowheads="1"/>
          </p:cNvSpPr>
          <p:nvPr>
            <p:ph type="body" idx="4294967295"/>
          </p:nvPr>
        </p:nvSpPr>
        <p:spPr>
          <a:xfrm>
            <a:off x="304800" y="1524000"/>
            <a:ext cx="8305800" cy="1524000"/>
          </a:xfrm>
        </p:spPr>
        <p:txBody>
          <a:bodyPr/>
          <a:lstStyle/>
          <a:p>
            <a:pPr eaLnBrk="1" hangingPunct="1"/>
            <a:r>
              <a:rPr lang="en-US" altLang="en-US"/>
              <a:t>You use the </a:t>
            </a:r>
            <a:r>
              <a:rPr lang="en-US" altLang="en-US">
                <a:latin typeface="Courier New" panose="02070309020205020404" pitchFamily="49" charset="0"/>
              </a:rPr>
              <a:t>File</a:t>
            </a:r>
            <a:r>
              <a:rPr lang="en-US" altLang="en-US"/>
              <a:t> class and the </a:t>
            </a:r>
            <a:r>
              <a:rPr lang="en-US" altLang="en-US">
                <a:latin typeface="Courier New" panose="02070309020205020404" pitchFamily="49" charset="0"/>
              </a:rPr>
              <a:t>Scanner</a:t>
            </a:r>
            <a:r>
              <a:rPr lang="en-US" altLang="en-US"/>
              <a:t> class to read data from a file:</a:t>
            </a:r>
          </a:p>
        </p:txBody>
      </p:sp>
      <p:sp>
        <p:nvSpPr>
          <p:cNvPr id="77829" name="Text Box 4">
            <a:extLst>
              <a:ext uri="{FF2B5EF4-FFF2-40B4-BE49-F238E27FC236}">
                <a16:creationId xmlns="" xmlns:a16="http://schemas.microsoft.com/office/drawing/2014/main" id="{83931D11-7790-4930-A5E7-66689831273B}"/>
              </a:ext>
            </a:extLst>
          </p:cNvPr>
          <p:cNvSpPr txBox="1">
            <a:spLocks noChangeArrowheads="1"/>
          </p:cNvSpPr>
          <p:nvPr/>
        </p:nvSpPr>
        <p:spPr bwMode="auto">
          <a:xfrm>
            <a:off x="685800" y="4038600"/>
            <a:ext cx="655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a:latin typeface="Courier New" panose="02070309020205020404" pitchFamily="49" charset="0"/>
              </a:rPr>
              <a:t>File myFile = new File("Customers.txt");</a:t>
            </a:r>
          </a:p>
          <a:p>
            <a:pPr eaLnBrk="1" hangingPunct="1">
              <a:spcBef>
                <a:spcPct val="0"/>
              </a:spcBef>
              <a:buClrTx/>
              <a:buFontTx/>
              <a:buNone/>
            </a:pPr>
            <a:r>
              <a:rPr lang="en-US" altLang="en-US" sz="2000">
                <a:latin typeface="Courier New" panose="02070309020205020404" pitchFamily="49" charset="0"/>
              </a:rPr>
              <a:t>Scanner inputFile = new Scanner(myFile);</a:t>
            </a:r>
            <a:r>
              <a:rPr lang="en-US" altLang="en-US" sz="2000"/>
              <a:t> </a:t>
            </a:r>
          </a:p>
        </p:txBody>
      </p:sp>
      <p:sp>
        <p:nvSpPr>
          <p:cNvPr id="77830" name="Text Box 5">
            <a:extLst>
              <a:ext uri="{FF2B5EF4-FFF2-40B4-BE49-F238E27FC236}">
                <a16:creationId xmlns="" xmlns:a16="http://schemas.microsoft.com/office/drawing/2014/main" id="{4FBBB9CA-1E0B-4905-B646-62F206E2F75F}"/>
              </a:ext>
            </a:extLst>
          </p:cNvPr>
          <p:cNvSpPr txBox="1">
            <a:spLocks noChangeArrowheads="1"/>
          </p:cNvSpPr>
          <p:nvPr/>
        </p:nvSpPr>
        <p:spPr bwMode="auto">
          <a:xfrm>
            <a:off x="5562600" y="2590800"/>
            <a:ext cx="34290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Pass the name of the file as an argument to the </a:t>
            </a:r>
            <a:r>
              <a:rPr lang="en-US" altLang="en-US" sz="2000" b="1">
                <a:solidFill>
                  <a:srgbClr val="FF3300"/>
                </a:solidFill>
                <a:latin typeface="Courier New" panose="02070309020205020404" pitchFamily="49" charset="0"/>
              </a:rPr>
              <a:t>File</a:t>
            </a:r>
            <a:r>
              <a:rPr lang="en-US" altLang="en-US" sz="2000" b="1">
                <a:solidFill>
                  <a:srgbClr val="FF3300"/>
                </a:solidFill>
              </a:rPr>
              <a:t> class constructor.</a:t>
            </a:r>
          </a:p>
        </p:txBody>
      </p:sp>
      <p:sp>
        <p:nvSpPr>
          <p:cNvPr id="77831" name="Text Box 6">
            <a:extLst>
              <a:ext uri="{FF2B5EF4-FFF2-40B4-BE49-F238E27FC236}">
                <a16:creationId xmlns="" xmlns:a16="http://schemas.microsoft.com/office/drawing/2014/main" id="{5B1C68C5-10E4-42A8-A445-5D2FEF7B9A76}"/>
              </a:ext>
            </a:extLst>
          </p:cNvPr>
          <p:cNvSpPr txBox="1">
            <a:spLocks noChangeArrowheads="1"/>
          </p:cNvSpPr>
          <p:nvPr/>
        </p:nvSpPr>
        <p:spPr bwMode="auto">
          <a:xfrm>
            <a:off x="914400" y="5029200"/>
            <a:ext cx="3429000" cy="101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b="1">
                <a:solidFill>
                  <a:srgbClr val="FF3300"/>
                </a:solidFill>
              </a:rPr>
              <a:t>Pass the </a:t>
            </a:r>
            <a:r>
              <a:rPr lang="en-US" altLang="en-US" sz="2000" b="1">
                <a:solidFill>
                  <a:srgbClr val="FF3300"/>
                </a:solidFill>
                <a:latin typeface="Courier New" panose="02070309020205020404" pitchFamily="49" charset="0"/>
              </a:rPr>
              <a:t>File</a:t>
            </a:r>
            <a:r>
              <a:rPr lang="en-US" altLang="en-US" sz="2000" b="1">
                <a:solidFill>
                  <a:srgbClr val="FF3300"/>
                </a:solidFill>
              </a:rPr>
              <a:t> object as an argument to the </a:t>
            </a:r>
            <a:r>
              <a:rPr lang="en-US" altLang="en-US" sz="2000" b="1">
                <a:solidFill>
                  <a:srgbClr val="FF3300"/>
                </a:solidFill>
                <a:latin typeface="Courier New" panose="02070309020205020404" pitchFamily="49" charset="0"/>
              </a:rPr>
              <a:t>Scanner</a:t>
            </a:r>
            <a:r>
              <a:rPr lang="en-US" altLang="en-US" sz="2000" b="1">
                <a:solidFill>
                  <a:srgbClr val="FF3300"/>
                </a:solidFill>
              </a:rPr>
              <a:t> class constructor.</a:t>
            </a:r>
          </a:p>
        </p:txBody>
      </p:sp>
      <p:grpSp>
        <p:nvGrpSpPr>
          <p:cNvPr id="77832" name="Group 10">
            <a:extLst>
              <a:ext uri="{FF2B5EF4-FFF2-40B4-BE49-F238E27FC236}">
                <a16:creationId xmlns="" xmlns:a16="http://schemas.microsoft.com/office/drawing/2014/main" id="{23C6EFD2-59DB-4C9F-AE32-5E5002799E20}"/>
              </a:ext>
            </a:extLst>
          </p:cNvPr>
          <p:cNvGrpSpPr>
            <a:grpSpLocks/>
          </p:cNvGrpSpPr>
          <p:nvPr/>
        </p:nvGrpSpPr>
        <p:grpSpPr bwMode="auto">
          <a:xfrm>
            <a:off x="5257800" y="3048000"/>
            <a:ext cx="304800" cy="990600"/>
            <a:chOff x="3312" y="1920"/>
            <a:chExt cx="192" cy="624"/>
          </a:xfrm>
        </p:grpSpPr>
        <p:sp>
          <p:nvSpPr>
            <p:cNvPr id="77835" name="Line 8">
              <a:extLst>
                <a:ext uri="{FF2B5EF4-FFF2-40B4-BE49-F238E27FC236}">
                  <a16:creationId xmlns="" xmlns:a16="http://schemas.microsoft.com/office/drawing/2014/main" id="{D824A182-B2D5-4859-BAF3-991A0886B218}"/>
                </a:ext>
              </a:extLst>
            </p:cNvPr>
            <p:cNvSpPr>
              <a:spLocks noChangeShapeType="1"/>
            </p:cNvSpPr>
            <p:nvPr/>
          </p:nvSpPr>
          <p:spPr bwMode="auto">
            <a:xfrm flipH="1">
              <a:off x="3312" y="1920"/>
              <a:ext cx="192"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36" name="Line 9">
              <a:extLst>
                <a:ext uri="{FF2B5EF4-FFF2-40B4-BE49-F238E27FC236}">
                  <a16:creationId xmlns="" xmlns:a16="http://schemas.microsoft.com/office/drawing/2014/main" id="{75FA1F06-C1B7-47C6-ADDA-AE3883F96A78}"/>
                </a:ext>
              </a:extLst>
            </p:cNvPr>
            <p:cNvSpPr>
              <a:spLocks noChangeShapeType="1"/>
            </p:cNvSpPr>
            <p:nvPr/>
          </p:nvSpPr>
          <p:spPr bwMode="auto">
            <a:xfrm>
              <a:off x="3312" y="1920"/>
              <a:ext cx="0" cy="62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7833" name="Line 11">
            <a:extLst>
              <a:ext uri="{FF2B5EF4-FFF2-40B4-BE49-F238E27FC236}">
                <a16:creationId xmlns="" xmlns:a16="http://schemas.microsoft.com/office/drawing/2014/main" id="{BA1ABB20-A264-49FA-B108-2471ADEA9E9E}"/>
              </a:ext>
            </a:extLst>
          </p:cNvPr>
          <p:cNvSpPr>
            <a:spLocks noChangeShapeType="1"/>
          </p:cNvSpPr>
          <p:nvPr/>
        </p:nvSpPr>
        <p:spPr bwMode="auto">
          <a:xfrm>
            <a:off x="4343400" y="5562600"/>
            <a:ext cx="1676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34" name="Line 12">
            <a:extLst>
              <a:ext uri="{FF2B5EF4-FFF2-40B4-BE49-F238E27FC236}">
                <a16:creationId xmlns="" xmlns:a16="http://schemas.microsoft.com/office/drawing/2014/main" id="{9F724D17-7814-40C3-A487-40B3C4CABD49}"/>
              </a:ext>
            </a:extLst>
          </p:cNvPr>
          <p:cNvSpPr>
            <a:spLocks noChangeShapeType="1"/>
          </p:cNvSpPr>
          <p:nvPr/>
        </p:nvSpPr>
        <p:spPr bwMode="auto">
          <a:xfrm flipV="1">
            <a:off x="6019800" y="4724400"/>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85</a:t>
            </a:fld>
            <a:endParaRPr lang="en-GB" dirty="0"/>
          </a:p>
        </p:txBody>
      </p:sp>
    </p:spTree>
    <p:extLst>
      <p:ext uri="{BB962C8B-B14F-4D97-AF65-F5344CB8AC3E}">
        <p14:creationId xmlns:p14="http://schemas.microsoft.com/office/powerpoint/2010/main" val="31245177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 xmlns:a16="http://schemas.microsoft.com/office/drawing/2014/main" id="{DF0C35AE-4E50-4E89-B3C1-B27CC80851A7}"/>
              </a:ext>
            </a:extLst>
          </p:cNvPr>
          <p:cNvSpPr>
            <a:spLocks noGrp="1" noChangeArrowheads="1"/>
          </p:cNvSpPr>
          <p:nvPr>
            <p:ph type="title" idx="4294967295"/>
          </p:nvPr>
        </p:nvSpPr>
        <p:spPr/>
        <p:txBody>
          <a:bodyPr/>
          <a:lstStyle/>
          <a:p>
            <a:pPr eaLnBrk="1" hangingPunct="1"/>
            <a:r>
              <a:rPr lang="en-US" altLang="en-US"/>
              <a:t>Reading Data From a File</a:t>
            </a:r>
          </a:p>
        </p:txBody>
      </p:sp>
      <p:sp>
        <p:nvSpPr>
          <p:cNvPr id="79876" name="Rectangle 3">
            <a:extLst>
              <a:ext uri="{FF2B5EF4-FFF2-40B4-BE49-F238E27FC236}">
                <a16:creationId xmlns="" xmlns:a16="http://schemas.microsoft.com/office/drawing/2014/main" id="{F9B8F0F1-154D-414E-B7FB-722B3E18EB70}"/>
              </a:ext>
            </a:extLst>
          </p:cNvPr>
          <p:cNvSpPr>
            <a:spLocks noGrp="1" noChangeArrowheads="1"/>
          </p:cNvSpPr>
          <p:nvPr>
            <p:ph type="body" idx="4294967295"/>
          </p:nvPr>
        </p:nvSpPr>
        <p:spPr>
          <a:xfrm>
            <a:off x="457200" y="1447800"/>
            <a:ext cx="8229600" cy="4724400"/>
          </a:xfrm>
        </p:spPr>
        <p:txBody>
          <a:bodyPr/>
          <a:lstStyle/>
          <a:p>
            <a:pPr lvl="1" eaLnBrk="1" hangingPunct="1">
              <a:buFontTx/>
              <a:buNone/>
            </a:pPr>
            <a:r>
              <a:rPr lang="en-US" altLang="en-US" sz="1600" b="1">
                <a:latin typeface="Courier New" panose="02070309020205020404" pitchFamily="49" charset="0"/>
                <a:cs typeface="Times New Roman" panose="02020603050405020304" pitchFamily="18" charset="0"/>
              </a:rPr>
              <a:t>Scanner keyboard = new Scanner(System.in);</a:t>
            </a:r>
          </a:p>
          <a:p>
            <a:pPr lvl="1" eaLnBrk="1" hangingPunct="1">
              <a:buFontTx/>
              <a:buNone/>
            </a:pPr>
            <a:r>
              <a:rPr lang="en-US" altLang="en-US" sz="1600" b="1">
                <a:latin typeface="Courier New" panose="02070309020205020404" pitchFamily="49" charset="0"/>
                <a:cs typeface="Times New Roman" panose="02020603050405020304" pitchFamily="18" charset="0"/>
              </a:rPr>
              <a:t>System.out.print("Enter the filename: ");</a:t>
            </a:r>
          </a:p>
          <a:p>
            <a:pPr lvl="1" eaLnBrk="1" hangingPunct="1">
              <a:buFontTx/>
              <a:buNone/>
            </a:pPr>
            <a:r>
              <a:rPr lang="en-US" altLang="en-US" sz="1600" b="1">
                <a:latin typeface="Courier New" panose="02070309020205020404" pitchFamily="49" charset="0"/>
                <a:cs typeface="Times New Roman" panose="02020603050405020304" pitchFamily="18" charset="0"/>
              </a:rPr>
              <a:t>String filename = keyboard.nextLine();</a:t>
            </a:r>
          </a:p>
          <a:p>
            <a:pPr lvl="1" eaLnBrk="1" hangingPunct="1">
              <a:buFontTx/>
              <a:buNone/>
            </a:pPr>
            <a:r>
              <a:rPr lang="en-US" altLang="en-US" sz="1600" b="1">
                <a:latin typeface="Courier New" panose="02070309020205020404" pitchFamily="49" charset="0"/>
                <a:cs typeface="Times New Roman" panose="02020603050405020304" pitchFamily="18" charset="0"/>
              </a:rPr>
              <a:t>File file = new File(filename);</a:t>
            </a:r>
          </a:p>
          <a:p>
            <a:pPr lvl="1" eaLnBrk="1" hangingPunct="1">
              <a:buFontTx/>
              <a:buNone/>
            </a:pPr>
            <a:r>
              <a:rPr lang="en-US" altLang="en-US" sz="1600" b="1">
                <a:latin typeface="Courier New" panose="02070309020205020404" pitchFamily="49" charset="0"/>
                <a:cs typeface="Times New Roman" panose="02020603050405020304" pitchFamily="18" charset="0"/>
              </a:rPr>
              <a:t>Scanner inputFile = new Scanner(file);</a:t>
            </a:r>
            <a:br>
              <a:rPr lang="en-US" altLang="en-US" sz="1600" b="1">
                <a:latin typeface="Courier New" panose="02070309020205020404" pitchFamily="49" charset="0"/>
                <a:cs typeface="Times New Roman" panose="02020603050405020304" pitchFamily="18" charset="0"/>
              </a:rPr>
            </a:br>
            <a:endParaRPr lang="en-US" altLang="en-US" sz="1600" b="1">
              <a:latin typeface="Courier New" panose="02070309020205020404" pitchFamily="49" charset="0"/>
              <a:cs typeface="Times New Roman" panose="02020603050405020304" pitchFamily="18" charset="0"/>
            </a:endParaRPr>
          </a:p>
          <a:p>
            <a:pPr eaLnBrk="1" hangingPunct="1"/>
            <a:r>
              <a:rPr lang="en-US" altLang="en-US" sz="2400"/>
              <a:t>The lines above:</a:t>
            </a:r>
          </a:p>
          <a:p>
            <a:pPr lvl="1" eaLnBrk="1" hangingPunct="1"/>
            <a:r>
              <a:rPr lang="en-US" altLang="en-US" sz="2000"/>
              <a:t>Creates an instance of the </a:t>
            </a:r>
            <a:r>
              <a:rPr lang="en-US" altLang="en-US" sz="2000">
                <a:latin typeface="Courier New" panose="02070309020205020404" pitchFamily="49" charset="0"/>
              </a:rPr>
              <a:t>Scanner</a:t>
            </a:r>
            <a:r>
              <a:rPr lang="en-US" altLang="en-US" sz="2000"/>
              <a:t> class to read from the keyboard</a:t>
            </a:r>
          </a:p>
          <a:p>
            <a:pPr lvl="1" eaLnBrk="1" hangingPunct="1"/>
            <a:r>
              <a:rPr lang="en-US" altLang="en-US" sz="2000"/>
              <a:t>Prompt the user for a filename</a:t>
            </a:r>
          </a:p>
          <a:p>
            <a:pPr lvl="1" eaLnBrk="1" hangingPunct="1"/>
            <a:r>
              <a:rPr lang="en-US" altLang="en-US" sz="2000"/>
              <a:t>Get the filename from the user</a:t>
            </a:r>
          </a:p>
          <a:p>
            <a:pPr lvl="1" eaLnBrk="1" hangingPunct="1"/>
            <a:r>
              <a:rPr lang="en-US" altLang="en-US" sz="2000"/>
              <a:t>Create an instance of the </a:t>
            </a:r>
            <a:r>
              <a:rPr lang="en-US" altLang="en-US" sz="2000">
                <a:latin typeface="Courier New" panose="02070309020205020404" pitchFamily="49" charset="0"/>
              </a:rPr>
              <a:t>File</a:t>
            </a:r>
            <a:r>
              <a:rPr lang="en-US" altLang="en-US" sz="2000"/>
              <a:t> class to represent the file</a:t>
            </a:r>
          </a:p>
          <a:p>
            <a:pPr lvl="1" eaLnBrk="1" hangingPunct="1"/>
            <a:r>
              <a:rPr lang="en-US" altLang="en-US" sz="2000"/>
              <a:t>Create an instance of the </a:t>
            </a:r>
            <a:r>
              <a:rPr lang="en-US" altLang="en-US" sz="2000">
                <a:latin typeface="Courier New" panose="02070309020205020404" pitchFamily="49" charset="0"/>
              </a:rPr>
              <a:t>Scanner</a:t>
            </a:r>
            <a:r>
              <a:rPr lang="en-US" altLang="en-US" sz="2000"/>
              <a:t> class that reads from the file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86</a:t>
            </a:fld>
            <a:endParaRPr lang="en-GB" dirty="0"/>
          </a:p>
        </p:txBody>
      </p:sp>
    </p:spTree>
    <p:extLst>
      <p:ext uri="{BB962C8B-B14F-4D97-AF65-F5344CB8AC3E}">
        <p14:creationId xmlns:p14="http://schemas.microsoft.com/office/powerpoint/2010/main" val="2002765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 xmlns:a16="http://schemas.microsoft.com/office/drawing/2014/main" id="{4CDDEA61-5492-464F-941F-5BB6BADF6FB9}"/>
              </a:ext>
            </a:extLst>
          </p:cNvPr>
          <p:cNvSpPr>
            <a:spLocks noGrp="1" noChangeArrowheads="1"/>
          </p:cNvSpPr>
          <p:nvPr>
            <p:ph type="title" idx="4294967295"/>
          </p:nvPr>
        </p:nvSpPr>
        <p:spPr/>
        <p:txBody>
          <a:bodyPr/>
          <a:lstStyle/>
          <a:p>
            <a:pPr eaLnBrk="1" hangingPunct="1"/>
            <a:r>
              <a:rPr lang="en-US" altLang="en-US"/>
              <a:t>Reading Data From a File</a:t>
            </a:r>
          </a:p>
        </p:txBody>
      </p:sp>
      <p:sp>
        <p:nvSpPr>
          <p:cNvPr id="81924" name="Rectangle 3">
            <a:extLst>
              <a:ext uri="{FF2B5EF4-FFF2-40B4-BE49-F238E27FC236}">
                <a16:creationId xmlns="" xmlns:a16="http://schemas.microsoft.com/office/drawing/2014/main" id="{78FDC24D-1821-4320-8E60-210EE83A6136}"/>
              </a:ext>
            </a:extLst>
          </p:cNvPr>
          <p:cNvSpPr>
            <a:spLocks noGrp="1" noChangeArrowheads="1"/>
          </p:cNvSpPr>
          <p:nvPr>
            <p:ph type="body" idx="4294967295"/>
          </p:nvPr>
        </p:nvSpPr>
        <p:spPr>
          <a:xfrm>
            <a:off x="381000" y="1447800"/>
            <a:ext cx="8001000" cy="1600200"/>
          </a:xfrm>
        </p:spPr>
        <p:txBody>
          <a:bodyPr/>
          <a:lstStyle/>
          <a:p>
            <a:pPr eaLnBrk="1" hangingPunct="1"/>
            <a:r>
              <a:rPr lang="en-US" altLang="en-US" sz="2400"/>
              <a:t>Once an instance of </a:t>
            </a:r>
            <a:r>
              <a:rPr lang="en-US" altLang="en-US" sz="2400">
                <a:latin typeface="Courier New" panose="02070309020205020404" pitchFamily="49" charset="0"/>
              </a:rPr>
              <a:t>Scanner</a:t>
            </a:r>
            <a:r>
              <a:rPr lang="en-US" altLang="en-US" sz="2400"/>
              <a:t> is created, data can be read using the same methods that you have used to read keyboard input (</a:t>
            </a:r>
            <a:r>
              <a:rPr lang="en-US" altLang="en-US" sz="2400">
                <a:latin typeface="Courier New" panose="02070309020205020404" pitchFamily="49" charset="0"/>
              </a:rPr>
              <a:t>nextLine</a:t>
            </a:r>
            <a:r>
              <a:rPr lang="en-US" altLang="en-US" sz="2400"/>
              <a:t>, </a:t>
            </a:r>
            <a:r>
              <a:rPr lang="en-US" altLang="en-US" sz="2400">
                <a:latin typeface="Courier New" panose="02070309020205020404" pitchFamily="49" charset="0"/>
              </a:rPr>
              <a:t>nextInt</a:t>
            </a:r>
            <a:r>
              <a:rPr lang="en-US" altLang="en-US" sz="2400"/>
              <a:t>, </a:t>
            </a:r>
            <a:r>
              <a:rPr lang="en-US" altLang="en-US" sz="2400">
                <a:latin typeface="Courier New" panose="02070309020205020404" pitchFamily="49" charset="0"/>
              </a:rPr>
              <a:t>nextDouble</a:t>
            </a:r>
            <a:r>
              <a:rPr lang="en-US" altLang="en-US" sz="2400"/>
              <a:t>, etc).</a:t>
            </a:r>
          </a:p>
        </p:txBody>
      </p:sp>
      <p:sp>
        <p:nvSpPr>
          <p:cNvPr id="81925" name="Text Box 4">
            <a:extLst>
              <a:ext uri="{FF2B5EF4-FFF2-40B4-BE49-F238E27FC236}">
                <a16:creationId xmlns="" xmlns:a16="http://schemas.microsoft.com/office/drawing/2014/main" id="{C9F41CFA-3A89-4EF8-AC14-AD161F012249}"/>
              </a:ext>
            </a:extLst>
          </p:cNvPr>
          <p:cNvSpPr txBox="1">
            <a:spLocks noChangeArrowheads="1"/>
          </p:cNvSpPr>
          <p:nvPr/>
        </p:nvSpPr>
        <p:spPr bwMode="auto">
          <a:xfrm>
            <a:off x="457200" y="3219450"/>
            <a:ext cx="769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lvl="1" eaLnBrk="1" hangingPunct="1">
              <a:spcBef>
                <a:spcPct val="0"/>
              </a:spcBef>
              <a:buClrTx/>
              <a:buFontTx/>
              <a:buNone/>
            </a:pPr>
            <a:r>
              <a:rPr lang="en-US" altLang="en-US" sz="2400">
                <a:latin typeface="Courier New" panose="02070309020205020404" pitchFamily="49" charset="0"/>
              </a:rPr>
              <a:t>// Open the file.</a:t>
            </a:r>
          </a:p>
          <a:p>
            <a:pPr lvl="1" eaLnBrk="1" hangingPunct="1">
              <a:spcBef>
                <a:spcPct val="0"/>
              </a:spcBef>
              <a:buClrTx/>
              <a:buFontTx/>
              <a:buNone/>
            </a:pPr>
            <a:r>
              <a:rPr lang="en-US" altLang="en-US" sz="2400">
                <a:latin typeface="Courier New" panose="02070309020205020404" pitchFamily="49" charset="0"/>
              </a:rPr>
              <a:t>File file = new File("Names.txt");</a:t>
            </a:r>
          </a:p>
          <a:p>
            <a:pPr lvl="1" eaLnBrk="1" hangingPunct="1">
              <a:spcBef>
                <a:spcPct val="0"/>
              </a:spcBef>
              <a:buClrTx/>
              <a:buFontTx/>
              <a:buNone/>
            </a:pPr>
            <a:r>
              <a:rPr lang="en-US" altLang="en-US" sz="2400">
                <a:latin typeface="Courier New" panose="02070309020205020404" pitchFamily="49" charset="0"/>
              </a:rPr>
              <a:t>Scanner inputFile = new Scanner(file);</a:t>
            </a:r>
          </a:p>
          <a:p>
            <a:pPr lvl="1" eaLnBrk="1" hangingPunct="1">
              <a:spcBef>
                <a:spcPct val="0"/>
              </a:spcBef>
              <a:buClrTx/>
              <a:buFontTx/>
              <a:buNone/>
            </a:pPr>
            <a:r>
              <a:rPr lang="en-US" altLang="en-US" sz="2400">
                <a:latin typeface="Courier New" panose="02070309020205020404" pitchFamily="49" charset="0"/>
              </a:rPr>
              <a:t>// Read a line from the file.</a:t>
            </a:r>
          </a:p>
          <a:p>
            <a:pPr lvl="1" eaLnBrk="1" hangingPunct="1">
              <a:spcBef>
                <a:spcPct val="0"/>
              </a:spcBef>
              <a:buClrTx/>
              <a:buFontTx/>
              <a:buNone/>
            </a:pPr>
            <a:r>
              <a:rPr lang="en-US" altLang="en-US" sz="2400">
                <a:latin typeface="Courier New" panose="02070309020205020404" pitchFamily="49" charset="0"/>
              </a:rPr>
              <a:t>String str = inputFile.nextLine();</a:t>
            </a:r>
          </a:p>
          <a:p>
            <a:pPr lvl="1" eaLnBrk="1" hangingPunct="1">
              <a:spcBef>
                <a:spcPct val="0"/>
              </a:spcBef>
              <a:buClrTx/>
              <a:buFontTx/>
              <a:buNone/>
            </a:pPr>
            <a:r>
              <a:rPr lang="en-US" altLang="en-US" sz="2400">
                <a:latin typeface="Courier New" panose="02070309020205020404" pitchFamily="49" charset="0"/>
              </a:rPr>
              <a:t>// Close the file.</a:t>
            </a:r>
          </a:p>
          <a:p>
            <a:pPr lvl="1" eaLnBrk="1" hangingPunct="1">
              <a:spcBef>
                <a:spcPct val="0"/>
              </a:spcBef>
              <a:buClrTx/>
              <a:buFontTx/>
              <a:buNone/>
            </a:pPr>
            <a:r>
              <a:rPr lang="en-US" altLang="en-US" sz="2400">
                <a:latin typeface="Courier New" panose="02070309020205020404" pitchFamily="49" charset="0"/>
              </a:rPr>
              <a:t>inputFile.close();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87</a:t>
            </a:fld>
            <a:endParaRPr lang="en-GB" dirty="0"/>
          </a:p>
        </p:txBody>
      </p:sp>
    </p:spTree>
    <p:extLst>
      <p:ext uri="{BB962C8B-B14F-4D97-AF65-F5344CB8AC3E}">
        <p14:creationId xmlns:p14="http://schemas.microsoft.com/office/powerpoint/2010/main" val="2887345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 xmlns:a16="http://schemas.microsoft.com/office/drawing/2014/main" id="{2899A8B8-E01E-4D4B-B25E-53CD20C72806}"/>
              </a:ext>
            </a:extLst>
          </p:cNvPr>
          <p:cNvSpPr>
            <a:spLocks noGrp="1" noChangeArrowheads="1"/>
          </p:cNvSpPr>
          <p:nvPr>
            <p:ph type="title" idx="4294967295"/>
          </p:nvPr>
        </p:nvSpPr>
        <p:spPr/>
        <p:txBody>
          <a:bodyPr/>
          <a:lstStyle/>
          <a:p>
            <a:pPr eaLnBrk="1" hangingPunct="1"/>
            <a:r>
              <a:rPr lang="en-US" altLang="en-US"/>
              <a:t>Detecting The End of a File</a:t>
            </a:r>
          </a:p>
        </p:txBody>
      </p:sp>
      <p:sp>
        <p:nvSpPr>
          <p:cNvPr id="86020" name="Rectangle 3">
            <a:extLst>
              <a:ext uri="{FF2B5EF4-FFF2-40B4-BE49-F238E27FC236}">
                <a16:creationId xmlns="" xmlns:a16="http://schemas.microsoft.com/office/drawing/2014/main" id="{5FC611C4-33EA-46DC-BE8A-894A4EB6DDF8}"/>
              </a:ext>
            </a:extLst>
          </p:cNvPr>
          <p:cNvSpPr>
            <a:spLocks noGrp="1" noChangeArrowheads="1"/>
          </p:cNvSpPr>
          <p:nvPr>
            <p:ph type="body" idx="4294967295"/>
          </p:nvPr>
        </p:nvSpPr>
        <p:spPr>
          <a:xfrm>
            <a:off x="228600" y="1524000"/>
            <a:ext cx="8610600" cy="4724400"/>
          </a:xfrm>
        </p:spPr>
        <p:txBody>
          <a:bodyPr/>
          <a:lstStyle/>
          <a:p>
            <a:pPr eaLnBrk="1" hangingPunct="1">
              <a:lnSpc>
                <a:spcPct val="80000"/>
              </a:lnSpc>
            </a:pPr>
            <a:r>
              <a:rPr lang="en-US" altLang="en-US"/>
              <a:t>The </a:t>
            </a:r>
            <a:r>
              <a:rPr lang="en-US" altLang="en-US">
                <a:latin typeface="Courier New" panose="02070309020205020404" pitchFamily="49" charset="0"/>
              </a:rPr>
              <a:t>Scanner</a:t>
            </a:r>
            <a:r>
              <a:rPr lang="en-US" altLang="en-US"/>
              <a:t> class’s </a:t>
            </a:r>
            <a:r>
              <a:rPr lang="en-US" altLang="en-US">
                <a:latin typeface="Courier New" panose="02070309020205020404" pitchFamily="49" charset="0"/>
              </a:rPr>
              <a:t>hasNext()</a:t>
            </a:r>
            <a:r>
              <a:rPr lang="en-US" altLang="en-US"/>
              <a:t> method will return true if another item can be read from the file.</a:t>
            </a:r>
          </a:p>
          <a:p>
            <a:pPr lvl="1" eaLnBrk="1" hangingPunct="1">
              <a:lnSpc>
                <a:spcPct val="80000"/>
              </a:lnSpc>
              <a:buFontTx/>
              <a:buNone/>
            </a:pPr>
            <a:r>
              <a:rPr lang="en-US" altLang="en-US" sz="2000" b="1">
                <a:latin typeface="Courier New" panose="02070309020205020404" pitchFamily="49" charset="0"/>
              </a:rPr>
              <a:t>// Open the file.</a:t>
            </a:r>
          </a:p>
          <a:p>
            <a:pPr lvl="1" eaLnBrk="1" hangingPunct="1">
              <a:lnSpc>
                <a:spcPct val="80000"/>
              </a:lnSpc>
              <a:buFontTx/>
              <a:buNone/>
            </a:pPr>
            <a:r>
              <a:rPr lang="en-US" altLang="en-US" sz="2000" b="1">
                <a:latin typeface="Courier New" panose="02070309020205020404" pitchFamily="49" charset="0"/>
              </a:rPr>
              <a:t>File file = new File(filename);</a:t>
            </a:r>
          </a:p>
          <a:p>
            <a:pPr lvl="1" eaLnBrk="1" hangingPunct="1">
              <a:lnSpc>
                <a:spcPct val="80000"/>
              </a:lnSpc>
              <a:buFontTx/>
              <a:buNone/>
            </a:pPr>
            <a:r>
              <a:rPr lang="en-US" altLang="en-US" sz="2000" b="1">
                <a:latin typeface="Courier New" panose="02070309020205020404" pitchFamily="49" charset="0"/>
              </a:rPr>
              <a:t>Scanner inputFile = new Scanner(file);</a:t>
            </a:r>
          </a:p>
          <a:p>
            <a:pPr lvl="1" eaLnBrk="1" hangingPunct="1">
              <a:lnSpc>
                <a:spcPct val="80000"/>
              </a:lnSpc>
              <a:buFontTx/>
              <a:buNone/>
            </a:pPr>
            <a:r>
              <a:rPr lang="en-US" altLang="en-US" sz="2000" b="1">
                <a:latin typeface="Courier New" panose="02070309020205020404" pitchFamily="49" charset="0"/>
              </a:rPr>
              <a:t>// Read until the end of the file.</a:t>
            </a:r>
          </a:p>
          <a:p>
            <a:pPr lvl="1" eaLnBrk="1" hangingPunct="1">
              <a:lnSpc>
                <a:spcPct val="80000"/>
              </a:lnSpc>
              <a:buFontTx/>
              <a:buNone/>
            </a:pPr>
            <a:r>
              <a:rPr lang="en-US" altLang="en-US" sz="2000" b="1">
                <a:latin typeface="Courier New" panose="02070309020205020404" pitchFamily="49" charset="0"/>
              </a:rPr>
              <a:t>while (</a:t>
            </a:r>
            <a:r>
              <a:rPr lang="en-US" altLang="en-US" sz="2000" b="1">
                <a:solidFill>
                  <a:srgbClr val="FF3300"/>
                </a:solidFill>
                <a:latin typeface="Courier New" panose="02070309020205020404" pitchFamily="49" charset="0"/>
              </a:rPr>
              <a:t>inputFile.hasNext()</a:t>
            </a:r>
            <a:r>
              <a:rPr lang="en-US" altLang="en-US" sz="2000" b="1">
                <a:latin typeface="Courier New" panose="02070309020205020404" pitchFamily="49" charset="0"/>
              </a:rPr>
              <a:t>)</a:t>
            </a:r>
          </a:p>
          <a:p>
            <a:pPr lvl="1" eaLnBrk="1" hangingPunct="1">
              <a:lnSpc>
                <a:spcPct val="80000"/>
              </a:lnSpc>
              <a:buFontTx/>
              <a:buNone/>
            </a:pPr>
            <a:r>
              <a:rPr lang="en-US" altLang="en-US" sz="2000" b="1">
                <a:latin typeface="Courier New" panose="02070309020205020404" pitchFamily="49" charset="0"/>
              </a:rPr>
              <a:t>{</a:t>
            </a:r>
          </a:p>
          <a:p>
            <a:pPr lvl="1" eaLnBrk="1" hangingPunct="1">
              <a:lnSpc>
                <a:spcPct val="80000"/>
              </a:lnSpc>
              <a:buFontTx/>
              <a:buNone/>
            </a:pPr>
            <a:r>
              <a:rPr lang="en-US" altLang="en-US" sz="2000" b="1">
                <a:latin typeface="Courier New" panose="02070309020205020404" pitchFamily="49" charset="0"/>
              </a:rPr>
              <a:t>   String str = inputFile.nextLine();</a:t>
            </a:r>
          </a:p>
          <a:p>
            <a:pPr lvl="1" eaLnBrk="1" hangingPunct="1">
              <a:lnSpc>
                <a:spcPct val="80000"/>
              </a:lnSpc>
              <a:buFontTx/>
              <a:buNone/>
            </a:pPr>
            <a:r>
              <a:rPr lang="en-US" altLang="en-US" sz="2000" b="1">
                <a:latin typeface="Courier New" panose="02070309020205020404" pitchFamily="49" charset="0"/>
              </a:rPr>
              <a:t>   System.out.println(str);</a:t>
            </a:r>
          </a:p>
          <a:p>
            <a:pPr lvl="1" eaLnBrk="1" hangingPunct="1">
              <a:lnSpc>
                <a:spcPct val="80000"/>
              </a:lnSpc>
              <a:buFontTx/>
              <a:buNone/>
            </a:pPr>
            <a:r>
              <a:rPr lang="en-US" altLang="en-US" sz="2000" b="1">
                <a:latin typeface="Courier New" panose="02070309020205020404" pitchFamily="49" charset="0"/>
              </a:rPr>
              <a:t>}</a:t>
            </a:r>
          </a:p>
          <a:p>
            <a:pPr lvl="1" eaLnBrk="1" hangingPunct="1">
              <a:lnSpc>
                <a:spcPct val="80000"/>
              </a:lnSpc>
              <a:buFontTx/>
              <a:buNone/>
            </a:pPr>
            <a:r>
              <a:rPr lang="en-US" altLang="en-US" sz="2000" b="1">
                <a:solidFill>
                  <a:srgbClr val="FF3300"/>
                </a:solidFill>
                <a:latin typeface="Courier New" panose="02070309020205020404" pitchFamily="49" charset="0"/>
              </a:rPr>
              <a:t>inputFile.close();// close the file when done.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88</a:t>
            </a:fld>
            <a:endParaRPr lang="en-GB" dirty="0"/>
          </a:p>
        </p:txBody>
      </p:sp>
    </p:spTree>
    <p:extLst>
      <p:ext uri="{BB962C8B-B14F-4D97-AF65-F5344CB8AC3E}">
        <p14:creationId xmlns:p14="http://schemas.microsoft.com/office/powerpoint/2010/main" val="1618095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Java Naming Conventions</a:t>
            </a:r>
          </a:p>
        </p:txBody>
      </p:sp>
      <p:sp>
        <p:nvSpPr>
          <p:cNvPr id="152579" name="Rectangle 3"/>
          <p:cNvSpPr>
            <a:spLocks noGrp="1" noChangeArrowheads="1"/>
          </p:cNvSpPr>
          <p:nvPr>
            <p:ph type="body" idx="4294967295"/>
          </p:nvPr>
        </p:nvSpPr>
        <p:spPr/>
        <p:txBody>
          <a:bodyPr>
            <a:normAutofit lnSpcReduction="10000"/>
          </a:bodyPr>
          <a:lstStyle/>
          <a:p>
            <a:pPr eaLnBrk="1" hangingPunct="1"/>
            <a:r>
              <a:rPr lang="en-US" altLang="en-US" sz="2800" smtClean="0">
                <a:latin typeface="Helvetica Neue"/>
                <a:ea typeface="Helvetica Neue"/>
                <a:cs typeface="Helvetica Neue"/>
              </a:rPr>
              <a:t>Variable names should begin with a lower case letter and then switch to title case thereafter:</a:t>
            </a:r>
          </a:p>
          <a:p>
            <a:pPr lvl="2" eaLnBrk="1" hangingPunct="1">
              <a:buFontTx/>
              <a:buNone/>
            </a:pPr>
            <a:r>
              <a:rPr lang="en-US" altLang="en-US" sz="2000" smtClean="0">
                <a:latin typeface="Helvetica Neue"/>
                <a:ea typeface="Helvetica Neue"/>
                <a:cs typeface="Helvetica Neue"/>
              </a:rPr>
              <a:t>Ex: </a:t>
            </a:r>
            <a:r>
              <a:rPr lang="en-US" altLang="en-US" sz="2000" smtClean="0">
                <a:latin typeface="Courier New" panose="02070309020205020404" pitchFamily="49" charset="0"/>
                <a:ea typeface="Helvetica Neue"/>
                <a:cs typeface="Helvetica Neue"/>
              </a:rPr>
              <a:t>int </a:t>
            </a:r>
            <a:r>
              <a:rPr lang="en-US" altLang="en-US" sz="2000" smtClean="0">
                <a:solidFill>
                  <a:schemeClr val="hlink"/>
                </a:solidFill>
                <a:latin typeface="Courier New" panose="02070309020205020404" pitchFamily="49" charset="0"/>
                <a:ea typeface="Helvetica Neue"/>
                <a:cs typeface="Helvetica Neue"/>
              </a:rPr>
              <a:t>caTaxRate</a:t>
            </a:r>
          </a:p>
          <a:p>
            <a:pPr eaLnBrk="1" hangingPunct="1"/>
            <a:r>
              <a:rPr lang="en-US" altLang="en-US" sz="2800" smtClean="0">
                <a:latin typeface="Helvetica Neue"/>
                <a:ea typeface="Helvetica Neue"/>
                <a:cs typeface="Helvetica Neue"/>
              </a:rPr>
              <a:t>Class names should be all title case.</a:t>
            </a:r>
          </a:p>
          <a:p>
            <a:pPr lvl="2" eaLnBrk="1" hangingPunct="1">
              <a:buFontTx/>
              <a:buNone/>
            </a:pPr>
            <a:r>
              <a:rPr lang="en-US" altLang="en-US" sz="2000" smtClean="0">
                <a:latin typeface="Helvetica Neue"/>
                <a:ea typeface="Helvetica Neue"/>
                <a:cs typeface="Helvetica Neue"/>
              </a:rPr>
              <a:t>Ex: </a:t>
            </a:r>
            <a:r>
              <a:rPr lang="en-US" altLang="en-US" sz="2000" smtClean="0">
                <a:latin typeface="Courier New" panose="02070309020205020404" pitchFamily="49" charset="0"/>
                <a:ea typeface="Helvetica Neue"/>
                <a:cs typeface="Helvetica Neue"/>
              </a:rPr>
              <a:t>public class </a:t>
            </a:r>
            <a:r>
              <a:rPr lang="en-US" altLang="en-US" sz="2000" smtClean="0">
                <a:solidFill>
                  <a:schemeClr val="hlink"/>
                </a:solidFill>
                <a:latin typeface="Courier New" panose="02070309020205020404" pitchFamily="49" charset="0"/>
                <a:ea typeface="Helvetica Neue"/>
                <a:cs typeface="Helvetica Neue"/>
              </a:rPr>
              <a:t>BigLittle</a:t>
            </a:r>
          </a:p>
          <a:p>
            <a:pPr eaLnBrk="1" hangingPunct="1"/>
            <a:r>
              <a:rPr lang="en-US" altLang="en-US" sz="2800" smtClean="0">
                <a:latin typeface="Helvetica Neue"/>
                <a:ea typeface="Helvetica Neue"/>
                <a:cs typeface="Helvetica Neue"/>
              </a:rPr>
              <a:t>More Java naming conventions can be found at:</a:t>
            </a:r>
          </a:p>
          <a:p>
            <a:pPr lvl="1" eaLnBrk="1" hangingPunct="1">
              <a:buFontTx/>
              <a:buNone/>
            </a:pPr>
            <a:r>
              <a:rPr lang="en-US" altLang="en-US" sz="2000" smtClean="0">
                <a:latin typeface="Helvetica Neue"/>
                <a:ea typeface="Helvetica Neue"/>
                <a:cs typeface="Helvetica Neue"/>
                <a:hlinkClick r:id="rId3"/>
              </a:rPr>
              <a:t>http://java.sun.com/docs/codeconv/html/CodeConventions.doc8.html</a:t>
            </a:r>
            <a:endParaRPr lang="en-US" altLang="en-US" sz="2000" smtClean="0">
              <a:latin typeface="Helvetica Neue"/>
              <a:ea typeface="Helvetica Neue"/>
              <a:cs typeface="Helvetica Neue"/>
            </a:endParaRPr>
          </a:p>
          <a:p>
            <a:pPr eaLnBrk="1" hangingPunct="1"/>
            <a:r>
              <a:rPr lang="en-US" altLang="en-US" sz="2800" smtClean="0">
                <a:latin typeface="Helvetica Neue"/>
                <a:ea typeface="Helvetica Neue"/>
                <a:cs typeface="Helvetica Neue"/>
              </a:rPr>
              <a:t>A general rule of thumb about naming variables and classes are that, with some exceptions, their names tend to be nouns or noun phrases.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89</a:t>
            </a:fld>
            <a:endParaRPr lang="en-GB" dirty="0"/>
          </a:p>
        </p:txBody>
      </p:sp>
    </p:spTree>
    <p:extLst>
      <p:ext uri="{BB962C8B-B14F-4D97-AF65-F5344CB8AC3E}">
        <p14:creationId xmlns:p14="http://schemas.microsoft.com/office/powerpoint/2010/main" val="1038118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xmlns="" id="{37B75226-D4EE-425E-94AD-99D67051CA79}"/>
              </a:ext>
            </a:extLst>
          </p:cNvPr>
          <p:cNvSpPr>
            <a:spLocks noGrp="1" noChangeArrowheads="1"/>
          </p:cNvSpPr>
          <p:nvPr>
            <p:ph type="title" idx="4294967295"/>
          </p:nvPr>
        </p:nvSpPr>
        <p:spPr>
          <a:xfrm>
            <a:off x="533400" y="303213"/>
            <a:ext cx="8610600" cy="992187"/>
          </a:xfrm>
        </p:spPr>
        <p:txBody>
          <a:bodyPr/>
          <a:lstStyle/>
          <a:p>
            <a:pPr eaLnBrk="1" hangingPunct="1"/>
            <a:r>
              <a:rPr lang="en-US" altLang="en-US"/>
              <a:t>Portability</a:t>
            </a:r>
          </a:p>
        </p:txBody>
      </p:sp>
      <p:sp>
        <p:nvSpPr>
          <p:cNvPr id="98314" name="Oval 10">
            <a:extLst>
              <a:ext uri="{FF2B5EF4-FFF2-40B4-BE49-F238E27FC236}">
                <a16:creationId xmlns:a16="http://schemas.microsoft.com/office/drawing/2014/main" xmlns="" id="{E5E83617-24E4-44A8-B2CE-B5C76F85B881}"/>
              </a:ext>
            </a:extLst>
          </p:cNvPr>
          <p:cNvSpPr>
            <a:spLocks noChangeArrowheads="1"/>
          </p:cNvSpPr>
          <p:nvPr/>
        </p:nvSpPr>
        <p:spPr bwMode="auto">
          <a:xfrm>
            <a:off x="1190625" y="3867150"/>
            <a:ext cx="2438400" cy="1143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Java Virtual</a:t>
            </a:r>
          </a:p>
          <a:p>
            <a:pPr algn="ctr" eaLnBrk="1" hangingPunct="1">
              <a:spcBef>
                <a:spcPct val="0"/>
              </a:spcBef>
              <a:buClrTx/>
              <a:buFontTx/>
              <a:buNone/>
            </a:pPr>
            <a:r>
              <a:rPr lang="en-US" altLang="en-US" sz="1800"/>
              <a:t>Machine for Windows</a:t>
            </a:r>
          </a:p>
        </p:txBody>
      </p:sp>
      <p:sp>
        <p:nvSpPr>
          <p:cNvPr id="82949" name="Rectangle 15">
            <a:extLst>
              <a:ext uri="{FF2B5EF4-FFF2-40B4-BE49-F238E27FC236}">
                <a16:creationId xmlns:a16="http://schemas.microsoft.com/office/drawing/2014/main" xmlns="" id="{4D6CF1F5-B980-4413-87A5-F3AB8D3D8C25}"/>
              </a:ext>
            </a:extLst>
          </p:cNvPr>
          <p:cNvSpPr>
            <a:spLocks noChangeArrowheads="1"/>
          </p:cNvSpPr>
          <p:nvPr/>
        </p:nvSpPr>
        <p:spPr bwMode="auto">
          <a:xfrm>
            <a:off x="4238625" y="1962150"/>
            <a:ext cx="167640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Byte code</a:t>
            </a:r>
            <a:br>
              <a:rPr lang="en-US" altLang="en-US" sz="2400"/>
            </a:br>
            <a:r>
              <a:rPr lang="en-US" altLang="en-US" sz="2400"/>
              <a:t>(.class)</a:t>
            </a:r>
          </a:p>
        </p:txBody>
      </p:sp>
      <p:sp>
        <p:nvSpPr>
          <p:cNvPr id="98333" name="Oval 29">
            <a:extLst>
              <a:ext uri="{FF2B5EF4-FFF2-40B4-BE49-F238E27FC236}">
                <a16:creationId xmlns:a16="http://schemas.microsoft.com/office/drawing/2014/main" xmlns="" id="{71E2CB1B-0420-42DC-8DA4-73E023A892BC}"/>
              </a:ext>
            </a:extLst>
          </p:cNvPr>
          <p:cNvSpPr>
            <a:spLocks noChangeArrowheads="1"/>
          </p:cNvSpPr>
          <p:nvPr/>
        </p:nvSpPr>
        <p:spPr bwMode="auto">
          <a:xfrm>
            <a:off x="2638425" y="5543550"/>
            <a:ext cx="2438400" cy="1143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Java Virtual</a:t>
            </a:r>
          </a:p>
          <a:p>
            <a:pPr algn="ctr" eaLnBrk="1" hangingPunct="1">
              <a:spcBef>
                <a:spcPct val="0"/>
              </a:spcBef>
              <a:buClrTx/>
              <a:buFontTx/>
              <a:buNone/>
            </a:pPr>
            <a:r>
              <a:rPr lang="en-US" altLang="en-US" sz="1800"/>
              <a:t>Machine for Linux</a:t>
            </a:r>
          </a:p>
        </p:txBody>
      </p:sp>
      <p:sp>
        <p:nvSpPr>
          <p:cNvPr id="98334" name="Oval 30">
            <a:extLst>
              <a:ext uri="{FF2B5EF4-FFF2-40B4-BE49-F238E27FC236}">
                <a16:creationId xmlns:a16="http://schemas.microsoft.com/office/drawing/2014/main" xmlns="" id="{971AEAFD-867E-4FE4-9AD4-7A904E6D8815}"/>
              </a:ext>
            </a:extLst>
          </p:cNvPr>
          <p:cNvSpPr>
            <a:spLocks noChangeArrowheads="1"/>
          </p:cNvSpPr>
          <p:nvPr/>
        </p:nvSpPr>
        <p:spPr bwMode="auto">
          <a:xfrm>
            <a:off x="5457825" y="5543550"/>
            <a:ext cx="2438400" cy="1143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Java Virtual</a:t>
            </a:r>
          </a:p>
          <a:p>
            <a:pPr algn="ctr" eaLnBrk="1" hangingPunct="1">
              <a:spcBef>
                <a:spcPct val="0"/>
              </a:spcBef>
              <a:buClrTx/>
              <a:buFontTx/>
              <a:buNone/>
            </a:pPr>
            <a:r>
              <a:rPr lang="en-US" altLang="en-US" sz="1800"/>
              <a:t>Machine for Mac</a:t>
            </a:r>
          </a:p>
        </p:txBody>
      </p:sp>
      <p:sp>
        <p:nvSpPr>
          <p:cNvPr id="98335" name="Oval 31">
            <a:extLst>
              <a:ext uri="{FF2B5EF4-FFF2-40B4-BE49-F238E27FC236}">
                <a16:creationId xmlns:a16="http://schemas.microsoft.com/office/drawing/2014/main" xmlns="" id="{EF66711E-4FB0-48F0-BA18-E942F64D0113}"/>
              </a:ext>
            </a:extLst>
          </p:cNvPr>
          <p:cNvSpPr>
            <a:spLocks noChangeArrowheads="1"/>
          </p:cNvSpPr>
          <p:nvPr/>
        </p:nvSpPr>
        <p:spPr bwMode="auto">
          <a:xfrm>
            <a:off x="6600825" y="3867150"/>
            <a:ext cx="2438400" cy="1143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Java Virtual</a:t>
            </a:r>
          </a:p>
          <a:p>
            <a:pPr algn="ctr" eaLnBrk="1" hangingPunct="1">
              <a:spcBef>
                <a:spcPct val="0"/>
              </a:spcBef>
              <a:buClrTx/>
              <a:buFontTx/>
              <a:buNone/>
            </a:pPr>
            <a:r>
              <a:rPr lang="en-US" altLang="en-US" sz="1800"/>
              <a:t>Machine for Unix</a:t>
            </a:r>
          </a:p>
        </p:txBody>
      </p:sp>
      <p:sp>
        <p:nvSpPr>
          <p:cNvPr id="82953" name="Line 32">
            <a:extLst>
              <a:ext uri="{FF2B5EF4-FFF2-40B4-BE49-F238E27FC236}">
                <a16:creationId xmlns:a16="http://schemas.microsoft.com/office/drawing/2014/main" xmlns="" id="{D64E3CFE-A630-4263-899F-633EFEF4CF7A}"/>
              </a:ext>
            </a:extLst>
          </p:cNvPr>
          <p:cNvSpPr>
            <a:spLocks noChangeShapeType="1"/>
          </p:cNvSpPr>
          <p:nvPr/>
        </p:nvSpPr>
        <p:spPr bwMode="auto">
          <a:xfrm flipH="1">
            <a:off x="3248025" y="325755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954" name="Line 33">
            <a:extLst>
              <a:ext uri="{FF2B5EF4-FFF2-40B4-BE49-F238E27FC236}">
                <a16:creationId xmlns:a16="http://schemas.microsoft.com/office/drawing/2014/main" xmlns="" id="{85ADE44F-DA03-4AC0-9DE0-B2C9C043B177}"/>
              </a:ext>
            </a:extLst>
          </p:cNvPr>
          <p:cNvSpPr>
            <a:spLocks noChangeShapeType="1"/>
          </p:cNvSpPr>
          <p:nvPr/>
        </p:nvSpPr>
        <p:spPr bwMode="auto">
          <a:xfrm flipH="1">
            <a:off x="3857625" y="3257550"/>
            <a:ext cx="9906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955" name="Line 34">
            <a:extLst>
              <a:ext uri="{FF2B5EF4-FFF2-40B4-BE49-F238E27FC236}">
                <a16:creationId xmlns:a16="http://schemas.microsoft.com/office/drawing/2014/main" xmlns="" id="{3C7FA090-2F22-4C78-8B68-72F75A597152}"/>
              </a:ext>
            </a:extLst>
          </p:cNvPr>
          <p:cNvSpPr>
            <a:spLocks noChangeShapeType="1"/>
          </p:cNvSpPr>
          <p:nvPr/>
        </p:nvSpPr>
        <p:spPr bwMode="auto">
          <a:xfrm>
            <a:off x="5305425" y="3257550"/>
            <a:ext cx="13716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956" name="Line 35">
            <a:extLst>
              <a:ext uri="{FF2B5EF4-FFF2-40B4-BE49-F238E27FC236}">
                <a16:creationId xmlns:a16="http://schemas.microsoft.com/office/drawing/2014/main" xmlns="" id="{5266F791-4AED-4C4E-B278-942D0903409A}"/>
              </a:ext>
            </a:extLst>
          </p:cNvPr>
          <p:cNvSpPr>
            <a:spLocks noChangeShapeType="1"/>
          </p:cNvSpPr>
          <p:nvPr/>
        </p:nvSpPr>
        <p:spPr bwMode="auto">
          <a:xfrm>
            <a:off x="5915025" y="3257550"/>
            <a:ext cx="1219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Rectangle 3">
            <a:extLst>
              <a:ext uri="{FF2B5EF4-FFF2-40B4-BE49-F238E27FC236}">
                <a16:creationId xmlns:a16="http://schemas.microsoft.com/office/drawing/2014/main" xmlns="" id="{ECFFC5F4-82F6-480D-AF58-1FD02CDDEB41}"/>
              </a:ext>
            </a:extLst>
          </p:cNvPr>
          <p:cNvSpPr txBox="1">
            <a:spLocks noChangeArrowheads="1"/>
          </p:cNvSpPr>
          <p:nvPr/>
        </p:nvSpPr>
        <p:spPr>
          <a:xfrm>
            <a:off x="533400" y="1485900"/>
            <a:ext cx="3619500" cy="2381250"/>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dirty="0"/>
              <a:t>With most programming languages, portability is achieved by compiling a program for each CPU it will run on.</a:t>
            </a:r>
          </a:p>
          <a:p>
            <a:pPr fontAlgn="auto">
              <a:spcAft>
                <a:spcPts val="0"/>
              </a:spcAft>
            </a:pPr>
            <a:r>
              <a:rPr lang="en-US" altLang="en-US" dirty="0"/>
              <a:t>Java provides an JVM for each platform so that programmers do not have to recompile for different platforms.</a:t>
            </a:r>
          </a:p>
          <a:p>
            <a:pPr fontAlgn="auto">
              <a:spcAft>
                <a:spcPts val="0"/>
              </a:spcAft>
            </a:pPr>
            <a:endParaRPr lang="en-US" alt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a:t>
            </a:fld>
            <a:endParaRPr lang="en-GB" dirty="0"/>
          </a:p>
        </p:txBody>
      </p:sp>
    </p:spTree>
    <p:extLst>
      <p:ext uri="{BB962C8B-B14F-4D97-AF65-F5344CB8AC3E}">
        <p14:creationId xmlns:p14="http://schemas.microsoft.com/office/powerpoint/2010/main" val="177052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autoUpdateAnimBg="0"/>
      <p:bldP spid="98333" grpId="0" animBg="1" autoUpdateAnimBg="0"/>
      <p:bldP spid="98334" grpId="0" animBg="1" autoUpdateAnimBg="0"/>
      <p:bldP spid="98335"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ChangeArrowheads="1"/>
          </p:cNvSpPr>
          <p:nvPr/>
        </p:nvSpPr>
        <p:spPr bwMode="auto">
          <a:xfrm>
            <a:off x="838200" y="1295400"/>
            <a:ext cx="73152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54627"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Java Reserved Keywords</a:t>
            </a:r>
          </a:p>
        </p:txBody>
      </p:sp>
      <p:sp>
        <p:nvSpPr>
          <p:cNvPr id="154628" name="Text Box 3"/>
          <p:cNvSpPr txBox="1">
            <a:spLocks noChangeArrowheads="1"/>
          </p:cNvSpPr>
          <p:nvPr/>
        </p:nvSpPr>
        <p:spPr bwMode="auto">
          <a:xfrm>
            <a:off x="1143000" y="1395413"/>
            <a:ext cx="1239838"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200">
                <a:latin typeface="Arial" panose="020B0604020202020204" pitchFamily="34" charset="0"/>
              </a:rPr>
              <a:t>abstract</a:t>
            </a:r>
          </a:p>
          <a:p>
            <a:pPr eaLnBrk="1" hangingPunct="1">
              <a:spcBef>
                <a:spcPct val="0"/>
              </a:spcBef>
              <a:buClrTx/>
              <a:buFontTx/>
              <a:buNone/>
            </a:pPr>
            <a:r>
              <a:rPr lang="en-US" altLang="en-US" sz="2200">
                <a:latin typeface="Arial" panose="020B0604020202020204" pitchFamily="34" charset="0"/>
              </a:rPr>
              <a:t>assert</a:t>
            </a:r>
          </a:p>
          <a:p>
            <a:pPr eaLnBrk="1" hangingPunct="1">
              <a:spcBef>
                <a:spcPct val="0"/>
              </a:spcBef>
              <a:buClrTx/>
              <a:buFontTx/>
              <a:buNone/>
            </a:pPr>
            <a:r>
              <a:rPr lang="en-US" altLang="en-US" sz="2200">
                <a:latin typeface="Arial" panose="020B0604020202020204" pitchFamily="34" charset="0"/>
              </a:rPr>
              <a:t>boolean</a:t>
            </a:r>
          </a:p>
          <a:p>
            <a:pPr eaLnBrk="1" hangingPunct="1">
              <a:spcBef>
                <a:spcPct val="0"/>
              </a:spcBef>
              <a:buClrTx/>
              <a:buFontTx/>
              <a:buNone/>
            </a:pPr>
            <a:r>
              <a:rPr lang="en-US" altLang="en-US" sz="2200">
                <a:latin typeface="Arial" panose="020B0604020202020204" pitchFamily="34" charset="0"/>
              </a:rPr>
              <a:t>break</a:t>
            </a:r>
          </a:p>
          <a:p>
            <a:pPr eaLnBrk="1" hangingPunct="1">
              <a:spcBef>
                <a:spcPct val="0"/>
              </a:spcBef>
              <a:buClrTx/>
              <a:buFontTx/>
              <a:buNone/>
            </a:pPr>
            <a:r>
              <a:rPr lang="en-US" altLang="en-US" sz="2200">
                <a:latin typeface="Arial" panose="020B0604020202020204" pitchFamily="34" charset="0"/>
              </a:rPr>
              <a:t>byte</a:t>
            </a:r>
          </a:p>
          <a:p>
            <a:pPr eaLnBrk="1" hangingPunct="1">
              <a:spcBef>
                <a:spcPct val="0"/>
              </a:spcBef>
              <a:buClrTx/>
              <a:buFontTx/>
              <a:buNone/>
            </a:pPr>
            <a:r>
              <a:rPr lang="en-US" altLang="en-US" sz="2200">
                <a:latin typeface="Arial" panose="020B0604020202020204" pitchFamily="34" charset="0"/>
              </a:rPr>
              <a:t>case</a:t>
            </a:r>
          </a:p>
          <a:p>
            <a:pPr eaLnBrk="1" hangingPunct="1">
              <a:spcBef>
                <a:spcPct val="0"/>
              </a:spcBef>
              <a:buClrTx/>
              <a:buFontTx/>
              <a:buNone/>
            </a:pPr>
            <a:r>
              <a:rPr lang="en-US" altLang="en-US" sz="2200">
                <a:latin typeface="Arial" panose="020B0604020202020204" pitchFamily="34" charset="0"/>
              </a:rPr>
              <a:t>catch</a:t>
            </a:r>
          </a:p>
          <a:p>
            <a:pPr eaLnBrk="1" hangingPunct="1">
              <a:spcBef>
                <a:spcPct val="0"/>
              </a:spcBef>
              <a:buClrTx/>
              <a:buFontTx/>
              <a:buNone/>
            </a:pPr>
            <a:r>
              <a:rPr lang="en-US" altLang="en-US" sz="2200">
                <a:latin typeface="Arial" panose="020B0604020202020204" pitchFamily="34" charset="0"/>
              </a:rPr>
              <a:t>char</a:t>
            </a:r>
          </a:p>
          <a:p>
            <a:pPr eaLnBrk="1" hangingPunct="1">
              <a:spcBef>
                <a:spcPct val="0"/>
              </a:spcBef>
              <a:buClrTx/>
              <a:buFontTx/>
              <a:buNone/>
            </a:pPr>
            <a:r>
              <a:rPr lang="en-US" altLang="en-US" sz="2200">
                <a:latin typeface="Arial" panose="020B0604020202020204" pitchFamily="34" charset="0"/>
              </a:rPr>
              <a:t>class</a:t>
            </a:r>
          </a:p>
          <a:p>
            <a:pPr eaLnBrk="1" hangingPunct="1">
              <a:spcBef>
                <a:spcPct val="0"/>
              </a:spcBef>
              <a:buClrTx/>
              <a:buFontTx/>
              <a:buNone/>
            </a:pPr>
            <a:r>
              <a:rPr lang="en-US" altLang="en-US" sz="2200">
                <a:latin typeface="Arial" panose="020B0604020202020204" pitchFamily="34" charset="0"/>
              </a:rPr>
              <a:t>const</a:t>
            </a:r>
          </a:p>
          <a:p>
            <a:pPr eaLnBrk="1" hangingPunct="1">
              <a:spcBef>
                <a:spcPct val="0"/>
              </a:spcBef>
              <a:buClrTx/>
              <a:buFontTx/>
              <a:buNone/>
            </a:pPr>
            <a:r>
              <a:rPr lang="en-US" altLang="en-US" sz="2200">
                <a:latin typeface="Arial" panose="020B0604020202020204" pitchFamily="34" charset="0"/>
              </a:rPr>
              <a:t>continue</a:t>
            </a:r>
          </a:p>
          <a:p>
            <a:pPr eaLnBrk="1" hangingPunct="1">
              <a:spcBef>
                <a:spcPct val="0"/>
              </a:spcBef>
              <a:buClrTx/>
              <a:buFontTx/>
              <a:buNone/>
            </a:pPr>
            <a:r>
              <a:rPr lang="en-US" altLang="en-US" sz="2200">
                <a:latin typeface="Arial" panose="020B0604020202020204" pitchFamily="34" charset="0"/>
              </a:rPr>
              <a:t>default</a:t>
            </a:r>
          </a:p>
          <a:p>
            <a:pPr eaLnBrk="1" hangingPunct="1">
              <a:spcBef>
                <a:spcPct val="0"/>
              </a:spcBef>
              <a:buClrTx/>
              <a:buFontTx/>
              <a:buNone/>
            </a:pPr>
            <a:r>
              <a:rPr lang="en-US" altLang="en-US" sz="2200">
                <a:latin typeface="Arial" panose="020B0604020202020204" pitchFamily="34" charset="0"/>
              </a:rPr>
              <a:t>do</a:t>
            </a:r>
          </a:p>
        </p:txBody>
      </p:sp>
      <p:sp>
        <p:nvSpPr>
          <p:cNvPr id="154629" name="Text Box 4"/>
          <p:cNvSpPr txBox="1">
            <a:spLocks noChangeArrowheads="1"/>
          </p:cNvSpPr>
          <p:nvPr/>
        </p:nvSpPr>
        <p:spPr bwMode="auto">
          <a:xfrm>
            <a:off x="2667000" y="1395413"/>
            <a:ext cx="16129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200">
                <a:latin typeface="Arial" panose="020B0604020202020204" pitchFamily="34" charset="0"/>
              </a:rPr>
              <a:t>double</a:t>
            </a:r>
          </a:p>
          <a:p>
            <a:pPr eaLnBrk="1" hangingPunct="1">
              <a:spcBef>
                <a:spcPct val="0"/>
              </a:spcBef>
              <a:buClrTx/>
              <a:buFontTx/>
              <a:buNone/>
            </a:pPr>
            <a:r>
              <a:rPr lang="en-US" altLang="en-US" sz="2200">
                <a:latin typeface="Arial" panose="020B0604020202020204" pitchFamily="34" charset="0"/>
              </a:rPr>
              <a:t>else</a:t>
            </a:r>
          </a:p>
          <a:p>
            <a:pPr eaLnBrk="1" hangingPunct="1">
              <a:spcBef>
                <a:spcPct val="0"/>
              </a:spcBef>
              <a:buClrTx/>
              <a:buFontTx/>
              <a:buNone/>
            </a:pPr>
            <a:r>
              <a:rPr lang="en-US" altLang="en-US" sz="2200">
                <a:latin typeface="Arial" panose="020B0604020202020204" pitchFamily="34" charset="0"/>
              </a:rPr>
              <a:t>enum</a:t>
            </a:r>
          </a:p>
          <a:p>
            <a:pPr eaLnBrk="1" hangingPunct="1">
              <a:spcBef>
                <a:spcPct val="0"/>
              </a:spcBef>
              <a:buClrTx/>
              <a:buFontTx/>
              <a:buNone/>
            </a:pPr>
            <a:r>
              <a:rPr lang="en-US" altLang="en-US" sz="2200">
                <a:latin typeface="Arial" panose="020B0604020202020204" pitchFamily="34" charset="0"/>
              </a:rPr>
              <a:t>extends</a:t>
            </a:r>
          </a:p>
          <a:p>
            <a:pPr eaLnBrk="1" hangingPunct="1">
              <a:spcBef>
                <a:spcPct val="0"/>
              </a:spcBef>
              <a:buClrTx/>
              <a:buFontTx/>
              <a:buNone/>
            </a:pPr>
            <a:r>
              <a:rPr lang="en-US" altLang="en-US" sz="2200">
                <a:latin typeface="Arial" panose="020B0604020202020204" pitchFamily="34" charset="0"/>
              </a:rPr>
              <a:t>false</a:t>
            </a:r>
          </a:p>
          <a:p>
            <a:pPr eaLnBrk="1" hangingPunct="1">
              <a:spcBef>
                <a:spcPct val="0"/>
              </a:spcBef>
              <a:buClrTx/>
              <a:buFontTx/>
              <a:buNone/>
            </a:pPr>
            <a:r>
              <a:rPr lang="en-US" altLang="en-US" sz="2200">
                <a:latin typeface="Arial" panose="020B0604020202020204" pitchFamily="34" charset="0"/>
              </a:rPr>
              <a:t>for</a:t>
            </a:r>
          </a:p>
          <a:p>
            <a:pPr eaLnBrk="1" hangingPunct="1">
              <a:spcBef>
                <a:spcPct val="0"/>
              </a:spcBef>
              <a:buClrTx/>
              <a:buFontTx/>
              <a:buNone/>
            </a:pPr>
            <a:r>
              <a:rPr lang="en-US" altLang="en-US" sz="2200">
                <a:latin typeface="Arial" panose="020B0604020202020204" pitchFamily="34" charset="0"/>
              </a:rPr>
              <a:t>final</a:t>
            </a:r>
          </a:p>
          <a:p>
            <a:pPr eaLnBrk="1" hangingPunct="1">
              <a:spcBef>
                <a:spcPct val="0"/>
              </a:spcBef>
              <a:buClrTx/>
              <a:buFontTx/>
              <a:buNone/>
            </a:pPr>
            <a:r>
              <a:rPr lang="en-US" altLang="en-US" sz="2200">
                <a:latin typeface="Arial" panose="020B0604020202020204" pitchFamily="34" charset="0"/>
              </a:rPr>
              <a:t>finally</a:t>
            </a:r>
          </a:p>
          <a:p>
            <a:pPr eaLnBrk="1" hangingPunct="1">
              <a:spcBef>
                <a:spcPct val="0"/>
              </a:spcBef>
              <a:buClrTx/>
              <a:buFontTx/>
              <a:buNone/>
            </a:pPr>
            <a:r>
              <a:rPr lang="en-US" altLang="en-US" sz="2200">
                <a:latin typeface="Arial" panose="020B0604020202020204" pitchFamily="34" charset="0"/>
              </a:rPr>
              <a:t>float</a:t>
            </a:r>
          </a:p>
          <a:p>
            <a:pPr eaLnBrk="1" hangingPunct="1">
              <a:spcBef>
                <a:spcPct val="0"/>
              </a:spcBef>
              <a:buClrTx/>
              <a:buFontTx/>
              <a:buNone/>
            </a:pPr>
            <a:r>
              <a:rPr lang="en-US" altLang="en-US" sz="2200">
                <a:latin typeface="Arial" panose="020B0604020202020204" pitchFamily="34" charset="0"/>
              </a:rPr>
              <a:t>goto</a:t>
            </a:r>
          </a:p>
          <a:p>
            <a:pPr eaLnBrk="1" hangingPunct="1">
              <a:spcBef>
                <a:spcPct val="0"/>
              </a:spcBef>
              <a:buClrTx/>
              <a:buFontTx/>
              <a:buNone/>
            </a:pPr>
            <a:r>
              <a:rPr lang="en-US" altLang="en-US" sz="2200">
                <a:latin typeface="Arial" panose="020B0604020202020204" pitchFamily="34" charset="0"/>
              </a:rPr>
              <a:t>if</a:t>
            </a:r>
          </a:p>
          <a:p>
            <a:pPr eaLnBrk="1" hangingPunct="1">
              <a:spcBef>
                <a:spcPct val="0"/>
              </a:spcBef>
              <a:buClrTx/>
              <a:buFontTx/>
              <a:buNone/>
            </a:pPr>
            <a:r>
              <a:rPr lang="en-US" altLang="en-US" sz="2200">
                <a:latin typeface="Arial" panose="020B0604020202020204" pitchFamily="34" charset="0"/>
              </a:rPr>
              <a:t>implements</a:t>
            </a:r>
          </a:p>
          <a:p>
            <a:pPr eaLnBrk="1" hangingPunct="1">
              <a:spcBef>
                <a:spcPct val="0"/>
              </a:spcBef>
              <a:buClrTx/>
              <a:buFontTx/>
              <a:buNone/>
            </a:pPr>
            <a:r>
              <a:rPr lang="en-US" altLang="en-US" sz="2200">
                <a:latin typeface="Arial" panose="020B0604020202020204" pitchFamily="34" charset="0"/>
              </a:rPr>
              <a:t>import</a:t>
            </a:r>
          </a:p>
        </p:txBody>
      </p:sp>
      <p:sp>
        <p:nvSpPr>
          <p:cNvPr id="154630" name="Text Box 5"/>
          <p:cNvSpPr txBox="1">
            <a:spLocks noChangeArrowheads="1"/>
          </p:cNvSpPr>
          <p:nvPr/>
        </p:nvSpPr>
        <p:spPr bwMode="auto">
          <a:xfrm>
            <a:off x="4495800" y="1395413"/>
            <a:ext cx="145732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200">
                <a:latin typeface="Arial" panose="020B0604020202020204" pitchFamily="34" charset="0"/>
              </a:rPr>
              <a:t>instanceof</a:t>
            </a:r>
          </a:p>
          <a:p>
            <a:pPr eaLnBrk="1" hangingPunct="1">
              <a:spcBef>
                <a:spcPct val="0"/>
              </a:spcBef>
              <a:buClrTx/>
              <a:buFontTx/>
              <a:buNone/>
            </a:pPr>
            <a:r>
              <a:rPr lang="en-US" altLang="en-US" sz="2200">
                <a:latin typeface="Arial" panose="020B0604020202020204" pitchFamily="34" charset="0"/>
              </a:rPr>
              <a:t>int</a:t>
            </a:r>
          </a:p>
          <a:p>
            <a:pPr eaLnBrk="1" hangingPunct="1">
              <a:spcBef>
                <a:spcPct val="0"/>
              </a:spcBef>
              <a:buClrTx/>
              <a:buFontTx/>
              <a:buNone/>
            </a:pPr>
            <a:r>
              <a:rPr lang="en-US" altLang="en-US" sz="2200">
                <a:latin typeface="Arial" panose="020B0604020202020204" pitchFamily="34" charset="0"/>
              </a:rPr>
              <a:t>interface</a:t>
            </a:r>
          </a:p>
          <a:p>
            <a:pPr eaLnBrk="1" hangingPunct="1">
              <a:spcBef>
                <a:spcPct val="0"/>
              </a:spcBef>
              <a:buClrTx/>
              <a:buFontTx/>
              <a:buNone/>
            </a:pPr>
            <a:r>
              <a:rPr lang="en-US" altLang="en-US" sz="2200">
                <a:latin typeface="Arial" panose="020B0604020202020204" pitchFamily="34" charset="0"/>
              </a:rPr>
              <a:t>long</a:t>
            </a:r>
          </a:p>
          <a:p>
            <a:pPr eaLnBrk="1" hangingPunct="1">
              <a:spcBef>
                <a:spcPct val="0"/>
              </a:spcBef>
              <a:buClrTx/>
              <a:buFontTx/>
              <a:buNone/>
            </a:pPr>
            <a:r>
              <a:rPr lang="en-US" altLang="en-US" sz="2200">
                <a:latin typeface="Arial" panose="020B0604020202020204" pitchFamily="34" charset="0"/>
              </a:rPr>
              <a:t>native</a:t>
            </a:r>
          </a:p>
          <a:p>
            <a:pPr eaLnBrk="1" hangingPunct="1">
              <a:spcBef>
                <a:spcPct val="0"/>
              </a:spcBef>
              <a:buClrTx/>
              <a:buFontTx/>
              <a:buNone/>
            </a:pPr>
            <a:r>
              <a:rPr lang="en-US" altLang="en-US" sz="2200">
                <a:latin typeface="Arial" panose="020B0604020202020204" pitchFamily="34" charset="0"/>
              </a:rPr>
              <a:t>new</a:t>
            </a:r>
          </a:p>
          <a:p>
            <a:pPr eaLnBrk="1" hangingPunct="1">
              <a:spcBef>
                <a:spcPct val="0"/>
              </a:spcBef>
              <a:buClrTx/>
              <a:buFontTx/>
              <a:buNone/>
            </a:pPr>
            <a:r>
              <a:rPr lang="en-US" altLang="en-US" sz="2200">
                <a:latin typeface="Arial" panose="020B0604020202020204" pitchFamily="34" charset="0"/>
              </a:rPr>
              <a:t>null</a:t>
            </a:r>
          </a:p>
          <a:p>
            <a:pPr eaLnBrk="1" hangingPunct="1">
              <a:spcBef>
                <a:spcPct val="0"/>
              </a:spcBef>
              <a:buClrTx/>
              <a:buFontTx/>
              <a:buNone/>
            </a:pPr>
            <a:r>
              <a:rPr lang="en-US" altLang="en-US" sz="2200">
                <a:latin typeface="Arial" panose="020B0604020202020204" pitchFamily="34" charset="0"/>
              </a:rPr>
              <a:t>package</a:t>
            </a:r>
          </a:p>
          <a:p>
            <a:pPr eaLnBrk="1" hangingPunct="1">
              <a:spcBef>
                <a:spcPct val="0"/>
              </a:spcBef>
              <a:buClrTx/>
              <a:buFontTx/>
              <a:buNone/>
            </a:pPr>
            <a:r>
              <a:rPr lang="en-US" altLang="en-US" sz="2200">
                <a:latin typeface="Arial" panose="020B0604020202020204" pitchFamily="34" charset="0"/>
              </a:rPr>
              <a:t>private</a:t>
            </a:r>
          </a:p>
          <a:p>
            <a:pPr eaLnBrk="1" hangingPunct="1">
              <a:spcBef>
                <a:spcPct val="0"/>
              </a:spcBef>
              <a:buClrTx/>
              <a:buFontTx/>
              <a:buNone/>
            </a:pPr>
            <a:r>
              <a:rPr lang="en-US" altLang="en-US" sz="2200">
                <a:latin typeface="Arial" panose="020B0604020202020204" pitchFamily="34" charset="0"/>
              </a:rPr>
              <a:t>protected</a:t>
            </a:r>
          </a:p>
          <a:p>
            <a:pPr eaLnBrk="1" hangingPunct="1">
              <a:spcBef>
                <a:spcPct val="0"/>
              </a:spcBef>
              <a:buClrTx/>
              <a:buFontTx/>
              <a:buNone/>
            </a:pPr>
            <a:r>
              <a:rPr lang="en-US" altLang="en-US" sz="2200">
                <a:latin typeface="Arial" panose="020B0604020202020204" pitchFamily="34" charset="0"/>
              </a:rPr>
              <a:t>public</a:t>
            </a:r>
          </a:p>
          <a:p>
            <a:pPr eaLnBrk="1" hangingPunct="1">
              <a:spcBef>
                <a:spcPct val="0"/>
              </a:spcBef>
              <a:buClrTx/>
              <a:buFontTx/>
              <a:buNone/>
            </a:pPr>
            <a:r>
              <a:rPr lang="en-US" altLang="en-US" sz="2200">
                <a:latin typeface="Arial" panose="020B0604020202020204" pitchFamily="34" charset="0"/>
              </a:rPr>
              <a:t>return</a:t>
            </a:r>
          </a:p>
          <a:p>
            <a:pPr eaLnBrk="1" hangingPunct="1">
              <a:spcBef>
                <a:spcPct val="0"/>
              </a:spcBef>
              <a:buClrTx/>
              <a:buFontTx/>
              <a:buNone/>
            </a:pPr>
            <a:r>
              <a:rPr lang="en-US" altLang="en-US" sz="2200">
                <a:latin typeface="Arial" panose="020B0604020202020204" pitchFamily="34" charset="0"/>
              </a:rPr>
              <a:t>short</a:t>
            </a:r>
          </a:p>
        </p:txBody>
      </p:sp>
      <p:sp>
        <p:nvSpPr>
          <p:cNvPr id="154631" name="Text Box 6"/>
          <p:cNvSpPr txBox="1">
            <a:spLocks noChangeArrowheads="1"/>
          </p:cNvSpPr>
          <p:nvPr/>
        </p:nvSpPr>
        <p:spPr bwMode="auto">
          <a:xfrm>
            <a:off x="6173788" y="1395413"/>
            <a:ext cx="1830387"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3200">
                <a:solidFill>
                  <a:schemeClr val="tx1"/>
                </a:solidFill>
                <a:latin typeface="Helvetica Neue"/>
                <a:ea typeface="Helvetica Neue"/>
                <a:cs typeface="Helvetica Neue"/>
              </a:defRPr>
            </a:lvl1pPr>
            <a:lvl2pPr marL="742950" indent="-285750">
              <a:spcBef>
                <a:spcPct val="20000"/>
              </a:spcBef>
              <a:buClr>
                <a:schemeClr val="tx1"/>
              </a:buClr>
              <a:buChar char="–"/>
              <a:defRPr sz="2800">
                <a:solidFill>
                  <a:schemeClr val="tx1"/>
                </a:solidFill>
                <a:latin typeface="Helvetica Neue"/>
                <a:ea typeface="Helvetica Neue"/>
                <a:cs typeface="Helvetica Neue"/>
              </a:defRPr>
            </a:lvl2pPr>
            <a:lvl3pPr marL="1143000" indent="-228600">
              <a:spcBef>
                <a:spcPct val="20000"/>
              </a:spcBef>
              <a:buClr>
                <a:schemeClr val="tx1"/>
              </a:buClr>
              <a:buChar char="•"/>
              <a:defRPr sz="2400">
                <a:solidFill>
                  <a:schemeClr val="tx1"/>
                </a:solidFill>
                <a:latin typeface="Helvetica Neue"/>
                <a:ea typeface="Helvetica Neue"/>
                <a:cs typeface="Helvetica Neue"/>
              </a:defRPr>
            </a:lvl3pPr>
            <a:lvl4pPr marL="1600200" indent="-228600">
              <a:spcBef>
                <a:spcPct val="20000"/>
              </a:spcBef>
              <a:buClr>
                <a:schemeClr val="tx1"/>
              </a:buClr>
              <a:buChar char="–"/>
              <a:defRPr sz="2000">
                <a:solidFill>
                  <a:schemeClr val="tx1"/>
                </a:solidFill>
                <a:latin typeface="Helvetica Neue"/>
                <a:ea typeface="Helvetica Neue"/>
                <a:cs typeface="Helvetica Neue"/>
              </a:defRPr>
            </a:lvl4pPr>
            <a:lvl5pPr marL="2057400" indent="-228600">
              <a:spcBef>
                <a:spcPct val="20000"/>
              </a:spcBef>
              <a:buClr>
                <a:schemeClr val="tx1"/>
              </a:buClr>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Clr>
                <a:schemeClr val="tx1"/>
              </a:buClr>
              <a:buChar char="»"/>
              <a:defRPr sz="2000">
                <a:solidFill>
                  <a:schemeClr val="tx1"/>
                </a:solidFill>
                <a:latin typeface="Helvetica Neue"/>
                <a:ea typeface="Helvetica Neue"/>
                <a:cs typeface="Helvetica Neue"/>
              </a:defRPr>
            </a:lvl9pPr>
          </a:lstStyle>
          <a:p>
            <a:pPr eaLnBrk="1" hangingPunct="1">
              <a:spcBef>
                <a:spcPct val="0"/>
              </a:spcBef>
              <a:buClrTx/>
              <a:buFontTx/>
              <a:buNone/>
            </a:pPr>
            <a:r>
              <a:rPr lang="en-US" altLang="en-US" sz="2200">
                <a:latin typeface="Arial" panose="020B0604020202020204" pitchFamily="34" charset="0"/>
              </a:rPr>
              <a:t>static</a:t>
            </a:r>
          </a:p>
          <a:p>
            <a:pPr eaLnBrk="1" hangingPunct="1">
              <a:spcBef>
                <a:spcPct val="0"/>
              </a:spcBef>
              <a:buClrTx/>
              <a:buFontTx/>
              <a:buNone/>
            </a:pPr>
            <a:r>
              <a:rPr lang="en-US" altLang="en-US" sz="2200">
                <a:latin typeface="Arial" panose="020B0604020202020204" pitchFamily="34" charset="0"/>
              </a:rPr>
              <a:t>strictfp</a:t>
            </a:r>
          </a:p>
          <a:p>
            <a:pPr eaLnBrk="1" hangingPunct="1">
              <a:spcBef>
                <a:spcPct val="0"/>
              </a:spcBef>
              <a:buClrTx/>
              <a:buFontTx/>
              <a:buNone/>
            </a:pPr>
            <a:r>
              <a:rPr lang="en-US" altLang="en-US" sz="2200">
                <a:latin typeface="Arial" panose="020B0604020202020204" pitchFamily="34" charset="0"/>
              </a:rPr>
              <a:t>super</a:t>
            </a:r>
          </a:p>
          <a:p>
            <a:pPr eaLnBrk="1" hangingPunct="1">
              <a:spcBef>
                <a:spcPct val="0"/>
              </a:spcBef>
              <a:buClrTx/>
              <a:buFontTx/>
              <a:buNone/>
            </a:pPr>
            <a:r>
              <a:rPr lang="en-US" altLang="en-US" sz="2200">
                <a:latin typeface="Arial" panose="020B0604020202020204" pitchFamily="34" charset="0"/>
              </a:rPr>
              <a:t>switch</a:t>
            </a:r>
          </a:p>
          <a:p>
            <a:pPr eaLnBrk="1" hangingPunct="1">
              <a:spcBef>
                <a:spcPct val="0"/>
              </a:spcBef>
              <a:buClrTx/>
              <a:buFontTx/>
              <a:buNone/>
            </a:pPr>
            <a:r>
              <a:rPr lang="en-US" altLang="en-US" sz="2200">
                <a:latin typeface="Arial" panose="020B0604020202020204" pitchFamily="34" charset="0"/>
              </a:rPr>
              <a:t>synchronized</a:t>
            </a:r>
          </a:p>
          <a:p>
            <a:pPr eaLnBrk="1" hangingPunct="1">
              <a:spcBef>
                <a:spcPct val="0"/>
              </a:spcBef>
              <a:buClrTx/>
              <a:buFontTx/>
              <a:buNone/>
            </a:pPr>
            <a:r>
              <a:rPr lang="en-US" altLang="en-US" sz="2200">
                <a:latin typeface="Arial" panose="020B0604020202020204" pitchFamily="34" charset="0"/>
              </a:rPr>
              <a:t>this</a:t>
            </a:r>
          </a:p>
          <a:p>
            <a:pPr eaLnBrk="1" hangingPunct="1">
              <a:spcBef>
                <a:spcPct val="0"/>
              </a:spcBef>
              <a:buClrTx/>
              <a:buFontTx/>
              <a:buNone/>
            </a:pPr>
            <a:r>
              <a:rPr lang="en-US" altLang="en-US" sz="2200">
                <a:latin typeface="Arial" panose="020B0604020202020204" pitchFamily="34" charset="0"/>
              </a:rPr>
              <a:t>throw</a:t>
            </a:r>
          </a:p>
          <a:p>
            <a:pPr eaLnBrk="1" hangingPunct="1">
              <a:spcBef>
                <a:spcPct val="0"/>
              </a:spcBef>
              <a:buClrTx/>
              <a:buFontTx/>
              <a:buNone/>
            </a:pPr>
            <a:r>
              <a:rPr lang="en-US" altLang="en-US" sz="2200">
                <a:latin typeface="Arial" panose="020B0604020202020204" pitchFamily="34" charset="0"/>
              </a:rPr>
              <a:t>throws</a:t>
            </a:r>
          </a:p>
          <a:p>
            <a:pPr eaLnBrk="1" hangingPunct="1">
              <a:spcBef>
                <a:spcPct val="0"/>
              </a:spcBef>
              <a:buClrTx/>
              <a:buFontTx/>
              <a:buNone/>
            </a:pPr>
            <a:r>
              <a:rPr lang="en-US" altLang="en-US" sz="2200">
                <a:latin typeface="Arial" panose="020B0604020202020204" pitchFamily="34" charset="0"/>
              </a:rPr>
              <a:t>transient</a:t>
            </a:r>
          </a:p>
          <a:p>
            <a:pPr eaLnBrk="1" hangingPunct="1">
              <a:spcBef>
                <a:spcPct val="0"/>
              </a:spcBef>
              <a:buClrTx/>
              <a:buFontTx/>
              <a:buNone/>
            </a:pPr>
            <a:r>
              <a:rPr lang="en-US" altLang="en-US" sz="2200">
                <a:latin typeface="Arial" panose="020B0604020202020204" pitchFamily="34" charset="0"/>
              </a:rPr>
              <a:t>true</a:t>
            </a:r>
          </a:p>
          <a:p>
            <a:pPr eaLnBrk="1" hangingPunct="1">
              <a:spcBef>
                <a:spcPct val="0"/>
              </a:spcBef>
              <a:buClrTx/>
              <a:buFontTx/>
              <a:buNone/>
            </a:pPr>
            <a:r>
              <a:rPr lang="en-US" altLang="en-US" sz="2200">
                <a:latin typeface="Arial" panose="020B0604020202020204" pitchFamily="34" charset="0"/>
              </a:rPr>
              <a:t>try</a:t>
            </a:r>
          </a:p>
          <a:p>
            <a:pPr eaLnBrk="1" hangingPunct="1">
              <a:spcBef>
                <a:spcPct val="0"/>
              </a:spcBef>
              <a:buClrTx/>
              <a:buFontTx/>
              <a:buNone/>
            </a:pPr>
            <a:r>
              <a:rPr lang="en-US" altLang="en-US" sz="2200">
                <a:latin typeface="Arial" panose="020B0604020202020204" pitchFamily="34" charset="0"/>
              </a:rPr>
              <a:t>void</a:t>
            </a:r>
          </a:p>
          <a:p>
            <a:pPr eaLnBrk="1" hangingPunct="1">
              <a:spcBef>
                <a:spcPct val="0"/>
              </a:spcBef>
              <a:buClrTx/>
              <a:buFontTx/>
              <a:buNone/>
            </a:pPr>
            <a:r>
              <a:rPr lang="en-US" altLang="en-US" sz="2200">
                <a:latin typeface="Arial" panose="020B0604020202020204" pitchFamily="34" charset="0"/>
              </a:rPr>
              <a:t>volatile</a:t>
            </a:r>
          </a:p>
          <a:p>
            <a:pPr eaLnBrk="1" hangingPunct="1">
              <a:spcBef>
                <a:spcPct val="0"/>
              </a:spcBef>
              <a:buClrTx/>
              <a:buFontTx/>
              <a:buNone/>
            </a:pPr>
            <a:r>
              <a:rPr lang="en-US" altLang="en-US" sz="2200">
                <a:latin typeface="Arial" panose="020B0604020202020204" pitchFamily="34" charset="0"/>
              </a:rPr>
              <a:t>while</a:t>
            </a:r>
            <a:endParaRPr lang="en-US" altLang="en-US" sz="220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90</a:t>
            </a:fld>
            <a:endParaRPr lang="en-GB" dirty="0"/>
          </a:p>
        </p:txBody>
      </p:sp>
    </p:spTree>
    <p:extLst>
      <p:ext uri="{BB962C8B-B14F-4D97-AF65-F5344CB8AC3E}">
        <p14:creationId xmlns:p14="http://schemas.microsoft.com/office/powerpoint/2010/main" val="14429186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Commenting Code</a:t>
            </a:r>
          </a:p>
        </p:txBody>
      </p:sp>
      <p:sp>
        <p:nvSpPr>
          <p:cNvPr id="156675" name="Rectangle 3"/>
          <p:cNvSpPr>
            <a:spLocks noGrp="1" noChangeArrowheads="1"/>
          </p:cNvSpPr>
          <p:nvPr>
            <p:ph type="body" idx="4294967295"/>
          </p:nvPr>
        </p:nvSpPr>
        <p:spPr>
          <a:xfrm>
            <a:off x="457200" y="1295400"/>
            <a:ext cx="7772400" cy="990600"/>
          </a:xfrm>
        </p:spPr>
        <p:txBody>
          <a:bodyPr/>
          <a:lstStyle/>
          <a:p>
            <a:pPr eaLnBrk="1" hangingPunct="1">
              <a:lnSpc>
                <a:spcPct val="90000"/>
              </a:lnSpc>
            </a:pPr>
            <a:r>
              <a:rPr lang="en-US" altLang="en-US" smtClean="0">
                <a:latin typeface="Helvetica Neue"/>
                <a:ea typeface="Helvetica Neue"/>
                <a:cs typeface="Helvetica Neue"/>
              </a:rPr>
              <a:t>Java provides three methods for commenting code.</a:t>
            </a:r>
          </a:p>
        </p:txBody>
      </p:sp>
      <p:graphicFrame>
        <p:nvGraphicFramePr>
          <p:cNvPr id="212127" name="Group 159"/>
          <p:cNvGraphicFramePr>
            <a:graphicFrameLocks noGrp="1"/>
          </p:cNvGraphicFramePr>
          <p:nvPr/>
        </p:nvGraphicFramePr>
        <p:xfrm>
          <a:off x="381000" y="2209800"/>
          <a:ext cx="8458200" cy="4068770"/>
        </p:xfrm>
        <a:graphic>
          <a:graphicData uri="http://schemas.openxmlformats.org/drawingml/2006/table">
            <a:tbl>
              <a:tblPr/>
              <a:tblGrid>
                <a:gridCol w="1524000"/>
                <a:gridCol w="6934200"/>
              </a:tblGrid>
              <a:tr h="723761">
                <a:tc>
                  <a:txBody>
                    <a:bodyPr/>
                    <a:lstStyle/>
                    <a:p>
                      <a:pPr marL="0" marR="0" lvl="0" indent="0" algn="ctr" defTabSz="914400" rtl="0" eaLnBrk="1" fontAlgn="base" latinLnBrk="0" hangingPunct="1">
                        <a:lnSpc>
                          <a:spcPct val="100000"/>
                        </a:lnSpc>
                        <a:spcBef>
                          <a:spcPct val="0"/>
                        </a:spcBef>
                        <a:spcAft>
                          <a:spcPct val="0"/>
                        </a:spcAft>
                        <a:buClr>
                          <a:srgbClr val="D885E3"/>
                        </a:buClr>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Comment</a:t>
                      </a:r>
                      <a:br>
                        <a:rPr kumimoji="0" lang="en-US" sz="1800" b="0" i="0" u="none" strike="noStrike" cap="none" normalizeH="0" baseline="0" smtClean="0">
                          <a:ln>
                            <a:noFill/>
                          </a:ln>
                          <a:solidFill>
                            <a:schemeClr val="tx1"/>
                          </a:solidFill>
                          <a:effectLst/>
                          <a:latin typeface="Times New Roman" pitchFamily="18" charset="0"/>
                          <a:cs typeface="Arial" pitchFamily="34" charset="0"/>
                        </a:rPr>
                      </a:br>
                      <a:r>
                        <a:rPr kumimoji="0" lang="en-US" sz="1800" b="0" i="0" u="none" strike="noStrike" cap="none" normalizeH="0" baseline="0" smtClean="0">
                          <a:ln>
                            <a:noFill/>
                          </a:ln>
                          <a:solidFill>
                            <a:schemeClr val="tx1"/>
                          </a:solidFill>
                          <a:effectLst/>
                          <a:latin typeface="Times New Roman" pitchFamily="18" charset="0"/>
                          <a:cs typeface="Arial" pitchFamily="34" charset="0"/>
                        </a:rPr>
                        <a:t>Style</a:t>
                      </a:r>
                    </a:p>
                  </a:txBody>
                  <a:tcPr marT="45712" marB="4571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Description</a:t>
                      </a:r>
                    </a:p>
                  </a:txBody>
                  <a:tcPr marT="45712" marB="4571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76869"/>
                        </a:gs>
                        <a:gs pos="50000">
                          <a:schemeClr val="accent1"/>
                        </a:gs>
                        <a:gs pos="100000">
                          <a:srgbClr val="576869"/>
                        </a:gs>
                      </a:gsLst>
                      <a:lin ang="5400000" scaled="1"/>
                    </a:gradFill>
                  </a:tcPr>
                </a:tc>
              </a:tr>
              <a:tr h="723761">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pitchFamily="34" charset="0"/>
                        </a:rPr>
                        <a:t>//</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Single line comment.  Anything after the // on the line will be ignored by the compiler.</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21">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pitchFamily="34" charset="0"/>
                        </a:rPr>
                        <a:t>/*</a:t>
                      </a:r>
                      <a:r>
                        <a:rPr kumimoji="0" lang="en-US" sz="2000" b="1" i="0" u="none" strike="noStrike" cap="none" normalizeH="0" baseline="0" smtClean="0">
                          <a:ln>
                            <a:noFill/>
                          </a:ln>
                          <a:solidFill>
                            <a:schemeClr val="tx1"/>
                          </a:solidFill>
                          <a:effectLst/>
                          <a:latin typeface="Times New Roman" pitchFamily="18" charset="0"/>
                          <a:cs typeface="Arial" pitchFamily="34" charset="0"/>
                        </a:rPr>
                        <a:t> … </a:t>
                      </a:r>
                      <a:r>
                        <a:rPr kumimoji="0" lang="en-US" sz="2000" b="1" i="0" u="none" strike="noStrike" cap="none" normalizeH="0" baseline="0" smtClean="0">
                          <a:ln>
                            <a:noFill/>
                          </a:ln>
                          <a:solidFill>
                            <a:schemeClr val="tx1"/>
                          </a:solidFill>
                          <a:effectLst/>
                          <a:latin typeface="Courier New" pitchFamily="49" charset="0"/>
                          <a:cs typeface="Arial" pitchFamily="34" charset="0"/>
                        </a:rPr>
                        <a:t>*/</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Block comment.  Everything beginning with /* and ending with the first */ will be ignored by the compiler.  This comment type cannot be nested.</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420">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1" i="0" u="none" strike="noStrike" cap="none" normalizeH="0" baseline="0" smtClean="0">
                          <a:ln>
                            <a:noFill/>
                          </a:ln>
                          <a:solidFill>
                            <a:schemeClr val="tx1"/>
                          </a:solidFill>
                          <a:effectLst/>
                          <a:latin typeface="Courier New" pitchFamily="49" charset="0"/>
                          <a:cs typeface="Arial" pitchFamily="34" charset="0"/>
                        </a:rPr>
                        <a:t>/**</a:t>
                      </a:r>
                      <a:r>
                        <a:rPr kumimoji="0" lang="en-US" sz="2000" b="1" i="0" u="none" strike="noStrike" cap="none" normalizeH="0" baseline="0" smtClean="0">
                          <a:ln>
                            <a:noFill/>
                          </a:ln>
                          <a:solidFill>
                            <a:schemeClr val="tx1"/>
                          </a:solidFill>
                          <a:effectLst/>
                          <a:latin typeface="Times New Roman" pitchFamily="18" charset="0"/>
                          <a:cs typeface="Arial" pitchFamily="34" charset="0"/>
                        </a:rPr>
                        <a:t> … </a:t>
                      </a:r>
                      <a:r>
                        <a:rPr kumimoji="0" lang="en-US" sz="2000" b="1" i="0" u="none" strike="noStrike" cap="none" normalizeH="0" baseline="0" smtClean="0">
                          <a:ln>
                            <a:noFill/>
                          </a:ln>
                          <a:solidFill>
                            <a:schemeClr val="tx1"/>
                          </a:solidFill>
                          <a:effectLst/>
                          <a:latin typeface="Courier New" pitchFamily="49" charset="0"/>
                          <a:cs typeface="Arial" pitchFamily="34" charset="0"/>
                        </a:rPr>
                        <a:t>*/</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885E3"/>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Javadoc comment.  This is a special version of the previous block comment that allows comments to be documented by the javadoc utility program.  Everything beginning with the /** and ending with the first */ will be ignored by the compiler.  This comment type cannot be nested.</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91</a:t>
            </a:fld>
            <a:endParaRPr lang="en-GB" dirty="0"/>
          </a:p>
        </p:txBody>
      </p:sp>
    </p:spTree>
    <p:extLst>
      <p:ext uri="{BB962C8B-B14F-4D97-AF65-F5344CB8AC3E}">
        <p14:creationId xmlns:p14="http://schemas.microsoft.com/office/powerpoint/2010/main" val="41890827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Programming Style</a:t>
            </a:r>
          </a:p>
        </p:txBody>
      </p:sp>
      <p:sp>
        <p:nvSpPr>
          <p:cNvPr id="158723" name="Rectangle 3"/>
          <p:cNvSpPr>
            <a:spLocks noGrp="1" noChangeArrowheads="1"/>
          </p:cNvSpPr>
          <p:nvPr>
            <p:ph type="body" idx="4294967295"/>
          </p:nvPr>
        </p:nvSpPr>
        <p:spPr/>
        <p:txBody>
          <a:bodyPr/>
          <a:lstStyle/>
          <a:p>
            <a:pPr eaLnBrk="1" hangingPunct="1">
              <a:lnSpc>
                <a:spcPct val="90000"/>
              </a:lnSpc>
            </a:pPr>
            <a:r>
              <a:rPr lang="en-US" altLang="en-US" smtClean="0">
                <a:latin typeface="Helvetica Neue"/>
                <a:ea typeface="Helvetica Neue"/>
                <a:cs typeface="Helvetica Neue"/>
              </a:rPr>
              <a:t>Although Java has a strict syntax, whitespace characters are ignored by the compiler.</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92</a:t>
            </a:fld>
            <a:endParaRPr lang="en-GB" dirty="0"/>
          </a:p>
        </p:txBody>
      </p:sp>
    </p:spTree>
    <p:extLst>
      <p:ext uri="{BB962C8B-B14F-4D97-AF65-F5344CB8AC3E}">
        <p14:creationId xmlns:p14="http://schemas.microsoft.com/office/powerpoint/2010/main" val="38360066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eaLnBrk="1" hangingPunct="1"/>
            <a:r>
              <a:rPr lang="en-US" altLang="en-US" smtClean="0">
                <a:latin typeface="Helvetica Neue"/>
                <a:ea typeface="Helvetica Neue"/>
                <a:cs typeface="Helvetica Neue"/>
              </a:rPr>
              <a:t>Indentation</a:t>
            </a:r>
          </a:p>
        </p:txBody>
      </p:sp>
      <p:sp>
        <p:nvSpPr>
          <p:cNvPr id="160771" name="Rectangle 3"/>
          <p:cNvSpPr>
            <a:spLocks noGrp="1" noChangeArrowheads="1"/>
          </p:cNvSpPr>
          <p:nvPr>
            <p:ph type="body" idx="4294967295"/>
          </p:nvPr>
        </p:nvSpPr>
        <p:spPr/>
        <p:txBody>
          <a:bodyPr/>
          <a:lstStyle/>
          <a:p>
            <a:pPr eaLnBrk="1" hangingPunct="1"/>
            <a:r>
              <a:rPr lang="en-US" altLang="en-US" sz="2800" smtClean="0">
                <a:latin typeface="Helvetica Neue"/>
                <a:ea typeface="Helvetica Neue"/>
                <a:cs typeface="Helvetica Neue"/>
              </a:rPr>
              <a:t>Programs should use proper indentation.</a:t>
            </a:r>
          </a:p>
          <a:p>
            <a:pPr eaLnBrk="1" hangingPunct="1"/>
            <a:r>
              <a:rPr lang="en-US" altLang="en-US" sz="2800" smtClean="0">
                <a:latin typeface="Helvetica Neue"/>
                <a:ea typeface="Helvetica Neue"/>
                <a:cs typeface="Helvetica Neue"/>
              </a:rPr>
              <a:t>Each block of code should be indented a few spaces from its surrounding block.</a:t>
            </a:r>
          </a:p>
          <a:p>
            <a:pPr eaLnBrk="1" hangingPunct="1"/>
            <a:r>
              <a:rPr lang="en-US" altLang="en-US" sz="2800" smtClean="0">
                <a:latin typeface="Helvetica Neue"/>
                <a:ea typeface="Helvetica Neue"/>
                <a:cs typeface="Helvetica Neue"/>
              </a:rPr>
              <a:t>Two to four spaces are sufficient.</a:t>
            </a:r>
          </a:p>
          <a:p>
            <a:pPr eaLnBrk="1" hangingPunct="1"/>
            <a:r>
              <a:rPr lang="en-US" altLang="en-US" sz="2800" smtClean="0">
                <a:latin typeface="Helvetica Neue"/>
                <a:ea typeface="Helvetica Neue"/>
                <a:cs typeface="Helvetica Neue"/>
              </a:rPr>
              <a:t>Tab characters should be avoided.</a:t>
            </a:r>
          </a:p>
          <a:p>
            <a:pPr lvl="1" eaLnBrk="1" hangingPunct="1"/>
            <a:r>
              <a:rPr lang="en-US" altLang="en-US" sz="2400" smtClean="0">
                <a:latin typeface="Helvetica Neue"/>
                <a:ea typeface="Helvetica Neue"/>
                <a:cs typeface="Helvetica Neue"/>
              </a:rPr>
              <a:t>Tabs can vary in size between applications and devices.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93</a:t>
            </a:fld>
            <a:endParaRPr lang="en-GB" dirty="0"/>
          </a:p>
        </p:txBody>
      </p:sp>
    </p:spTree>
    <p:extLst>
      <p:ext uri="{BB962C8B-B14F-4D97-AF65-F5344CB8AC3E}">
        <p14:creationId xmlns:p14="http://schemas.microsoft.com/office/powerpoint/2010/main" val="27220677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eaLnBrk="1" hangingPunct="1"/>
            <a:r>
              <a:rPr lang="en-US" altLang="en-US" dirty="0" smtClean="0">
                <a:latin typeface="Helvetica Neue"/>
                <a:ea typeface="Helvetica Neue"/>
                <a:cs typeface="Helvetica Neue"/>
              </a:rPr>
              <a:t>Activity 3</a:t>
            </a:r>
          </a:p>
        </p:txBody>
      </p:sp>
      <p:sp>
        <p:nvSpPr>
          <p:cNvPr id="164867" name="Rectangle 3"/>
          <p:cNvSpPr>
            <a:spLocks noGrp="1" noChangeArrowheads="1"/>
          </p:cNvSpPr>
          <p:nvPr>
            <p:ph type="body" idx="4294967295"/>
          </p:nvPr>
        </p:nvSpPr>
        <p:spPr>
          <a:xfrm>
            <a:off x="531844" y="1600200"/>
            <a:ext cx="8067643" cy="5005873"/>
          </a:xfrm>
        </p:spPr>
        <p:txBody>
          <a:bodyPr>
            <a:normAutofit lnSpcReduction="10000"/>
          </a:bodyPr>
          <a:lstStyle/>
          <a:p>
            <a:pPr marL="0" indent="0">
              <a:buFontTx/>
              <a:buNone/>
            </a:pPr>
            <a:r>
              <a:rPr lang="en-US" altLang="en-US" sz="1600" i="1" dirty="0" smtClean="0">
                <a:latin typeface="Helvetica Neue"/>
                <a:ea typeface="Helvetica Neue"/>
                <a:cs typeface="Helvetica Neue"/>
              </a:rPr>
              <a:t>2a) Using nested for loops, print the following to the screen: </a:t>
            </a:r>
            <a:endParaRPr lang="en-US" altLang="en-US" sz="1600" dirty="0" smtClean="0">
              <a:latin typeface="Helvetica Neue"/>
              <a:ea typeface="Helvetica Neue"/>
              <a:cs typeface="Helvetica Neue"/>
            </a:endParaRP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 </a:t>
            </a:r>
          </a:p>
          <a:p>
            <a:pPr marL="0" indent="0">
              <a:buFontTx/>
              <a:buNone/>
            </a:pPr>
            <a:endParaRPr lang="en-US" altLang="en-US" sz="1400" dirty="0" smtClean="0">
              <a:latin typeface="Helvetica Neue"/>
              <a:ea typeface="Helvetica Neue"/>
              <a:cs typeface="Helvetica Neue"/>
            </a:endParaRPr>
          </a:p>
          <a:p>
            <a:pPr marL="0" indent="0">
              <a:buFontTx/>
              <a:buNone/>
            </a:pPr>
            <a:r>
              <a:rPr lang="en-US" altLang="en-US" sz="1600" i="1" dirty="0" smtClean="0">
                <a:latin typeface="Helvetica Neue"/>
                <a:ea typeface="Helvetica Neue"/>
                <a:cs typeface="Helvetica Neue"/>
              </a:rPr>
              <a:t>2b) Using nested for loops, print the following to the screen: </a:t>
            </a:r>
            <a:endParaRPr lang="en-US" altLang="en-US" sz="1600" dirty="0" smtClean="0">
              <a:latin typeface="Helvetica Neue"/>
              <a:ea typeface="Helvetica Neue"/>
              <a:cs typeface="Helvetica Neue"/>
            </a:endParaRP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 </a:t>
            </a:r>
            <a:endParaRPr lang="en-US" altLang="en-US" sz="1400" dirty="0" smtClean="0">
              <a:latin typeface="Helvetica Neue"/>
              <a:ea typeface="Helvetica Neue"/>
              <a:cs typeface="Helvetica Neue"/>
            </a:endParaRPr>
          </a:p>
          <a:p>
            <a:pPr marL="0" indent="0">
              <a:buFontTx/>
              <a:buNone/>
            </a:pPr>
            <a:r>
              <a:rPr lang="en-US" altLang="en-US" sz="1400" i="1" dirty="0" smtClean="0">
                <a:latin typeface="Helvetica Neue"/>
                <a:ea typeface="Helvetica Neue"/>
                <a:cs typeface="Helvetica Neue"/>
              </a:rPr>
              <a:t>**</a:t>
            </a:r>
          </a:p>
          <a:p>
            <a:pPr marL="0" indent="0">
              <a:buFontTx/>
              <a:buNone/>
            </a:pPr>
            <a:r>
              <a:rPr lang="en-US" altLang="en-US" sz="1400" i="1" dirty="0" smtClean="0">
                <a:latin typeface="Helvetica Neue"/>
                <a:ea typeface="Helvetica Neue"/>
                <a:cs typeface="Helvetica Neue"/>
              </a:rPr>
              <a:t>* </a:t>
            </a:r>
            <a:endParaRPr lang="en-US" altLang="en-US" sz="1400" dirty="0" smtClean="0">
              <a:latin typeface="Helvetica Neue"/>
              <a:ea typeface="Helvetica Neue"/>
              <a:cs typeface="Helvetica Neue"/>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94</a:t>
            </a:fld>
            <a:endParaRPr lang="en-GB" dirty="0"/>
          </a:p>
        </p:txBody>
      </p:sp>
    </p:spTree>
    <p:extLst>
      <p:ext uri="{BB962C8B-B14F-4D97-AF65-F5344CB8AC3E}">
        <p14:creationId xmlns:p14="http://schemas.microsoft.com/office/powerpoint/2010/main" val="350559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4064</TotalTime>
  <Words>4729</Words>
  <Application>Microsoft Office PowerPoint</Application>
  <PresentationFormat>On-screen Show (4:3)</PresentationFormat>
  <Paragraphs>937</Paragraphs>
  <Slides>94</Slides>
  <Notes>88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ＭＳ Ｐゴシック</vt:lpstr>
      <vt:lpstr>Arial</vt:lpstr>
      <vt:lpstr>Calibri</vt:lpstr>
      <vt:lpstr>Courier New</vt:lpstr>
      <vt:lpstr>Helvetica Neue</vt:lpstr>
      <vt:lpstr>Times New Roman</vt:lpstr>
      <vt:lpstr>ヒラギノ角ゴ Pro W3</vt:lpstr>
      <vt:lpstr>Office Theme</vt:lpstr>
      <vt:lpstr>Lecture 1b- Review</vt:lpstr>
      <vt:lpstr>Java Basics</vt:lpstr>
      <vt:lpstr>Activity 1</vt:lpstr>
      <vt:lpstr>The Compiler and the Java Virtual Machine</vt:lpstr>
      <vt:lpstr>The Compiler and the Java Virtual Machine</vt:lpstr>
      <vt:lpstr>The Compiler and the Java Virtual Machine</vt:lpstr>
      <vt:lpstr>Program Development Process</vt:lpstr>
      <vt:lpstr>Portability</vt:lpstr>
      <vt:lpstr>Portability</vt:lpstr>
      <vt:lpstr>Java Versions</vt:lpstr>
      <vt:lpstr>JVM vs. JRE vs. JDK</vt:lpstr>
      <vt:lpstr>Compiling a Java Program</vt:lpstr>
      <vt:lpstr>Primitive Data Types</vt:lpstr>
      <vt:lpstr>Floating Point Literals</vt:lpstr>
      <vt:lpstr>Floating Point Literals</vt:lpstr>
      <vt:lpstr>The boolean Data Type</vt:lpstr>
      <vt:lpstr>The char Data Type</vt:lpstr>
      <vt:lpstr>Variables</vt:lpstr>
      <vt:lpstr>Variables</vt:lpstr>
      <vt:lpstr>Variables and Literals</vt:lpstr>
      <vt:lpstr>Creating Constants</vt:lpstr>
      <vt:lpstr>Primitive vs. Reference Variables</vt:lpstr>
      <vt:lpstr>Primitive vs. Reference Variables</vt:lpstr>
      <vt:lpstr>Predefined Classes</vt:lpstr>
      <vt:lpstr>String Objects</vt:lpstr>
      <vt:lpstr>The String Methods</vt:lpstr>
      <vt:lpstr>String Methods</vt:lpstr>
      <vt:lpstr>The + Operator</vt:lpstr>
      <vt:lpstr>String Concatenation</vt:lpstr>
      <vt:lpstr>String Concatenation</vt:lpstr>
      <vt:lpstr>What does this print?</vt:lpstr>
      <vt:lpstr>What about this?</vt:lpstr>
      <vt:lpstr>Variable Assignment and Initialization</vt:lpstr>
      <vt:lpstr>Variable Assignment and Initialization</vt:lpstr>
      <vt:lpstr>Variable Assignment and Initialization</vt:lpstr>
      <vt:lpstr>Variable Assignment and Initialization</vt:lpstr>
      <vt:lpstr>Variable Assignment and Initialization</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System.out.printf Method</vt:lpstr>
      <vt:lpstr>The printf Example 1</vt:lpstr>
      <vt:lpstr>The String.format Method</vt:lpstr>
      <vt:lpstr>The String.format Method</vt:lpstr>
      <vt:lpstr>The Scanner Class</vt:lpstr>
      <vt:lpstr>The Scanner Class example</vt:lpstr>
      <vt:lpstr>Arithmetic Operators</vt:lpstr>
      <vt:lpstr>Integer Division</vt:lpstr>
      <vt:lpstr>Scope</vt:lpstr>
      <vt:lpstr>if-else-if Statements</vt:lpstr>
      <vt:lpstr>The switch Statement</vt:lpstr>
      <vt:lpstr>The switch Statement</vt:lpstr>
      <vt:lpstr>The switch Example</vt:lpstr>
      <vt:lpstr>Boolean Expressions</vt:lpstr>
      <vt:lpstr>Logical Operators</vt:lpstr>
      <vt:lpstr>The Increment and Decrement Operators</vt:lpstr>
      <vt:lpstr>Differences Between Prefix and Postfix</vt:lpstr>
      <vt:lpstr>Differences Between Prefix and Postfix</vt:lpstr>
      <vt:lpstr>The while Loop</vt:lpstr>
      <vt:lpstr>Infinite Loops</vt:lpstr>
      <vt:lpstr>The do-while Loop</vt:lpstr>
      <vt:lpstr>The for Loop</vt:lpstr>
      <vt:lpstr>Deciding Which Loops to Use</vt:lpstr>
      <vt:lpstr>Activity 2</vt:lpstr>
      <vt:lpstr>File Input and Output</vt:lpstr>
      <vt:lpstr>Writing Text To a File</vt:lpstr>
      <vt:lpstr>The PrintWriter Class</vt:lpstr>
      <vt:lpstr>The PrintWriter Class</vt:lpstr>
      <vt:lpstr>The PrintWriter Class</vt:lpstr>
      <vt:lpstr>Exceptions</vt:lpstr>
      <vt:lpstr>Exceptions</vt:lpstr>
      <vt:lpstr>Appending Text to a File</vt:lpstr>
      <vt:lpstr>Specifying a File Location</vt:lpstr>
      <vt:lpstr>Specifying a File Location</vt:lpstr>
      <vt:lpstr>Reading Data From a File</vt:lpstr>
      <vt:lpstr>Reading Data From a File</vt:lpstr>
      <vt:lpstr>Reading Data From a File</vt:lpstr>
      <vt:lpstr>Detecting The End of a File</vt:lpstr>
      <vt:lpstr>Java Naming Conventions</vt:lpstr>
      <vt:lpstr>Java Reserved Keywords</vt:lpstr>
      <vt:lpstr>Commenting Code</vt:lpstr>
      <vt:lpstr>Programming Style</vt:lpstr>
      <vt:lpstr>Indentation</vt:lpstr>
      <vt:lpstr>Activity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dc:title>
  <cp:lastModifiedBy>sam</cp:lastModifiedBy>
  <cp:revision>92</cp:revision>
  <dcterms:created xsi:type="dcterms:W3CDTF">2009-12-29T10:39:27Z</dcterms:created>
  <dcterms:modified xsi:type="dcterms:W3CDTF">2018-04-01T21:39:01Z</dcterms:modified>
</cp:coreProperties>
</file>