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62"/>
  </p:notesMasterIdLst>
  <p:handoutMasterIdLst>
    <p:handoutMasterId r:id="rId63"/>
  </p:handoutMasterIdLst>
  <p:sldIdLst>
    <p:sldId id="309" r:id="rId2"/>
    <p:sldId id="284" r:id="rId3"/>
    <p:sldId id="285" r:id="rId4"/>
    <p:sldId id="286" r:id="rId5"/>
    <p:sldId id="310" r:id="rId6"/>
    <p:sldId id="288" r:id="rId7"/>
    <p:sldId id="311" r:id="rId8"/>
    <p:sldId id="312" r:id="rId9"/>
    <p:sldId id="313" r:id="rId10"/>
    <p:sldId id="314" r:id="rId11"/>
    <p:sldId id="292" r:id="rId12"/>
    <p:sldId id="315" r:id="rId13"/>
    <p:sldId id="297" r:id="rId14"/>
    <p:sldId id="298" r:id="rId15"/>
    <p:sldId id="290" r:id="rId16"/>
    <p:sldId id="295" r:id="rId17"/>
    <p:sldId id="289" r:id="rId18"/>
    <p:sldId id="299" r:id="rId19"/>
    <p:sldId id="304" r:id="rId20"/>
    <p:sldId id="258" r:id="rId21"/>
    <p:sldId id="263" r:id="rId22"/>
    <p:sldId id="291" r:id="rId23"/>
    <p:sldId id="294" r:id="rId24"/>
    <p:sldId id="296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262" r:id="rId34"/>
    <p:sldId id="264" r:id="rId35"/>
    <p:sldId id="348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9" r:id="rId54"/>
    <p:sldId id="341" r:id="rId55"/>
    <p:sldId id="342" r:id="rId56"/>
    <p:sldId id="347" r:id="rId57"/>
    <p:sldId id="350" r:id="rId58"/>
    <p:sldId id="343" r:id="rId59"/>
    <p:sldId id="344" r:id="rId60"/>
    <p:sldId id="345" r:id="rId6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4838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C7E44E-903B-4EA4-9CB9-F7E243F76524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4886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EF08D7-D233-4CEF-B9A9-AC1999B25C25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7123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387D2-2593-4C1A-96F1-1D0FD2328219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87581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6CEB47-FAA3-4D89-B3E5-5178DC74D65E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91840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D2CED8-17EA-41EF-8967-C2D251A6F174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76251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7849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EB4C1B-069A-44B8-8858-241D212134F3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0599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C55C81-AA71-43BD-8757-4B6C5AA29352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2855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F4A7FD-E4CF-4607-9366-9799BC61E60D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87401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49895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26F765-14B8-4C21-A359-0B350D35267C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05981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4265753-3F3B-4F99-8B61-15C81F5F7C68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17423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B9780C-E8B6-436B-A91A-30A45C192506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25182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87146C-FC14-4060-9AF2-99BBF3C96731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044321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704057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D9A1509-4E49-4839-9C71-95D0BFB918BD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65142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3D92089-7122-4A98-BCEA-F90B8E189035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571555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88CF90C-C8F0-4F52-B204-991F5AF9A329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5389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30B609D-0A81-470F-8971-E594FF693D3C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93547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181FCD1-6788-48D8-9919-33783C181D5A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65655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E84DB2A-4943-4AB3-B476-603DE7D85ED1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59001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A0830EA-63F9-4759-A75E-B76C60A2CD97}" type="slidenum">
              <a:rPr kumimoji="0" lang="en-US" altLang="en-US"/>
              <a:pPr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48910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7F93930-5798-4B8A-A913-5977F49B50DC}" type="slidenum">
              <a:rPr kumimoji="0" lang="en-US" altLang="en-US"/>
              <a:pPr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054449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CD32611-0750-452B-9E5D-00175E9340FC}" type="slidenum">
              <a:rPr kumimoji="0" lang="en-US" altLang="en-US"/>
              <a:pPr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746938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420BA2-0896-4FAB-94E6-9443DC5F976C}" type="slidenum">
              <a:rPr kumimoji="0" lang="en-US" altLang="en-US"/>
              <a:pPr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630207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19E4097-21ED-4506-8AD0-87017ECEDC9D}" type="slidenum">
              <a:rPr kumimoji="0" lang="en-US" altLang="en-US"/>
              <a:pPr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193598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78AFB6E-878E-485A-8CAF-F0252F8DE6D7}" type="slidenum">
              <a:rPr kumimoji="0" lang="en-US" altLang="en-US"/>
              <a:pPr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610459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D85304A-F65E-4B3E-8406-090B535D9C7B}" type="slidenum">
              <a:rPr kumimoji="0" lang="en-US" altLang="en-US"/>
              <a:pPr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364240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A225A2F-F34A-4F17-958F-2304D8E29F7E}" type="slidenum">
              <a:rPr kumimoji="0" lang="en-US" altLang="en-US"/>
              <a:pPr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524971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DC0E24F-E7F9-4647-9579-5322E8AF3D3D}" type="slidenum">
              <a:rPr kumimoji="0" lang="en-US" altLang="en-US"/>
              <a:pPr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80972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B0E248-D9C6-41CC-86A3-FE161E0B84EF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24007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3994F94-2985-4A4E-A1AC-36E4708E5ED9}" type="slidenum">
              <a:rPr kumimoji="0" lang="en-US" altLang="en-US"/>
              <a:pPr>
                <a:spcBef>
                  <a:spcPct val="0"/>
                </a:spcBef>
              </a:pPr>
              <a:t>52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1054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53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2722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AC0E109-547A-4EE7-B915-3C0DFC9FDDD9}" type="slidenum">
              <a:rPr kumimoji="0" lang="en-US" altLang="en-US"/>
              <a:pPr>
                <a:spcBef>
                  <a:spcPct val="0"/>
                </a:spcBef>
              </a:pPr>
              <a:t>54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3722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03224AB-6D90-4308-B321-85CE30C1E964}" type="slidenum">
              <a:rPr kumimoji="0" lang="en-US" altLang="en-US"/>
              <a:pPr>
                <a:spcBef>
                  <a:spcPct val="0"/>
                </a:spcBef>
              </a:pPr>
              <a:t>55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623535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03224AB-6D90-4308-B321-85CE30C1E964}" type="slidenum">
              <a:rPr kumimoji="0" lang="en-US" altLang="en-US"/>
              <a:pPr>
                <a:spcBef>
                  <a:spcPct val="0"/>
                </a:spcBef>
              </a:pPr>
              <a:t>56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02380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5C8600-FA62-43E6-9742-F940E2094FC0}" type="slidenum">
              <a:rPr kumimoji="0" lang="en-US" altLang="en-US"/>
              <a:pPr>
                <a:spcBef>
                  <a:spcPct val="0"/>
                </a:spcBef>
              </a:pPr>
              <a:t>57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668102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FFBFE76-8228-4697-BF01-1B4BF5252A56}" type="slidenum">
              <a:rPr kumimoji="0" lang="en-US" altLang="en-US"/>
              <a:pPr>
                <a:spcBef>
                  <a:spcPct val="0"/>
                </a:spcBef>
              </a:pPr>
              <a:t>58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01998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67CADC2-4C78-4D77-8893-0EA5680BBCBF}" type="slidenum">
              <a:rPr kumimoji="0" lang="en-US" altLang="en-US"/>
              <a:pPr>
                <a:spcBef>
                  <a:spcPct val="0"/>
                </a:spcBef>
              </a:pPr>
              <a:t>59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575022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54A3105-E90D-4F81-9D56-EF0508470914}" type="slidenum">
              <a:rPr kumimoji="0" lang="en-US" altLang="en-US"/>
              <a:pPr>
                <a:spcBef>
                  <a:spcPct val="0"/>
                </a:spcBef>
              </a:pPr>
              <a:t>60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9183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A57460B-EF75-42B5-9D1D-81CE3ECAD8BC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34253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9363A1-4157-4BC2-BDBC-4F9677AC1268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3341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2FF8DF-D04D-47D4-A816-E1B3CD5A4843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9002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11E85C-0043-4F18-BB2F-08B0DEC5EB46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8194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3CB3CF-01A9-49F0-8FC7-46744B894AC2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587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dirty="0"/>
              <a:t>Classes, Objects and Methods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88355DC7-168C-46E5-A03E-755A18EA8D32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Writing a Class, Step by Step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object will have the following fields:</a:t>
            </a:r>
          </a:p>
          <a:p>
            <a:pPr lvl="1" eaLnBrk="1" hangingPunct="1"/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. The length field will hold the rectangle’s length.</a:t>
            </a:r>
          </a:p>
          <a:p>
            <a:pPr lvl="1" eaLnBrk="1" hangingPunct="1"/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width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.  The width field will hold the rectangle’s width.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97467" y="3048000"/>
            <a:ext cx="77724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public class Rectangle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		private double length;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		private double width;</a:t>
            </a:r>
          </a:p>
          <a:p>
            <a:pPr fontAlgn="auto">
              <a:spcAft>
                <a:spcPts val="0"/>
              </a:spcAft>
              <a:buFontTx/>
              <a:buNone/>
            </a:pP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fontAlgn="auto">
              <a:spcAft>
                <a:spcPts val="0"/>
              </a:spcAft>
              <a:buFontTx/>
              <a:buNone/>
            </a:pPr>
            <a:endParaRPr lang="en-US" altLang="en-US" b="1" dirty="0" smtClean="0">
              <a:latin typeface="Courier New" pitchFamily="49" charset="0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314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767" y="44767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Creating an object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8951" y="1666876"/>
            <a:ext cx="8305800" cy="23546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ClassName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objectName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ClassName</a:t>
            </a: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Rectangle box = new Rectangle ();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276600" y="5088295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6934200" y="4859695"/>
            <a:ext cx="685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6934200" y="5469295"/>
            <a:ext cx="685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5715000" y="485969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32777" name="Text Box 12"/>
          <p:cNvSpPr txBox="1">
            <a:spLocks noChangeArrowheads="1"/>
          </p:cNvSpPr>
          <p:nvPr/>
        </p:nvSpPr>
        <p:spPr bwMode="auto">
          <a:xfrm>
            <a:off x="5715000" y="546929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32778" name="Rectangle 14"/>
          <p:cNvSpPr>
            <a:spLocks noChangeArrowheads="1"/>
          </p:cNvSpPr>
          <p:nvPr/>
        </p:nvSpPr>
        <p:spPr bwMode="auto">
          <a:xfrm>
            <a:off x="5562600" y="4707295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2779" name="Line 15"/>
          <p:cNvSpPr>
            <a:spLocks noChangeShapeType="1"/>
          </p:cNvSpPr>
          <p:nvPr/>
        </p:nvSpPr>
        <p:spPr bwMode="auto">
          <a:xfrm>
            <a:off x="4419600" y="5393095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16"/>
          <p:cNvSpPr txBox="1">
            <a:spLocks noChangeArrowheads="1"/>
          </p:cNvSpPr>
          <p:nvPr/>
        </p:nvSpPr>
        <p:spPr bwMode="auto">
          <a:xfrm>
            <a:off x="838200" y="4402495"/>
            <a:ext cx="2133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The </a:t>
            </a:r>
            <a:r>
              <a:rPr lang="en-US" altLang="en-US" sz="2400" i="0">
                <a:latin typeface="Courier New" panose="02070309020205020404" pitchFamily="49" charset="0"/>
              </a:rPr>
              <a:t>box </a:t>
            </a:r>
            <a:r>
              <a:rPr lang="en-US" altLang="en-US" sz="2400" i="0"/>
              <a:t>variable holds the address of the Rectangle object.</a:t>
            </a:r>
          </a:p>
        </p:txBody>
      </p:sp>
      <p:sp>
        <p:nvSpPr>
          <p:cNvPr id="32781" name="Text Box 17"/>
          <p:cNvSpPr txBox="1">
            <a:spLocks noChangeArrowheads="1"/>
          </p:cNvSpPr>
          <p:nvPr/>
        </p:nvSpPr>
        <p:spPr bwMode="auto">
          <a:xfrm>
            <a:off x="5029200" y="425009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A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496009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138196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5715000" y="2018523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4DDE4C85-1C26-4A40-A196-9232292AEEA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Writing a Class, Step by Step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90689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 will also have the following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itchFamily="49" charset="0"/>
                <a:ea typeface="Helvetica Neue"/>
                <a:cs typeface="Helvetica Neue"/>
              </a:rPr>
              <a:t>setLength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 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setLength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will store a value in an object’s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itchFamily="49" charset="0"/>
                <a:ea typeface="Helvetica Neue"/>
                <a:cs typeface="Helvetica Neue"/>
              </a:rPr>
              <a:t>setWidth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 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setWidth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will store a value in an object’s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itchFamily="49" charset="0"/>
                <a:ea typeface="Helvetica Neue"/>
                <a:cs typeface="Helvetica Neue"/>
              </a:rPr>
              <a:t>getLength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 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getLength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will return the value in an object’s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itchFamily="49" charset="0"/>
                <a:ea typeface="Helvetica Neue"/>
                <a:cs typeface="Helvetica Neue"/>
              </a:rPr>
              <a:t>getWidth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 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getWidth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will return the value in an object’s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itchFamily="49" charset="0"/>
                <a:ea typeface="Helvetica Neue"/>
                <a:cs typeface="Helvetica Neue"/>
              </a:rPr>
              <a:t>getArea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  The </a:t>
            </a:r>
            <a:r>
              <a:rPr lang="en-US" altLang="en-US" sz="2400" dirty="0" err="1" smtClean="0">
                <a:latin typeface="Courier New" pitchFamily="49" charset="0"/>
                <a:ea typeface="Helvetica Neue"/>
                <a:cs typeface="Helvetica Neue"/>
              </a:rPr>
              <a:t>getArea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method will return the area of the rectangle, which is the result of the object’s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multiplied by its </a:t>
            </a:r>
            <a:r>
              <a:rPr lang="en-US" altLang="en-US" sz="2400" dirty="0" smtClean="0">
                <a:latin typeface="Courier New" pitchFamily="49" charset="0"/>
                <a:ea typeface="Helvetica Neue"/>
                <a:cs typeface="Helvetica Neue"/>
              </a:rPr>
              <a:t>width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88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Fields and Methods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Instance fields and instance methods require an object to be created in order to be used.</a:t>
            </a:r>
          </a:p>
          <a:p>
            <a:pPr eaLnBrk="1" hangingPunct="1"/>
            <a:r>
              <a:rPr lang="en-US" altLang="en-US" dirty="0" smtClean="0"/>
              <a:t>Note that each room represented in this can have different dimensions.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kitchen = new Rectangle();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bedroom = new Rectangle();</a:t>
            </a:r>
          </a:p>
          <a:p>
            <a:pPr lvl="2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Rectangle den = new Rectangle();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0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States of Three Different Rectangle Objects</a:t>
            </a:r>
          </a:p>
        </p:txBody>
      </p:sp>
      <p:sp>
        <p:nvSpPr>
          <p:cNvPr id="64516" name="Text Box 12"/>
          <p:cNvSpPr txBox="1">
            <a:spLocks noChangeArrowheads="1"/>
          </p:cNvSpPr>
          <p:nvPr/>
        </p:nvSpPr>
        <p:spPr bwMode="auto">
          <a:xfrm>
            <a:off x="3276600" y="3352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17" name="Text Box 13"/>
          <p:cNvSpPr txBox="1">
            <a:spLocks noChangeArrowheads="1"/>
          </p:cNvSpPr>
          <p:nvPr/>
        </p:nvSpPr>
        <p:spPr bwMode="auto">
          <a:xfrm>
            <a:off x="6858000" y="3124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15.0</a:t>
            </a:r>
          </a:p>
        </p:txBody>
      </p:sp>
      <p:sp>
        <p:nvSpPr>
          <p:cNvPr id="64518" name="Text Box 14"/>
          <p:cNvSpPr txBox="1">
            <a:spLocks noChangeArrowheads="1"/>
          </p:cNvSpPr>
          <p:nvPr/>
        </p:nvSpPr>
        <p:spPr bwMode="auto">
          <a:xfrm>
            <a:off x="6858000" y="3733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12.0</a:t>
            </a:r>
          </a:p>
        </p:txBody>
      </p:sp>
      <p:sp>
        <p:nvSpPr>
          <p:cNvPr id="64519" name="Text Box 15"/>
          <p:cNvSpPr txBox="1">
            <a:spLocks noChangeArrowheads="1"/>
          </p:cNvSpPr>
          <p:nvPr/>
        </p:nvSpPr>
        <p:spPr bwMode="auto">
          <a:xfrm>
            <a:off x="5715000" y="3124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20" name="Text Box 16"/>
          <p:cNvSpPr txBox="1">
            <a:spLocks noChangeArrowheads="1"/>
          </p:cNvSpPr>
          <p:nvPr/>
        </p:nvSpPr>
        <p:spPr bwMode="auto">
          <a:xfrm>
            <a:off x="5715000" y="3733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21" name="Rectangle 17"/>
          <p:cNvSpPr>
            <a:spLocks noChangeArrowheads="1"/>
          </p:cNvSpPr>
          <p:nvPr/>
        </p:nvSpPr>
        <p:spPr bwMode="auto">
          <a:xfrm>
            <a:off x="5562600" y="2971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22" name="Line 18"/>
          <p:cNvSpPr>
            <a:spLocks noChangeShapeType="1"/>
          </p:cNvSpPr>
          <p:nvPr/>
        </p:nvSpPr>
        <p:spPr bwMode="auto">
          <a:xfrm>
            <a:off x="4419600" y="3657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23" name="Text Box 33"/>
          <p:cNvSpPr txBox="1">
            <a:spLocks noChangeArrowheads="1"/>
          </p:cNvSpPr>
          <p:nvPr/>
        </p:nvSpPr>
        <p:spPr bwMode="auto">
          <a:xfrm>
            <a:off x="3276600" y="19050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24" name="Text Box 34"/>
          <p:cNvSpPr txBox="1">
            <a:spLocks noChangeArrowheads="1"/>
          </p:cNvSpPr>
          <p:nvPr/>
        </p:nvSpPr>
        <p:spPr bwMode="auto">
          <a:xfrm>
            <a:off x="6858000" y="16764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10.0</a:t>
            </a:r>
          </a:p>
        </p:txBody>
      </p:sp>
      <p:sp>
        <p:nvSpPr>
          <p:cNvPr id="64525" name="Text Box 35"/>
          <p:cNvSpPr txBox="1">
            <a:spLocks noChangeArrowheads="1"/>
          </p:cNvSpPr>
          <p:nvPr/>
        </p:nvSpPr>
        <p:spPr bwMode="auto">
          <a:xfrm>
            <a:off x="6858000" y="22860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14.0</a:t>
            </a:r>
          </a:p>
        </p:txBody>
      </p:sp>
      <p:sp>
        <p:nvSpPr>
          <p:cNvPr id="64526" name="Text Box 36"/>
          <p:cNvSpPr txBox="1">
            <a:spLocks noChangeArrowheads="1"/>
          </p:cNvSpPr>
          <p:nvPr/>
        </p:nvSpPr>
        <p:spPr bwMode="auto">
          <a:xfrm>
            <a:off x="5715000" y="1676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27" name="Text Box 37"/>
          <p:cNvSpPr txBox="1">
            <a:spLocks noChangeArrowheads="1"/>
          </p:cNvSpPr>
          <p:nvPr/>
        </p:nvSpPr>
        <p:spPr bwMode="auto">
          <a:xfrm>
            <a:off x="5715000" y="2286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28" name="Rectangle 38"/>
          <p:cNvSpPr>
            <a:spLocks noChangeArrowheads="1"/>
          </p:cNvSpPr>
          <p:nvPr/>
        </p:nvSpPr>
        <p:spPr bwMode="auto">
          <a:xfrm>
            <a:off x="5562600" y="15240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29" name="Line 39"/>
          <p:cNvSpPr>
            <a:spLocks noChangeShapeType="1"/>
          </p:cNvSpPr>
          <p:nvPr/>
        </p:nvSpPr>
        <p:spPr bwMode="auto">
          <a:xfrm>
            <a:off x="4419600" y="22098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30" name="Text Box 40"/>
          <p:cNvSpPr txBox="1">
            <a:spLocks noChangeArrowheads="1"/>
          </p:cNvSpPr>
          <p:nvPr/>
        </p:nvSpPr>
        <p:spPr bwMode="auto">
          <a:xfrm>
            <a:off x="3276600" y="4876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4531" name="Text Box 41"/>
          <p:cNvSpPr txBox="1">
            <a:spLocks noChangeArrowheads="1"/>
          </p:cNvSpPr>
          <p:nvPr/>
        </p:nvSpPr>
        <p:spPr bwMode="auto">
          <a:xfrm>
            <a:off x="6858000" y="4648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20.0</a:t>
            </a:r>
          </a:p>
        </p:txBody>
      </p:sp>
      <p:sp>
        <p:nvSpPr>
          <p:cNvPr id="64532" name="Text Box 42"/>
          <p:cNvSpPr txBox="1">
            <a:spLocks noChangeArrowheads="1"/>
          </p:cNvSpPr>
          <p:nvPr/>
        </p:nvSpPr>
        <p:spPr bwMode="auto">
          <a:xfrm>
            <a:off x="6858000" y="5257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30.0</a:t>
            </a:r>
          </a:p>
        </p:txBody>
      </p:sp>
      <p:sp>
        <p:nvSpPr>
          <p:cNvPr id="64533" name="Text Box 43"/>
          <p:cNvSpPr txBox="1">
            <a:spLocks noChangeArrowheads="1"/>
          </p:cNvSpPr>
          <p:nvPr/>
        </p:nvSpPr>
        <p:spPr bwMode="auto">
          <a:xfrm>
            <a:off x="5715000" y="4648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64534" name="Text Box 44"/>
          <p:cNvSpPr txBox="1">
            <a:spLocks noChangeArrowheads="1"/>
          </p:cNvSpPr>
          <p:nvPr/>
        </p:nvSpPr>
        <p:spPr bwMode="auto">
          <a:xfrm>
            <a:off x="5715000" y="5257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64535" name="Rectangle 45"/>
          <p:cNvSpPr>
            <a:spLocks noChangeArrowheads="1"/>
          </p:cNvSpPr>
          <p:nvPr/>
        </p:nvSpPr>
        <p:spPr bwMode="auto">
          <a:xfrm>
            <a:off x="5562600" y="4495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4536" name="Line 46"/>
          <p:cNvSpPr>
            <a:spLocks noChangeShapeType="1"/>
          </p:cNvSpPr>
          <p:nvPr/>
        </p:nvSpPr>
        <p:spPr bwMode="auto">
          <a:xfrm>
            <a:off x="4419600" y="5181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37" name="Text Box 47"/>
          <p:cNvSpPr txBox="1">
            <a:spLocks noChangeArrowheads="1"/>
          </p:cNvSpPr>
          <p:nvPr/>
        </p:nvSpPr>
        <p:spPr bwMode="auto">
          <a:xfrm>
            <a:off x="533400" y="16764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kitchen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  <p:sp>
        <p:nvSpPr>
          <p:cNvPr id="64538" name="Text Box 55"/>
          <p:cNvSpPr txBox="1">
            <a:spLocks noChangeArrowheads="1"/>
          </p:cNvSpPr>
          <p:nvPr/>
        </p:nvSpPr>
        <p:spPr bwMode="auto">
          <a:xfrm>
            <a:off x="533400" y="31242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bedroom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  <p:sp>
        <p:nvSpPr>
          <p:cNvPr id="64539" name="Text Box 56"/>
          <p:cNvSpPr txBox="1">
            <a:spLocks noChangeArrowheads="1"/>
          </p:cNvSpPr>
          <p:nvPr/>
        </p:nvSpPr>
        <p:spPr bwMode="auto">
          <a:xfrm>
            <a:off x="533400" y="45720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i="0"/>
              <a:t>The </a:t>
            </a:r>
            <a:r>
              <a:rPr lang="en-US" altLang="en-US" sz="2000" i="0">
                <a:latin typeface="Courier New" panose="02070309020205020404" pitchFamily="49" charset="0"/>
              </a:rPr>
              <a:t>den</a:t>
            </a:r>
            <a:r>
              <a:rPr lang="en-US" altLang="en-US" sz="2000" i="0"/>
              <a:t> variable holds the address of a </a:t>
            </a:r>
            <a:r>
              <a:rPr lang="en-US" altLang="en-US" sz="2000" i="0">
                <a:latin typeface="Courier New" panose="02070309020205020404" pitchFamily="49" charset="0"/>
              </a:rPr>
              <a:t>Rectangle</a:t>
            </a:r>
            <a:r>
              <a:rPr lang="en-US" altLang="en-US" sz="2000" i="0"/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4830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Specifiers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access specifier is a Java keyword that indicates how a field or method can be accessed.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public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the </a:t>
            </a:r>
            <a:r>
              <a:rPr lang="en-US" altLang="en-US" sz="2400" smtClean="0">
                <a:latin typeface="Courier New" panose="02070309020205020404" pitchFamily="49" charset="0"/>
              </a:rPr>
              <a:t>public</a:t>
            </a:r>
            <a:r>
              <a:rPr lang="en-US" altLang="en-US" sz="2400" smtClean="0"/>
              <a:t> access specifier is applied to a class member, the member can be accessed by code inside the class or outside.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Courier New" panose="02070309020205020404" pitchFamily="49" charset="0"/>
              </a:rPr>
              <a:t>private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When the </a:t>
            </a:r>
            <a:r>
              <a:rPr lang="en-US" altLang="en-US" sz="2400" smtClean="0">
                <a:latin typeface="Courier New" panose="02070309020205020404" pitchFamily="49" charset="0"/>
              </a:rPr>
              <a:t>private</a:t>
            </a:r>
            <a:r>
              <a:rPr lang="en-US" altLang="en-US" sz="2400" smtClean="0"/>
              <a:t> access specifier is applied to a class member, the member cannot be accessed by code outside the class.  The member can be accessed only by methods that are members of the same class.</a:t>
            </a:r>
          </a:p>
        </p:txBody>
      </p:sp>
    </p:spTree>
    <p:extLst>
      <p:ext uri="{BB962C8B-B14F-4D97-AF65-F5344CB8AC3E}">
        <p14:creationId xmlns:p14="http://schemas.microsoft.com/office/powerpoint/2010/main" val="24102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the Code for the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double width;  // field width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4.3;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box.width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5.2;  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58951" y="5465082"/>
            <a:ext cx="4103914" cy="9541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800" b="1" dirty="0" err="1" smtClean="0">
                <a:solidFill>
                  <a:srgbClr val="FF3300"/>
                </a:solidFill>
              </a:rPr>
              <a:t>Object.fieldname</a:t>
            </a:r>
            <a:r>
              <a:rPr lang="en-US" altLang="en-US" sz="2800" b="1" dirty="0" smtClean="0">
                <a:solidFill>
                  <a:srgbClr val="FF3300"/>
                </a:solidFill>
              </a:rPr>
              <a:t> to access public fields</a:t>
            </a:r>
            <a:endParaRPr lang="en-US" altLang="en-US" sz="2800" dirty="0">
              <a:solidFill>
                <a:srgbClr val="FF33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2556588" y="5281126"/>
            <a:ext cx="1802363" cy="78662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Private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width;  // field width</a:t>
            </a:r>
          </a:p>
          <a:p>
            <a:pPr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4.3;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box.width</a:t>
            </a:r>
            <a:r>
              <a:rPr lang="en-US" altLang="en-US" b="1" dirty="0" smtClean="0">
                <a:latin typeface="Courier New" panose="02070309020205020404" pitchFamily="49" charset="0"/>
              </a:rPr>
              <a:t> = 5.2;   // set values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76465" y="4907901"/>
            <a:ext cx="4887686" cy="1511288"/>
            <a:chOff x="2976465" y="4907901"/>
            <a:chExt cx="4887686" cy="1511288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4358951" y="5465082"/>
              <a:ext cx="3505200" cy="95410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800" b="1" dirty="0">
                  <a:solidFill>
                    <a:srgbClr val="FF3300"/>
                  </a:solidFill>
                </a:rPr>
                <a:t>Error! Can’t </a:t>
              </a:r>
              <a:r>
                <a:rPr lang="en-US" altLang="en-US" sz="2800" b="1" dirty="0" smtClean="0">
                  <a:solidFill>
                    <a:srgbClr val="FF3300"/>
                  </a:solidFill>
                </a:rPr>
                <a:t>access private fields</a:t>
              </a:r>
              <a:endParaRPr lang="en-US" altLang="en-US" sz="2800" dirty="0">
                <a:solidFill>
                  <a:srgbClr val="FF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498979" y="4907901"/>
              <a:ext cx="859972" cy="115984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2976465" y="5327779"/>
              <a:ext cx="1382486" cy="73996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74850" y="1453855"/>
            <a:ext cx="4487957" cy="1289344"/>
            <a:chOff x="4074850" y="1453855"/>
            <a:chExt cx="4487957" cy="128934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57607" y="1453855"/>
              <a:ext cx="3505200" cy="95410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800" b="1" dirty="0" smtClean="0">
                  <a:solidFill>
                    <a:srgbClr val="FF3300"/>
                  </a:solidFill>
                </a:rPr>
                <a:t>Need public methods to access the fields</a:t>
              </a:r>
              <a:endParaRPr lang="en-US" altLang="en-US" sz="2800" dirty="0">
                <a:solidFill>
                  <a:srgbClr val="FF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H="1">
              <a:off x="4074850" y="2056520"/>
              <a:ext cx="982757" cy="34333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H="1">
              <a:off x="4197635" y="2056520"/>
              <a:ext cx="859972" cy="68667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9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Fields and Methods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Fields and methods that are declared as previously shown are called </a:t>
            </a:r>
            <a:r>
              <a:rPr lang="en-US" altLang="en-US" i="1" smtClean="0"/>
              <a:t>instance fields</a:t>
            </a:r>
            <a:r>
              <a:rPr lang="en-US" altLang="en-US" smtClean="0"/>
              <a:t> and </a:t>
            </a:r>
            <a:r>
              <a:rPr lang="en-US" altLang="en-US" i="1" smtClean="0"/>
              <a:t>instance methods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Objects created from a class each have their own copy of instance fields.</a:t>
            </a:r>
          </a:p>
          <a:p>
            <a:pPr eaLnBrk="1" hangingPunct="1"/>
            <a:r>
              <a:rPr lang="en-US" altLang="en-US" smtClean="0"/>
              <a:t>Instance methods are methods that are </a:t>
            </a:r>
            <a:r>
              <a:rPr lang="en-US" altLang="en-US" u="sng" smtClean="0"/>
              <a:t>not</a:t>
            </a:r>
            <a:r>
              <a:rPr lang="en-US" altLang="en-US" smtClean="0"/>
              <a:t> declared with a special keyword, </a:t>
            </a:r>
            <a:r>
              <a:rPr lang="en-US" altLang="en-US" smtClean="0">
                <a:latin typeface="Courier New" panose="02070309020205020404" pitchFamily="49" charset="0"/>
              </a:rPr>
              <a:t>static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4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2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 class Vehicle</a:t>
            </a:r>
          </a:p>
          <a:p>
            <a:pPr eaLnBrk="1" hangingPunct="1"/>
            <a:r>
              <a:rPr lang="en-US" altLang="en-US" sz="2800" dirty="0" smtClean="0"/>
              <a:t>Create 4 relevant data fields for the class Vehicle. </a:t>
            </a:r>
          </a:p>
          <a:p>
            <a:pPr eaLnBrk="1" hangingPunct="1"/>
            <a:r>
              <a:rPr lang="en-US" altLang="en-US" sz="2800" dirty="0" smtClean="0"/>
              <a:t>Write main method and create following objects from the class Vehicle</a:t>
            </a:r>
          </a:p>
          <a:p>
            <a:pPr lvl="1"/>
            <a:r>
              <a:rPr lang="en-US" altLang="en-US" sz="2400" dirty="0"/>
              <a:t>c</a:t>
            </a:r>
            <a:r>
              <a:rPr lang="en-US" altLang="en-US" sz="2400" dirty="0" smtClean="0"/>
              <a:t>ar</a:t>
            </a:r>
          </a:p>
          <a:p>
            <a:pPr lvl="1"/>
            <a:r>
              <a:rPr lang="en-US" altLang="en-US" sz="2400" dirty="0" err="1" smtClean="0"/>
              <a:t>suv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semitruck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schoolBus</a:t>
            </a:r>
            <a:endParaRPr lang="en-US" altLang="en-US" sz="2400" dirty="0" smtClean="0"/>
          </a:p>
          <a:p>
            <a:pPr marL="342900" lvl="1" indent="0">
              <a:buNone/>
            </a:pPr>
            <a:endParaRPr lang="en-US" altLang="en-US" dirty="0"/>
          </a:p>
          <a:p>
            <a:r>
              <a:rPr lang="en-US" altLang="en-US" sz="2800" dirty="0" smtClean="0"/>
              <a:t>Assign relevant data values for the object </a:t>
            </a:r>
            <a:r>
              <a:rPr lang="en-US" altLang="en-US" sz="2800" dirty="0" err="1" smtClean="0"/>
              <a:t>schoolBus</a:t>
            </a:r>
            <a:r>
              <a:rPr lang="en-US" altLang="en-US" sz="2800" dirty="0" smtClean="0"/>
              <a:t> and display the results. </a:t>
            </a:r>
            <a:endParaRPr lang="en-US" altLang="en-US" sz="24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38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An object exists in memory, and performs a specific task.</a:t>
            </a:r>
          </a:p>
          <a:p>
            <a:pPr eaLnBrk="1" hangingPunct="1"/>
            <a:r>
              <a:rPr lang="en-US" altLang="en-US" sz="2800" dirty="0" smtClean="0"/>
              <a:t>Objects have two general capabilities:</a:t>
            </a:r>
          </a:p>
          <a:p>
            <a:pPr lvl="1" eaLnBrk="1" hangingPunct="1"/>
            <a:r>
              <a:rPr lang="en-US" altLang="en-US" sz="2400" dirty="0" smtClean="0"/>
              <a:t>Objects can store data. The pieces of data stored in an object are known as </a:t>
            </a:r>
            <a:r>
              <a:rPr lang="en-US" altLang="en-US" sz="2400" i="1" dirty="0" smtClean="0"/>
              <a:t>fields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Objects can perform operations. The operations that an object can perform are known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4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Write Methods?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Methods are commonly used to break a problem down into small manageable pieces.  This is called </a:t>
            </a:r>
            <a:r>
              <a:rPr lang="en-US" altLang="en-US" sz="2800" i="1" dirty="0" smtClean="0"/>
              <a:t>divide and conquer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Methods simplify programs.  If a specific task is performed in several places in the program, a method can be written once to perform that task, and then be executed anytime it is needed.  This is known as </a:t>
            </a:r>
            <a:r>
              <a:rPr lang="en-US" altLang="en-US" sz="2800" i="1" dirty="0" smtClean="0"/>
              <a:t>code reuse</a:t>
            </a:r>
            <a:r>
              <a:rPr lang="en-US" alt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0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Parts of a Method Header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56657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Method modifiers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public</a:t>
            </a:r>
            <a:r>
              <a:rPr lang="en-US" altLang="en-US" sz="2400" dirty="0" smtClean="0"/>
              <a:t>—method is publicly available to code outside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static</a:t>
            </a:r>
            <a:r>
              <a:rPr lang="en-US" altLang="en-US" sz="2400" dirty="0" smtClean="0"/>
              <a:t>—method belongs to a class, not a specific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Return type—</a:t>
            </a:r>
            <a:r>
              <a:rPr lang="en-US" altLang="en-US" sz="2800" dirty="0" smtClean="0">
                <a:latin typeface="Courier New" panose="02070309020205020404" pitchFamily="49" charset="0"/>
              </a:rPr>
              <a:t>void</a:t>
            </a:r>
            <a:r>
              <a:rPr lang="en-US" altLang="en-US" sz="2800" dirty="0" smtClean="0"/>
              <a:t> or the data type from a value-returning method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Method name—name that is descriptive of what the method does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Parentheses—contain nothing or a list of one or more variable declarations if the method is capable of receiving arguments.</a:t>
            </a:r>
          </a:p>
        </p:txBody>
      </p:sp>
    </p:spTree>
    <p:extLst>
      <p:ext uri="{BB962C8B-B14F-4D97-AF65-F5344CB8AC3E}">
        <p14:creationId xmlns:p14="http://schemas.microsoft.com/office/powerpoint/2010/main" val="471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Header for the </a:t>
            </a:r>
            <a:r>
              <a:rPr lang="en-US" altLang="en-US" smtClean="0">
                <a:latin typeface="Courier New" panose="02070309020205020404" pitchFamily="49" charset="0"/>
              </a:rPr>
              <a:t>setLength</a:t>
            </a:r>
            <a:r>
              <a:rPr lang="en-US" altLang="en-US" smtClean="0"/>
              <a:t> Method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5981" y="4038599"/>
            <a:ext cx="7129095" cy="21830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 (double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length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52400" y="23622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Access specifier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066800" y="3352800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828800" y="16764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514600" y="2667000"/>
            <a:ext cx="0" cy="1219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57300" y="6222476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 dirty="0">
                <a:solidFill>
                  <a:srgbClr val="FF3300"/>
                </a:solidFill>
              </a:rPr>
              <a:t>Parameter variable declaration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33800" y="22860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Method Name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267200" y="3276600"/>
            <a:ext cx="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 flipV="1">
            <a:off x="6457362" y="4609705"/>
            <a:ext cx="0" cy="191207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029200" y="4459664"/>
            <a:ext cx="205033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61176" y="6522562"/>
            <a:ext cx="1296186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410200" y="1676400"/>
            <a:ext cx="3200400" cy="22923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Notice the word </a:t>
            </a:r>
            <a:r>
              <a:rPr lang="en-US" altLang="en-US" sz="2400" b="1" i="0">
                <a:solidFill>
                  <a:srgbClr val="FF330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n-US" sz="2400" b="1" i="0">
                <a:solidFill>
                  <a:srgbClr val="FF3300"/>
                </a:solidFill>
              </a:rPr>
              <a:t> </a:t>
            </a:r>
            <a:r>
              <a:rPr lang="en-US" altLang="en-US" sz="2400" i="0">
                <a:solidFill>
                  <a:srgbClr val="FF3300"/>
                </a:solidFill>
              </a:rPr>
              <a:t>does not appear in the method header designed to work on an instance of a class (</a:t>
            </a:r>
            <a:r>
              <a:rPr lang="en-US" altLang="en-US" sz="2400">
                <a:solidFill>
                  <a:srgbClr val="FF3300"/>
                </a:solidFill>
              </a:rPr>
              <a:t>instance method</a:t>
            </a:r>
            <a:r>
              <a:rPr lang="en-US" altLang="en-US" sz="2400" i="0">
                <a:solidFill>
                  <a:srgbClr val="FF33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667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9445" y="29355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Calling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dirty="0" smtClean="0"/>
              <a:t> Method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26367" y="1524000"/>
            <a:ext cx="6923315" cy="1108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Rectangle box = new Rectangle ();</a:t>
            </a:r>
          </a:p>
          <a:p>
            <a:pPr eaLnBrk="1" hangingPunct="1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(10.0);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276600" y="3352800"/>
            <a:ext cx="1143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6858000" y="31242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10.0</a:t>
            </a: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6858000" y="3733800"/>
            <a:ext cx="7620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0.0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5715000" y="3124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length: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5715000" y="3733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>
                <a:solidFill>
                  <a:srgbClr val="FF3300"/>
                </a:solidFill>
              </a:rPr>
              <a:t>width:</a:t>
            </a: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5562600" y="2971800"/>
            <a:ext cx="2209800" cy="1371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>
            <a:off x="4419600" y="3657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838200" y="2514600"/>
            <a:ext cx="2133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The </a:t>
            </a:r>
            <a:r>
              <a:rPr lang="en-US" altLang="en-US" sz="2400" i="0">
                <a:latin typeface="Courier New" panose="02070309020205020404" pitchFamily="49" charset="0"/>
              </a:rPr>
              <a:t>box </a:t>
            </a:r>
            <a:r>
              <a:rPr lang="en-US" altLang="en-US" sz="2400" i="0"/>
              <a:t>variable holds the address of the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object.</a:t>
            </a: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5029200" y="2514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i="0"/>
              <a:t>A </a:t>
            </a:r>
            <a:r>
              <a:rPr lang="en-US" altLang="en-US" sz="2400" i="0">
                <a:latin typeface="Courier New" panose="02070309020205020404" pitchFamily="49" charset="0"/>
              </a:rPr>
              <a:t>Rectangle</a:t>
            </a:r>
            <a:r>
              <a:rPr lang="en-US" altLang="en-US" sz="2400" i="0"/>
              <a:t> object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1371600" y="4953000"/>
            <a:ext cx="647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This is the state of the box object after the </a:t>
            </a:r>
            <a:r>
              <a:rPr lang="en-US" altLang="en-US" i="0">
                <a:latin typeface="Courier New" panose="02070309020205020404" pitchFamily="49" charset="0"/>
              </a:rPr>
              <a:t>setLength</a:t>
            </a:r>
            <a:r>
              <a:rPr lang="en-US" altLang="en-US"/>
              <a:t> method executes.</a:t>
            </a:r>
          </a:p>
        </p:txBody>
      </p:sp>
    </p:spTree>
    <p:extLst>
      <p:ext uri="{BB962C8B-B14F-4D97-AF65-F5344CB8AC3E}">
        <p14:creationId xmlns:p14="http://schemas.microsoft.com/office/powerpoint/2010/main" val="3340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Writing the Code for the Class Fields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513736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length; // field length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private double width;  // field width</a:t>
            </a:r>
          </a:p>
          <a:p>
            <a:pPr lvl="2"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/**</a:t>
            </a:r>
            <a:endParaRPr lang="en-US" altLang="en-US" b="1" dirty="0">
              <a:latin typeface="Courier New" pitchFamily="49" charset="0"/>
              <a:ea typeface="Helvetica Neue"/>
              <a:cs typeface="Helvetica Neue"/>
            </a:endParaRPr>
          </a:p>
          <a:p>
            <a:pPr lvl="2">
              <a:buNone/>
            </a:pP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     The </a:t>
            </a:r>
            <a:r>
              <a:rPr lang="en-US" altLang="en-US" b="1" dirty="0" err="1">
                <a:latin typeface="Courier New" pitchFamily="49" charset="0"/>
                <a:ea typeface="Helvetica Neue"/>
                <a:cs typeface="Helvetica Neue"/>
              </a:rPr>
              <a:t>setLength</a:t>
            </a: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method stores a value in the</a:t>
            </a:r>
          </a:p>
          <a:p>
            <a:pPr lvl="2">
              <a:buNone/>
            </a:pP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     length field.</a:t>
            </a:r>
          </a:p>
          <a:p>
            <a:pPr lvl="2">
              <a:buNone/>
            </a:pP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     @</a:t>
            </a:r>
            <a:r>
              <a:rPr lang="en-US" altLang="en-US" b="1" dirty="0" err="1">
                <a:latin typeface="Courier New" pitchFamily="49" charset="0"/>
                <a:ea typeface="Helvetica Neue"/>
                <a:cs typeface="Helvetica Neue"/>
              </a:rPr>
              <a:t>param</a:t>
            </a: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b="1" dirty="0" err="1">
                <a:latin typeface="Courier New" pitchFamily="49" charset="0"/>
                <a:ea typeface="Helvetica Neue"/>
                <a:cs typeface="Helvetica Neue"/>
              </a:rPr>
              <a:t>len</a:t>
            </a: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The value to store in length.</a:t>
            </a:r>
          </a:p>
          <a:p>
            <a:pPr lvl="2">
              <a:buNone/>
            </a:pPr>
            <a:r>
              <a:rPr lang="en-US" altLang="en-US" b="1" dirty="0">
                <a:latin typeface="Courier New" pitchFamily="49" charset="0"/>
                <a:ea typeface="Helvetica Neue"/>
                <a:cs typeface="Helvetica Neue"/>
              </a:rPr>
              <a:t>   </a:t>
            </a:r>
            <a:r>
              <a:rPr lang="en-US" altLang="en-US" b="1" dirty="0" smtClean="0">
                <a:latin typeface="Courier New" pitchFamily="49" charset="0"/>
                <a:ea typeface="Helvetica Neue"/>
                <a:cs typeface="Helvetica Neue"/>
              </a:rPr>
              <a:t>*/</a:t>
            </a:r>
            <a:endParaRPr lang="en-US" altLang="en-US" b="1" dirty="0" smtClean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setLength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	length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(5.5); 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8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and Mutator Methods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Because of the concept of data hiding, fields in a class are private.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methods that retrieve the data of fields are called </a:t>
            </a:r>
            <a:r>
              <a:rPr lang="en-US" altLang="en-US" sz="2800" i="1" smtClean="0"/>
              <a:t>accessors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methods that modify the data of fields are called </a:t>
            </a:r>
            <a:r>
              <a:rPr lang="en-US" altLang="en-US" sz="2800" i="1" smtClean="0"/>
              <a:t>mutators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field that the programmer wishes to be viewed by other classes needs an accessor.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field that the programmer wishes to be modified by other classes needs a mutator.</a:t>
            </a:r>
          </a:p>
        </p:txBody>
      </p:sp>
    </p:spTree>
    <p:extLst>
      <p:ext uri="{BB962C8B-B14F-4D97-AF65-F5344CB8AC3E}">
        <p14:creationId xmlns:p14="http://schemas.microsoft.com/office/powerpoint/2010/main" val="5307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Accessors and Mutators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tabLst>
                <a:tab pos="2233613" algn="l"/>
              </a:tabLst>
            </a:pPr>
            <a:r>
              <a:rPr lang="en-US" altLang="en-US" sz="2800" smtClean="0"/>
              <a:t>For the </a:t>
            </a:r>
            <a:r>
              <a:rPr lang="en-US" altLang="en-US" sz="2800" smtClean="0">
                <a:latin typeface="Courier New" panose="02070309020205020404" pitchFamily="49" charset="0"/>
              </a:rPr>
              <a:t>Rectangle</a:t>
            </a:r>
            <a:r>
              <a:rPr lang="en-US" altLang="en-US" sz="2800" smtClean="0"/>
              <a:t> example, the accessors and mutators are: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setLength</a:t>
            </a:r>
            <a:r>
              <a:rPr lang="en-US" altLang="en-US" sz="2000" smtClean="0"/>
              <a:t>	: Sets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void setLength(double len)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setWidth</a:t>
            </a:r>
            <a:r>
              <a:rPr lang="en-US" altLang="en-US" sz="2000" smtClean="0"/>
              <a:t>	: Sets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width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void setLength(double w)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getLength</a:t>
            </a:r>
            <a:r>
              <a:rPr lang="en-US" altLang="en-US" sz="2000" smtClean="0"/>
              <a:t>	: Returns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double getLength()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lvl="1" eaLnBrk="1" hangingPunct="1">
              <a:tabLst>
                <a:tab pos="2233613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</a:rPr>
              <a:t>getWidth</a:t>
            </a:r>
            <a:r>
              <a:rPr lang="en-US" altLang="en-US" sz="2000" smtClean="0"/>
              <a:t>	: Returns the value of the </a:t>
            </a:r>
            <a:r>
              <a:rPr lang="en-US" altLang="en-US" sz="2000" smtClean="0">
                <a:latin typeface="Courier New" panose="02070309020205020404" pitchFamily="49" charset="0"/>
              </a:rPr>
              <a:t>width</a:t>
            </a:r>
            <a:r>
              <a:rPr lang="en-US" altLang="en-US" sz="2000" smtClean="0"/>
              <a:t> field.</a:t>
            </a:r>
          </a:p>
          <a:p>
            <a:pPr lvl="2" eaLnBrk="1" hangingPunct="1">
              <a:buFontTx/>
              <a:buNone/>
              <a:tabLst>
                <a:tab pos="2233613" algn="l"/>
              </a:tabLst>
            </a:pPr>
            <a:r>
              <a:rPr lang="en-US" altLang="en-US" sz="1800" smtClean="0">
                <a:solidFill>
                  <a:schemeClr val="accent2"/>
                </a:solidFill>
                <a:latin typeface="Courier New" panose="02070309020205020404" pitchFamily="49" charset="0"/>
              </a:rPr>
              <a:t>public double getWidth()</a:t>
            </a:r>
            <a:r>
              <a:rPr lang="en-US" altLang="en-US" sz="1800" smtClean="0">
                <a:solidFill>
                  <a:schemeClr val="accent2"/>
                </a:solidFill>
              </a:rPr>
              <a:t> …</a:t>
            </a:r>
          </a:p>
          <a:p>
            <a:pPr eaLnBrk="1" hangingPunct="1">
              <a:tabLst>
                <a:tab pos="2233613" algn="l"/>
              </a:tabLst>
            </a:pPr>
            <a:r>
              <a:rPr lang="en-US" altLang="en-US" sz="2800" smtClean="0"/>
              <a:t>Other names for these methods are </a:t>
            </a:r>
            <a:r>
              <a:rPr lang="en-US" altLang="en-US" sz="2800" i="1" smtClean="0"/>
              <a:t>getters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setters</a:t>
            </a:r>
            <a:r>
              <a:rPr lang="en-US" altLang="en-US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Getters and Setters for Rectangle Class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662403" y="1449677"/>
            <a:ext cx="5942045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private double width;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private double length;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i="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void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setWidth</a:t>
            </a:r>
            <a:r>
              <a:rPr lang="en-US" altLang="en-US" sz="1600" i="0" dirty="0">
                <a:latin typeface="Courier New" panose="02070309020205020404" pitchFamily="49" charset="0"/>
              </a:rPr>
              <a:t>(double w)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width = w;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void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setLength</a:t>
            </a:r>
            <a:r>
              <a:rPr lang="en-US" altLang="en-US" sz="1600" i="0" dirty="0">
                <a:latin typeface="Courier New" panose="02070309020205020404" pitchFamily="49" charset="0"/>
              </a:rPr>
              <a:t>(double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len</a:t>
            </a:r>
            <a:r>
              <a:rPr lang="en-US" altLang="en-US" sz="1600" i="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length = </a:t>
            </a:r>
            <a:r>
              <a:rPr lang="en-US" altLang="en-US" sz="1600" i="0" dirty="0" err="1">
                <a:solidFill>
                  <a:srgbClr val="FF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getWidth</a:t>
            </a:r>
            <a:r>
              <a:rPr lang="en-US" altLang="en-US" sz="1600" i="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return width;</a:t>
            </a:r>
            <a:endParaRPr lang="en-US" altLang="en-US" sz="1600" i="0" dirty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</a:t>
            </a:r>
            <a:r>
              <a:rPr lang="en-US" altLang="en-US" sz="1600" i="0" dirty="0" err="1">
                <a:latin typeface="Courier New" panose="02070309020205020404" pitchFamily="49" charset="0"/>
              </a:rPr>
              <a:t>getLength</a:t>
            </a:r>
            <a:r>
              <a:rPr lang="en-US" altLang="en-US" sz="1600" i="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	return length;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public double getArea()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{	</a:t>
            </a:r>
            <a:r>
              <a:rPr lang="en-US" altLang="en-US" sz="1600" i="0" dirty="0">
                <a:solidFill>
                  <a:srgbClr val="FF3300"/>
                </a:solidFill>
                <a:latin typeface="Courier New" panose="02070309020205020404" pitchFamily="49" charset="0"/>
              </a:rPr>
              <a:t>return length * width;</a:t>
            </a:r>
            <a:endParaRPr lang="en-US" altLang="en-US" sz="1600" i="0" dirty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>
                <a:latin typeface="Courier New" panose="02070309020205020404" pitchFamily="49" charset="0"/>
              </a:rPr>
              <a:t>	</a:t>
            </a:r>
            <a:r>
              <a:rPr lang="en-US" altLang="en-US" sz="1600" i="0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0" dirty="0" smtClean="0">
                <a:latin typeface="Courier New" panose="02070309020205020404" pitchFamily="49" charset="0"/>
              </a:rPr>
              <a:t>}</a:t>
            </a:r>
            <a:endParaRPr lang="en-US" altLang="en-US" sz="1600" i="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15820"/>
            <a:ext cx="7772400" cy="67958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Calling the instance methods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2081" y="1559767"/>
            <a:ext cx="8204718" cy="4729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class Rectangle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…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public static void main(String[]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</a:rPr>
              <a:t> 		</a:t>
            </a:r>
            <a:r>
              <a:rPr lang="en-US" altLang="en-US" b="1" dirty="0" smtClean="0">
                <a:latin typeface="Courier New" panose="02070309020205020404" pitchFamily="49" charset="0"/>
              </a:rPr>
              <a:t>Rectangle box = new Rectangle();</a:t>
            </a:r>
          </a:p>
          <a:p>
            <a:pPr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	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(5.5); 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box.setWidth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(2.4);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double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box.getWidth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double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box.getLength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		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500" b="1" dirty="0" err="1" smtClean="0">
                <a:latin typeface="Courier New" panose="02070309020205020404" pitchFamily="49" charset="0"/>
              </a:rPr>
              <a:t>box.getArea</a:t>
            </a:r>
            <a:r>
              <a:rPr lang="en-US" altLang="en-US" sz="2500" b="1" dirty="0" smtClean="0">
                <a:latin typeface="Courier New" panose="02070309020205020404" pitchFamily="49" charset="0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Data Hiding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An object hides its internal, private fields from code that is outside the class that the object is an instance of. </a:t>
            </a: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Only the class's methods may directly access and make changes to the object’s internal data.</a:t>
            </a: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Code outside the class must use the class's public methods to operate on an object's private fields. </a:t>
            </a:r>
          </a:p>
          <a:p>
            <a:pPr eaLnBrk="1" hangingPunct="1"/>
            <a:endParaRPr lang="en-US" altLang="en-US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3943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You have already used the following objects:</a:t>
            </a:r>
          </a:p>
          <a:p>
            <a:pPr lvl="1"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sz="2400" dirty="0" smtClean="0"/>
              <a:t> objects, for reading input</a:t>
            </a:r>
          </a:p>
          <a:p>
            <a:pPr lvl="1"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 dirty="0" smtClean="0"/>
              <a:t> objects, for text variables</a:t>
            </a:r>
          </a:p>
          <a:p>
            <a:pPr lvl="1"/>
            <a:r>
              <a:rPr lang="en-US" altLang="en-US" sz="2400" dirty="0" err="1">
                <a:latin typeface="Courier New" pitchFamily="49" charset="0"/>
                <a:ea typeface="Helvetica Neue"/>
                <a:cs typeface="Helvetica Neue"/>
              </a:rPr>
              <a:t>PrintWriter</a:t>
            </a:r>
            <a:r>
              <a:rPr lang="en-US" altLang="en-US" sz="2400" dirty="0">
                <a:latin typeface="Helvetica Neue"/>
                <a:ea typeface="Helvetica Neue"/>
                <a:cs typeface="Helvetica Neue"/>
              </a:rPr>
              <a:t> objects, for writing data to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files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When a program needs the services of a particular type of object, it creates that object in memory, and then calls that object's methods as necessary.</a:t>
            </a:r>
          </a:p>
        </p:txBody>
      </p:sp>
    </p:spTree>
    <p:extLst>
      <p:ext uri="{BB962C8B-B14F-4D97-AF65-F5344CB8AC3E}">
        <p14:creationId xmlns:p14="http://schemas.microsoft.com/office/powerpoint/2010/main" val="38754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Data Hiding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Data hiding is important because classes are typically used as components in large software systems, involving a team of programmers.</a:t>
            </a:r>
            <a:br>
              <a:rPr lang="en-US" altLang="en-US" smtClean="0">
                <a:latin typeface="Helvetica Neue"/>
                <a:ea typeface="Helvetica Neue"/>
                <a:cs typeface="Helvetica Neue"/>
              </a:rPr>
            </a:br>
            <a:endParaRPr lang="en-US" altLang="en-US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Data hiding helps enforce the integrity of an object's internal data.</a:t>
            </a:r>
          </a:p>
          <a:p>
            <a:pPr eaLnBrk="1" hangingPunct="1"/>
            <a:endParaRPr lang="en-US" altLang="en-US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8446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27ED6DDB-9DE6-4B3D-8518-1BC8F900F7C3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Stale Data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Some data is the result of a calculation.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Consider the area of a rectangle.</a:t>
            </a:r>
          </a:p>
          <a:p>
            <a:pPr lvl="1" eaLnBrk="1" hangingPunct="1"/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length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×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width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It would be impractical to use an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area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variable here.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Data that requires the calculation of various factors has the potential to become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stale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To avoid stale data, it is best to calculate the value of that data within a method rather than store it in a variable.</a:t>
            </a:r>
          </a:p>
        </p:txBody>
      </p:sp>
    </p:spTree>
    <p:extLst>
      <p:ext uri="{BB962C8B-B14F-4D97-AF65-F5344CB8AC3E}">
        <p14:creationId xmlns:p14="http://schemas.microsoft.com/office/powerpoint/2010/main" val="16793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9BC158D0-8073-45FB-A7A6-2F7EC88106DD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Stale Data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Rather than use an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area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variable in a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class: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  <a:latin typeface="Courier New" pitchFamily="49" charset="0"/>
                <a:ea typeface="Helvetica Neue"/>
                <a:cs typeface="Helvetica Neue"/>
              </a:rPr>
              <a:t>public double getArea()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  <a:latin typeface="Courier New" pitchFamily="49" charset="0"/>
                <a:ea typeface="Helvetica Neue"/>
                <a:cs typeface="Helvetica Neue"/>
              </a:rPr>
              <a:t>	return length * width;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accent2"/>
                </a:solidFill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This dynamically calculates the value of the rectangle’s area when the method is called.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Now, any change to the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length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or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width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variables will not leave the area of the rectangle stale.</a:t>
            </a:r>
          </a:p>
        </p:txBody>
      </p:sp>
    </p:spTree>
    <p:extLst>
      <p:ext uri="{BB962C8B-B14F-4D97-AF65-F5344CB8AC3E}">
        <p14:creationId xmlns:p14="http://schemas.microsoft.com/office/powerpoint/2010/main" val="20834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Parts of a static Method Header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895600"/>
            <a:ext cx="7772400" cy="685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public static void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displayMessage</a:t>
            </a:r>
            <a:r>
              <a:rPr lang="en-US" altLang="en-US" b="1" dirty="0" smtClean="0">
                <a:latin typeface="Courier New" panose="02070309020205020404" pitchFamily="49" charset="0"/>
              </a:rPr>
              <a:t> 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{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Hello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  <a:endParaRPr lang="en-US" altLang="en-US" b="1" dirty="0" smtClean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609600" y="2895600"/>
            <a:ext cx="25146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6" name="Rectangle 18"/>
          <p:cNvSpPr>
            <a:spLocks noChangeArrowheads="1"/>
          </p:cNvSpPr>
          <p:nvPr/>
        </p:nvSpPr>
        <p:spPr bwMode="auto">
          <a:xfrm>
            <a:off x="3200400" y="2895600"/>
            <a:ext cx="8382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7" name="Rectangle 19"/>
          <p:cNvSpPr>
            <a:spLocks noChangeArrowheads="1"/>
          </p:cNvSpPr>
          <p:nvPr/>
        </p:nvSpPr>
        <p:spPr bwMode="auto">
          <a:xfrm>
            <a:off x="4114800" y="2895600"/>
            <a:ext cx="2667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6934200" y="2895600"/>
            <a:ext cx="381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5369" name="Text Box 21"/>
          <p:cNvSpPr txBox="1">
            <a:spLocks noChangeArrowheads="1"/>
          </p:cNvSpPr>
          <p:nvPr/>
        </p:nvSpPr>
        <p:spPr bwMode="auto">
          <a:xfrm>
            <a:off x="719138" y="12954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Modifiers</a:t>
            </a:r>
          </a:p>
        </p:txBody>
      </p:sp>
      <p:sp>
        <p:nvSpPr>
          <p:cNvPr id="15370" name="Text Box 22"/>
          <p:cNvSpPr txBox="1">
            <a:spLocks noChangeArrowheads="1"/>
          </p:cNvSpPr>
          <p:nvPr/>
        </p:nvSpPr>
        <p:spPr bwMode="auto">
          <a:xfrm>
            <a:off x="3070225" y="12954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4505325" y="12954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Name</a:t>
            </a:r>
          </a:p>
        </p:txBody>
      </p:sp>
      <p:sp>
        <p:nvSpPr>
          <p:cNvPr id="15372" name="Text Box 24"/>
          <p:cNvSpPr txBox="1">
            <a:spLocks noChangeArrowheads="1"/>
          </p:cNvSpPr>
          <p:nvPr/>
        </p:nvSpPr>
        <p:spPr bwMode="auto">
          <a:xfrm>
            <a:off x="6286500" y="1660525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Parentheses</a:t>
            </a:r>
          </a:p>
        </p:txBody>
      </p:sp>
      <p:sp>
        <p:nvSpPr>
          <p:cNvPr id="15373" name="Line 29"/>
          <p:cNvSpPr>
            <a:spLocks noChangeShapeType="1"/>
          </p:cNvSpPr>
          <p:nvPr/>
        </p:nvSpPr>
        <p:spPr bwMode="auto">
          <a:xfrm>
            <a:off x="152400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Line 30"/>
          <p:cNvSpPr>
            <a:spLocks noChangeShapeType="1"/>
          </p:cNvSpPr>
          <p:nvPr/>
        </p:nvSpPr>
        <p:spPr bwMode="auto">
          <a:xfrm>
            <a:off x="365760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5" name="Line 31"/>
          <p:cNvSpPr>
            <a:spLocks noChangeShapeType="1"/>
          </p:cNvSpPr>
          <p:nvPr/>
        </p:nvSpPr>
        <p:spPr bwMode="auto">
          <a:xfrm>
            <a:off x="5102225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6" name="Line 32"/>
          <p:cNvSpPr>
            <a:spLocks noChangeShapeType="1"/>
          </p:cNvSpPr>
          <p:nvPr/>
        </p:nvSpPr>
        <p:spPr bwMode="auto">
          <a:xfrm>
            <a:off x="7118350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Calling a static Method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method executes when it is called.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main</a:t>
            </a:r>
            <a:r>
              <a:rPr lang="en-US" altLang="en-US" sz="2800" dirty="0" smtClean="0"/>
              <a:t> method is automatically called when a program starts, but other methods are executed by method call statements.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	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displayMessage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Notice that the method modifiers and 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void</a:t>
            </a:r>
            <a:r>
              <a:rPr lang="en-US" altLang="en-US" sz="2800" dirty="0" smtClean="0"/>
              <a:t> return type are not written in the method call statement.  Those are only written in the method header.</a:t>
            </a:r>
          </a:p>
        </p:txBody>
      </p:sp>
    </p:spTree>
    <p:extLst>
      <p:ext uri="{BB962C8B-B14F-4D97-AF65-F5344CB8AC3E}">
        <p14:creationId xmlns:p14="http://schemas.microsoft.com/office/powerpoint/2010/main" val="40499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4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Use the class Vehicle created in the Activity 3 (you can copy one from Piazza)</a:t>
            </a:r>
          </a:p>
          <a:p>
            <a:r>
              <a:rPr lang="en-US" altLang="en-US" sz="2800" dirty="0"/>
              <a:t>Create a static method in class Vehicle called </a:t>
            </a:r>
            <a:r>
              <a:rPr lang="en-US" altLang="en-US" sz="2800" dirty="0" err="1"/>
              <a:t>calculateMpgToKpl</a:t>
            </a:r>
            <a:r>
              <a:rPr lang="en-US" altLang="en-US" sz="2800" dirty="0"/>
              <a:t> which returns double Kilometer per liter (KPL) for parameter of Miles Per Gallon (MPG) value. </a:t>
            </a:r>
          </a:p>
          <a:p>
            <a:pPr lvl="1"/>
            <a:r>
              <a:rPr lang="en-US" altLang="en-US" dirty="0" err="1"/>
              <a:t>Kpl</a:t>
            </a:r>
            <a:r>
              <a:rPr lang="en-US" altLang="en-US" dirty="0"/>
              <a:t> = Mpg x 0.4251</a:t>
            </a:r>
          </a:p>
          <a:p>
            <a:pPr eaLnBrk="1" hangingPunct="1"/>
            <a:r>
              <a:rPr lang="en-US" altLang="en-US" sz="2800" dirty="0" smtClean="0"/>
              <a:t>Create a Driver class called </a:t>
            </a:r>
            <a:r>
              <a:rPr lang="en-US" altLang="en-US" sz="2800" dirty="0" err="1" smtClean="0"/>
              <a:t>VehicleDemo</a:t>
            </a:r>
            <a:r>
              <a:rPr lang="en-US" altLang="en-US" sz="2800" dirty="0" smtClean="0"/>
              <a:t> for your Vehicle and copy previous objects, and method calls to the driver class main method. </a:t>
            </a:r>
          </a:p>
          <a:p>
            <a:pPr eaLnBrk="1" hangingPunct="1"/>
            <a:r>
              <a:rPr lang="en-US" altLang="en-US" sz="2800" dirty="0" smtClean="0"/>
              <a:t>Now call the static method from the </a:t>
            </a:r>
            <a:r>
              <a:rPr lang="en-US" altLang="en-US" sz="2800" dirty="0" err="1" smtClean="0"/>
              <a:t>VehicleDemo</a:t>
            </a:r>
            <a:r>
              <a:rPr lang="en-US" altLang="en-US" sz="2800" dirty="0" smtClean="0"/>
              <a:t> by passing the MPG value 385.25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07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DCBA1BC6-90CB-4A00-8CAE-4004EE10D146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Classes can have special methods called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constructors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 constructor is a method that is </a:t>
            </a:r>
            <a:r>
              <a:rPr lang="en-US" altLang="en-US" sz="2800" u="sng" smtClean="0">
                <a:latin typeface="Helvetica Neue"/>
                <a:ea typeface="Helvetica Neue"/>
                <a:cs typeface="Helvetica Neue"/>
              </a:rPr>
              <a:t>automatically 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called when an object is created.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Constructors are used to perform operations at the time an object is created.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Constructors typically initialize instance fields and perform other object initialization tasks.</a:t>
            </a:r>
          </a:p>
        </p:txBody>
      </p:sp>
    </p:spTree>
    <p:extLst>
      <p:ext uri="{BB962C8B-B14F-4D97-AF65-F5344CB8AC3E}">
        <p14:creationId xmlns:p14="http://schemas.microsoft.com/office/powerpoint/2010/main" val="284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22E8E2CA-3EC8-4F23-8E60-19F0E3BFC0B0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 have a few special properties that set them apart from normal methods.</a:t>
            </a:r>
          </a:p>
          <a:p>
            <a:pPr lvl="1"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 have the same name as the class.</a:t>
            </a:r>
          </a:p>
          <a:p>
            <a:pPr lvl="1"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 have no return type (not even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void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).</a:t>
            </a:r>
          </a:p>
          <a:p>
            <a:pPr lvl="1"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 may not return any values.</a:t>
            </a:r>
          </a:p>
          <a:p>
            <a:pPr lvl="1"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Constructors are typically public.</a:t>
            </a:r>
          </a:p>
        </p:txBody>
      </p:sp>
    </p:spTree>
    <p:extLst>
      <p:ext uri="{BB962C8B-B14F-4D97-AF65-F5344CB8AC3E}">
        <p14:creationId xmlns:p14="http://schemas.microsoft.com/office/powerpoint/2010/main" val="20134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EB3E9C0B-787F-4FB3-92C1-D5AAEE4C6334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Constructor for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/**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   Constructor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   @</a:t>
            </a:r>
            <a:r>
              <a:rPr lang="en-US" altLang="en-US" sz="2000" dirty="0" err="1" smtClean="0">
                <a:latin typeface="Courier New" pitchFamily="49" charset="0"/>
                <a:ea typeface="Helvetica Neue"/>
                <a:cs typeface="Helvetica Neue"/>
              </a:rPr>
              <a:t>param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</a:t>
            </a:r>
            <a:r>
              <a:rPr lang="en-US" altLang="en-US" sz="2000" dirty="0" err="1" smtClean="0">
                <a:latin typeface="Courier New" pitchFamily="49" charset="0"/>
                <a:ea typeface="Helvetica Neue"/>
                <a:cs typeface="Helvetica Neue"/>
              </a:rPr>
              <a:t>len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The length of the rectangle.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   @</a:t>
            </a:r>
            <a:r>
              <a:rPr lang="en-US" altLang="en-US" sz="2000" dirty="0" err="1" smtClean="0">
                <a:latin typeface="Courier New" pitchFamily="49" charset="0"/>
                <a:ea typeface="Helvetica Neue"/>
                <a:cs typeface="Helvetica Neue"/>
              </a:rPr>
              <a:t>param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w The width of the rectangle.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*/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public Rectangle(double </a:t>
            </a:r>
            <a:r>
              <a:rPr lang="en-US" altLang="en-US" sz="2000" dirty="0" err="1" smtClean="0">
                <a:latin typeface="Courier New" pitchFamily="49" charset="0"/>
                <a:ea typeface="Helvetica Neue"/>
                <a:cs typeface="Helvetica Neue"/>
              </a:rPr>
              <a:t>len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, double w)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{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   length = </a:t>
            </a:r>
            <a:r>
              <a:rPr lang="en-US" altLang="en-US" sz="2000" dirty="0" err="1" smtClean="0">
                <a:latin typeface="Courier New" pitchFamily="49" charset="0"/>
                <a:ea typeface="Helvetica Neue"/>
                <a:cs typeface="Helvetica Neue"/>
              </a:rPr>
              <a:t>len</a:t>
            </a: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   width = w;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8377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55CCF8EB-D223-43AB-B565-FF0AC14C54D8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Constructors in UML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In UML, the most common way constructors are defined is:</a:t>
            </a:r>
            <a:endParaRPr lang="en-US" altLang="en-US" sz="2400" dirty="0" smtClean="0">
              <a:latin typeface="Courier New" pitchFamily="49" charset="0"/>
              <a:ea typeface="Helvetica Neue"/>
              <a:cs typeface="Helvetica Neue"/>
            </a:endParaRPr>
          </a:p>
        </p:txBody>
      </p:sp>
      <p:grpSp>
        <p:nvGrpSpPr>
          <p:cNvPr id="84996" name="Group 5"/>
          <p:cNvGrpSpPr>
            <a:grpSpLocks/>
          </p:cNvGrpSpPr>
          <p:nvPr/>
        </p:nvGrpSpPr>
        <p:grpSpPr bwMode="auto">
          <a:xfrm>
            <a:off x="1143000" y="2590800"/>
            <a:ext cx="3962400" cy="3276600"/>
            <a:chOff x="96" y="864"/>
            <a:chExt cx="2112" cy="2064"/>
          </a:xfrm>
        </p:grpSpPr>
        <p:sp>
          <p:nvSpPr>
            <p:cNvPr id="85001" name="Rectangle 6"/>
            <p:cNvSpPr>
              <a:spLocks noChangeArrowheads="1"/>
            </p:cNvSpPr>
            <p:nvPr/>
          </p:nvSpPr>
          <p:spPr bwMode="auto">
            <a:xfrm>
              <a:off x="96" y="864"/>
              <a:ext cx="211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Times New Roman" pitchFamily="18" charset="0"/>
                </a:rPr>
                <a:t>Rectangle</a:t>
              </a:r>
            </a:p>
          </p:txBody>
        </p:sp>
        <p:sp>
          <p:nvSpPr>
            <p:cNvPr id="85002" name="Rectangle 7"/>
            <p:cNvSpPr>
              <a:spLocks noChangeArrowheads="1"/>
            </p:cNvSpPr>
            <p:nvPr/>
          </p:nvSpPr>
          <p:spPr bwMode="auto">
            <a:xfrm>
              <a:off x="96" y="1248"/>
              <a:ext cx="2112" cy="4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2000">
                  <a:latin typeface="Times New Roman" pitchFamily="18" charset="0"/>
                </a:rPr>
                <a:t> width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Char char="-"/>
              </a:pPr>
              <a:r>
                <a:rPr lang="en-US" altLang="en-US" sz="2000">
                  <a:latin typeface="Times New Roman" pitchFamily="18" charset="0"/>
                </a:rPr>
                <a:t> length : double</a:t>
              </a:r>
            </a:p>
          </p:txBody>
        </p:sp>
        <p:sp>
          <p:nvSpPr>
            <p:cNvPr id="85003" name="Rectangle 8"/>
            <p:cNvSpPr>
              <a:spLocks noChangeArrowheads="1"/>
            </p:cNvSpPr>
            <p:nvPr/>
          </p:nvSpPr>
          <p:spPr bwMode="auto">
            <a:xfrm>
              <a:off x="96" y="1728"/>
              <a:ext cx="2112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pitchFamily="18" charset="0"/>
                </a:rPr>
                <a:t>+</a:t>
              </a:r>
              <a:r>
                <a:rPr lang="en-US" altLang="en-US" sz="2000" b="1" dirty="0" smtClean="0">
                  <a:solidFill>
                    <a:srgbClr val="FF3300"/>
                  </a:solidFill>
                  <a:latin typeface="Times New Roman" pitchFamily="18" charset="0"/>
                </a:rPr>
                <a:t>Rectangle(double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pitchFamily="18" charset="0"/>
                </a:rPr>
                <a:t>, </a:t>
              </a:r>
              <a:r>
                <a:rPr lang="en-US" altLang="en-US" sz="2000" b="1" dirty="0" smtClean="0">
                  <a:solidFill>
                    <a:srgbClr val="FF3300"/>
                  </a:solidFill>
                  <a:latin typeface="Times New Roman" pitchFamily="18" charset="0"/>
                </a:rPr>
                <a:t>double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pitchFamily="18" charset="0"/>
                </a:rPr>
                <a:t>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dirty="0">
                  <a:latin typeface="Times New Roman" pitchFamily="18" charset="0"/>
                </a:rPr>
                <a:t>+ </a:t>
              </a:r>
              <a:r>
                <a:rPr lang="en-US" altLang="en-US" sz="2000" dirty="0" err="1" smtClean="0">
                  <a:latin typeface="Times New Roman" pitchFamily="18" charset="0"/>
                </a:rPr>
                <a:t>setWidth</a:t>
              </a:r>
              <a:r>
                <a:rPr lang="en-US" altLang="en-US" sz="2000" dirty="0" smtClean="0">
                  <a:latin typeface="Times New Roman" pitchFamily="18" charset="0"/>
                </a:rPr>
                <a:t>(double</a:t>
              </a:r>
              <a:r>
                <a:rPr lang="en-US" altLang="en-US" sz="2000" dirty="0">
                  <a:latin typeface="Times New Roman" pitchFamily="18" charset="0"/>
                </a:rPr>
                <a:t>) 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dirty="0">
                  <a:latin typeface="Times New Roman" pitchFamily="18" charset="0"/>
                </a:rPr>
                <a:t>+ </a:t>
              </a:r>
              <a:r>
                <a:rPr lang="en-US" altLang="en-US" sz="2000" dirty="0" err="1" smtClean="0">
                  <a:latin typeface="Times New Roman" pitchFamily="18" charset="0"/>
                </a:rPr>
                <a:t>setLength</a:t>
              </a:r>
              <a:r>
                <a:rPr lang="en-US" altLang="en-US" sz="2000" dirty="0" smtClean="0">
                  <a:latin typeface="Times New Roman" pitchFamily="18" charset="0"/>
                </a:rPr>
                <a:t>(double</a:t>
              </a:r>
              <a:r>
                <a:rPr lang="en-US" altLang="en-US" sz="2000" dirty="0">
                  <a:latin typeface="Times New Roman" pitchFamily="18" charset="0"/>
                </a:rPr>
                <a:t>):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dirty="0">
                  <a:latin typeface="Times New Roman" pitchFamily="18" charset="0"/>
                </a:rPr>
                <a:t>+ </a:t>
              </a:r>
              <a:r>
                <a:rPr lang="en-US" altLang="en-US" sz="2000" dirty="0" err="1">
                  <a:latin typeface="Times New Roman" pitchFamily="18" charset="0"/>
                </a:rPr>
                <a:t>getWidth</a:t>
              </a:r>
              <a:r>
                <a:rPr lang="en-US" altLang="en-US" sz="2000" dirty="0">
                  <a:latin typeface="Times New Roman" pitchFamily="18" charset="0"/>
                </a:rPr>
                <a:t>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dirty="0">
                  <a:latin typeface="Times New Roman" pitchFamily="18" charset="0"/>
                </a:rPr>
                <a:t>+ </a:t>
              </a:r>
              <a:r>
                <a:rPr lang="en-US" altLang="en-US" sz="2000" dirty="0" err="1">
                  <a:latin typeface="Times New Roman" pitchFamily="18" charset="0"/>
                </a:rPr>
                <a:t>getLength</a:t>
              </a:r>
              <a:r>
                <a:rPr lang="en-US" altLang="en-US" sz="2000" dirty="0">
                  <a:latin typeface="Times New Roman" pitchFamily="18" charset="0"/>
                </a:rPr>
                <a:t>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dirty="0">
                  <a:latin typeface="Times New Roman" pitchFamily="18" charset="0"/>
                </a:rPr>
                <a:t>+ </a:t>
              </a:r>
              <a:r>
                <a:rPr lang="en-US" altLang="en-US" sz="2000" dirty="0" err="1">
                  <a:latin typeface="Times New Roman" pitchFamily="18" charset="0"/>
                </a:rPr>
                <a:t>getArea</a:t>
              </a:r>
              <a:r>
                <a:rPr lang="en-US" altLang="en-US" sz="2000" dirty="0">
                  <a:latin typeface="Times New Roman" pitchFamily="18" charset="0"/>
                </a:rPr>
                <a:t>() : double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81600" y="2514600"/>
            <a:ext cx="3114675" cy="1676400"/>
            <a:chOff x="3264" y="1584"/>
            <a:chExt cx="1962" cy="1056"/>
          </a:xfrm>
        </p:grpSpPr>
        <p:sp>
          <p:nvSpPr>
            <p:cNvPr id="84998" name="Text Box 9"/>
            <p:cNvSpPr txBox="1">
              <a:spLocks noChangeArrowheads="1"/>
            </p:cNvSpPr>
            <p:nvPr/>
          </p:nvSpPr>
          <p:spPr bwMode="auto">
            <a:xfrm>
              <a:off x="3744" y="1584"/>
              <a:ext cx="1482" cy="75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Times New Roman" pitchFamily="18" charset="0"/>
                </a:rPr>
                <a:t>Notice there is no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Times New Roman" pitchFamily="18" charset="0"/>
                </a:rPr>
                <a:t>return type listed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Times New Roman" pitchFamily="18" charset="0"/>
                </a:rPr>
                <a:t>for constructors.</a:t>
              </a:r>
            </a:p>
          </p:txBody>
        </p:sp>
        <p:sp>
          <p:nvSpPr>
            <p:cNvPr id="84999" name="Line 12"/>
            <p:cNvSpPr>
              <a:spLocks noChangeShapeType="1"/>
            </p:cNvSpPr>
            <p:nvPr/>
          </p:nvSpPr>
          <p:spPr bwMode="auto">
            <a:xfrm flipH="1">
              <a:off x="3264" y="2640"/>
              <a:ext cx="120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  <p:sp>
          <p:nvSpPr>
            <p:cNvPr id="85000" name="Line 13"/>
            <p:cNvSpPr>
              <a:spLocks noChangeShapeType="1"/>
            </p:cNvSpPr>
            <p:nvPr/>
          </p:nvSpPr>
          <p:spPr bwMode="auto">
            <a:xfrm>
              <a:off x="4464" y="2352"/>
              <a:ext cx="0" cy="288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234548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Classes: Where Objects Come From</a:t>
            </a:r>
          </a:p>
          <a:p>
            <a:pPr lvl="1" eaLnBrk="1" hangingPunct="1"/>
            <a:r>
              <a:rPr lang="en-US" altLang="en-US" sz="2400" dirty="0" smtClean="0"/>
              <a:t>A </a:t>
            </a:r>
            <a:r>
              <a:rPr lang="en-US" altLang="en-US" sz="2400" i="1" dirty="0" smtClean="0"/>
              <a:t>class</a:t>
            </a:r>
            <a:r>
              <a:rPr lang="en-US" altLang="en-US" sz="2400" dirty="0" smtClean="0"/>
              <a:t> is code that describes a particular type of object. It specifies the data that an object can hold (the object's fields), and the actions that an object can perform (the object's methods). 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You can think of a class as a code "blueprint" that can be used to create a particular type of object.</a:t>
            </a:r>
          </a:p>
        </p:txBody>
      </p:sp>
    </p:spTree>
    <p:extLst>
      <p:ext uri="{BB962C8B-B14F-4D97-AF65-F5344CB8AC3E}">
        <p14:creationId xmlns:p14="http://schemas.microsoft.com/office/powerpoint/2010/main" val="37748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E2A39CD6-9100-41AE-8A43-5EA1BD7E28BB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Uninitialized Local Reference Variables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Reference variables can be declared without being initialized.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		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Rectangle box;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This statement does not create a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object, so it is an uninitialized local reference variable.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local reference variable must reference an object before it can be used, otherwise a compiler error will occur. 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		</a:t>
            </a:r>
            <a: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  <a:t>box = new Rectangle(7.0, 14.0);</a:t>
            </a:r>
          </a:p>
          <a:p>
            <a:pPr eaLnBrk="1" hangingPunct="1"/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box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will now reference a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object of length 7.0 and width 14.0.</a:t>
            </a:r>
          </a:p>
        </p:txBody>
      </p:sp>
    </p:spTree>
    <p:extLst>
      <p:ext uri="{BB962C8B-B14F-4D97-AF65-F5344CB8AC3E}">
        <p14:creationId xmlns:p14="http://schemas.microsoft.com/office/powerpoint/2010/main" val="6734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6604850D-2BBA-46D4-B57E-4FC6CDDACEE5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Default Constructor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Helvetica Neue"/>
              </a:rPr>
              <a:t>When an object is created, its constructor is </a:t>
            </a:r>
            <a:r>
              <a:rPr lang="en-US" altLang="en-US" u="sng" dirty="0" smtClean="0">
                <a:ea typeface="Helvetica Neue"/>
              </a:rPr>
              <a:t>always</a:t>
            </a:r>
            <a:r>
              <a:rPr lang="en-US" altLang="en-US" dirty="0" smtClean="0">
                <a:ea typeface="Helvetica Neue"/>
              </a:rPr>
              <a:t> called.</a:t>
            </a:r>
          </a:p>
          <a:p>
            <a:pPr eaLnBrk="1" hangingPunct="1"/>
            <a:r>
              <a:rPr lang="en-US" altLang="en-US" dirty="0" smtClean="0">
                <a:ea typeface="Helvetica Neue"/>
              </a:rPr>
              <a:t>If you do not write a constructor, Java provides one when the class is compiled.  The constructor that Java provides is known as the </a:t>
            </a:r>
            <a:r>
              <a:rPr lang="en-US" altLang="en-US" i="1" dirty="0" smtClean="0">
                <a:ea typeface="Helvetica Neue"/>
              </a:rPr>
              <a:t>default constructor</a:t>
            </a:r>
            <a:r>
              <a:rPr lang="en-US" altLang="en-US" dirty="0" smtClean="0">
                <a:ea typeface="Helvetica Neue"/>
              </a:rPr>
              <a:t>.</a:t>
            </a:r>
          </a:p>
          <a:p>
            <a:pPr lvl="1" eaLnBrk="1" hangingPunct="1"/>
            <a:r>
              <a:rPr lang="en-US" altLang="en-US" sz="2400" dirty="0" smtClean="0">
                <a:ea typeface="Helvetica Neue"/>
              </a:rPr>
              <a:t>It sets all of the object’s numeric fields to 0.</a:t>
            </a:r>
          </a:p>
          <a:p>
            <a:pPr lvl="1" eaLnBrk="1" hangingPunct="1"/>
            <a:r>
              <a:rPr lang="en-US" altLang="en-US" sz="2400" dirty="0" smtClean="0">
                <a:ea typeface="Helvetica Neue"/>
              </a:rPr>
              <a:t>It sets all of the object’s </a:t>
            </a:r>
            <a:r>
              <a:rPr lang="en-US" altLang="en-US" sz="2400" dirty="0" err="1" smtClean="0">
                <a:ea typeface="Helvetica Neue"/>
              </a:rPr>
              <a:t>boolean</a:t>
            </a:r>
            <a:r>
              <a:rPr lang="en-US" altLang="en-US" sz="2400" dirty="0" smtClean="0">
                <a:ea typeface="Helvetica Neue"/>
              </a:rPr>
              <a:t> fields to false.</a:t>
            </a:r>
          </a:p>
          <a:p>
            <a:pPr lvl="1" eaLnBrk="1" hangingPunct="1"/>
            <a:r>
              <a:rPr lang="en-US" altLang="en-US" sz="2400" dirty="0" smtClean="0">
                <a:ea typeface="Helvetica Neue"/>
              </a:rPr>
              <a:t>It sets all of the object’s reference variables to the special value </a:t>
            </a:r>
            <a:r>
              <a:rPr lang="en-US" altLang="en-US" sz="2400" i="1" dirty="0" smtClean="0">
                <a:ea typeface="Helvetica Neue"/>
              </a:rPr>
              <a:t>null</a:t>
            </a:r>
            <a:r>
              <a:rPr lang="en-US" altLang="en-US" sz="2400" dirty="0" smtClean="0">
                <a:ea typeface="Helvetica Neu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3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B40A6929-BE71-429B-8C9B-7C5A6764D3DC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Default Constructor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default constructor is a constructor with no parameters, used to initialize an object in a default configuration.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u="sng" dirty="0" smtClean="0">
                <a:latin typeface="Helvetica Neue"/>
                <a:ea typeface="Helvetica Neue"/>
                <a:cs typeface="Helvetica Neue"/>
              </a:rPr>
              <a:t>only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time that Java provides a default constructor is when you do not write </a:t>
            </a:r>
            <a:r>
              <a:rPr lang="en-US" altLang="en-US" u="sng" dirty="0" smtClean="0">
                <a:latin typeface="Helvetica Neue"/>
                <a:ea typeface="Helvetica Neue"/>
                <a:cs typeface="Helvetica Neue"/>
              </a:rPr>
              <a:t>any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constructor for a class.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 default constructor is </a:t>
            </a:r>
            <a:r>
              <a:rPr lang="en-US" altLang="en-US" u="sng" dirty="0" smtClean="0">
                <a:latin typeface="Helvetica Neue"/>
                <a:ea typeface="Helvetica Neue"/>
                <a:cs typeface="Helvetica Neue"/>
              </a:rPr>
              <a:t>not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provided by Java if a constructor is already written.</a:t>
            </a:r>
          </a:p>
        </p:txBody>
      </p:sp>
    </p:spTree>
    <p:extLst>
      <p:ext uri="{BB962C8B-B14F-4D97-AF65-F5344CB8AC3E}">
        <p14:creationId xmlns:p14="http://schemas.microsoft.com/office/powerpoint/2010/main" val="12153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E37D44D6-B419-4A3F-91FD-0BFD6180E6B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Writing Your Own No-Arg Constructor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 constructor that does not accept arguments is known as a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no-arg constructor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default constructor (provided by Java) is a no-arg constructor.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We can write our own no-arg constructor</a:t>
            </a:r>
            <a:br>
              <a:rPr lang="en-US" altLang="en-US" sz="2800" smtClean="0">
                <a:latin typeface="Helvetica Neue"/>
                <a:ea typeface="Helvetica Neue"/>
                <a:cs typeface="Helvetica Neue"/>
              </a:rPr>
            </a:br>
            <a:endParaRPr lang="en-US" altLang="en-US" sz="280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		</a:t>
            </a: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public Rectangle()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		length = 1.0;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		width = 1.0;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1180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D988DA10-0418-4023-A1A8-2174DD66993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 Constructor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One of 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 constructors accepts a string literal as an argument.</a:t>
            </a: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This string literal is used to initialize a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object.</a:t>
            </a: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For instance:</a:t>
            </a:r>
            <a:br>
              <a:rPr lang="en-US" altLang="en-US" smtClean="0">
                <a:latin typeface="Helvetica Neue"/>
                <a:ea typeface="Helvetica Neue"/>
                <a:cs typeface="Helvetica Neue"/>
              </a:rPr>
            </a:br>
            <a:endParaRPr lang="en-US" altLang="en-US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String name = new String("Michael Long");</a:t>
            </a:r>
          </a:p>
        </p:txBody>
      </p:sp>
    </p:spTree>
    <p:extLst>
      <p:ext uri="{BB962C8B-B14F-4D97-AF65-F5344CB8AC3E}">
        <p14:creationId xmlns:p14="http://schemas.microsoft.com/office/powerpoint/2010/main" val="17674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18970D58-A767-4E8E-B682-342F88225BF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 Constructor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This creates a new reference variable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name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that points to a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object that represents the name “Michael Long”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Because they are used so often,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String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objects can be created with a shorthand:</a:t>
            </a:r>
            <a:br>
              <a:rPr lang="en-US" altLang="en-US" sz="2800" smtClean="0">
                <a:latin typeface="Helvetica Neue"/>
                <a:ea typeface="Helvetica Neue"/>
                <a:cs typeface="Helvetica Neue"/>
              </a:rPr>
            </a:br>
            <a:endParaRPr lang="en-US" altLang="en-US" sz="28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String name = "Michael Long";</a:t>
            </a:r>
          </a:p>
        </p:txBody>
      </p:sp>
    </p:spTree>
    <p:extLst>
      <p:ext uri="{BB962C8B-B14F-4D97-AF65-F5344CB8AC3E}">
        <p14:creationId xmlns:p14="http://schemas.microsoft.com/office/powerpoint/2010/main" val="35032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Passing Objects as Arguments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When you pass a object as an argument, the thing that is passed into the parameter variable is the </a:t>
            </a:r>
            <a:r>
              <a:rPr lang="en-US" altLang="en-US" b="1" dirty="0" smtClean="0">
                <a:latin typeface="Helvetica Neue"/>
                <a:ea typeface="Helvetica Neue"/>
                <a:cs typeface="Helvetica Neue"/>
              </a:rPr>
              <a:t>object's memory address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As a result, parameter variable references the object, and the receiving method has access to the object.</a:t>
            </a:r>
          </a:p>
        </p:txBody>
      </p:sp>
    </p:spTree>
    <p:extLst>
      <p:ext uri="{BB962C8B-B14F-4D97-AF65-F5344CB8AC3E}">
        <p14:creationId xmlns:p14="http://schemas.microsoft.com/office/powerpoint/2010/main" val="14175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674C9410-240B-43BB-95E7-036F5EE8AA5D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Overloading Methods and Constructors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Two or more methods in a class may have the same name as long as their parameter lists are different. 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When this occurs, it is called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method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i="1" dirty="0" smtClean="0">
                <a:latin typeface="Helvetica Neue"/>
                <a:ea typeface="Helvetica Neue"/>
                <a:cs typeface="Helvetica Neue"/>
              </a:rPr>
              <a:t>overloading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.  This also applies to constructors.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Method overloading is part of Polymorphism, which is important because sometimes you need several different ways to perform the same operation.</a:t>
            </a:r>
          </a:p>
        </p:txBody>
      </p:sp>
    </p:spTree>
    <p:extLst>
      <p:ext uri="{BB962C8B-B14F-4D97-AF65-F5344CB8AC3E}">
        <p14:creationId xmlns:p14="http://schemas.microsoft.com/office/powerpoint/2010/main" val="27574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94C2EBF5-1B3D-4852-9723-8A4AD509B6CA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Overloaded Method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add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public int add(int num1, int num2)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int sum = num1 + num2;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return sum;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public String add (String str1, String str2)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String combined = str1 + str2;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	return combined;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  <a:ea typeface="Helvetica Neue"/>
                <a:cs typeface="Helvetica Neu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16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EDC83AFF-2BE8-4B13-85FA-EE1042B2541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Method Signature and Binding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method signature consists of the method’s name and the data types of the method’s parameters, in the order that they appear.  The return type is </a:t>
            </a:r>
            <a:r>
              <a:rPr lang="en-US" altLang="en-US" sz="2400" u="sng" smtClean="0">
                <a:latin typeface="Helvetica Neue"/>
                <a:ea typeface="Helvetica Neue"/>
                <a:cs typeface="Helvetica Neue"/>
              </a:rPr>
              <a:t>not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part of the signature.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800" smtClean="0">
                <a:latin typeface="Courier New" pitchFamily="49" charset="0"/>
                <a:ea typeface="Helvetica Neue"/>
                <a:cs typeface="Helvetica Neue"/>
              </a:rPr>
              <a:t>add(int, int)</a:t>
            </a:r>
          </a:p>
          <a:p>
            <a:pPr lvl="1" eaLnBrk="1" hangingPunct="1">
              <a:buFontTx/>
              <a:buNone/>
            </a:pPr>
            <a:r>
              <a:rPr lang="en-US" altLang="en-US" sz="1800" smtClean="0">
                <a:latin typeface="Courier New" pitchFamily="49" charset="0"/>
                <a:ea typeface="Helvetica Neue"/>
                <a:cs typeface="Helvetica Neue"/>
              </a:rPr>
              <a:t>add(String, String)</a:t>
            </a:r>
            <a:br>
              <a:rPr lang="en-US" altLang="en-US" sz="1800" smtClean="0">
                <a:latin typeface="Courier New" pitchFamily="49" charset="0"/>
                <a:ea typeface="Helvetica Neue"/>
                <a:cs typeface="Helvetica Neue"/>
              </a:rPr>
            </a:br>
            <a:endParaRPr lang="en-US" altLang="en-US" sz="1800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process of matching a method call with the correct method is known as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binding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  The compiler uses the method signature to determine which version of the overloaded method to bind the call to.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343400" y="2851150"/>
            <a:ext cx="251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Times New Roman" pitchFamily="18" charset="0"/>
              </a:rPr>
              <a:t>Signatures of the </a:t>
            </a:r>
            <a:r>
              <a:rPr lang="en-US" altLang="en-US" sz="2000">
                <a:solidFill>
                  <a:schemeClr val="hlink"/>
                </a:solidFill>
                <a:latin typeface="Courier New" pitchFamily="49" charset="0"/>
              </a:rPr>
              <a:t>add</a:t>
            </a:r>
            <a:r>
              <a:rPr lang="en-US" altLang="en-US" sz="2400">
                <a:solidFill>
                  <a:schemeClr val="hlink"/>
                </a:solidFill>
                <a:latin typeface="Times New Roman" pitchFamily="18" charset="0"/>
              </a:rPr>
              <a:t> methods of previous slide</a:t>
            </a:r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2895600" y="33528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37338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29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Objects and Classes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When a program is running, it can use the class to create, in memory, as many objects of a specific type as needed. </a:t>
            </a:r>
            <a:br>
              <a:rPr lang="en-US" altLang="en-US" smtClean="0">
                <a:latin typeface="Helvetica Neue"/>
                <a:ea typeface="Helvetica Neue"/>
                <a:cs typeface="Helvetica Neue"/>
              </a:rPr>
            </a:br>
            <a:endParaRPr lang="en-US" altLang="en-US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Each object that is created from a class is called an </a:t>
            </a:r>
            <a:r>
              <a:rPr lang="en-US" altLang="en-US" i="1" smtClean="0">
                <a:latin typeface="Helvetica Neue"/>
                <a:ea typeface="Helvetica Neue"/>
                <a:cs typeface="Helvetica Neue"/>
              </a:rPr>
              <a:t>instance 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of the class.</a:t>
            </a:r>
          </a:p>
        </p:txBody>
      </p:sp>
    </p:spTree>
    <p:extLst>
      <p:ext uri="{BB962C8B-B14F-4D97-AF65-F5344CB8AC3E}">
        <p14:creationId xmlns:p14="http://schemas.microsoft.com/office/powerpoint/2010/main" val="32501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05B10533-2B5E-4F90-BD08-5EBBA46C439E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 Class Constructor Overload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228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If we were to add the no-arg constructor we wrote previously to our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class in addition to the original constructor we wrote, what would happen when we execute the following calls?</a:t>
            </a:r>
            <a:br>
              <a:rPr lang="en-US" altLang="en-US" sz="2800" smtClean="0">
                <a:latin typeface="Helvetica Neue"/>
                <a:ea typeface="Helvetica Neue"/>
                <a:cs typeface="Helvetica Neue"/>
              </a:rPr>
            </a:br>
            <a:endParaRPr lang="en-US" altLang="en-US" sz="28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  <a:t>Rectangle box1 = new Rectangle();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  <a:t>Rectangle box2 = new Rectangle(5.0, 10.0);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744835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37B7CE3F-3F60-44CF-AE0F-EECC561CB67D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 Class Constructor Overload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we were to add the no-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arg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constructor we wrote previously to our </a:t>
            </a:r>
            <a:r>
              <a:rPr lang="en-US" altLang="en-US" dirty="0" smtClean="0">
                <a:latin typeface="Courier New" pitchFamily="49" charset="0"/>
                <a:ea typeface="Helvetica Neue"/>
                <a:cs typeface="Helvetica Neue"/>
              </a:rPr>
              <a:t>Rectangle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class in addition to the original constructor we wrote, what would happen when we execute the following calls?</a:t>
            </a:r>
            <a:br>
              <a:rPr lang="en-US" altLang="en-US" dirty="0" smtClean="0">
                <a:latin typeface="Helvetica Neue"/>
                <a:ea typeface="Helvetica Neue"/>
                <a:cs typeface="Helvetica Neue"/>
              </a:rPr>
            </a:b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Rectangle box1 = new Rectangle();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  <a:t>Rectangle box2 = new Rectangle(5.0, 10.0);</a:t>
            </a:r>
            <a:br>
              <a:rPr lang="en-US" altLang="en-US" sz="2000" dirty="0" smtClean="0">
                <a:latin typeface="Courier New" pitchFamily="49" charset="0"/>
                <a:ea typeface="Helvetica Neue"/>
                <a:cs typeface="Helvetica Neue"/>
              </a:rPr>
            </a:br>
            <a:endParaRPr lang="en-US" altLang="en-US" sz="2000" dirty="0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The first call would use the no-</a:t>
            </a:r>
            <a:r>
              <a:rPr lang="en-US" altLang="en-US" sz="2400" dirty="0" err="1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arg</a:t>
            </a:r>
            <a:r>
              <a:rPr lang="en-US" altLang="en-US" sz="2400" dirty="0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 constructor and </a:t>
            </a:r>
            <a:r>
              <a:rPr lang="en-US" altLang="en-US" sz="2400" dirty="0" smtClean="0">
                <a:solidFill>
                  <a:schemeClr val="hlink"/>
                </a:solidFill>
                <a:latin typeface="Courier New" pitchFamily="49" charset="0"/>
                <a:ea typeface="Helvetica Neue"/>
                <a:cs typeface="Helvetica Neue"/>
              </a:rPr>
              <a:t>box1</a:t>
            </a:r>
            <a:r>
              <a:rPr lang="en-US" altLang="en-US" sz="2400" dirty="0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 would have a length of 1.0 and width of 1.0.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The second call would use the original constructor and </a:t>
            </a:r>
            <a:r>
              <a:rPr lang="en-US" altLang="en-US" sz="2400" dirty="0" smtClean="0">
                <a:solidFill>
                  <a:schemeClr val="hlink"/>
                </a:solidFill>
                <a:latin typeface="Courier New" pitchFamily="49" charset="0"/>
                <a:ea typeface="Helvetica Neue"/>
                <a:cs typeface="Helvetica Neue"/>
              </a:rPr>
              <a:t>box2</a:t>
            </a:r>
            <a:r>
              <a:rPr lang="en-US" altLang="en-US" sz="2400" dirty="0" smtClean="0">
                <a:solidFill>
                  <a:schemeClr val="hlink"/>
                </a:solidFill>
                <a:latin typeface="Helvetica Neue"/>
                <a:ea typeface="Helvetica Neue"/>
                <a:cs typeface="Helvetica Neue"/>
              </a:rPr>
              <a:t> would have a length of 5.0 and a width of 10.0.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906007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7F5AF2B2-564B-4E11-80B3-B25D6A8818F9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BankAccount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Example</a:t>
            </a:r>
          </a:p>
        </p:txBody>
      </p:sp>
      <p:sp>
        <p:nvSpPr>
          <p:cNvPr id="109572" name="Rectangle 10"/>
          <p:cNvSpPr>
            <a:spLocks noChangeArrowheads="1"/>
          </p:cNvSpPr>
          <p:nvPr/>
        </p:nvSpPr>
        <p:spPr bwMode="auto">
          <a:xfrm>
            <a:off x="4191000" y="1447800"/>
            <a:ext cx="46482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9573" name="Text Box 12"/>
          <p:cNvSpPr txBox="1">
            <a:spLocks noChangeArrowheads="1"/>
          </p:cNvSpPr>
          <p:nvPr/>
        </p:nvSpPr>
        <p:spPr bwMode="auto">
          <a:xfrm>
            <a:off x="4191000" y="152400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BankAccount</a:t>
            </a:r>
          </a:p>
        </p:txBody>
      </p:sp>
      <p:sp>
        <p:nvSpPr>
          <p:cNvPr id="109574" name="Line 13"/>
          <p:cNvSpPr>
            <a:spLocks noChangeShapeType="1"/>
          </p:cNvSpPr>
          <p:nvPr/>
        </p:nvSpPr>
        <p:spPr bwMode="auto">
          <a:xfrm>
            <a:off x="4191000" y="1905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75" name="Text Box 14"/>
          <p:cNvSpPr txBox="1">
            <a:spLocks noChangeArrowheads="1"/>
          </p:cNvSpPr>
          <p:nvPr/>
        </p:nvSpPr>
        <p:spPr bwMode="auto">
          <a:xfrm>
            <a:off x="4267200" y="1905000"/>
            <a:ext cx="411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-balance:double</a:t>
            </a:r>
          </a:p>
        </p:txBody>
      </p:sp>
      <p:sp>
        <p:nvSpPr>
          <p:cNvPr id="109576" name="Line 15"/>
          <p:cNvSpPr>
            <a:spLocks noChangeShapeType="1"/>
          </p:cNvSpPr>
          <p:nvPr/>
        </p:nvSpPr>
        <p:spPr bwMode="auto">
          <a:xfrm>
            <a:off x="41910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77" name="Text Box 17"/>
          <p:cNvSpPr txBox="1">
            <a:spLocks noChangeArrowheads="1"/>
          </p:cNvSpPr>
          <p:nvPr/>
        </p:nvSpPr>
        <p:spPr bwMode="auto">
          <a:xfrm>
            <a:off x="4191000" y="2438400"/>
            <a:ext cx="4648200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+BankAccount()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+BankAccount(startBalance:double)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+BankAccount(strString):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+deposit(amount:double):void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+deposit(str:String):void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+withdraw(amount:double):void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+withdraw(str:String):void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+setBalance(b:double):void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+setBalance(str:String):void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Courier New" pitchFamily="49" charset="0"/>
              </a:rPr>
              <a:t>+getBalance():double</a:t>
            </a:r>
          </a:p>
        </p:txBody>
      </p:sp>
      <p:sp>
        <p:nvSpPr>
          <p:cNvPr id="109578" name="Text Box 18"/>
          <p:cNvSpPr txBox="1">
            <a:spLocks noChangeArrowheads="1"/>
          </p:cNvSpPr>
          <p:nvPr/>
        </p:nvSpPr>
        <p:spPr bwMode="auto">
          <a:xfrm>
            <a:off x="531813" y="2819400"/>
            <a:ext cx="273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Overloaded Constructors</a:t>
            </a:r>
          </a:p>
        </p:txBody>
      </p:sp>
      <p:sp>
        <p:nvSpPr>
          <p:cNvPr id="109579" name="Text Box 19"/>
          <p:cNvSpPr txBox="1">
            <a:spLocks noChangeArrowheads="1"/>
          </p:cNvSpPr>
          <p:nvPr/>
        </p:nvSpPr>
        <p:spPr bwMode="auto">
          <a:xfrm>
            <a:off x="212725" y="3673475"/>
            <a:ext cx="3424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Overloaded </a:t>
            </a:r>
            <a:r>
              <a:rPr lang="en-US" altLang="en-US" sz="2000">
                <a:latin typeface="Courier New" pitchFamily="49" charset="0"/>
              </a:rPr>
              <a:t>deposit</a:t>
            </a:r>
            <a:r>
              <a:rPr lang="en-US" altLang="en-US" sz="2000">
                <a:latin typeface="Times New Roman" pitchFamily="18" charset="0"/>
              </a:rPr>
              <a:t> methods</a:t>
            </a:r>
          </a:p>
        </p:txBody>
      </p:sp>
      <p:sp>
        <p:nvSpPr>
          <p:cNvPr id="109580" name="Text Box 20"/>
          <p:cNvSpPr txBox="1">
            <a:spLocks noChangeArrowheads="1"/>
          </p:cNvSpPr>
          <p:nvPr/>
        </p:nvSpPr>
        <p:spPr bwMode="auto">
          <a:xfrm>
            <a:off x="150813" y="4419600"/>
            <a:ext cx="3576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Overloaded </a:t>
            </a:r>
            <a:r>
              <a:rPr lang="en-US" altLang="en-US" sz="2000">
                <a:latin typeface="Courier New" pitchFamily="49" charset="0"/>
              </a:rPr>
              <a:t>withdraw</a:t>
            </a:r>
            <a:r>
              <a:rPr lang="en-US" altLang="en-US" sz="2000">
                <a:latin typeface="Times New Roman" pitchFamily="18" charset="0"/>
              </a:rPr>
              <a:t> methods</a:t>
            </a:r>
          </a:p>
        </p:txBody>
      </p:sp>
      <p:sp>
        <p:nvSpPr>
          <p:cNvPr id="109581" name="Text Box 21"/>
          <p:cNvSpPr txBox="1">
            <a:spLocks noChangeArrowheads="1"/>
          </p:cNvSpPr>
          <p:nvPr/>
        </p:nvSpPr>
        <p:spPr bwMode="auto">
          <a:xfrm>
            <a:off x="-1588" y="5181600"/>
            <a:ext cx="3881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Times New Roman" pitchFamily="18" charset="0"/>
              </a:rPr>
              <a:t>Overloaded </a:t>
            </a:r>
            <a:r>
              <a:rPr lang="en-US" altLang="en-US" sz="2000">
                <a:latin typeface="Courier New" pitchFamily="49" charset="0"/>
              </a:rPr>
              <a:t>setBalance</a:t>
            </a:r>
            <a:r>
              <a:rPr lang="en-US" altLang="en-US" sz="2000">
                <a:latin typeface="Times New Roman" pitchFamily="18" charset="0"/>
              </a:rPr>
              <a:t> methods</a:t>
            </a:r>
          </a:p>
        </p:txBody>
      </p:sp>
      <p:sp>
        <p:nvSpPr>
          <p:cNvPr id="109582" name="Line 22"/>
          <p:cNvSpPr>
            <a:spLocks noChangeShapeType="1"/>
          </p:cNvSpPr>
          <p:nvPr/>
        </p:nvSpPr>
        <p:spPr bwMode="auto">
          <a:xfrm flipV="1">
            <a:off x="3810000" y="5257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3" name="Line 23"/>
          <p:cNvSpPr>
            <a:spLocks noChangeShapeType="1"/>
          </p:cNvSpPr>
          <p:nvPr/>
        </p:nvSpPr>
        <p:spPr bwMode="auto">
          <a:xfrm>
            <a:off x="3810000" y="5334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4" name="Line 24"/>
          <p:cNvSpPr>
            <a:spLocks noChangeShapeType="1"/>
          </p:cNvSpPr>
          <p:nvPr/>
        </p:nvSpPr>
        <p:spPr bwMode="auto">
          <a:xfrm flipV="1">
            <a:off x="3733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5" name="Line 25"/>
          <p:cNvSpPr>
            <a:spLocks noChangeShapeType="1"/>
          </p:cNvSpPr>
          <p:nvPr/>
        </p:nvSpPr>
        <p:spPr bwMode="auto">
          <a:xfrm>
            <a:off x="3733800" y="4648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6" name="Line 26"/>
          <p:cNvSpPr>
            <a:spLocks noChangeShapeType="1"/>
          </p:cNvSpPr>
          <p:nvPr/>
        </p:nvSpPr>
        <p:spPr bwMode="auto">
          <a:xfrm flipV="1">
            <a:off x="3657600" y="3733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7" name="Line 27"/>
          <p:cNvSpPr>
            <a:spLocks noChangeShapeType="1"/>
          </p:cNvSpPr>
          <p:nvPr/>
        </p:nvSpPr>
        <p:spPr bwMode="auto">
          <a:xfrm>
            <a:off x="3657600" y="3886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8" name="Line 28"/>
          <p:cNvSpPr>
            <a:spLocks noChangeShapeType="1"/>
          </p:cNvSpPr>
          <p:nvPr/>
        </p:nvSpPr>
        <p:spPr bwMode="auto">
          <a:xfrm flipV="1">
            <a:off x="3200400" y="2667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89" name="Line 29"/>
          <p:cNvSpPr>
            <a:spLocks noChangeShapeType="1"/>
          </p:cNvSpPr>
          <p:nvPr/>
        </p:nvSpPr>
        <p:spPr bwMode="auto">
          <a:xfrm flipV="1">
            <a:off x="3200400" y="29718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  <p:sp>
        <p:nvSpPr>
          <p:cNvPr id="109590" name="Line 30"/>
          <p:cNvSpPr>
            <a:spLocks noChangeShapeType="1"/>
          </p:cNvSpPr>
          <p:nvPr/>
        </p:nvSpPr>
        <p:spPr bwMode="auto">
          <a:xfrm>
            <a:off x="3200400" y="30480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0809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4 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Use the class Vehicle created in the Activity 3 (you can copy one from Piazza)</a:t>
            </a:r>
          </a:p>
          <a:p>
            <a:pPr eaLnBrk="1" hangingPunct="1"/>
            <a:r>
              <a:rPr lang="en-US" altLang="en-US" sz="2800" dirty="0" smtClean="0"/>
              <a:t>Create 2 constructors for your Vehicle, one with no-arguments but initialize the data fields to their defaults and another which takes the default values as parameters</a:t>
            </a:r>
          </a:p>
          <a:p>
            <a:pPr eaLnBrk="1" hangingPunct="1"/>
            <a:r>
              <a:rPr lang="en-US" altLang="en-US" sz="2800" dirty="0" smtClean="0"/>
              <a:t>Now call the 2 Constructors via the </a:t>
            </a:r>
            <a:r>
              <a:rPr lang="en-US" altLang="en-US" sz="2800" dirty="0" err="1" smtClean="0"/>
              <a:t>VehicleDemo</a:t>
            </a:r>
            <a:r>
              <a:rPr lang="en-US" altLang="en-US" sz="2800" dirty="0" smtClean="0"/>
              <a:t> and demonstrate the use of Constructor overloading by creating </a:t>
            </a:r>
            <a:r>
              <a:rPr lang="en-US" altLang="en-US" sz="2800" smtClean="0"/>
              <a:t>2 objects called v1 and v2. </a:t>
            </a:r>
            <a:endParaRPr lang="en-US" altLang="en-US" sz="2000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93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6ABFA9F2-DC25-4118-944B-5425720C25FE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Scope of Instance Fields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Variables declared as instance fields in a class can be accessed by any instance method in the same class as the field.</a:t>
            </a:r>
          </a:p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If an instance field is declared with the </a:t>
            </a:r>
            <a:r>
              <a:rPr lang="en-US" altLang="en-US" smtClean="0">
                <a:latin typeface="Courier New" pitchFamily="49" charset="0"/>
                <a:ea typeface="Helvetica Neue"/>
                <a:cs typeface="Helvetica Neue"/>
              </a:rPr>
              <a:t>public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access specifier, it can also be accessed by code outside the class, as long as an instance of the class exists.</a:t>
            </a:r>
          </a:p>
        </p:txBody>
      </p:sp>
    </p:spTree>
    <p:extLst>
      <p:ext uri="{BB962C8B-B14F-4D97-AF65-F5344CB8AC3E}">
        <p14:creationId xmlns:p14="http://schemas.microsoft.com/office/powerpoint/2010/main" val="37691670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AF9E1BC6-DD73-486E-9ED5-4B6FD80EFF8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610600" cy="9921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Shadowing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parameter variable is, in effect, a local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Within a method, variable names must be unique.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method may have a local variable with the same name as an instance field.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This is called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shadowing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local variable will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hide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the value of the instance field.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Shadowing is discouraged and local variable names should not be the same as instance field names.</a:t>
            </a:r>
          </a:p>
        </p:txBody>
      </p:sp>
    </p:spTree>
    <p:extLst>
      <p:ext uri="{BB962C8B-B14F-4D97-AF65-F5344CB8AC3E}">
        <p14:creationId xmlns:p14="http://schemas.microsoft.com/office/powerpoint/2010/main" val="14553708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AF9E1BC6-DD73-486E-9ED5-4B6FD80EFF8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20511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“this” refers to the current object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clarify that you are talking about a field, when there's also something else with the same name as a field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refer to the current object as a whole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invoke other constructors of the current class in your constructor</a:t>
            </a:r>
            <a:endParaRPr lang="en-US" altLang="en-US" sz="2000" dirty="0" smtClean="0"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9702" y="3227338"/>
            <a:ext cx="4793408" cy="3524564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this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Reference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661655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dirty="0" smtClean="0">
                <a:latin typeface="Courier New" panose="02070309020205020404" pitchFamily="49" charset="0"/>
                <a:ea typeface="Helvetica Neue"/>
                <a:cs typeface="Helvetica Neue"/>
              </a:rPr>
              <a:t>this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Reference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this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reference can be used to call a constructor from another constructor.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Stock(String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sym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	</a:t>
            </a:r>
            <a:r>
              <a:rPr lang="en-US" altLang="en-US" sz="16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this(</a:t>
            </a:r>
            <a:r>
              <a:rPr lang="en-US" altLang="en-US" sz="1600" b="1" dirty="0" err="1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sym</a:t>
            </a:r>
            <a:r>
              <a:rPr lang="en-US" altLang="en-US" sz="1600" b="1" dirty="0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, 0.0);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This constructor would allow an instance of the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Courier New" panose="02070309020205020404" pitchFamily="49" charset="0"/>
              </a:rPr>
              <a:t>Stock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class to be created using only the symbol name as a parameter.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It calls the constructor that takes the symbol and the price, using </a:t>
            </a:r>
            <a:r>
              <a:rPr lang="en-US" altLang="en-US" sz="2000" i="1" dirty="0" err="1" smtClean="0">
                <a:latin typeface="Helvetica Neue"/>
                <a:ea typeface="Helvetica Neue"/>
                <a:cs typeface="Helvetica Neue"/>
              </a:rPr>
              <a:t>sym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as the symbol argument and 0 as the price argument.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Elaborate constructor chaining can be created using this technique.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this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is used in a constructor, it must be the first statement in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1703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3E48EBBF-7CCB-4549-BF1C-3D118FE41561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Packages and </a:t>
            </a:r>
            <a:r>
              <a:rPr lang="en-US" altLang="en-US" sz="3200" smtClean="0">
                <a:latin typeface="Courier New" pitchFamily="49" charset="0"/>
                <a:ea typeface="Helvetica Neue"/>
                <a:cs typeface="Helvetica Neue"/>
              </a:rPr>
              <a:t>import</a:t>
            </a:r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 Statements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Classes in the Java API are organized into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packages.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Explicit and Wildcard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import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Explicit imports name a specific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  <a:t>import java.util.Scanner;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Wildcard imports name a package, followed by an </a:t>
            </a:r>
            <a:r>
              <a:rPr lang="en-US" altLang="en-US" sz="2400" smtClean="0">
                <a:latin typeface="Courier New" pitchFamily="49" charset="0"/>
                <a:ea typeface="Helvetica Neue"/>
                <a:cs typeface="Helvetica Neue"/>
              </a:rPr>
              <a:t>*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  <a:t>import java.util.*;</a:t>
            </a:r>
            <a:br>
              <a:rPr lang="en-US" altLang="en-US" sz="2000" smtClean="0">
                <a:latin typeface="Courier New" pitchFamily="49" charset="0"/>
                <a:ea typeface="Helvetica Neue"/>
                <a:cs typeface="Helvetica Neue"/>
              </a:rPr>
            </a:br>
            <a:endParaRPr lang="en-US" altLang="en-US" sz="2000" smtClean="0">
              <a:latin typeface="Courier New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smtClean="0">
                <a:latin typeface="Courier New" pitchFamily="49" charset="0"/>
                <a:ea typeface="Helvetica Neue"/>
                <a:cs typeface="Helvetica Neue"/>
              </a:rPr>
              <a:t>java.lang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 package is automatically made available to any Java class.</a:t>
            </a:r>
          </a:p>
        </p:txBody>
      </p:sp>
    </p:spTree>
    <p:extLst>
      <p:ext uri="{BB962C8B-B14F-4D97-AF65-F5344CB8AC3E}">
        <p14:creationId xmlns:p14="http://schemas.microsoft.com/office/powerpoint/2010/main" val="18210687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49C2B31F-210E-4444-BB82-B2BBC1A902F7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59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Some Java Standard Packages</a:t>
            </a:r>
          </a:p>
        </p:txBody>
      </p:sp>
      <p:pic>
        <p:nvPicPr>
          <p:cNvPr id="11776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57350"/>
            <a:ext cx="86868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37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Objects and Classes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457200" y="2895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Scanner keyboard = new Scanner(System.in);</a:t>
            </a:r>
          </a:p>
        </p:txBody>
      </p:sp>
      <p:grpSp>
        <p:nvGrpSpPr>
          <p:cNvPr id="12292" name="Group 8"/>
          <p:cNvGrpSpPr>
            <a:grpSpLocks/>
          </p:cNvGrpSpPr>
          <p:nvPr/>
        </p:nvGrpSpPr>
        <p:grpSpPr bwMode="auto">
          <a:xfrm>
            <a:off x="914400" y="4876800"/>
            <a:ext cx="7239000" cy="1066800"/>
            <a:chOff x="914400" y="4876800"/>
            <a:chExt cx="7239000" cy="1066800"/>
          </a:xfrm>
        </p:grpSpPr>
        <p:sp>
          <p:nvSpPr>
            <p:cNvPr id="12303" name="Rectangle 4"/>
            <p:cNvSpPr>
              <a:spLocks noChangeArrowheads="1"/>
            </p:cNvSpPr>
            <p:nvPr/>
          </p:nvSpPr>
          <p:spPr bwMode="auto">
            <a:xfrm>
              <a:off x="914400" y="5029200"/>
              <a:ext cx="1524000" cy="762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>
                  <a:latin typeface="Courier New" panose="02070309020205020404" pitchFamily="49" charset="0"/>
                  <a:cs typeface="Courier New" panose="02070309020205020404" pitchFamily="49" charset="0"/>
                </a:rPr>
                <a:t>keyboard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/>
                <a:t>variable</a:t>
              </a:r>
            </a:p>
          </p:txBody>
        </p:sp>
        <p:sp>
          <p:nvSpPr>
            <p:cNvPr id="12304" name="Rounded Rectangle 5"/>
            <p:cNvSpPr>
              <a:spLocks noChangeArrowheads="1"/>
            </p:cNvSpPr>
            <p:nvPr/>
          </p:nvSpPr>
          <p:spPr bwMode="auto">
            <a:xfrm>
              <a:off x="5486400" y="4876800"/>
              <a:ext cx="2667000" cy="106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>
                  <a:latin typeface="Courier New" panose="02070309020205020404" pitchFamily="49" charset="0"/>
                  <a:cs typeface="Courier New" panose="02070309020205020404" pitchFamily="49" charset="0"/>
                </a:rPr>
                <a:t>Scanner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i="0"/>
                <a:t>object</a:t>
              </a:r>
            </a:p>
          </p:txBody>
        </p:sp>
        <p:cxnSp>
          <p:nvCxnSpPr>
            <p:cNvPr id="12305" name="Straight Arrow Connector 7"/>
            <p:cNvCxnSpPr>
              <a:cxnSpLocks noChangeShapeType="1"/>
            </p:cNvCxnSpPr>
            <p:nvPr/>
          </p:nvCxnSpPr>
          <p:spPr bwMode="auto">
            <a:xfrm>
              <a:off x="2438400" y="5410200"/>
              <a:ext cx="3048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4114800" y="14557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/>
              <a:t>This expression creates a </a:t>
            </a: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sz="2400" i="0"/>
              <a:t> object in memory.</a:t>
            </a: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4038600" y="2162175"/>
            <a:ext cx="4038600" cy="847725"/>
            <a:chOff x="4038600" y="2162861"/>
            <a:chExt cx="4038600" cy="847039"/>
          </a:xfrm>
        </p:grpSpPr>
        <p:grpSp>
          <p:nvGrpSpPr>
            <p:cNvPr id="12298" name="Group 17"/>
            <p:cNvGrpSpPr>
              <a:grpSpLocks/>
            </p:cNvGrpSpPr>
            <p:nvPr/>
          </p:nvGrpSpPr>
          <p:grpSpPr bwMode="auto">
            <a:xfrm>
              <a:off x="4038600" y="2705100"/>
              <a:ext cx="4038600" cy="304800"/>
              <a:chOff x="4038600" y="2514600"/>
              <a:chExt cx="4038600" cy="304800"/>
            </a:xfrm>
          </p:grpSpPr>
          <p:cxnSp>
            <p:nvCxnSpPr>
              <p:cNvPr id="12300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038600" y="2514600"/>
                <a:ext cx="0" cy="3048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1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4038600" y="2514600"/>
                <a:ext cx="4038600" cy="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2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8077200" y="2514600"/>
                <a:ext cx="0" cy="30480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299" name="Straight Connector 19"/>
            <p:cNvCxnSpPr>
              <a:cxnSpLocks noChangeShapeType="1"/>
            </p:cNvCxnSpPr>
            <p:nvPr/>
          </p:nvCxnSpPr>
          <p:spPr bwMode="auto">
            <a:xfrm flipV="1">
              <a:off x="6012484" y="2162861"/>
              <a:ext cx="0" cy="53340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Arc 23"/>
          <p:cNvSpPr/>
          <p:nvPr/>
        </p:nvSpPr>
        <p:spPr bwMode="auto">
          <a:xfrm rot="5400000">
            <a:off x="3390900" y="2705100"/>
            <a:ext cx="685800" cy="1219200"/>
          </a:xfrm>
          <a:prstGeom prst="arc">
            <a:avLst>
              <a:gd name="adj1" fmla="val 16200000"/>
              <a:gd name="adj2" fmla="val 530955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12296" name="TextBox 24"/>
          <p:cNvSpPr txBox="1">
            <a:spLocks noChangeArrowheads="1"/>
          </p:cNvSpPr>
          <p:nvPr/>
        </p:nvSpPr>
        <p:spPr bwMode="auto">
          <a:xfrm>
            <a:off x="1828800" y="3581400"/>
            <a:ext cx="381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0"/>
              <a:t>The object's memory address is assigned to the </a:t>
            </a:r>
            <a:r>
              <a:rPr lang="en-US" altLang="en-US" sz="2400" i="0">
                <a:latin typeface="Courier New" panose="02070309020205020404" pitchFamily="49" charset="0"/>
                <a:cs typeface="Courier New" panose="02070309020205020404" pitchFamily="49" charset="0"/>
              </a:rPr>
              <a:t>keyboard </a:t>
            </a:r>
            <a:r>
              <a:rPr lang="en-US" altLang="en-US" sz="2400" i="0"/>
              <a:t>variable.</a:t>
            </a:r>
          </a:p>
        </p:txBody>
      </p:sp>
      <p:sp>
        <p:nvSpPr>
          <p:cNvPr id="12297" name="TextBox 25"/>
          <p:cNvSpPr txBox="1">
            <a:spLocks noChangeArrowheads="1"/>
          </p:cNvSpPr>
          <p:nvPr/>
        </p:nvSpPr>
        <p:spPr bwMode="auto">
          <a:xfrm>
            <a:off x="787400" y="18288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9452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itchFamily="34" charset="0"/>
              </a:rPr>
              <a:t>6-</a:t>
            </a:r>
            <a:fld id="{CFE1D46D-A57B-431B-90F9-30DF7C3B914F}" type="slidenum">
              <a:rPr lang="en-US" altLang="en-US" sz="1200">
                <a:latin typeface="Arial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Object Oriented Design</a:t>
            </a:r>
            <a:br>
              <a:rPr lang="en-US" altLang="en-US" sz="3200" smtClean="0">
                <a:latin typeface="Helvetica Neue"/>
                <a:ea typeface="Helvetica Neue"/>
                <a:cs typeface="Helvetica Neue"/>
              </a:rPr>
            </a:b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Finding Classes and Their Responsibilities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Finding the classes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Get written description of the problem domain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Identify all </a:t>
            </a:r>
            <a:r>
              <a:rPr lang="en-US" altLang="en-US" sz="2400" b="1" smtClean="0">
                <a:latin typeface="Helvetica Neue"/>
                <a:ea typeface="Helvetica Neue"/>
                <a:cs typeface="Helvetica Neue"/>
              </a:rPr>
              <a:t>nouns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, each is a potential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Refine list to include only classes relevant to the problem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Identify the responsibilities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Things a class is responsible for knowing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Things a class is responsible for doing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Refine list to include only classes relevant to the problem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954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Objects and Classes</a:t>
            </a:r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457200" y="2895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itchFamily="49" charset="0"/>
              </a:rPr>
              <a:t>Random rand = new Random();</a:t>
            </a:r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914400" y="4876800"/>
            <a:ext cx="7239000" cy="1066800"/>
            <a:chOff x="914400" y="4876800"/>
            <a:chExt cx="7239000" cy="1066800"/>
          </a:xfrm>
        </p:grpSpPr>
        <p:sp>
          <p:nvSpPr>
            <p:cNvPr id="25614" name="Rectangle 4"/>
            <p:cNvSpPr>
              <a:spLocks noChangeArrowheads="1"/>
            </p:cNvSpPr>
            <p:nvPr/>
          </p:nvSpPr>
          <p:spPr bwMode="auto">
            <a:xfrm>
              <a:off x="914400" y="5029200"/>
              <a:ext cx="1524000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Courier New" pitchFamily="49" charset="0"/>
                </a:rPr>
                <a:t>rand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variable</a:t>
              </a:r>
            </a:p>
          </p:txBody>
        </p:sp>
        <p:sp>
          <p:nvSpPr>
            <p:cNvPr id="25615" name="Rounded Rectangle 5"/>
            <p:cNvSpPr>
              <a:spLocks noChangeArrowheads="1"/>
            </p:cNvSpPr>
            <p:nvPr/>
          </p:nvSpPr>
          <p:spPr bwMode="auto">
            <a:xfrm>
              <a:off x="5486400" y="4876800"/>
              <a:ext cx="2667000" cy="106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Courier New" pitchFamily="49" charset="0"/>
                </a:rPr>
                <a:t>Random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object</a:t>
              </a:r>
            </a:p>
          </p:txBody>
        </p:sp>
        <p:cxnSp>
          <p:nvCxnSpPr>
            <p:cNvPr id="25616" name="Straight Arrow Connector 7"/>
            <p:cNvCxnSpPr>
              <a:cxnSpLocks noChangeShapeType="1"/>
            </p:cNvCxnSpPr>
            <p:nvPr/>
          </p:nvCxnSpPr>
          <p:spPr bwMode="auto">
            <a:xfrm>
              <a:off x="2438400" y="5410200"/>
              <a:ext cx="3048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733800" y="1371600"/>
            <a:ext cx="381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This expression creates a </a:t>
            </a:r>
            <a:r>
              <a:rPr lang="en-US" altLang="en-US" sz="2400">
                <a:latin typeface="Courier New" pitchFamily="49" charset="0"/>
              </a:rPr>
              <a:t>Random</a:t>
            </a:r>
            <a:r>
              <a:rPr lang="en-US" altLang="en-US" sz="2400">
                <a:latin typeface="Times New Roman" pitchFamily="18" charset="0"/>
              </a:rPr>
              <a:t> object in memory.</a:t>
            </a:r>
          </a:p>
        </p:txBody>
      </p:sp>
      <p:grpSp>
        <p:nvGrpSpPr>
          <p:cNvPr id="25605" name="Group 21"/>
          <p:cNvGrpSpPr>
            <a:grpSpLocks/>
          </p:cNvGrpSpPr>
          <p:nvPr/>
        </p:nvGrpSpPr>
        <p:grpSpPr bwMode="auto">
          <a:xfrm>
            <a:off x="4495800" y="2162175"/>
            <a:ext cx="2286000" cy="847725"/>
            <a:chOff x="4038600" y="2162861"/>
            <a:chExt cx="4038600" cy="847039"/>
          </a:xfrm>
        </p:grpSpPr>
        <p:grpSp>
          <p:nvGrpSpPr>
            <p:cNvPr id="25609" name="Group 17"/>
            <p:cNvGrpSpPr>
              <a:grpSpLocks/>
            </p:cNvGrpSpPr>
            <p:nvPr/>
          </p:nvGrpSpPr>
          <p:grpSpPr bwMode="auto">
            <a:xfrm>
              <a:off x="4038600" y="2705100"/>
              <a:ext cx="4038600" cy="304800"/>
              <a:chOff x="4038600" y="2514600"/>
              <a:chExt cx="4038600" cy="304800"/>
            </a:xfrm>
          </p:grpSpPr>
          <p:cxnSp>
            <p:nvCxnSpPr>
              <p:cNvPr id="25611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038600" y="2514600"/>
                <a:ext cx="0" cy="3048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12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4038600" y="2514600"/>
                <a:ext cx="40386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13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8077200" y="2514600"/>
                <a:ext cx="0" cy="3048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5610" name="Straight Connector 19"/>
            <p:cNvCxnSpPr>
              <a:cxnSpLocks noChangeShapeType="1"/>
            </p:cNvCxnSpPr>
            <p:nvPr/>
          </p:nvCxnSpPr>
          <p:spPr bwMode="auto">
            <a:xfrm flipV="1">
              <a:off x="6012484" y="2162861"/>
              <a:ext cx="0" cy="533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Arc 23"/>
          <p:cNvSpPr/>
          <p:nvPr/>
        </p:nvSpPr>
        <p:spPr bwMode="auto">
          <a:xfrm rot="5400000">
            <a:off x="3771900" y="2628900"/>
            <a:ext cx="685800" cy="1219200"/>
          </a:xfrm>
          <a:prstGeom prst="arc">
            <a:avLst>
              <a:gd name="adj1" fmla="val 16200000"/>
              <a:gd name="adj2" fmla="val 530955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25607" name="TextBox 24"/>
          <p:cNvSpPr txBox="1">
            <a:spLocks noChangeArrowheads="1"/>
          </p:cNvSpPr>
          <p:nvPr/>
        </p:nvSpPr>
        <p:spPr bwMode="auto">
          <a:xfrm>
            <a:off x="1828800" y="3581400"/>
            <a:ext cx="487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The object's memory address is assigned to the </a:t>
            </a:r>
            <a:r>
              <a:rPr lang="en-US" altLang="en-US" sz="2400">
                <a:latin typeface="Courier New" pitchFamily="49" charset="0"/>
              </a:rPr>
              <a:t>rand </a:t>
            </a:r>
            <a:r>
              <a:rPr lang="en-US" altLang="en-US" sz="2400">
                <a:latin typeface="Times New Roman" pitchFamily="18" charset="0"/>
              </a:rPr>
              <a:t>variable.</a:t>
            </a:r>
          </a:p>
        </p:txBody>
      </p:sp>
      <p:sp>
        <p:nvSpPr>
          <p:cNvPr id="25608" name="TextBox 25"/>
          <p:cNvSpPr txBox="1">
            <a:spLocks noChangeArrowheads="1"/>
          </p:cNvSpPr>
          <p:nvPr/>
        </p:nvSpPr>
        <p:spPr bwMode="auto">
          <a:xfrm>
            <a:off x="787400" y="18288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8684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Objects and Classes</a:t>
            </a: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457200" y="28956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itchFamily="49" charset="0"/>
              </a:rPr>
              <a:t>PrintWriter outputFile = new PrintWriter("numbers.txt");</a:t>
            </a:r>
          </a:p>
        </p:txBody>
      </p:sp>
      <p:grpSp>
        <p:nvGrpSpPr>
          <p:cNvPr id="26627" name="Group 8"/>
          <p:cNvGrpSpPr>
            <a:grpSpLocks/>
          </p:cNvGrpSpPr>
          <p:nvPr/>
        </p:nvGrpSpPr>
        <p:grpSpPr bwMode="auto">
          <a:xfrm>
            <a:off x="914400" y="4876800"/>
            <a:ext cx="7239000" cy="1066800"/>
            <a:chOff x="914400" y="4876800"/>
            <a:chExt cx="7239000" cy="1066800"/>
          </a:xfrm>
        </p:grpSpPr>
        <p:sp>
          <p:nvSpPr>
            <p:cNvPr id="26638" name="Rectangle 4"/>
            <p:cNvSpPr>
              <a:spLocks noChangeArrowheads="1"/>
            </p:cNvSpPr>
            <p:nvPr/>
          </p:nvSpPr>
          <p:spPr bwMode="auto">
            <a:xfrm>
              <a:off x="914400" y="5029200"/>
              <a:ext cx="1524000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Courier New" pitchFamily="49" charset="0"/>
                </a:rPr>
                <a:t>outputFile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variable</a:t>
              </a:r>
            </a:p>
          </p:txBody>
        </p:sp>
        <p:sp>
          <p:nvSpPr>
            <p:cNvPr id="26639" name="Rounded Rectangle 5"/>
            <p:cNvSpPr>
              <a:spLocks noChangeArrowheads="1"/>
            </p:cNvSpPr>
            <p:nvPr/>
          </p:nvSpPr>
          <p:spPr bwMode="auto">
            <a:xfrm>
              <a:off x="5486400" y="4876800"/>
              <a:ext cx="2667000" cy="106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Courier New" pitchFamily="49" charset="0"/>
                </a:rPr>
                <a:t>PrintWriter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object</a:t>
              </a:r>
            </a:p>
          </p:txBody>
        </p:sp>
        <p:cxnSp>
          <p:nvCxnSpPr>
            <p:cNvPr id="26640" name="Straight Arrow Connector 7"/>
            <p:cNvCxnSpPr>
              <a:cxnSpLocks noChangeShapeType="1"/>
            </p:cNvCxnSpPr>
            <p:nvPr/>
          </p:nvCxnSpPr>
          <p:spPr bwMode="auto">
            <a:xfrm>
              <a:off x="2438400" y="5410200"/>
              <a:ext cx="3048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3733800" y="1455738"/>
            <a:ext cx="4495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This expression creates a </a:t>
            </a:r>
            <a:r>
              <a:rPr lang="en-US" altLang="en-US" sz="2400">
                <a:latin typeface="Courier New" pitchFamily="49" charset="0"/>
              </a:rPr>
              <a:t>PrintWriter</a:t>
            </a:r>
            <a:r>
              <a:rPr lang="en-US" altLang="en-US" sz="2400">
                <a:latin typeface="Times New Roman" pitchFamily="18" charset="0"/>
              </a:rPr>
              <a:t> object in memory.</a:t>
            </a:r>
          </a:p>
        </p:txBody>
      </p:sp>
      <p:grpSp>
        <p:nvGrpSpPr>
          <p:cNvPr id="26629" name="Group 21"/>
          <p:cNvGrpSpPr>
            <a:grpSpLocks/>
          </p:cNvGrpSpPr>
          <p:nvPr/>
        </p:nvGrpSpPr>
        <p:grpSpPr bwMode="auto">
          <a:xfrm>
            <a:off x="4038600" y="2162175"/>
            <a:ext cx="4038600" cy="847725"/>
            <a:chOff x="4038600" y="2162861"/>
            <a:chExt cx="4038600" cy="847039"/>
          </a:xfrm>
        </p:grpSpPr>
        <p:grpSp>
          <p:nvGrpSpPr>
            <p:cNvPr id="26633" name="Group 17"/>
            <p:cNvGrpSpPr>
              <a:grpSpLocks/>
            </p:cNvGrpSpPr>
            <p:nvPr/>
          </p:nvGrpSpPr>
          <p:grpSpPr bwMode="auto">
            <a:xfrm>
              <a:off x="4038600" y="2705100"/>
              <a:ext cx="4038600" cy="304800"/>
              <a:chOff x="4038600" y="2514600"/>
              <a:chExt cx="4038600" cy="304800"/>
            </a:xfrm>
          </p:grpSpPr>
          <p:cxnSp>
            <p:nvCxnSpPr>
              <p:cNvPr id="26635" name="Straight Connector 13"/>
              <p:cNvCxnSpPr>
                <a:cxnSpLocks noChangeShapeType="1"/>
              </p:cNvCxnSpPr>
              <p:nvPr/>
            </p:nvCxnSpPr>
            <p:spPr bwMode="auto">
              <a:xfrm flipV="1">
                <a:off x="4038600" y="2514600"/>
                <a:ext cx="0" cy="3048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6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4038600" y="2514600"/>
                <a:ext cx="40386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7" name="Straight Connector 16"/>
              <p:cNvCxnSpPr>
                <a:cxnSpLocks noChangeShapeType="1"/>
              </p:cNvCxnSpPr>
              <p:nvPr/>
            </p:nvCxnSpPr>
            <p:spPr bwMode="auto">
              <a:xfrm flipV="1">
                <a:off x="8077200" y="2514600"/>
                <a:ext cx="0" cy="3048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6634" name="Straight Connector 19"/>
            <p:cNvCxnSpPr>
              <a:cxnSpLocks noChangeShapeType="1"/>
            </p:cNvCxnSpPr>
            <p:nvPr/>
          </p:nvCxnSpPr>
          <p:spPr bwMode="auto">
            <a:xfrm flipV="1">
              <a:off x="6012484" y="2162861"/>
              <a:ext cx="0" cy="533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Arc 23"/>
          <p:cNvSpPr/>
          <p:nvPr/>
        </p:nvSpPr>
        <p:spPr bwMode="auto">
          <a:xfrm rot="5400000">
            <a:off x="3390900" y="2705100"/>
            <a:ext cx="685800" cy="1219200"/>
          </a:xfrm>
          <a:prstGeom prst="arc">
            <a:avLst>
              <a:gd name="adj1" fmla="val 16200000"/>
              <a:gd name="adj2" fmla="val 530955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26631" name="TextBox 24"/>
          <p:cNvSpPr txBox="1">
            <a:spLocks noChangeArrowheads="1"/>
          </p:cNvSpPr>
          <p:nvPr/>
        </p:nvSpPr>
        <p:spPr bwMode="auto">
          <a:xfrm>
            <a:off x="990600" y="3581400"/>
            <a:ext cx="556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The object's memory address is assigned to the </a:t>
            </a:r>
            <a:r>
              <a:rPr lang="en-US" altLang="en-US" sz="2400">
                <a:latin typeface="Courier New" pitchFamily="49" charset="0"/>
              </a:rPr>
              <a:t>outputFile </a:t>
            </a:r>
            <a:r>
              <a:rPr lang="en-US" altLang="en-US" sz="2400">
                <a:latin typeface="Times New Roman" pitchFamily="18" charset="0"/>
              </a:rPr>
              <a:t>variable.</a:t>
            </a:r>
          </a:p>
        </p:txBody>
      </p:sp>
      <p:sp>
        <p:nvSpPr>
          <p:cNvPr id="26632" name="TextBox 25"/>
          <p:cNvSpPr txBox="1">
            <a:spLocks noChangeArrowheads="1"/>
          </p:cNvSpPr>
          <p:nvPr/>
        </p:nvSpPr>
        <p:spPr bwMode="auto">
          <a:xfrm>
            <a:off x="787400" y="1828800"/>
            <a:ext cx="136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956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Objects and Classes</a:t>
            </a:r>
          </a:p>
        </p:txBody>
      </p:sp>
      <p:sp>
        <p:nvSpPr>
          <p:cNvPr id="276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Java API provides many classes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So far, the classes that you have created objects from are provided by the Java API.</a:t>
            </a:r>
          </a:p>
          <a:p>
            <a:pPr lvl="1"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Examples:</a:t>
            </a:r>
          </a:p>
          <a:p>
            <a:pPr lvl="2" eaLnBrk="1" hangingPunct="1"/>
            <a:r>
              <a:rPr lang="en-US" altLang="en-US" dirty="0" smtClean="0">
                <a:latin typeface="Courier New" pitchFamily="49" charset="0"/>
                <a:ea typeface="Helvetica Neue"/>
                <a:cs typeface="Helvetica Neue"/>
              </a:rPr>
              <a:t>Scanner</a:t>
            </a:r>
          </a:p>
          <a:p>
            <a:pPr lvl="2" eaLnBrk="1" hangingPunct="1"/>
            <a:r>
              <a:rPr lang="en-US" altLang="en-US" dirty="0" smtClean="0">
                <a:latin typeface="Courier New" pitchFamily="49" charset="0"/>
                <a:ea typeface="Helvetica Neue"/>
                <a:cs typeface="Helvetica Neue"/>
              </a:rPr>
              <a:t>Random</a:t>
            </a:r>
          </a:p>
          <a:p>
            <a:pPr lvl="2" eaLnBrk="1" hangingPunct="1"/>
            <a:r>
              <a:rPr lang="en-US" altLang="en-US" dirty="0" err="1" smtClean="0">
                <a:latin typeface="Courier New" pitchFamily="49" charset="0"/>
                <a:ea typeface="Helvetica Neue"/>
                <a:cs typeface="Helvetica Neue"/>
              </a:rPr>
              <a:t>PrintWriter</a:t>
            </a:r>
            <a:endParaRPr lang="en-US" altLang="en-US" dirty="0" smtClean="0">
              <a:latin typeface="Courier New" pitchFamily="49" charset="0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447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Words>2748</Words>
  <Application>Microsoft Office PowerPoint</Application>
  <PresentationFormat>On-screen Show (4:3)</PresentationFormat>
  <Paragraphs>553</Paragraphs>
  <Slides>60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Lecture 2- Classes, Objects and Methods</vt:lpstr>
      <vt:lpstr>Objects and Classes</vt:lpstr>
      <vt:lpstr>Objects and Classes</vt:lpstr>
      <vt:lpstr>Objects and Classes</vt:lpstr>
      <vt:lpstr>Objects and Classes</vt:lpstr>
      <vt:lpstr>Objects and Classes</vt:lpstr>
      <vt:lpstr>Objects and Classes</vt:lpstr>
      <vt:lpstr>Objects and Classes</vt:lpstr>
      <vt:lpstr>Objects and Classes</vt:lpstr>
      <vt:lpstr>Writing a Class, Step by Step</vt:lpstr>
      <vt:lpstr>Creating an object</vt:lpstr>
      <vt:lpstr>Writing a Class, Step by Step</vt:lpstr>
      <vt:lpstr>Instance Fields and Methods</vt:lpstr>
      <vt:lpstr>States of Three Different Rectangle Objects</vt:lpstr>
      <vt:lpstr>Access Specifiers</vt:lpstr>
      <vt:lpstr>Writing the Code for the Class Fields</vt:lpstr>
      <vt:lpstr>Private Class Fields</vt:lpstr>
      <vt:lpstr>Instance Fields and Methods</vt:lpstr>
      <vt:lpstr>Activity 2  </vt:lpstr>
      <vt:lpstr>Why Write Methods?</vt:lpstr>
      <vt:lpstr>Parts of a Method Header</vt:lpstr>
      <vt:lpstr>Header for the setLength Method</vt:lpstr>
      <vt:lpstr>Calling the setLength Method</vt:lpstr>
      <vt:lpstr>Writing the Code for the Class Fields</vt:lpstr>
      <vt:lpstr>Accessor and Mutator Methods</vt:lpstr>
      <vt:lpstr>Accessors and Mutators</vt:lpstr>
      <vt:lpstr>Getters and Setters for Rectangle Class</vt:lpstr>
      <vt:lpstr>Calling the instance methods</vt:lpstr>
      <vt:lpstr>Data Hiding</vt:lpstr>
      <vt:lpstr>Data Hiding</vt:lpstr>
      <vt:lpstr>Stale Data</vt:lpstr>
      <vt:lpstr>Stale Data</vt:lpstr>
      <vt:lpstr>Parts of a static Method Header</vt:lpstr>
      <vt:lpstr>Calling a static Method</vt:lpstr>
      <vt:lpstr>Activity 4  </vt:lpstr>
      <vt:lpstr>Constructors</vt:lpstr>
      <vt:lpstr>Constructors</vt:lpstr>
      <vt:lpstr>Constructor for Rectangle Class</vt:lpstr>
      <vt:lpstr>Constructors in UML</vt:lpstr>
      <vt:lpstr>Uninitialized Local Reference Variables</vt:lpstr>
      <vt:lpstr>The Default Constructor</vt:lpstr>
      <vt:lpstr>The Default Constructor</vt:lpstr>
      <vt:lpstr>Writing Your Own No-Arg Constructor</vt:lpstr>
      <vt:lpstr>The String Class Constructor</vt:lpstr>
      <vt:lpstr>The String Class Constructor</vt:lpstr>
      <vt:lpstr>Passing Objects as Arguments</vt:lpstr>
      <vt:lpstr>Overloading Methods and Constructors</vt:lpstr>
      <vt:lpstr>Overloaded Method add</vt:lpstr>
      <vt:lpstr>Method Signature and Binding</vt:lpstr>
      <vt:lpstr>Rectangle Class Constructor Overload</vt:lpstr>
      <vt:lpstr>Rectangle Class Constructor Overload</vt:lpstr>
      <vt:lpstr>The BankAccount Example</vt:lpstr>
      <vt:lpstr>Activity 4  </vt:lpstr>
      <vt:lpstr>Scope of Instance Fields</vt:lpstr>
      <vt:lpstr>Shadowing</vt:lpstr>
      <vt:lpstr>PowerPoint Presentation</vt:lpstr>
      <vt:lpstr>The this Reference</vt:lpstr>
      <vt:lpstr>Packages and import Statements</vt:lpstr>
      <vt:lpstr>Some Java Standard Packages</vt:lpstr>
      <vt:lpstr>Object Oriented Design Finding Classes and Their Responsibilities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158</cp:revision>
  <dcterms:created xsi:type="dcterms:W3CDTF">2009-12-29T10:39:27Z</dcterms:created>
  <dcterms:modified xsi:type="dcterms:W3CDTF">2018-04-11T20:19:57Z</dcterms:modified>
</cp:coreProperties>
</file>