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43"/>
  </p:notesMasterIdLst>
  <p:handoutMasterIdLst>
    <p:handoutMasterId r:id="rId44"/>
  </p:handoutMasterIdLst>
  <p:sldIdLst>
    <p:sldId id="345" r:id="rId2"/>
    <p:sldId id="288" r:id="rId3"/>
    <p:sldId id="289" r:id="rId4"/>
    <p:sldId id="290" r:id="rId5"/>
    <p:sldId id="291" r:id="rId6"/>
    <p:sldId id="294" r:id="rId7"/>
    <p:sldId id="295" r:id="rId8"/>
    <p:sldId id="366" r:id="rId9"/>
    <p:sldId id="363" r:id="rId10"/>
    <p:sldId id="364" r:id="rId11"/>
    <p:sldId id="367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30" r:id="rId20"/>
    <p:sldId id="343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68" r:id="rId33"/>
    <p:sldId id="358" r:id="rId34"/>
    <p:sldId id="359" r:id="rId35"/>
    <p:sldId id="360" r:id="rId36"/>
    <p:sldId id="361" r:id="rId37"/>
    <p:sldId id="362" r:id="rId38"/>
    <p:sldId id="337" r:id="rId39"/>
    <p:sldId id="338" r:id="rId40"/>
    <p:sldId id="339" r:id="rId41"/>
    <p:sldId id="340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BB41D3-D510-44DB-8B1F-E52E4F54C0A3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5282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18C729-B6A4-450C-A616-439129F27841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068193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3E5CA8-16C8-4262-9864-34204F5F16E0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468095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323622-C2F9-466B-9A30-002C7127ED91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03890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43BEE6-3724-4B7F-8822-0AC7E49C8AE9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086388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FF459E-7C49-47F6-BA9B-FF4EE18DBB52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265779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6CE801-9C9A-495C-93FF-6BF09F96142F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830018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B24001-7415-4ECC-8EE6-ADA282370670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3597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BB41D3-D510-44DB-8B1F-E52E4F54C0A3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52826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1CA0EF5-A09D-4608-9350-98DEB99BC4C5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77489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9657F0-CCA5-4A29-8359-078629BF6CDD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73701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1329EBD-6571-4B0F-AE5F-2E7AE399C0C2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17273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66935DD-9DD3-45A7-94F4-B0706B0EAB51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7344962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F3DA619-4F45-47E4-98A8-126F4FB6DCB6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728959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027C34A-5587-4600-B259-F5BE1A096F60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296351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98EA66A-7D6D-49EF-B791-BA22F0193A10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0345024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DCED066-919F-4DD3-A95A-5F49BC1084BA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95209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677FE01-14A0-483E-9D16-88280C02779B}" type="slidenum">
              <a:rPr kumimoji="0" lang="en-US" altLang="en-US"/>
              <a:pPr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7575602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97F1287-97AD-45EC-8DC3-11B08E9C0EFB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3358553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BB41D3-D510-44DB-8B1F-E52E4F54C0A3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52826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A915879-2D58-4688-9EDD-8872040545F9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1983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20D964-2767-46C8-A743-7F61942111EB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04399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4FFEED2-EA45-402F-8824-62253768380F}" type="slidenum">
              <a:rPr kumimoji="0" lang="en-US" altLang="en-US"/>
              <a:pPr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28840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F80685A-1D92-4F50-869A-8A91186573F3}" type="slidenum">
              <a:rPr kumimoji="0" lang="en-US" altLang="en-US"/>
              <a:pPr>
                <a:spcBef>
                  <a:spcPct val="0"/>
                </a:spcBef>
              </a:pPr>
              <a:t>35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009396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18CED14-EFB7-4380-82CC-5451870E62D8}" type="slidenum">
              <a:rPr kumimoji="0" lang="en-US" altLang="en-US"/>
              <a:pPr>
                <a:spcBef>
                  <a:spcPct val="0"/>
                </a:spcBef>
              </a:pPr>
              <a:t>36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658572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8C844BD-0C59-4E37-B013-F622A2341A10}" type="slidenum">
              <a:rPr kumimoji="0" lang="en-US" altLang="en-US"/>
              <a:pPr>
                <a:spcBef>
                  <a:spcPct val="0"/>
                </a:spcBef>
              </a:pPr>
              <a:t>37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56223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CE0073-B8CC-4080-A9BF-13CF04E4072C}" type="slidenum">
              <a:rPr kumimoji="0" lang="en-US" altLang="en-US"/>
              <a:pPr>
                <a:spcBef>
                  <a:spcPct val="0"/>
                </a:spcBef>
              </a:pPr>
              <a:t>38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443051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6ABE7F-50B7-41F7-BB8F-5DB5411C8613}" type="slidenum">
              <a:rPr kumimoji="0" lang="en-US" altLang="en-US"/>
              <a:pPr>
                <a:spcBef>
                  <a:spcPct val="0"/>
                </a:spcBef>
              </a:pPr>
              <a:t>39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7172881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6ABE7F-50B7-41F7-BB8F-5DB5411C8613}" type="slidenum">
              <a:rPr kumimoji="0" lang="en-US" altLang="en-US"/>
              <a:pPr>
                <a:spcBef>
                  <a:spcPct val="0"/>
                </a:spcBef>
              </a:pPr>
              <a:t>40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8929169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8321EC-157B-41CF-9834-B2A70548F2B6}" type="slidenum">
              <a:rPr kumimoji="0" lang="en-US" altLang="en-US"/>
              <a:pPr>
                <a:spcBef>
                  <a:spcPct val="0"/>
                </a:spcBef>
              </a:pPr>
              <a:t>41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012466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2FFD15-72CA-4964-9188-8A477FB1FF8D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66226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CCDD2E-1361-4128-A479-9E7EB2438969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93496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116251-654B-400F-9034-5AAB72829C23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731759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BB41D3-D510-44DB-8B1F-E52E4F54C0A3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5282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3F00C1C-F4DF-4F3C-947A-1A0C397FD2EE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25942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FCFA770-F0D8-4A29-BB34-2653C588F666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35717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3b – </a:t>
            </a:r>
            <a:r>
              <a:rPr lang="en-US" dirty="0" smtClean="0"/>
              <a:t>Arrays II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0951" y="135270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141-02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Programming and Problem Solving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CE10C129-1A38-4BA0-B4BE-B2D5DD67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838" y="6408437"/>
            <a:ext cx="37290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Copyright © 2016 Pearson Education, Inc., Hoboken NJ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Arrays of Objects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1474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Each element needs to be initialized.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for (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= 0;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&lt;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accounts.length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;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++)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 accounts[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] = new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BankAccount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();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07988" y="3048000"/>
            <a:ext cx="3833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The </a:t>
            </a:r>
            <a:r>
              <a:rPr lang="en-US" altLang="en-US" sz="1800" i="1">
                <a:latin typeface="Times New Roman" pitchFamily="18" charset="0"/>
              </a:rPr>
              <a:t>accounts</a:t>
            </a:r>
            <a:r>
              <a:rPr lang="en-US" altLang="en-US" sz="1800">
                <a:latin typeface="Times New Roman" pitchFamily="18" charset="0"/>
              </a:rPr>
              <a:t> variable holds the address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of an BankAccount array.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828800" y="38100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971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971800" y="4800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971800" y="5181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971800" y="5562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cxnSp>
        <p:nvCxnSpPr>
          <p:cNvPr id="47114" name="AutoShape 14"/>
          <p:cNvCxnSpPr>
            <a:cxnSpLocks noChangeShapeType="1"/>
            <a:stCxn id="47109" idx="3"/>
            <a:endCxn id="47110" idx="0"/>
          </p:cNvCxnSpPr>
          <p:nvPr/>
        </p:nvCxnSpPr>
        <p:spPr bwMode="auto">
          <a:xfrm>
            <a:off x="2819400" y="4000500"/>
            <a:ext cx="609600" cy="419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5" name="Rectangle 40"/>
          <p:cNvSpPr>
            <a:spLocks noChangeArrowheads="1"/>
          </p:cNvSpPr>
          <p:nvPr/>
        </p:nvSpPr>
        <p:spPr bwMode="auto">
          <a:xfrm>
            <a:off x="2971800" y="5943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cxnSp>
        <p:nvCxnSpPr>
          <p:cNvPr id="47116" name="AutoShape 43"/>
          <p:cNvCxnSpPr>
            <a:cxnSpLocks noChangeShapeType="1"/>
            <a:stCxn id="47115" idx="3"/>
          </p:cNvCxnSpPr>
          <p:nvPr/>
        </p:nvCxnSpPr>
        <p:spPr bwMode="auto">
          <a:xfrm flipV="1">
            <a:off x="3886200" y="5859463"/>
            <a:ext cx="1828800" cy="274637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7" name="AutoShape 44"/>
          <p:cNvCxnSpPr>
            <a:cxnSpLocks noChangeShapeType="1"/>
            <a:stCxn id="47113" idx="3"/>
          </p:cNvCxnSpPr>
          <p:nvPr/>
        </p:nvCxnSpPr>
        <p:spPr bwMode="auto">
          <a:xfrm flipV="1">
            <a:off x="3886200" y="5197475"/>
            <a:ext cx="1828800" cy="55562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AutoShape 45"/>
          <p:cNvCxnSpPr>
            <a:cxnSpLocks noChangeShapeType="1"/>
            <a:stCxn id="47112" idx="3"/>
          </p:cNvCxnSpPr>
          <p:nvPr/>
        </p:nvCxnSpPr>
        <p:spPr bwMode="auto">
          <a:xfrm flipV="1">
            <a:off x="3886200" y="4533900"/>
            <a:ext cx="1828800" cy="8382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9" name="AutoShape 46"/>
          <p:cNvCxnSpPr>
            <a:cxnSpLocks noChangeShapeType="1"/>
            <a:stCxn id="47111" idx="3"/>
          </p:cNvCxnSpPr>
          <p:nvPr/>
        </p:nvCxnSpPr>
        <p:spPr bwMode="auto">
          <a:xfrm flipV="1">
            <a:off x="3886200" y="3871913"/>
            <a:ext cx="1828800" cy="1119187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0" name="AutoShape 47"/>
          <p:cNvCxnSpPr>
            <a:cxnSpLocks noChangeShapeType="1"/>
            <a:stCxn id="47110" idx="3"/>
          </p:cNvCxnSpPr>
          <p:nvPr/>
        </p:nvCxnSpPr>
        <p:spPr bwMode="auto">
          <a:xfrm flipV="1">
            <a:off x="3886200" y="3209925"/>
            <a:ext cx="1828800" cy="1400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1" name="Text Box 48"/>
          <p:cNvSpPr txBox="1">
            <a:spLocks noChangeArrowheads="1"/>
          </p:cNvSpPr>
          <p:nvPr/>
        </p:nvSpPr>
        <p:spPr bwMode="auto">
          <a:xfrm>
            <a:off x="5715000" y="3124200"/>
            <a:ext cx="16002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balance:</a:t>
            </a:r>
          </a:p>
        </p:txBody>
      </p:sp>
      <p:sp>
        <p:nvSpPr>
          <p:cNvPr id="47122" name="Text Box 50"/>
          <p:cNvSpPr txBox="1">
            <a:spLocks noChangeArrowheads="1"/>
          </p:cNvSpPr>
          <p:nvPr/>
        </p:nvSpPr>
        <p:spPr bwMode="auto">
          <a:xfrm>
            <a:off x="6781800" y="3200400"/>
            <a:ext cx="457200" cy="284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Times New Roman" pitchFamily="18" charset="0"/>
              </a:rPr>
              <a:t>0.0</a:t>
            </a:r>
          </a:p>
        </p:txBody>
      </p:sp>
      <p:sp>
        <p:nvSpPr>
          <p:cNvPr id="47123" name="Text Box 51"/>
          <p:cNvSpPr txBox="1">
            <a:spLocks noChangeArrowheads="1"/>
          </p:cNvSpPr>
          <p:nvPr/>
        </p:nvSpPr>
        <p:spPr bwMode="auto">
          <a:xfrm>
            <a:off x="5715000" y="3733800"/>
            <a:ext cx="16002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balance:</a:t>
            </a:r>
          </a:p>
        </p:txBody>
      </p:sp>
      <p:sp>
        <p:nvSpPr>
          <p:cNvPr id="47124" name="Text Box 52"/>
          <p:cNvSpPr txBox="1">
            <a:spLocks noChangeArrowheads="1"/>
          </p:cNvSpPr>
          <p:nvPr/>
        </p:nvSpPr>
        <p:spPr bwMode="auto">
          <a:xfrm>
            <a:off x="5715000" y="4343400"/>
            <a:ext cx="16002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balance:</a:t>
            </a:r>
          </a:p>
        </p:txBody>
      </p:sp>
      <p:sp>
        <p:nvSpPr>
          <p:cNvPr id="47125" name="Text Box 53"/>
          <p:cNvSpPr txBox="1">
            <a:spLocks noChangeArrowheads="1"/>
          </p:cNvSpPr>
          <p:nvPr/>
        </p:nvSpPr>
        <p:spPr bwMode="auto">
          <a:xfrm>
            <a:off x="5715000" y="4953000"/>
            <a:ext cx="16002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balance:</a:t>
            </a:r>
          </a:p>
        </p:txBody>
      </p:sp>
      <p:sp>
        <p:nvSpPr>
          <p:cNvPr id="47126" name="Text Box 54"/>
          <p:cNvSpPr txBox="1">
            <a:spLocks noChangeArrowheads="1"/>
          </p:cNvSpPr>
          <p:nvPr/>
        </p:nvSpPr>
        <p:spPr bwMode="auto">
          <a:xfrm>
            <a:off x="5715000" y="5562600"/>
            <a:ext cx="16002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balance:</a:t>
            </a:r>
          </a:p>
        </p:txBody>
      </p:sp>
      <p:sp>
        <p:nvSpPr>
          <p:cNvPr id="47127" name="Text Box 55"/>
          <p:cNvSpPr txBox="1">
            <a:spLocks noChangeArrowheads="1"/>
          </p:cNvSpPr>
          <p:nvPr/>
        </p:nvSpPr>
        <p:spPr bwMode="auto">
          <a:xfrm>
            <a:off x="6781800" y="3810000"/>
            <a:ext cx="457200" cy="284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Times New Roman" pitchFamily="18" charset="0"/>
              </a:rPr>
              <a:t>0.0</a:t>
            </a:r>
          </a:p>
        </p:txBody>
      </p:sp>
      <p:sp>
        <p:nvSpPr>
          <p:cNvPr id="47128" name="Text Box 56"/>
          <p:cNvSpPr txBox="1">
            <a:spLocks noChangeArrowheads="1"/>
          </p:cNvSpPr>
          <p:nvPr/>
        </p:nvSpPr>
        <p:spPr bwMode="auto">
          <a:xfrm>
            <a:off x="6781800" y="4419600"/>
            <a:ext cx="457200" cy="284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Times New Roman" pitchFamily="18" charset="0"/>
              </a:rPr>
              <a:t>0.0</a:t>
            </a:r>
          </a:p>
        </p:txBody>
      </p:sp>
      <p:sp>
        <p:nvSpPr>
          <p:cNvPr id="47129" name="Text Box 57"/>
          <p:cNvSpPr txBox="1">
            <a:spLocks noChangeArrowheads="1"/>
          </p:cNvSpPr>
          <p:nvPr/>
        </p:nvSpPr>
        <p:spPr bwMode="auto">
          <a:xfrm>
            <a:off x="6781800" y="5029200"/>
            <a:ext cx="457200" cy="284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Times New Roman" pitchFamily="18" charset="0"/>
              </a:rPr>
              <a:t>0.0</a:t>
            </a:r>
          </a:p>
        </p:txBody>
      </p:sp>
      <p:sp>
        <p:nvSpPr>
          <p:cNvPr id="47130" name="Text Box 58"/>
          <p:cNvSpPr txBox="1">
            <a:spLocks noChangeArrowheads="1"/>
          </p:cNvSpPr>
          <p:nvPr/>
        </p:nvSpPr>
        <p:spPr bwMode="auto">
          <a:xfrm>
            <a:off x="6781800" y="5638800"/>
            <a:ext cx="457200" cy="284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Times New Roman" pitchFamily="18" charset="0"/>
              </a:rPr>
              <a:t>0.0</a:t>
            </a:r>
          </a:p>
        </p:txBody>
      </p:sp>
      <p:sp>
        <p:nvSpPr>
          <p:cNvPr id="47131" name="Text Box 59"/>
          <p:cNvSpPr txBox="1">
            <a:spLocks noChangeArrowheads="1"/>
          </p:cNvSpPr>
          <p:nvPr/>
        </p:nvSpPr>
        <p:spPr bwMode="auto">
          <a:xfrm>
            <a:off x="1143000" y="4800600"/>
            <a:ext cx="1844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accounts[1]</a:t>
            </a:r>
          </a:p>
        </p:txBody>
      </p:sp>
      <p:sp>
        <p:nvSpPr>
          <p:cNvPr id="47132" name="Text Box 60"/>
          <p:cNvSpPr txBox="1">
            <a:spLocks noChangeArrowheads="1"/>
          </p:cNvSpPr>
          <p:nvPr/>
        </p:nvSpPr>
        <p:spPr bwMode="auto">
          <a:xfrm>
            <a:off x="1219200" y="4419600"/>
            <a:ext cx="1768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accounts[0]</a:t>
            </a:r>
          </a:p>
        </p:txBody>
      </p:sp>
      <p:sp>
        <p:nvSpPr>
          <p:cNvPr id="47133" name="Text Box 61"/>
          <p:cNvSpPr txBox="1">
            <a:spLocks noChangeArrowheads="1"/>
          </p:cNvSpPr>
          <p:nvPr/>
        </p:nvSpPr>
        <p:spPr bwMode="auto">
          <a:xfrm>
            <a:off x="1066800" y="5562600"/>
            <a:ext cx="1920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accounts[3]</a:t>
            </a:r>
          </a:p>
        </p:txBody>
      </p:sp>
      <p:sp>
        <p:nvSpPr>
          <p:cNvPr id="47134" name="Text Box 62"/>
          <p:cNvSpPr txBox="1">
            <a:spLocks noChangeArrowheads="1"/>
          </p:cNvSpPr>
          <p:nvPr/>
        </p:nvSpPr>
        <p:spPr bwMode="auto">
          <a:xfrm>
            <a:off x="1143000" y="5181600"/>
            <a:ext cx="1844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accounts[2]</a:t>
            </a:r>
          </a:p>
        </p:txBody>
      </p:sp>
      <p:sp>
        <p:nvSpPr>
          <p:cNvPr id="47135" name="Text Box 63"/>
          <p:cNvSpPr txBox="1">
            <a:spLocks noChangeArrowheads="1"/>
          </p:cNvSpPr>
          <p:nvPr/>
        </p:nvSpPr>
        <p:spPr bwMode="auto">
          <a:xfrm>
            <a:off x="990600" y="5943600"/>
            <a:ext cx="199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accounts[4]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73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079" y="365126"/>
            <a:ext cx="8333445" cy="1325563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Activity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080" y="1675138"/>
            <a:ext cx="8333445" cy="47244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Create a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class  </a:t>
            </a:r>
            <a:r>
              <a:rPr lang="en-US" altLang="en-US" dirty="0" err="1" smtClean="0">
                <a:latin typeface="Courier New" pitchFamily="49" charset="0"/>
                <a:ea typeface="Helvetica Neue"/>
                <a:cs typeface="Courier New" pitchFamily="49" charset="0"/>
              </a:rPr>
              <a:t>ShapeDemo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and use the main method to create an array of Shape. </a:t>
            </a: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Use the </a:t>
            </a:r>
            <a:r>
              <a:rPr lang="en-US" altLang="en-US" dirty="0" smtClean="0">
                <a:latin typeface="Courier New" pitchFamily="49" charset="0"/>
                <a:ea typeface="Helvetica Neue"/>
                <a:cs typeface="Courier New" pitchFamily="49" charset="0"/>
              </a:rPr>
              <a:t>Shape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class created in the Activity 9</a:t>
            </a: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Use a loop to create 5 shape objects and store it in the array. </a:t>
            </a: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Create a method in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ShapeDemo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to display the content of the array</a:t>
            </a:r>
          </a:p>
          <a:p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ArrayList</a:t>
            </a:r>
            <a:r>
              <a:rPr lang="en-US" altLang="en-US" smtClean="0"/>
              <a:t> Class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3687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Similar to an array, an </a:t>
            </a:r>
            <a:r>
              <a:rPr lang="en-US" altLang="en-US" sz="2400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smtClean="0"/>
              <a:t> allows object storage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Unlike an array, an </a:t>
            </a:r>
            <a:r>
              <a:rPr lang="en-US" altLang="en-US" sz="2400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smtClean="0"/>
              <a:t> object: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Automatically expands when a new item is added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Automatically shrinks when items are removed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Requires: 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latin typeface="Courier New" panose="02070309020205020404" pitchFamily="49" charset="0"/>
              </a:rPr>
              <a:t>import java.util.ArrayList;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Creating an </a:t>
            </a:r>
            <a:r>
              <a:rPr lang="en-US" altLang="en-US" sz="3200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33124" name="TextBox 5"/>
          <p:cNvSpPr txBox="1">
            <a:spLocks noChangeArrowheads="1"/>
          </p:cNvSpPr>
          <p:nvPr/>
        </p:nvSpPr>
        <p:spPr bwMode="auto">
          <a:xfrm>
            <a:off x="381000" y="16764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ArrayList&lt;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&gt; nameList = new ArrayList&lt;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</p:txBody>
      </p:sp>
      <p:sp>
        <p:nvSpPr>
          <p:cNvPr id="133125" name="TextBox 6"/>
          <p:cNvSpPr txBox="1">
            <a:spLocks noChangeArrowheads="1"/>
          </p:cNvSpPr>
          <p:nvPr/>
        </p:nvSpPr>
        <p:spPr bwMode="auto">
          <a:xfrm>
            <a:off x="609600" y="2819400"/>
            <a:ext cx="632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Notice the word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2400"/>
              <a:t> written inside angled brackets &lt;&gt; </a:t>
            </a:r>
          </a:p>
        </p:txBody>
      </p:sp>
      <p:cxnSp>
        <p:nvCxnSpPr>
          <p:cNvPr id="133126" name="Straight Arrow Connector 8"/>
          <p:cNvCxnSpPr>
            <a:cxnSpLocks noChangeShapeType="1"/>
          </p:cNvCxnSpPr>
          <p:nvPr/>
        </p:nvCxnSpPr>
        <p:spPr bwMode="auto">
          <a:xfrm rot="16200000" flipV="1">
            <a:off x="2362200" y="2057400"/>
            <a:ext cx="533400" cy="533400"/>
          </a:xfrm>
          <a:prstGeom prst="straightConnector1">
            <a:avLst/>
          </a:prstGeom>
          <a:noFill/>
          <a:ln w="444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27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6057900" y="2095500"/>
            <a:ext cx="685800" cy="457200"/>
          </a:xfrm>
          <a:prstGeom prst="straightConnector1">
            <a:avLst/>
          </a:prstGeom>
          <a:noFill/>
          <a:ln w="444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28" name="TextBox 11"/>
          <p:cNvSpPr txBox="1">
            <a:spLocks noChangeArrowheads="1"/>
          </p:cNvSpPr>
          <p:nvPr/>
        </p:nvSpPr>
        <p:spPr bwMode="auto">
          <a:xfrm>
            <a:off x="609600" y="38862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This specifies that the 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z="2400"/>
              <a:t> can hold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2400"/>
              <a:t> objects. </a:t>
            </a:r>
          </a:p>
        </p:txBody>
      </p:sp>
      <p:sp>
        <p:nvSpPr>
          <p:cNvPr id="133129" name="TextBox 12"/>
          <p:cNvSpPr txBox="1">
            <a:spLocks noChangeArrowheads="1"/>
          </p:cNvSpPr>
          <p:nvPr/>
        </p:nvSpPr>
        <p:spPr bwMode="auto">
          <a:xfrm>
            <a:off x="609600" y="49530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If we try to store any other type of object in this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ArrayLis</a:t>
            </a:r>
            <a:r>
              <a:rPr lang="en-US" altLang="en-US" sz="2400"/>
              <a:t>t, an error will occur.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0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Using an </a:t>
            </a:r>
            <a:r>
              <a:rPr lang="en-US" altLang="en-US" sz="3200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To populate the </a:t>
            </a:r>
            <a:r>
              <a:rPr lang="en-US" altLang="en-US" sz="2800" smtClean="0">
                <a:latin typeface="Courier New" panose="02070309020205020404" pitchFamily="49" charset="0"/>
              </a:rPr>
              <a:t>ArrayList</a:t>
            </a:r>
            <a:r>
              <a:rPr lang="en-US" altLang="en-US" sz="2800" smtClean="0"/>
              <a:t>, use the </a:t>
            </a:r>
            <a:r>
              <a:rPr lang="en-US" altLang="en-US" sz="2800" smtClean="0">
                <a:latin typeface="Courier New" panose="02070309020205020404" pitchFamily="49" charset="0"/>
              </a:rPr>
              <a:t>add</a:t>
            </a:r>
            <a:r>
              <a:rPr lang="en-US" altLang="en-US" sz="2800" smtClean="0"/>
              <a:t> method: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nameList.add("James");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nameList.add("Catherine");</a:t>
            </a:r>
            <a:br>
              <a:rPr lang="en-US" altLang="en-US" sz="2000" smtClean="0">
                <a:latin typeface="Courier New" panose="02070309020205020404" pitchFamily="49" charset="0"/>
              </a:rPr>
            </a:br>
            <a:r>
              <a:rPr lang="en-US" altLang="en-US" sz="2000" smtClean="0">
                <a:latin typeface="Courier New" panose="02070309020205020404" pitchFamily="49" charset="0"/>
              </a:rPr>
              <a:t/>
            </a:r>
            <a:br>
              <a:rPr lang="en-US" altLang="en-US" sz="2000" smtClean="0">
                <a:latin typeface="Courier New" panose="02070309020205020404" pitchFamily="49" charset="0"/>
              </a:rPr>
            </a:br>
            <a:endParaRPr lang="en-US" altLang="en-US" sz="2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get the current size, call the </a:t>
            </a:r>
            <a:r>
              <a:rPr lang="en-US" altLang="en-US" sz="2400" smtClean="0">
                <a:latin typeface="Courier New" panose="02070309020205020404" pitchFamily="49" charset="0"/>
              </a:rPr>
              <a:t>size</a:t>
            </a:r>
            <a:r>
              <a:rPr lang="en-US" altLang="en-US" sz="2400" smtClean="0"/>
              <a:t>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nameList.size();  </a:t>
            </a:r>
            <a:r>
              <a:rPr lang="en-US" altLang="en-US" sz="2000" smtClean="0">
                <a:solidFill>
                  <a:srgbClr val="FF3300"/>
                </a:solidFill>
                <a:latin typeface="Courier New" panose="02070309020205020404" pitchFamily="49" charset="0"/>
              </a:rPr>
              <a:t>// returns 2</a:t>
            </a:r>
            <a:endParaRPr lang="en-US" altLang="en-US" sz="200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1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Using an </a:t>
            </a:r>
            <a:r>
              <a:rPr lang="en-US" altLang="en-US" sz="3200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44259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To access items in an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dirty="0" smtClean="0"/>
              <a:t>, use the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get</a:t>
            </a:r>
            <a:r>
              <a:rPr lang="en-US" altLang="en-US" sz="2400" dirty="0" smtClean="0"/>
              <a:t> method</a:t>
            </a:r>
          </a:p>
          <a:p>
            <a:pPr lvl="1" eaLnBrk="1" hangingPunct="1">
              <a:buFontTx/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</a:rPr>
              <a:t>nameList.get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(1); </a:t>
            </a:r>
          </a:p>
          <a:p>
            <a:pPr lvl="1" eaLnBrk="1" hangingPunct="1">
              <a:buFontTx/>
              <a:buNone/>
            </a:pPr>
            <a:endParaRPr lang="en-US" altLang="en-US" sz="2000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dirty="0" smtClean="0"/>
              <a:t>In this statement 1 is the index of the item to get.</a:t>
            </a:r>
            <a:br>
              <a:rPr lang="en-US" altLang="en-US" sz="2000" dirty="0" smtClean="0"/>
            </a:b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an </a:t>
            </a:r>
            <a:r>
              <a:rPr lang="en-US" altLang="en-US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44259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dirty="0" smtClean="0"/>
              <a:t> class's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toString</a:t>
            </a:r>
            <a:r>
              <a:rPr lang="en-US" altLang="en-US" sz="2400" dirty="0" smtClean="0"/>
              <a:t> method r</a:t>
            </a:r>
            <a:r>
              <a:rPr lang="en-US" altLang="en-US" sz="2000" dirty="0" smtClean="0"/>
              <a:t>eturns a string representing all items in the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ArrayList</a:t>
            </a:r>
            <a:endParaRPr lang="en-US" altLang="en-US" sz="2000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nameList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);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sz="1800" dirty="0" smtClean="0"/>
              <a:t>This statement yields </a:t>
            </a:r>
            <a:r>
              <a:rPr lang="en-US" altLang="en-US" sz="2400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[ James, Catherine ]</a:t>
            </a:r>
          </a:p>
          <a:p>
            <a:pPr lvl="1" eaLnBrk="1" hangingPunct="1"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dirty="0" smtClean="0"/>
              <a:t> class's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remove</a:t>
            </a:r>
            <a:r>
              <a:rPr lang="en-US" altLang="en-US" sz="2400" dirty="0" smtClean="0"/>
              <a:t> method removes designated item from 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endParaRPr lang="en-US" altLang="en-US" sz="2400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nameList.remove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(1); </a:t>
            </a:r>
          </a:p>
          <a:p>
            <a:pPr lvl="1" eaLnBrk="1" hangingPunct="1">
              <a:buFontTx/>
              <a:buNone/>
            </a:pPr>
            <a:r>
              <a:rPr lang="en-US" altLang="en-US" sz="1800" dirty="0" smtClean="0"/>
              <a:t>This statement removes the second item.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6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an </a:t>
            </a:r>
            <a:r>
              <a:rPr lang="en-US" altLang="en-US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4425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dirty="0" smtClean="0"/>
              <a:t> class's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add</a:t>
            </a:r>
            <a:r>
              <a:rPr lang="en-US" altLang="en-US" sz="2400" dirty="0" smtClean="0"/>
              <a:t> method with one argument adds new items to the end of 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endParaRPr lang="en-US" altLang="en-US" sz="24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To insert items at a location of choice, use the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add</a:t>
            </a:r>
            <a:r>
              <a:rPr lang="en-US" altLang="en-US" sz="2400" dirty="0" smtClean="0"/>
              <a:t> method with two arguments: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nameList.add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(1, "Mary");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This statement inserts the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String</a:t>
            </a:r>
            <a:r>
              <a:rPr lang="en-US" altLang="en-US" sz="1800" dirty="0" smtClean="0"/>
              <a:t> "Mary" at index 1 </a:t>
            </a:r>
            <a:r>
              <a:rPr lang="en-US" altLang="en-US" sz="2400" dirty="0" smtClean="0"/>
              <a:t>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To replace an existing item, use the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set</a:t>
            </a:r>
            <a:r>
              <a:rPr lang="en-US" altLang="en-US" sz="2400" dirty="0" smtClean="0"/>
              <a:t> method: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nameList.set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(1, "Becky"); 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This statement replaces “Mary” with “Becky”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an </a:t>
            </a:r>
            <a:r>
              <a:rPr lang="en-US" altLang="en-US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90688"/>
            <a:ext cx="8077200" cy="4786311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An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z="2800" dirty="0" smtClean="0"/>
              <a:t> has a capacity, which is the number of items it can hold without increasing its size.</a:t>
            </a:r>
          </a:p>
          <a:p>
            <a:pPr eaLnBrk="1" hangingPunct="1"/>
            <a:r>
              <a:rPr lang="en-US" altLang="en-US" sz="2800" dirty="0" smtClean="0"/>
              <a:t>The default capacity of an 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800" dirty="0" smtClean="0"/>
              <a:t> is 10 items.</a:t>
            </a:r>
          </a:p>
          <a:p>
            <a:pPr eaLnBrk="1" hangingPunct="1"/>
            <a:r>
              <a:rPr lang="en-US" altLang="en-US" sz="2800" dirty="0" smtClean="0"/>
              <a:t>To designate a different capacity, use a parameterized constructor: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000" dirty="0" smtClean="0">
                <a:latin typeface="Courier New" panose="02070309020205020404" pitchFamily="49" charset="0"/>
              </a:rPr>
              <a:t/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18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&lt;String&gt; list = new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&lt;String&gt;(100);</a:t>
            </a:r>
            <a:endParaRPr lang="en-US" altLang="en-US" sz="20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600" dirty="0" smtClean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0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3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endParaRPr lang="en-US" altLang="en-US" smtClean="0"/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diamond operator</a:t>
            </a:r>
          </a:p>
          <a:p>
            <a:pPr lvl="1" eaLnBrk="1" hangingPunct="1"/>
            <a:r>
              <a:rPr lang="en-US" altLang="en-US" smtClean="0"/>
              <a:t>Beginning in Java 7, you can use the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altLang="en-US" smtClean="0"/>
              <a:t> operator for simpler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mtClean="0"/>
              <a:t> declarations:</a:t>
            </a:r>
          </a:p>
        </p:txBody>
      </p:sp>
      <p:sp>
        <p:nvSpPr>
          <p:cNvPr id="149508" name="TextBox 4"/>
          <p:cNvSpPr txBox="1">
            <a:spLocks noChangeArrowheads="1"/>
          </p:cNvSpPr>
          <p:nvPr/>
        </p:nvSpPr>
        <p:spPr bwMode="auto">
          <a:xfrm>
            <a:off x="1371600" y="5486400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Java infers the type of the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z="2400"/>
              <a:t> object from the variable declaration.</a:t>
            </a:r>
          </a:p>
        </p:txBody>
      </p:sp>
      <p:grpSp>
        <p:nvGrpSpPr>
          <p:cNvPr id="149509" name="Group 6"/>
          <p:cNvGrpSpPr>
            <a:grpSpLocks/>
          </p:cNvGrpSpPr>
          <p:nvPr/>
        </p:nvGrpSpPr>
        <p:grpSpPr bwMode="auto">
          <a:xfrm>
            <a:off x="304800" y="4038600"/>
            <a:ext cx="8229600" cy="1447800"/>
            <a:chOff x="304800" y="3124200"/>
            <a:chExt cx="8229600" cy="1447800"/>
          </a:xfrm>
        </p:grpSpPr>
        <p:sp>
          <p:nvSpPr>
            <p:cNvPr id="149512" name="TextBox 3"/>
            <p:cNvSpPr txBox="1">
              <a:spLocks noChangeArrowheads="1"/>
            </p:cNvSpPr>
            <p:nvPr/>
          </p:nvSpPr>
          <p:spPr bwMode="auto">
            <a:xfrm>
              <a:off x="304800" y="3429000"/>
              <a:ext cx="8229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  <a:cs typeface="Courier New" panose="02070309020205020404" pitchFamily="49" charset="0"/>
                </a:rPr>
                <a:t>ArrayList&lt;String&gt; list = new ArrayList&lt;&gt;();</a:t>
              </a:r>
            </a:p>
          </p:txBody>
        </p:sp>
        <p:sp>
          <p:nvSpPr>
            <p:cNvPr id="6" name="Arc 5"/>
            <p:cNvSpPr/>
            <p:nvPr/>
          </p:nvSpPr>
          <p:spPr bwMode="auto">
            <a:xfrm rot="5400000">
              <a:off x="4457700" y="1562100"/>
              <a:ext cx="1447800" cy="4572000"/>
            </a:xfrm>
            <a:prstGeom prst="arc">
              <a:avLst>
                <a:gd name="adj1" fmla="val 16200000"/>
                <a:gd name="adj2" fmla="val 5314074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triangle" w="lg" len="lg"/>
              <a:tailEnd type="none" w="med" len="med"/>
            </a:ln>
            <a:effectLst/>
          </p:spPr>
          <p:txBody>
            <a:bodyPr wrap="none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9510" name="TextBox 7"/>
          <p:cNvSpPr txBox="1">
            <a:spLocks noChangeArrowheads="1"/>
          </p:cNvSpPr>
          <p:nvPr/>
        </p:nvSpPr>
        <p:spPr bwMode="auto">
          <a:xfrm>
            <a:off x="4038600" y="3505200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No need to specify the data type here.</a:t>
            </a:r>
          </a:p>
        </p:txBody>
      </p:sp>
      <p:cxnSp>
        <p:nvCxnSpPr>
          <p:cNvPr id="149511" name="Straight Arrow Connector 9"/>
          <p:cNvCxnSpPr>
            <a:cxnSpLocks noChangeShapeType="1"/>
          </p:cNvCxnSpPr>
          <p:nvPr/>
        </p:nvCxnSpPr>
        <p:spPr bwMode="auto">
          <a:xfrm>
            <a:off x="7550021" y="3967163"/>
            <a:ext cx="0" cy="3810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5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and Files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6098" y="1661142"/>
            <a:ext cx="8001000" cy="4038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Saving the contents of an array to a file: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[] numbers = {10, 20, 30, 40, 50};</a:t>
            </a:r>
          </a:p>
          <a:p>
            <a:pPr lvl="1" eaLnBrk="1" hangingPunct="1"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PrintWriter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outputFile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     new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PrintWriter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("Values.txt");</a:t>
            </a:r>
          </a:p>
          <a:p>
            <a:pPr lvl="1" eaLnBrk="1" hangingPunct="1"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for (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0;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&lt;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numbers.length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++)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outputFile.println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(numbers[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]);</a:t>
            </a:r>
          </a:p>
          <a:p>
            <a:pPr lvl="1" eaLnBrk="1" hangingPunct="1"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outputFile.close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9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079" y="365126"/>
            <a:ext cx="8333445" cy="13255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Activity </a:t>
            </a:r>
            <a:r>
              <a:rPr lang="en-US" altLang="en-US" sz="3200" dirty="0" smtClean="0"/>
              <a:t>11   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080" y="1675138"/>
            <a:ext cx="8333445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Create an </a:t>
            </a:r>
            <a:r>
              <a:rPr lang="en-US" altLang="en-US" sz="2400" dirty="0" err="1" smtClean="0"/>
              <a:t>ArrayList</a:t>
            </a:r>
            <a:r>
              <a:rPr lang="en-US" altLang="en-US" sz="2400" dirty="0" smtClean="0"/>
              <a:t> of Integer and generate 50 random values in 1-100 to store in the </a:t>
            </a:r>
            <a:r>
              <a:rPr lang="en-US" altLang="en-US" sz="2400" dirty="0" err="1" smtClean="0"/>
              <a:t>ArrayList</a:t>
            </a:r>
            <a:endParaRPr lang="en-US" altLang="en-US" sz="2400" dirty="0" smtClean="0"/>
          </a:p>
          <a:p>
            <a:r>
              <a:rPr lang="en-US" altLang="en-US" dirty="0" smtClean="0"/>
              <a:t>Display the </a:t>
            </a:r>
            <a:r>
              <a:rPr lang="en-US" altLang="en-US" dirty="0" err="1" smtClean="0"/>
              <a:t>ArrayList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Sort the </a:t>
            </a:r>
            <a:r>
              <a:rPr lang="en-US" altLang="en-US" dirty="0" err="1" smtClean="0"/>
              <a:t>ArrayList</a:t>
            </a:r>
            <a:r>
              <a:rPr lang="en-US" altLang="en-US" dirty="0" smtClean="0"/>
              <a:t> using </a:t>
            </a:r>
            <a:r>
              <a:rPr lang="en-US" altLang="en-US" dirty="0" err="1" smtClean="0"/>
              <a:t>Collections.sort</a:t>
            </a:r>
            <a:r>
              <a:rPr lang="en-US" altLang="en-US" dirty="0" smtClean="0"/>
              <a:t>()</a:t>
            </a:r>
          </a:p>
          <a:p>
            <a:r>
              <a:rPr lang="en-US" altLang="en-US" dirty="0" smtClean="0"/>
              <a:t>Store the values in an external file called random.dat</a:t>
            </a:r>
            <a:endParaRPr lang="en-US" altLang="en-US" dirty="0"/>
          </a:p>
          <a:p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6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Two-Dimensional Arrays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2065338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A two-dimensional array is an array of arrays. 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It can be thought of as having rows and columns.</a:t>
            </a:r>
          </a:p>
        </p:txBody>
      </p:sp>
      <p:grpSp>
        <p:nvGrpSpPr>
          <p:cNvPr id="51204" name="Group 41"/>
          <p:cNvGrpSpPr>
            <a:grpSpLocks/>
          </p:cNvGrpSpPr>
          <p:nvPr/>
        </p:nvGrpSpPr>
        <p:grpSpPr bwMode="auto">
          <a:xfrm>
            <a:off x="1295400" y="3505200"/>
            <a:ext cx="6172200" cy="2451100"/>
            <a:chOff x="864" y="2256"/>
            <a:chExt cx="3888" cy="1544"/>
          </a:xfrm>
        </p:grpSpPr>
        <p:sp>
          <p:nvSpPr>
            <p:cNvPr id="51205" name="Rectangle 20"/>
            <p:cNvSpPr>
              <a:spLocks noChangeArrowheads="1"/>
            </p:cNvSpPr>
            <p:nvPr/>
          </p:nvSpPr>
          <p:spPr bwMode="auto">
            <a:xfrm>
              <a:off x="3900" y="3474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06" name="Rectangle 19"/>
            <p:cNvSpPr>
              <a:spLocks noChangeArrowheads="1"/>
            </p:cNvSpPr>
            <p:nvPr/>
          </p:nvSpPr>
          <p:spPr bwMode="auto">
            <a:xfrm>
              <a:off x="3048" y="3474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07" name="Rectangle 18"/>
            <p:cNvSpPr>
              <a:spLocks noChangeArrowheads="1"/>
            </p:cNvSpPr>
            <p:nvPr/>
          </p:nvSpPr>
          <p:spPr bwMode="auto">
            <a:xfrm>
              <a:off x="2196" y="3474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08" name="Rectangle 17"/>
            <p:cNvSpPr>
              <a:spLocks noChangeArrowheads="1"/>
            </p:cNvSpPr>
            <p:nvPr/>
          </p:nvSpPr>
          <p:spPr bwMode="auto">
            <a:xfrm>
              <a:off x="1344" y="3474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09" name="Rectangle 16"/>
            <p:cNvSpPr>
              <a:spLocks noChangeArrowheads="1"/>
            </p:cNvSpPr>
            <p:nvPr/>
          </p:nvSpPr>
          <p:spPr bwMode="auto">
            <a:xfrm>
              <a:off x="3900" y="3148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0" name="Rectangle 15"/>
            <p:cNvSpPr>
              <a:spLocks noChangeArrowheads="1"/>
            </p:cNvSpPr>
            <p:nvPr/>
          </p:nvSpPr>
          <p:spPr bwMode="auto">
            <a:xfrm>
              <a:off x="3048" y="3148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1" name="Rectangle 14"/>
            <p:cNvSpPr>
              <a:spLocks noChangeArrowheads="1"/>
            </p:cNvSpPr>
            <p:nvPr/>
          </p:nvSpPr>
          <p:spPr bwMode="auto">
            <a:xfrm>
              <a:off x="2196" y="3148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2" name="Rectangle 13"/>
            <p:cNvSpPr>
              <a:spLocks noChangeArrowheads="1"/>
            </p:cNvSpPr>
            <p:nvPr/>
          </p:nvSpPr>
          <p:spPr bwMode="auto">
            <a:xfrm>
              <a:off x="1344" y="3148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3" name="Rectangle 12"/>
            <p:cNvSpPr>
              <a:spLocks noChangeArrowheads="1"/>
            </p:cNvSpPr>
            <p:nvPr/>
          </p:nvSpPr>
          <p:spPr bwMode="auto">
            <a:xfrm>
              <a:off x="3900" y="2822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4" name="Rectangle 11"/>
            <p:cNvSpPr>
              <a:spLocks noChangeArrowheads="1"/>
            </p:cNvSpPr>
            <p:nvPr/>
          </p:nvSpPr>
          <p:spPr bwMode="auto">
            <a:xfrm>
              <a:off x="3048" y="2822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5" name="Rectangle 10"/>
            <p:cNvSpPr>
              <a:spLocks noChangeArrowheads="1"/>
            </p:cNvSpPr>
            <p:nvPr/>
          </p:nvSpPr>
          <p:spPr bwMode="auto">
            <a:xfrm>
              <a:off x="2196" y="2822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6" name="Rectangle 9"/>
            <p:cNvSpPr>
              <a:spLocks noChangeArrowheads="1"/>
            </p:cNvSpPr>
            <p:nvPr/>
          </p:nvSpPr>
          <p:spPr bwMode="auto">
            <a:xfrm>
              <a:off x="1344" y="2822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7" name="Rectangle 8"/>
            <p:cNvSpPr>
              <a:spLocks noChangeArrowheads="1"/>
            </p:cNvSpPr>
            <p:nvPr/>
          </p:nvSpPr>
          <p:spPr bwMode="auto">
            <a:xfrm>
              <a:off x="3900" y="2496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8" name="Rectangle 7"/>
            <p:cNvSpPr>
              <a:spLocks noChangeArrowheads="1"/>
            </p:cNvSpPr>
            <p:nvPr/>
          </p:nvSpPr>
          <p:spPr bwMode="auto">
            <a:xfrm>
              <a:off x="3048" y="2496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19" name="Rectangle 6"/>
            <p:cNvSpPr>
              <a:spLocks noChangeArrowheads="1"/>
            </p:cNvSpPr>
            <p:nvPr/>
          </p:nvSpPr>
          <p:spPr bwMode="auto">
            <a:xfrm>
              <a:off x="2196" y="2496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20" name="Rectangle 5"/>
            <p:cNvSpPr>
              <a:spLocks noChangeArrowheads="1"/>
            </p:cNvSpPr>
            <p:nvPr/>
          </p:nvSpPr>
          <p:spPr bwMode="auto">
            <a:xfrm>
              <a:off x="1344" y="2496"/>
              <a:ext cx="8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1344" y="2496"/>
              <a:ext cx="34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>
              <a:off x="1344" y="2822"/>
              <a:ext cx="34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>
              <a:off x="1344" y="3148"/>
              <a:ext cx="34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>
              <a:off x="1344" y="3474"/>
              <a:ext cx="34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>
              <a:off x="1344" y="3800"/>
              <a:ext cx="34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26" name="Line 26"/>
            <p:cNvSpPr>
              <a:spLocks noChangeShapeType="1"/>
            </p:cNvSpPr>
            <p:nvPr/>
          </p:nvSpPr>
          <p:spPr bwMode="auto">
            <a:xfrm>
              <a:off x="1344" y="2496"/>
              <a:ext cx="0" cy="130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>
              <a:off x="2196" y="2496"/>
              <a:ext cx="0" cy="1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>
              <a:off x="3048" y="2496"/>
              <a:ext cx="0" cy="1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>
              <a:off x="3900" y="2496"/>
              <a:ext cx="0" cy="1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auto">
            <a:xfrm>
              <a:off x="4752" y="2496"/>
              <a:ext cx="0" cy="130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51231" name="Text Box 33"/>
            <p:cNvSpPr txBox="1">
              <a:spLocks noChangeArrowheads="1"/>
            </p:cNvSpPr>
            <p:nvPr/>
          </p:nvSpPr>
          <p:spPr bwMode="auto">
            <a:xfrm>
              <a:off x="864" y="2544"/>
              <a:ext cx="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row 0</a:t>
              </a:r>
            </a:p>
          </p:txBody>
        </p:sp>
        <p:sp>
          <p:nvSpPr>
            <p:cNvPr id="51232" name="Text Box 34"/>
            <p:cNvSpPr txBox="1">
              <a:spLocks noChangeArrowheads="1"/>
            </p:cNvSpPr>
            <p:nvPr/>
          </p:nvSpPr>
          <p:spPr bwMode="auto">
            <a:xfrm>
              <a:off x="2304" y="2256"/>
              <a:ext cx="6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column 1</a:t>
              </a:r>
            </a:p>
          </p:txBody>
        </p:sp>
        <p:sp>
          <p:nvSpPr>
            <p:cNvPr id="51233" name="Text Box 35"/>
            <p:cNvSpPr txBox="1">
              <a:spLocks noChangeArrowheads="1"/>
            </p:cNvSpPr>
            <p:nvPr/>
          </p:nvSpPr>
          <p:spPr bwMode="auto">
            <a:xfrm>
              <a:off x="3168" y="2256"/>
              <a:ext cx="6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column 2</a:t>
              </a:r>
            </a:p>
          </p:txBody>
        </p:sp>
        <p:sp>
          <p:nvSpPr>
            <p:cNvPr id="51234" name="Text Box 36"/>
            <p:cNvSpPr txBox="1">
              <a:spLocks noChangeArrowheads="1"/>
            </p:cNvSpPr>
            <p:nvPr/>
          </p:nvSpPr>
          <p:spPr bwMode="auto">
            <a:xfrm>
              <a:off x="4032" y="2256"/>
              <a:ext cx="6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column 3</a:t>
              </a:r>
            </a:p>
          </p:txBody>
        </p:sp>
        <p:sp>
          <p:nvSpPr>
            <p:cNvPr id="51235" name="Text Box 37"/>
            <p:cNvSpPr txBox="1">
              <a:spLocks noChangeArrowheads="1"/>
            </p:cNvSpPr>
            <p:nvPr/>
          </p:nvSpPr>
          <p:spPr bwMode="auto">
            <a:xfrm>
              <a:off x="1440" y="2256"/>
              <a:ext cx="6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column 0</a:t>
              </a:r>
            </a:p>
          </p:txBody>
        </p:sp>
        <p:sp>
          <p:nvSpPr>
            <p:cNvPr id="51236" name="Text Box 38"/>
            <p:cNvSpPr txBox="1">
              <a:spLocks noChangeArrowheads="1"/>
            </p:cNvSpPr>
            <p:nvPr/>
          </p:nvSpPr>
          <p:spPr bwMode="auto">
            <a:xfrm>
              <a:off x="864" y="2880"/>
              <a:ext cx="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row 1</a:t>
              </a:r>
            </a:p>
          </p:txBody>
        </p:sp>
        <p:sp>
          <p:nvSpPr>
            <p:cNvPr id="51237" name="Text Box 39"/>
            <p:cNvSpPr txBox="1">
              <a:spLocks noChangeArrowheads="1"/>
            </p:cNvSpPr>
            <p:nvPr/>
          </p:nvSpPr>
          <p:spPr bwMode="auto">
            <a:xfrm>
              <a:off x="864" y="3216"/>
              <a:ext cx="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row 2</a:t>
              </a:r>
            </a:p>
          </p:txBody>
        </p:sp>
        <p:sp>
          <p:nvSpPr>
            <p:cNvPr id="51238" name="Text Box 40"/>
            <p:cNvSpPr txBox="1">
              <a:spLocks noChangeArrowheads="1"/>
            </p:cNvSpPr>
            <p:nvPr/>
          </p:nvSpPr>
          <p:spPr bwMode="auto">
            <a:xfrm>
              <a:off x="864" y="3504"/>
              <a:ext cx="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row 3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4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Declaring a two-dimensional array requires two sets of brackets and two size declarators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The first one is for the number of rows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The second one is for the number of columns.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800" smtClean="0">
              <a:latin typeface="Helvetica Neue"/>
              <a:ea typeface="Helvetica Neue"/>
              <a:cs typeface="Helvetica Neue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double[][] scores = new double[3][4];</a:t>
            </a:r>
            <a:b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</a:b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/>
            </a:r>
            <a:b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</a:br>
            <a:endParaRPr lang="en-US" altLang="en-US" sz="1800" b="1" smtClean="0">
              <a:latin typeface="Courier New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4000" b="1" smtClean="0">
              <a:latin typeface="Courier New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two sets of brackets in the data type indicate that the scores variable will reference a two-dimensional array.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Notice that each size declarator is enclosed in its own set of brackets.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Two-Dimensional Arrays</a:t>
            </a:r>
          </a:p>
        </p:txBody>
      </p:sp>
      <p:sp>
        <p:nvSpPr>
          <p:cNvPr id="52228" name="AutoShape 4"/>
          <p:cNvSpPr>
            <a:spLocks/>
          </p:cNvSpPr>
          <p:nvPr/>
        </p:nvSpPr>
        <p:spPr bwMode="auto">
          <a:xfrm rot="5400000">
            <a:off x="2328863" y="34290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1189038" y="3832225"/>
            <a:ext cx="2468562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two dimensional array</a:t>
            </a:r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5105400" y="3886200"/>
            <a:ext cx="690563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rows</a:t>
            </a:r>
          </a:p>
        </p:txBody>
      </p:sp>
      <p:sp>
        <p:nvSpPr>
          <p:cNvPr id="52231" name="Text Box 9"/>
          <p:cNvSpPr txBox="1">
            <a:spLocks noChangeArrowheads="1"/>
          </p:cNvSpPr>
          <p:nvPr/>
        </p:nvSpPr>
        <p:spPr bwMode="auto">
          <a:xfrm>
            <a:off x="5943600" y="3886200"/>
            <a:ext cx="1057275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columns</a:t>
            </a:r>
          </a:p>
        </p:txBody>
      </p:sp>
      <p:sp>
        <p:nvSpPr>
          <p:cNvPr id="52232" name="Line 10"/>
          <p:cNvSpPr>
            <a:spLocks noChangeShapeType="1"/>
          </p:cNvSpPr>
          <p:nvPr/>
        </p:nvSpPr>
        <p:spPr bwMode="auto">
          <a:xfrm flipV="1">
            <a:off x="5486400" y="358140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52233" name="Line 11"/>
          <p:cNvSpPr>
            <a:spLocks noChangeShapeType="1"/>
          </p:cNvSpPr>
          <p:nvPr/>
        </p:nvSpPr>
        <p:spPr bwMode="auto">
          <a:xfrm flipH="1" flipV="1">
            <a:off x="6019800" y="3581400"/>
            <a:ext cx="3048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4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Accessing Two-Dimensional Array Elements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When processing the data in a two-dimensional array, each element has two subscripts:</a:t>
            </a:r>
          </a:p>
          <a:p>
            <a:pPr lvl="1"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one for its row and </a:t>
            </a:r>
          </a:p>
          <a:p>
            <a:pPr lvl="1"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another for its column.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815" y="365126"/>
            <a:ext cx="8309035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Accessing Two-Dimensional Array Elements</a:t>
            </a:r>
          </a:p>
        </p:txBody>
      </p:sp>
      <p:sp>
        <p:nvSpPr>
          <p:cNvPr id="56323" name="Rectangle 55"/>
          <p:cNvSpPr>
            <a:spLocks noChangeArrowheads="1"/>
          </p:cNvSpPr>
          <p:nvPr/>
        </p:nvSpPr>
        <p:spPr bwMode="auto">
          <a:xfrm>
            <a:off x="7253288" y="36576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scores[0][3]</a:t>
            </a:r>
          </a:p>
        </p:txBody>
      </p:sp>
      <p:sp>
        <p:nvSpPr>
          <p:cNvPr id="56324" name="Rectangle 56"/>
          <p:cNvSpPr>
            <a:spLocks noChangeArrowheads="1"/>
          </p:cNvSpPr>
          <p:nvPr/>
        </p:nvSpPr>
        <p:spPr bwMode="auto">
          <a:xfrm>
            <a:off x="5800725" y="36576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scores[0][2]</a:t>
            </a:r>
          </a:p>
        </p:txBody>
      </p:sp>
      <p:sp>
        <p:nvSpPr>
          <p:cNvPr id="56325" name="Rectangle 57"/>
          <p:cNvSpPr>
            <a:spLocks noChangeArrowheads="1"/>
          </p:cNvSpPr>
          <p:nvPr/>
        </p:nvSpPr>
        <p:spPr bwMode="auto">
          <a:xfrm>
            <a:off x="4348163" y="36576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scores[0][1]</a:t>
            </a:r>
          </a:p>
        </p:txBody>
      </p:sp>
      <p:sp>
        <p:nvSpPr>
          <p:cNvPr id="56326" name="Rectangle 58"/>
          <p:cNvSpPr>
            <a:spLocks noChangeArrowheads="1"/>
          </p:cNvSpPr>
          <p:nvPr/>
        </p:nvSpPr>
        <p:spPr bwMode="auto">
          <a:xfrm>
            <a:off x="2895600" y="36576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scores[0][0]</a:t>
            </a:r>
          </a:p>
        </p:txBody>
      </p:sp>
      <p:sp>
        <p:nvSpPr>
          <p:cNvPr id="56327" name="Text Box 69"/>
          <p:cNvSpPr txBox="1">
            <a:spLocks noChangeArrowheads="1"/>
          </p:cNvSpPr>
          <p:nvPr/>
        </p:nvSpPr>
        <p:spPr bwMode="auto">
          <a:xfrm>
            <a:off x="2133600" y="3657600"/>
            <a:ext cx="71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row 0</a:t>
            </a:r>
          </a:p>
        </p:txBody>
      </p:sp>
      <p:sp>
        <p:nvSpPr>
          <p:cNvPr id="56328" name="Text Box 70"/>
          <p:cNvSpPr txBox="1">
            <a:spLocks noChangeArrowheads="1"/>
          </p:cNvSpPr>
          <p:nvPr/>
        </p:nvSpPr>
        <p:spPr bwMode="auto">
          <a:xfrm>
            <a:off x="45323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1</a:t>
            </a:r>
          </a:p>
        </p:txBody>
      </p:sp>
      <p:sp>
        <p:nvSpPr>
          <p:cNvPr id="56329" name="Text Box 71"/>
          <p:cNvSpPr txBox="1">
            <a:spLocks noChangeArrowheads="1"/>
          </p:cNvSpPr>
          <p:nvPr/>
        </p:nvSpPr>
        <p:spPr bwMode="auto">
          <a:xfrm>
            <a:off x="60055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2</a:t>
            </a:r>
          </a:p>
        </p:txBody>
      </p:sp>
      <p:sp>
        <p:nvSpPr>
          <p:cNvPr id="56330" name="Text Box 72"/>
          <p:cNvSpPr txBox="1">
            <a:spLocks noChangeArrowheads="1"/>
          </p:cNvSpPr>
          <p:nvPr/>
        </p:nvSpPr>
        <p:spPr bwMode="auto">
          <a:xfrm>
            <a:off x="74787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3</a:t>
            </a:r>
          </a:p>
        </p:txBody>
      </p:sp>
      <p:sp>
        <p:nvSpPr>
          <p:cNvPr id="56331" name="Text Box 73"/>
          <p:cNvSpPr txBox="1">
            <a:spLocks noChangeArrowheads="1"/>
          </p:cNvSpPr>
          <p:nvPr/>
        </p:nvSpPr>
        <p:spPr bwMode="auto">
          <a:xfrm>
            <a:off x="30591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0</a:t>
            </a:r>
          </a:p>
        </p:txBody>
      </p:sp>
      <p:sp>
        <p:nvSpPr>
          <p:cNvPr id="56332" name="Text Box 74"/>
          <p:cNvSpPr txBox="1">
            <a:spLocks noChangeArrowheads="1"/>
          </p:cNvSpPr>
          <p:nvPr/>
        </p:nvSpPr>
        <p:spPr bwMode="auto">
          <a:xfrm>
            <a:off x="2133600" y="4114800"/>
            <a:ext cx="71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row 1</a:t>
            </a:r>
          </a:p>
        </p:txBody>
      </p:sp>
      <p:sp>
        <p:nvSpPr>
          <p:cNvPr id="56333" name="Text Box 75"/>
          <p:cNvSpPr txBox="1">
            <a:spLocks noChangeArrowheads="1"/>
          </p:cNvSpPr>
          <p:nvPr/>
        </p:nvSpPr>
        <p:spPr bwMode="auto">
          <a:xfrm>
            <a:off x="2133600" y="4648200"/>
            <a:ext cx="71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row 2</a:t>
            </a:r>
          </a:p>
        </p:txBody>
      </p:sp>
      <p:sp>
        <p:nvSpPr>
          <p:cNvPr id="56334" name="Text Box 78"/>
          <p:cNvSpPr txBox="1">
            <a:spLocks noChangeArrowheads="1"/>
          </p:cNvSpPr>
          <p:nvPr/>
        </p:nvSpPr>
        <p:spPr bwMode="auto">
          <a:xfrm>
            <a:off x="228600" y="2441575"/>
            <a:ext cx="2433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Helvetica" pitchFamily="1" charset="0"/>
              </a:rPr>
              <a:t>The </a:t>
            </a:r>
            <a:r>
              <a:rPr lang="en-US" altLang="en-US" sz="1800" dirty="0">
                <a:latin typeface="Courier New" pitchFamily="49" charset="0"/>
              </a:rPr>
              <a:t>scores</a:t>
            </a:r>
            <a:r>
              <a:rPr lang="en-US" altLang="en-US" sz="1800" dirty="0">
                <a:latin typeface="Courier" pitchFamily="1" charset="0"/>
              </a:rPr>
              <a:t> </a:t>
            </a:r>
            <a:r>
              <a:rPr lang="en-US" altLang="en-US" sz="1800" dirty="0">
                <a:latin typeface="Helvetica" pitchFamily="1" charset="0"/>
              </a:rPr>
              <a:t>variable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Helvetica" pitchFamily="1" charset="0"/>
              </a:rPr>
              <a:t>holds the address of 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Helvetica" pitchFamily="1" charset="0"/>
              </a:rPr>
              <a:t>2D array of </a:t>
            </a:r>
            <a:r>
              <a:rPr lang="en-US" altLang="en-US" sz="1800" dirty="0">
                <a:latin typeface="Courier New" pitchFamily="49" charset="0"/>
              </a:rPr>
              <a:t>double</a:t>
            </a:r>
            <a:r>
              <a:rPr lang="en-US" altLang="en-US" sz="1800" dirty="0">
                <a:latin typeface="Helvetica" pitchFamily="1" charset="0"/>
              </a:rPr>
              <a:t>s.</a:t>
            </a:r>
            <a:endParaRPr lang="en-US" altLang="en-US" sz="1800" dirty="0">
              <a:latin typeface="Times New Roman" pitchFamily="18" charset="0"/>
            </a:endParaRPr>
          </a:p>
        </p:txBody>
      </p:sp>
      <p:sp>
        <p:nvSpPr>
          <p:cNvPr id="56335" name="Rectangle 79"/>
          <p:cNvSpPr>
            <a:spLocks noChangeArrowheads="1"/>
          </p:cNvSpPr>
          <p:nvPr/>
        </p:nvSpPr>
        <p:spPr bwMode="auto">
          <a:xfrm>
            <a:off x="685800" y="3429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sp>
        <p:nvSpPr>
          <p:cNvPr id="56336" name="Line 81"/>
          <p:cNvSpPr>
            <a:spLocks noChangeShapeType="1"/>
          </p:cNvSpPr>
          <p:nvPr/>
        </p:nvSpPr>
        <p:spPr bwMode="auto">
          <a:xfrm>
            <a:off x="16002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56337" name="Rectangle 82"/>
          <p:cNvSpPr>
            <a:spLocks noChangeArrowheads="1"/>
          </p:cNvSpPr>
          <p:nvPr/>
        </p:nvSpPr>
        <p:spPr bwMode="auto">
          <a:xfrm>
            <a:off x="7253288" y="41148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scores[1][3]</a:t>
            </a:r>
          </a:p>
        </p:txBody>
      </p:sp>
      <p:sp>
        <p:nvSpPr>
          <p:cNvPr id="56338" name="Rectangle 83"/>
          <p:cNvSpPr>
            <a:spLocks noChangeArrowheads="1"/>
          </p:cNvSpPr>
          <p:nvPr/>
        </p:nvSpPr>
        <p:spPr bwMode="auto">
          <a:xfrm>
            <a:off x="5800725" y="41148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scores[1][2]</a:t>
            </a:r>
          </a:p>
        </p:txBody>
      </p:sp>
      <p:sp>
        <p:nvSpPr>
          <p:cNvPr id="56339" name="Rectangle 84"/>
          <p:cNvSpPr>
            <a:spLocks noChangeArrowheads="1"/>
          </p:cNvSpPr>
          <p:nvPr/>
        </p:nvSpPr>
        <p:spPr bwMode="auto">
          <a:xfrm>
            <a:off x="4348163" y="41148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scores[1][1]</a:t>
            </a:r>
          </a:p>
        </p:txBody>
      </p:sp>
      <p:sp>
        <p:nvSpPr>
          <p:cNvPr id="56340" name="Rectangle 85"/>
          <p:cNvSpPr>
            <a:spLocks noChangeArrowheads="1"/>
          </p:cNvSpPr>
          <p:nvPr/>
        </p:nvSpPr>
        <p:spPr bwMode="auto">
          <a:xfrm>
            <a:off x="2895600" y="41148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scores[1][0]</a:t>
            </a:r>
          </a:p>
        </p:txBody>
      </p:sp>
      <p:sp>
        <p:nvSpPr>
          <p:cNvPr id="56341" name="Rectangle 86"/>
          <p:cNvSpPr>
            <a:spLocks noChangeArrowheads="1"/>
          </p:cNvSpPr>
          <p:nvPr/>
        </p:nvSpPr>
        <p:spPr bwMode="auto">
          <a:xfrm>
            <a:off x="7253288" y="45720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scores[2][3]</a:t>
            </a:r>
          </a:p>
        </p:txBody>
      </p:sp>
      <p:sp>
        <p:nvSpPr>
          <p:cNvPr id="56342" name="Rectangle 87"/>
          <p:cNvSpPr>
            <a:spLocks noChangeArrowheads="1"/>
          </p:cNvSpPr>
          <p:nvPr/>
        </p:nvSpPr>
        <p:spPr bwMode="auto">
          <a:xfrm>
            <a:off x="5800725" y="45720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scores[2][2]</a:t>
            </a:r>
          </a:p>
        </p:txBody>
      </p:sp>
      <p:sp>
        <p:nvSpPr>
          <p:cNvPr id="56343" name="Rectangle 88"/>
          <p:cNvSpPr>
            <a:spLocks noChangeArrowheads="1"/>
          </p:cNvSpPr>
          <p:nvPr/>
        </p:nvSpPr>
        <p:spPr bwMode="auto">
          <a:xfrm>
            <a:off x="4348163" y="45720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scores[2][1]</a:t>
            </a:r>
          </a:p>
        </p:txBody>
      </p:sp>
      <p:sp>
        <p:nvSpPr>
          <p:cNvPr id="56344" name="Rectangle 89"/>
          <p:cNvSpPr>
            <a:spLocks noChangeArrowheads="1"/>
          </p:cNvSpPr>
          <p:nvPr/>
        </p:nvSpPr>
        <p:spPr bwMode="auto">
          <a:xfrm>
            <a:off x="2895600" y="45720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scores[2][0]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8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5126"/>
            <a:ext cx="835037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Accessing Two-Dimensional Array Elements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971800" y="1752600"/>
            <a:ext cx="51054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Minion-Regular" charset="0"/>
              </a:rPr>
              <a:t>Accessing one of the elements in a two-dimensional array requires the use of both subscripts.</a:t>
            </a:r>
            <a:br>
              <a:rPr lang="en-US" altLang="en-US" sz="1800">
                <a:latin typeface="Minion-Regular" charset="0"/>
              </a:rPr>
            </a:br>
            <a:endParaRPr lang="en-US" altLang="en-US" sz="1800">
              <a:latin typeface="Minion-Regular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FF3300"/>
                </a:solidFill>
                <a:latin typeface="Courier New" pitchFamily="49" charset="0"/>
              </a:rPr>
              <a:t>scores[2][1] = 95;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253288" y="36576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800725" y="36576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4348163" y="36576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895600" y="36576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133600" y="3657600"/>
            <a:ext cx="71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row 0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45323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1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0055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4787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0591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133600" y="4114800"/>
            <a:ext cx="71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row 1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133600" y="4648200"/>
            <a:ext cx="71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row 2</a:t>
            </a:r>
          </a:p>
        </p:txBody>
      </p:sp>
      <p:sp>
        <p:nvSpPr>
          <p:cNvPr id="58383" name="Rectangle 17"/>
          <p:cNvSpPr>
            <a:spLocks noChangeArrowheads="1"/>
          </p:cNvSpPr>
          <p:nvPr/>
        </p:nvSpPr>
        <p:spPr bwMode="auto">
          <a:xfrm>
            <a:off x="685800" y="3429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sp>
        <p:nvSpPr>
          <p:cNvPr id="58384" name="Line 18"/>
          <p:cNvSpPr>
            <a:spLocks noChangeShapeType="1"/>
          </p:cNvSpPr>
          <p:nvPr/>
        </p:nvSpPr>
        <p:spPr bwMode="auto">
          <a:xfrm>
            <a:off x="16002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58385" name="Rectangle 19"/>
          <p:cNvSpPr>
            <a:spLocks noChangeArrowheads="1"/>
          </p:cNvSpPr>
          <p:nvPr/>
        </p:nvSpPr>
        <p:spPr bwMode="auto">
          <a:xfrm>
            <a:off x="7253288" y="41148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86" name="Rectangle 20"/>
          <p:cNvSpPr>
            <a:spLocks noChangeArrowheads="1"/>
          </p:cNvSpPr>
          <p:nvPr/>
        </p:nvSpPr>
        <p:spPr bwMode="auto">
          <a:xfrm>
            <a:off x="5800725" y="41148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87" name="Rectangle 21"/>
          <p:cNvSpPr>
            <a:spLocks noChangeArrowheads="1"/>
          </p:cNvSpPr>
          <p:nvPr/>
        </p:nvSpPr>
        <p:spPr bwMode="auto">
          <a:xfrm>
            <a:off x="4348163" y="41148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88" name="Rectangle 22"/>
          <p:cNvSpPr>
            <a:spLocks noChangeArrowheads="1"/>
          </p:cNvSpPr>
          <p:nvPr/>
        </p:nvSpPr>
        <p:spPr bwMode="auto">
          <a:xfrm>
            <a:off x="2895600" y="41148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89" name="Rectangle 23"/>
          <p:cNvSpPr>
            <a:spLocks noChangeArrowheads="1"/>
          </p:cNvSpPr>
          <p:nvPr/>
        </p:nvSpPr>
        <p:spPr bwMode="auto">
          <a:xfrm>
            <a:off x="7253288" y="45720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90" name="Rectangle 24"/>
          <p:cNvSpPr>
            <a:spLocks noChangeArrowheads="1"/>
          </p:cNvSpPr>
          <p:nvPr/>
        </p:nvSpPr>
        <p:spPr bwMode="auto">
          <a:xfrm>
            <a:off x="5800725" y="45720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91" name="Rectangle 25"/>
          <p:cNvSpPr>
            <a:spLocks noChangeArrowheads="1"/>
          </p:cNvSpPr>
          <p:nvPr/>
        </p:nvSpPr>
        <p:spPr bwMode="auto">
          <a:xfrm>
            <a:off x="4348163" y="45720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Times New Roman" pitchFamily="18" charset="0"/>
              </a:rPr>
              <a:t>95</a:t>
            </a:r>
            <a:endParaRPr lang="en-US" altLang="en-US" sz="2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8392" name="Rectangle 26"/>
          <p:cNvSpPr>
            <a:spLocks noChangeArrowheads="1"/>
          </p:cNvSpPr>
          <p:nvPr/>
        </p:nvSpPr>
        <p:spPr bwMode="auto">
          <a:xfrm>
            <a:off x="2895600" y="45720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8393" name="Text Box 31"/>
          <p:cNvSpPr txBox="1">
            <a:spLocks noChangeArrowheads="1"/>
          </p:cNvSpPr>
          <p:nvPr/>
        </p:nvSpPr>
        <p:spPr bwMode="auto">
          <a:xfrm>
            <a:off x="228600" y="2441575"/>
            <a:ext cx="2433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Helvetica" pitchFamily="1" charset="0"/>
              </a:rPr>
              <a:t>The </a:t>
            </a:r>
            <a:r>
              <a:rPr lang="en-US" altLang="en-US" sz="1800">
                <a:latin typeface="Courier New" pitchFamily="49" charset="0"/>
              </a:rPr>
              <a:t>scores</a:t>
            </a:r>
            <a:r>
              <a:rPr lang="en-US" altLang="en-US" sz="1800">
                <a:latin typeface="Courier" pitchFamily="1" charset="0"/>
              </a:rPr>
              <a:t> </a:t>
            </a:r>
            <a:r>
              <a:rPr lang="en-US" altLang="en-US" sz="1800">
                <a:latin typeface="Helvetica" pitchFamily="1" charset="0"/>
              </a:rPr>
              <a:t>variable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Helvetica" pitchFamily="1" charset="0"/>
              </a:rPr>
              <a:t>holds the address of 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Helvetica" pitchFamily="1" charset="0"/>
              </a:rPr>
              <a:t>2D array of </a:t>
            </a:r>
            <a:r>
              <a:rPr lang="en-US" altLang="en-US" sz="1800">
                <a:latin typeface="Courier New" pitchFamily="49" charset="0"/>
              </a:rPr>
              <a:t>double</a:t>
            </a:r>
            <a:r>
              <a:rPr lang="en-US" altLang="en-US" sz="1800">
                <a:latin typeface="Helvetica" pitchFamily="1" charset="0"/>
              </a:rPr>
              <a:t>s.</a:t>
            </a: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8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815" y="365126"/>
            <a:ext cx="8594785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Accessing Two-Dimensional Array Elements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Programs that process two-dimensional arrays can do so with nested loops.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To fill the scores array:</a:t>
            </a:r>
            <a:br>
              <a:rPr lang="en-US" altLang="en-US" dirty="0" smtClean="0">
                <a:latin typeface="Helvetica Neue"/>
                <a:ea typeface="Helvetica Neue"/>
                <a:cs typeface="Helvetica Neue"/>
              </a:rPr>
            </a:b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for (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row = 0; row &lt; 3; row++)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 for (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col = 0; col &lt; 4; col++)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	{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  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System.out.print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("Enter a score: ");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   scores[row][col] =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keyboard.nextDouble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();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 }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</p:txBody>
      </p:sp>
      <p:grpSp>
        <p:nvGrpSpPr>
          <p:cNvPr id="60420" name="Group 10"/>
          <p:cNvGrpSpPr>
            <a:grpSpLocks/>
          </p:cNvGrpSpPr>
          <p:nvPr/>
        </p:nvGrpSpPr>
        <p:grpSpPr bwMode="auto">
          <a:xfrm>
            <a:off x="5037826" y="2438400"/>
            <a:ext cx="2963174" cy="571500"/>
            <a:chOff x="5037826" y="2209800"/>
            <a:chExt cx="2963174" cy="571500"/>
          </a:xfrm>
        </p:grpSpPr>
        <p:sp>
          <p:nvSpPr>
            <p:cNvPr id="60427" name="Text Box 4"/>
            <p:cNvSpPr txBox="1">
              <a:spLocks noChangeArrowheads="1"/>
            </p:cNvSpPr>
            <p:nvPr/>
          </p:nvSpPr>
          <p:spPr bwMode="auto">
            <a:xfrm>
              <a:off x="5410200" y="2209800"/>
              <a:ext cx="2590800" cy="36933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dirty="0">
                  <a:solidFill>
                    <a:schemeClr val="hlink"/>
                  </a:solidFill>
                  <a:latin typeface="Times New Roman" pitchFamily="18" charset="0"/>
                </a:rPr>
                <a:t>Number of </a:t>
              </a:r>
              <a:r>
                <a:rPr lang="en-US" altLang="en-US" sz="1800" dirty="0" smtClean="0">
                  <a:solidFill>
                    <a:schemeClr val="hlink"/>
                  </a:solidFill>
                  <a:latin typeface="Times New Roman" pitchFamily="18" charset="0"/>
                </a:rPr>
                <a:t>rows</a:t>
              </a:r>
              <a:endParaRPr lang="en-US" altLang="en-US" sz="1800" dirty="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60428" name="Line 5"/>
            <p:cNvSpPr>
              <a:spLocks noChangeShapeType="1"/>
            </p:cNvSpPr>
            <p:nvPr/>
          </p:nvSpPr>
          <p:spPr bwMode="auto">
            <a:xfrm flipH="1">
              <a:off x="5037826" y="2590800"/>
              <a:ext cx="372374" cy="1905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</p:grpSp>
      <p:grpSp>
        <p:nvGrpSpPr>
          <p:cNvPr id="60421" name="Group 11"/>
          <p:cNvGrpSpPr>
            <a:grpSpLocks/>
          </p:cNvGrpSpPr>
          <p:nvPr/>
        </p:nvGrpSpPr>
        <p:grpSpPr bwMode="auto">
          <a:xfrm>
            <a:off x="5715000" y="3417887"/>
            <a:ext cx="2809875" cy="646331"/>
            <a:chOff x="5715000" y="3124200"/>
            <a:chExt cx="2809875" cy="646332"/>
          </a:xfrm>
        </p:grpSpPr>
        <p:sp>
          <p:nvSpPr>
            <p:cNvPr id="60425" name="Text Box 6"/>
            <p:cNvSpPr txBox="1">
              <a:spLocks noChangeArrowheads="1"/>
            </p:cNvSpPr>
            <p:nvPr/>
          </p:nvSpPr>
          <p:spPr bwMode="auto">
            <a:xfrm>
              <a:off x="6543675" y="3124200"/>
              <a:ext cx="1981200" cy="64633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dirty="0">
                  <a:solidFill>
                    <a:schemeClr val="hlink"/>
                  </a:solidFill>
                  <a:latin typeface="Times New Roman" pitchFamily="18" charset="0"/>
                </a:rPr>
                <a:t>Number of </a:t>
              </a:r>
              <a:r>
                <a:rPr lang="en-US" altLang="en-US" sz="1800" dirty="0" smtClean="0">
                  <a:solidFill>
                    <a:schemeClr val="hlink"/>
                  </a:solidFill>
                  <a:latin typeface="Times New Roman" pitchFamily="18" charset="0"/>
                </a:rPr>
                <a:t>columns</a:t>
              </a:r>
              <a:endParaRPr lang="en-US" altLang="en-US" sz="1800" dirty="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60426" name="Line 7"/>
            <p:cNvSpPr>
              <a:spLocks noChangeShapeType="1"/>
            </p:cNvSpPr>
            <p:nvPr/>
          </p:nvSpPr>
          <p:spPr bwMode="auto">
            <a:xfrm flipH="1">
              <a:off x="5715000" y="3276600"/>
              <a:ext cx="914400" cy="1905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</p:grpSp>
      <p:grpSp>
        <p:nvGrpSpPr>
          <p:cNvPr id="60422" name="Group 12"/>
          <p:cNvGrpSpPr>
            <a:grpSpLocks/>
          </p:cNvGrpSpPr>
          <p:nvPr/>
        </p:nvGrpSpPr>
        <p:grpSpPr bwMode="auto">
          <a:xfrm>
            <a:off x="5410200" y="5292725"/>
            <a:ext cx="3124200" cy="955675"/>
            <a:chOff x="5410200" y="5029200"/>
            <a:chExt cx="3124200" cy="955675"/>
          </a:xfrm>
        </p:grpSpPr>
        <p:sp>
          <p:nvSpPr>
            <p:cNvPr id="60423" name="Text Box 8"/>
            <p:cNvSpPr txBox="1">
              <a:spLocks noChangeArrowheads="1"/>
            </p:cNvSpPr>
            <p:nvPr/>
          </p:nvSpPr>
          <p:spPr bwMode="auto">
            <a:xfrm>
              <a:off x="6019800" y="5334000"/>
              <a:ext cx="2514600" cy="650875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chemeClr val="hlink"/>
                  </a:solidFill>
                  <a:latin typeface="Courier New" pitchFamily="49" charset="0"/>
                </a:rPr>
                <a:t>keyboard</a:t>
              </a:r>
              <a:r>
                <a:rPr lang="en-US" altLang="en-US" sz="1800">
                  <a:solidFill>
                    <a:schemeClr val="hlink"/>
                  </a:solidFill>
                  <a:latin typeface="Times New Roman" pitchFamily="18" charset="0"/>
                </a:rPr>
                <a:t> references a </a:t>
              </a:r>
              <a:r>
                <a:rPr lang="en-US" altLang="en-US" sz="1800">
                  <a:solidFill>
                    <a:schemeClr val="hlink"/>
                  </a:solidFill>
                  <a:latin typeface="Courier New" pitchFamily="49" charset="0"/>
                </a:rPr>
                <a:t>Scanner</a:t>
              </a:r>
              <a:r>
                <a:rPr lang="en-US" altLang="en-US" sz="1800">
                  <a:solidFill>
                    <a:schemeClr val="hlink"/>
                  </a:solidFill>
                  <a:latin typeface="Times New Roman" pitchFamily="18" charset="0"/>
                </a:rPr>
                <a:t> object</a:t>
              </a:r>
            </a:p>
          </p:txBody>
        </p:sp>
        <p:sp>
          <p:nvSpPr>
            <p:cNvPr id="60424" name="Line 9"/>
            <p:cNvSpPr>
              <a:spLocks noChangeShapeType="1"/>
            </p:cNvSpPr>
            <p:nvPr/>
          </p:nvSpPr>
          <p:spPr bwMode="auto">
            <a:xfrm flipH="1" flipV="1">
              <a:off x="5410200" y="5029200"/>
              <a:ext cx="609600" cy="6858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4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309" y="365126"/>
            <a:ext cx="815304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Accessing Two-Dimensional Array Elements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To print out 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scores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array:</a:t>
            </a:r>
            <a:br>
              <a:rPr lang="en-US" altLang="en-US" sz="28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for (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row = 0; row &lt; 3; row++)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for (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col = 0; col &lt; 4; col++)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	{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(scores[row][col]);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}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marL="0" indent="0" eaLnBrk="1" hangingPunct="1">
              <a:buNone/>
            </a:pP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4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10" y="319177"/>
            <a:ext cx="812033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Initializing a Two-Dimensional Array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415" y="1623204"/>
            <a:ext cx="81534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Initializing a two-dimensional array requires enclosing each row’s initialization list in its own set of braces.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[][] numbers = {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{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1, 2, 3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}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,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{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4, 5, 6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}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,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{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7, 8, 9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}</a:t>
            </a:r>
            <a:r>
              <a:rPr lang="en-US" altLang="en-US" sz="1800" b="1" dirty="0" smtClean="0">
                <a:solidFill>
                  <a:srgbClr val="FFFF00"/>
                </a:solidFill>
                <a:latin typeface="Courier New" pitchFamily="49" charset="0"/>
                <a:ea typeface="Helvetica Neue"/>
                <a:cs typeface="Helvetica Neue"/>
              </a:rPr>
              <a:t> 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};</a:t>
            </a:r>
          </a:p>
          <a:p>
            <a:pPr lvl="1" eaLnBrk="1" hangingPunct="1">
              <a:buFontTx/>
              <a:buNone/>
            </a:pPr>
            <a:endParaRPr lang="en-US" altLang="en-US" sz="1800" b="1" dirty="0" smtClean="0">
              <a:latin typeface="Courier New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Java automatically creates the array and fills its elements with the initialization values.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row 0    {1, 2, 3}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row 1    {4, 5, 6}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row 2    {7, 8, 9}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Declares an array with three rows and three columns.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0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Initializing a Two-Dimensional Array</a:t>
            </a:r>
          </a:p>
        </p:txBody>
      </p:sp>
      <p:sp>
        <p:nvSpPr>
          <p:cNvPr id="66563" name="Rectangle 5"/>
          <p:cNvSpPr>
            <a:spLocks noChangeArrowheads="1"/>
          </p:cNvSpPr>
          <p:nvPr/>
        </p:nvSpPr>
        <p:spPr bwMode="auto">
          <a:xfrm>
            <a:off x="5800725" y="36576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66564" name="Rectangle 6"/>
          <p:cNvSpPr>
            <a:spLocks noChangeArrowheads="1"/>
          </p:cNvSpPr>
          <p:nvPr/>
        </p:nvSpPr>
        <p:spPr bwMode="auto">
          <a:xfrm>
            <a:off x="4348163" y="36576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66565" name="Rectangle 7"/>
          <p:cNvSpPr>
            <a:spLocks noChangeArrowheads="1"/>
          </p:cNvSpPr>
          <p:nvPr/>
        </p:nvSpPr>
        <p:spPr bwMode="auto">
          <a:xfrm>
            <a:off x="2895600" y="36576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2133600" y="3657600"/>
            <a:ext cx="71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row 0</a:t>
            </a:r>
          </a:p>
        </p:txBody>
      </p:sp>
      <p:sp>
        <p:nvSpPr>
          <p:cNvPr id="66567" name="Text Box 9"/>
          <p:cNvSpPr txBox="1">
            <a:spLocks noChangeArrowheads="1"/>
          </p:cNvSpPr>
          <p:nvPr/>
        </p:nvSpPr>
        <p:spPr bwMode="auto">
          <a:xfrm>
            <a:off x="45323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1</a:t>
            </a:r>
          </a:p>
        </p:txBody>
      </p:sp>
      <p:sp>
        <p:nvSpPr>
          <p:cNvPr id="66568" name="Text Box 10"/>
          <p:cNvSpPr txBox="1">
            <a:spLocks noChangeArrowheads="1"/>
          </p:cNvSpPr>
          <p:nvPr/>
        </p:nvSpPr>
        <p:spPr bwMode="auto">
          <a:xfrm>
            <a:off x="60055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2</a:t>
            </a:r>
          </a:p>
        </p:txBody>
      </p:sp>
      <p:sp>
        <p:nvSpPr>
          <p:cNvPr id="66569" name="Text Box 12"/>
          <p:cNvSpPr txBox="1">
            <a:spLocks noChangeArrowheads="1"/>
          </p:cNvSpPr>
          <p:nvPr/>
        </p:nvSpPr>
        <p:spPr bwMode="auto">
          <a:xfrm>
            <a:off x="3059113" y="3248025"/>
            <a:ext cx="104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column 0</a:t>
            </a:r>
          </a:p>
        </p:txBody>
      </p:sp>
      <p:sp>
        <p:nvSpPr>
          <p:cNvPr id="66570" name="Text Box 13"/>
          <p:cNvSpPr txBox="1">
            <a:spLocks noChangeArrowheads="1"/>
          </p:cNvSpPr>
          <p:nvPr/>
        </p:nvSpPr>
        <p:spPr bwMode="auto">
          <a:xfrm>
            <a:off x="2133600" y="4114800"/>
            <a:ext cx="71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row 1</a:t>
            </a:r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2133600" y="4648200"/>
            <a:ext cx="71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row 2</a:t>
            </a:r>
          </a:p>
        </p:txBody>
      </p:sp>
      <p:sp>
        <p:nvSpPr>
          <p:cNvPr id="66572" name="Rectangle 16"/>
          <p:cNvSpPr>
            <a:spLocks noChangeArrowheads="1"/>
          </p:cNvSpPr>
          <p:nvPr/>
        </p:nvSpPr>
        <p:spPr bwMode="auto">
          <a:xfrm>
            <a:off x="685800" y="3429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sp>
        <p:nvSpPr>
          <p:cNvPr id="66573" name="Line 17"/>
          <p:cNvSpPr>
            <a:spLocks noChangeShapeType="1"/>
          </p:cNvSpPr>
          <p:nvPr/>
        </p:nvSpPr>
        <p:spPr bwMode="auto">
          <a:xfrm>
            <a:off x="16002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66574" name="Rectangle 19"/>
          <p:cNvSpPr>
            <a:spLocks noChangeArrowheads="1"/>
          </p:cNvSpPr>
          <p:nvPr/>
        </p:nvSpPr>
        <p:spPr bwMode="auto">
          <a:xfrm>
            <a:off x="5800725" y="41148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6575" name="Rectangle 20"/>
          <p:cNvSpPr>
            <a:spLocks noChangeArrowheads="1"/>
          </p:cNvSpPr>
          <p:nvPr/>
        </p:nvSpPr>
        <p:spPr bwMode="auto">
          <a:xfrm>
            <a:off x="4348163" y="41148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66576" name="Rectangle 21"/>
          <p:cNvSpPr>
            <a:spLocks noChangeArrowheads="1"/>
          </p:cNvSpPr>
          <p:nvPr/>
        </p:nvSpPr>
        <p:spPr bwMode="auto">
          <a:xfrm>
            <a:off x="2895600" y="41148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66577" name="Rectangle 23"/>
          <p:cNvSpPr>
            <a:spLocks noChangeArrowheads="1"/>
          </p:cNvSpPr>
          <p:nvPr/>
        </p:nvSpPr>
        <p:spPr bwMode="auto">
          <a:xfrm>
            <a:off x="5800725" y="45720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66578" name="Rectangle 24"/>
          <p:cNvSpPr>
            <a:spLocks noChangeArrowheads="1"/>
          </p:cNvSpPr>
          <p:nvPr/>
        </p:nvSpPr>
        <p:spPr bwMode="auto">
          <a:xfrm>
            <a:off x="4348163" y="4572000"/>
            <a:ext cx="1452562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66579" name="Rectangle 25"/>
          <p:cNvSpPr>
            <a:spLocks noChangeArrowheads="1"/>
          </p:cNvSpPr>
          <p:nvPr/>
        </p:nvSpPr>
        <p:spPr bwMode="auto">
          <a:xfrm>
            <a:off x="2895600" y="4572000"/>
            <a:ext cx="1452563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66580" name="Text Box 30"/>
          <p:cNvSpPr txBox="1">
            <a:spLocks noChangeArrowheads="1"/>
          </p:cNvSpPr>
          <p:nvPr/>
        </p:nvSpPr>
        <p:spPr bwMode="auto">
          <a:xfrm>
            <a:off x="228600" y="2444750"/>
            <a:ext cx="24050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The </a:t>
            </a:r>
            <a:r>
              <a:rPr lang="en-US" altLang="en-US" sz="1800">
                <a:latin typeface="Courier New" pitchFamily="49" charset="0"/>
              </a:rPr>
              <a:t>numbers</a:t>
            </a:r>
            <a:r>
              <a:rPr lang="en-US" altLang="en-US" sz="1800">
                <a:latin typeface="Times New Roman" pitchFamily="18" charset="0"/>
              </a:rPr>
              <a:t> variable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holds the address of 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2D array of </a:t>
            </a:r>
            <a:r>
              <a:rPr lang="en-US" altLang="en-US" sz="1800">
                <a:latin typeface="Courier New" pitchFamily="49" charset="0"/>
              </a:rPr>
              <a:t>int</a:t>
            </a:r>
            <a:r>
              <a:rPr lang="en-US" altLang="en-US" sz="1800">
                <a:latin typeface="Times New Roman" pitchFamily="18" charset="0"/>
              </a:rPr>
              <a:t> values.</a:t>
            </a:r>
          </a:p>
        </p:txBody>
      </p:sp>
      <p:sp>
        <p:nvSpPr>
          <p:cNvPr id="66581" name="Text Box 31"/>
          <p:cNvSpPr txBox="1">
            <a:spLocks noChangeArrowheads="1"/>
          </p:cNvSpPr>
          <p:nvPr/>
        </p:nvSpPr>
        <p:spPr bwMode="auto">
          <a:xfrm>
            <a:off x="3124200" y="1524000"/>
            <a:ext cx="384175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 err="1">
                <a:latin typeface="Courier New" pitchFamily="49" charset="0"/>
              </a:rPr>
              <a:t>int</a:t>
            </a:r>
            <a:r>
              <a:rPr lang="en-US" altLang="en-US" sz="1600" b="1" dirty="0">
                <a:latin typeface="Courier New" pitchFamily="49" charset="0"/>
              </a:rPr>
              <a:t>[][] numbers = {{1, 2, 3},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latin typeface="Courier New" pitchFamily="49" charset="0"/>
              </a:rPr>
              <a:t>                   {4, 5, 6},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latin typeface="Courier New" pitchFamily="49" charset="0"/>
              </a:rPr>
              <a:t>                   {7, 8, 9}};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dirty="0">
                <a:latin typeface="Times New Roman" pitchFamily="18" charset="0"/>
              </a:rPr>
              <a:t>produces:</a:t>
            </a:r>
          </a:p>
        </p:txBody>
      </p:sp>
      <p:cxnSp>
        <p:nvCxnSpPr>
          <p:cNvPr id="66582" name="AutoShape 32"/>
          <p:cNvCxnSpPr>
            <a:cxnSpLocks noChangeShapeType="1"/>
            <a:stCxn id="66581" idx="2"/>
            <a:endCxn id="66567" idx="0"/>
          </p:cNvCxnSpPr>
          <p:nvPr/>
        </p:nvCxnSpPr>
        <p:spPr bwMode="auto">
          <a:xfrm rot="16200000" flipH="1">
            <a:off x="4813300" y="3008313"/>
            <a:ext cx="471487" cy="7938"/>
          </a:xfrm>
          <a:prstGeom prst="bentConnector3">
            <a:avLst>
              <a:gd name="adj1" fmla="val 49833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and Files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294688" cy="4572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Reading the contents of a file into an array: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final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SIZE = 5;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// Assuming we know the size</a:t>
            </a:r>
            <a:r>
              <a:rPr lang="en-US" altLang="en-US" sz="1800" b="1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[] numbers = new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[SIZE]; 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= 0;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File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file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= new File ("Values.txt");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Scanner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inputFile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= new Scanner(file);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while (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inputFile.hasNext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() &amp;&amp;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&lt;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numbers.length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numbers[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] =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inputFile.nextInt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++;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</a:rPr>
              <a:t>inputFile.close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0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length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Field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Two-dimensional arrays are arrays of one-dimensional arrays.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length field of the array gives the number of rows in the array. 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Each row has a length constant tells how many columns is in that row.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Each row can have a different number of columns.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01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length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Field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To access 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length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fields of the array: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err="1" smtClean="0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[][] numbers = { { 1, 2, 3, 4 },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                    { 5, 6, 7 },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                    { 9, 10, 11, 12 } };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dirty="0" smtClean="0"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for (</a:t>
            </a:r>
            <a:r>
              <a:rPr lang="en-US" altLang="en-US" sz="1600" b="1" dirty="0" err="1" smtClean="0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 row = 0; row &lt; </a:t>
            </a:r>
            <a:r>
              <a:rPr lang="en-US" altLang="en-US" sz="1600" b="1" dirty="0" err="1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numbers.length</a:t>
            </a: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; row++)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  for (</a:t>
            </a:r>
            <a:r>
              <a:rPr lang="en-US" altLang="en-US" sz="1600" b="1" dirty="0" err="1" smtClean="0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 col = 0; col &lt; </a:t>
            </a:r>
            <a:r>
              <a:rPr lang="en-US" altLang="en-US" sz="1600" b="1" dirty="0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numbers[row].length</a:t>
            </a: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; col++)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    </a:t>
            </a:r>
            <a:r>
              <a:rPr lang="en-US" altLang="en-US" sz="1600" b="1" dirty="0" err="1" smtClean="0">
                <a:latin typeface="Courier New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(numbers[row][col]);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dirty="0" smtClean="0"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solidFill>
                <a:schemeClr val="accent2"/>
              </a:solidFill>
              <a:latin typeface="PrestigeElite" charset="0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PrestigeElite" charset="0"/>
                <a:ea typeface="Helvetica Neue"/>
                <a:cs typeface="Helvetica Neue"/>
              </a:rPr>
              <a:t>		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81000" y="2762250"/>
            <a:ext cx="7661275" cy="2266950"/>
            <a:chOff x="288" y="2064"/>
            <a:chExt cx="4685" cy="1082"/>
          </a:xfrm>
        </p:grpSpPr>
        <p:grpSp>
          <p:nvGrpSpPr>
            <p:cNvPr id="70667" name="Group 12"/>
            <p:cNvGrpSpPr>
              <a:grpSpLocks/>
            </p:cNvGrpSpPr>
            <p:nvPr/>
          </p:nvGrpSpPr>
          <p:grpSpPr bwMode="auto">
            <a:xfrm>
              <a:off x="288" y="2064"/>
              <a:ext cx="3072" cy="1008"/>
              <a:chOff x="288" y="2064"/>
              <a:chExt cx="3072" cy="1008"/>
            </a:xfrm>
          </p:grpSpPr>
          <p:sp>
            <p:nvSpPr>
              <p:cNvPr id="70673" name="Line 8"/>
              <p:cNvSpPr>
                <a:spLocks noChangeShapeType="1"/>
              </p:cNvSpPr>
              <p:nvPr/>
            </p:nvSpPr>
            <p:spPr bwMode="auto">
              <a:xfrm flipH="1">
                <a:off x="288" y="3072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  <p:sp>
            <p:nvSpPr>
              <p:cNvPr id="70674" name="Line 9"/>
              <p:cNvSpPr>
                <a:spLocks noChangeShapeType="1"/>
              </p:cNvSpPr>
              <p:nvPr/>
            </p:nvSpPr>
            <p:spPr bwMode="auto">
              <a:xfrm flipV="1">
                <a:off x="288" y="2064"/>
                <a:ext cx="0" cy="1008"/>
              </a:xfrm>
              <a:prstGeom prst="line">
                <a:avLst/>
              </a:prstGeom>
              <a:noFill/>
              <a:ln w="1905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  <p:sp>
            <p:nvSpPr>
              <p:cNvPr id="70675" name="Line 10"/>
              <p:cNvSpPr>
                <a:spLocks noChangeShapeType="1"/>
              </p:cNvSpPr>
              <p:nvPr/>
            </p:nvSpPr>
            <p:spPr bwMode="auto">
              <a:xfrm flipH="1">
                <a:off x="288" y="2064"/>
                <a:ext cx="3072" cy="0"/>
              </a:xfrm>
              <a:prstGeom prst="line">
                <a:avLst/>
              </a:prstGeom>
              <a:noFill/>
              <a:ln w="1905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  <p:sp>
            <p:nvSpPr>
              <p:cNvPr id="70676" name="Line 11"/>
              <p:cNvSpPr>
                <a:spLocks noChangeShapeType="1"/>
              </p:cNvSpPr>
              <p:nvPr/>
            </p:nvSpPr>
            <p:spPr bwMode="auto">
              <a:xfrm>
                <a:off x="3360" y="2064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</p:grpSp>
        <p:grpSp>
          <p:nvGrpSpPr>
            <p:cNvPr id="70668" name="Group 18"/>
            <p:cNvGrpSpPr>
              <a:grpSpLocks/>
            </p:cNvGrpSpPr>
            <p:nvPr/>
          </p:nvGrpSpPr>
          <p:grpSpPr bwMode="auto">
            <a:xfrm>
              <a:off x="3984" y="2496"/>
              <a:ext cx="336" cy="432"/>
              <a:chOff x="3984" y="2496"/>
              <a:chExt cx="336" cy="432"/>
            </a:xfrm>
          </p:grpSpPr>
          <p:sp>
            <p:nvSpPr>
              <p:cNvPr id="70670" name="Line 13"/>
              <p:cNvSpPr>
                <a:spLocks noChangeShapeType="1"/>
              </p:cNvSpPr>
              <p:nvPr/>
            </p:nvSpPr>
            <p:spPr bwMode="auto">
              <a:xfrm flipV="1">
                <a:off x="4320" y="2640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  <p:sp>
            <p:nvSpPr>
              <p:cNvPr id="70671" name="Line 15"/>
              <p:cNvSpPr>
                <a:spLocks noChangeShapeType="1"/>
              </p:cNvSpPr>
              <p:nvPr/>
            </p:nvSpPr>
            <p:spPr bwMode="auto">
              <a:xfrm flipH="1">
                <a:off x="3984" y="264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  <p:sp>
            <p:nvSpPr>
              <p:cNvPr id="70672" name="Line 16"/>
              <p:cNvSpPr>
                <a:spLocks noChangeShapeType="1"/>
              </p:cNvSpPr>
              <p:nvPr/>
            </p:nvSpPr>
            <p:spPr bwMode="auto">
              <a:xfrm flipV="1">
                <a:off x="3984" y="249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</p:grpSp>
        <p:sp>
          <p:nvSpPr>
            <p:cNvPr id="70669" name="Text Box 20"/>
            <p:cNvSpPr txBox="1">
              <a:spLocks noChangeArrowheads="1"/>
            </p:cNvSpPr>
            <p:nvPr/>
          </p:nvSpPr>
          <p:spPr bwMode="auto">
            <a:xfrm>
              <a:off x="624" y="2928"/>
              <a:ext cx="4349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FF00"/>
                  </a:solidFill>
                  <a:latin typeface="PrestigeElite" charset="0"/>
                </a:rPr>
                <a:t>Number of rows</a:t>
              </a:r>
              <a:r>
                <a:rPr lang="en-US" altLang="en-US" sz="2400">
                  <a:latin typeface="PrestigeElite" charset="0"/>
                </a:rPr>
                <a:t>	</a:t>
              </a:r>
              <a:r>
                <a:rPr lang="en-US" altLang="en-US" sz="2400">
                  <a:solidFill>
                    <a:schemeClr val="accent2"/>
                  </a:solidFill>
                  <a:latin typeface="PrestigeElite" charset="0"/>
                </a:rPr>
                <a:t>Number of columns in this row.</a:t>
              </a:r>
            </a:p>
          </p:txBody>
        </p:sp>
      </p:grpSp>
      <p:grpSp>
        <p:nvGrpSpPr>
          <p:cNvPr id="70661" name="Group 25"/>
          <p:cNvGrpSpPr>
            <a:grpSpLocks/>
          </p:cNvGrpSpPr>
          <p:nvPr/>
        </p:nvGrpSpPr>
        <p:grpSpPr bwMode="auto">
          <a:xfrm>
            <a:off x="1371600" y="2209800"/>
            <a:ext cx="7391400" cy="3684588"/>
            <a:chOff x="864" y="1392"/>
            <a:chExt cx="4656" cy="2321"/>
          </a:xfrm>
        </p:grpSpPr>
        <p:grpSp>
          <p:nvGrpSpPr>
            <p:cNvPr id="70662" name="Group 24"/>
            <p:cNvGrpSpPr>
              <a:grpSpLocks/>
            </p:cNvGrpSpPr>
            <p:nvPr/>
          </p:nvGrpSpPr>
          <p:grpSpPr bwMode="auto">
            <a:xfrm>
              <a:off x="3216" y="1392"/>
              <a:ext cx="2304" cy="2208"/>
              <a:chOff x="3216" y="1392"/>
              <a:chExt cx="2304" cy="2208"/>
            </a:xfrm>
          </p:grpSpPr>
          <p:sp>
            <p:nvSpPr>
              <p:cNvPr id="70664" name="Line 4"/>
              <p:cNvSpPr>
                <a:spLocks noChangeShapeType="1"/>
              </p:cNvSpPr>
              <p:nvPr/>
            </p:nvSpPr>
            <p:spPr bwMode="auto">
              <a:xfrm>
                <a:off x="4704" y="3600"/>
                <a:ext cx="81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  <p:sp>
            <p:nvSpPr>
              <p:cNvPr id="70665" name="Line 5"/>
              <p:cNvSpPr>
                <a:spLocks noChangeShapeType="1"/>
              </p:cNvSpPr>
              <p:nvPr/>
            </p:nvSpPr>
            <p:spPr bwMode="auto">
              <a:xfrm flipV="1">
                <a:off x="5520" y="1392"/>
                <a:ext cx="0" cy="220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  <p:sp>
            <p:nvSpPr>
              <p:cNvPr id="70666" name="Line 6"/>
              <p:cNvSpPr>
                <a:spLocks noChangeShapeType="1"/>
              </p:cNvSpPr>
              <p:nvPr/>
            </p:nvSpPr>
            <p:spPr bwMode="auto">
              <a:xfrm flipH="1" flipV="1">
                <a:off x="3216" y="1392"/>
                <a:ext cx="230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_tradnl"/>
              </a:p>
            </p:txBody>
          </p:sp>
        </p:grpSp>
        <p:sp>
          <p:nvSpPr>
            <p:cNvPr id="70663" name="Text Box 21"/>
            <p:cNvSpPr txBox="1">
              <a:spLocks noChangeArrowheads="1"/>
            </p:cNvSpPr>
            <p:nvPr/>
          </p:nvSpPr>
          <p:spPr bwMode="auto">
            <a:xfrm>
              <a:off x="864" y="3386"/>
              <a:ext cx="37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dirty="0">
                  <a:latin typeface="Times New Roman" pitchFamily="18" charset="0"/>
                </a:rPr>
                <a:t>The array can have variable length rows.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079" y="365126"/>
            <a:ext cx="8333445" cy="13255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Activity </a:t>
            </a:r>
            <a:r>
              <a:rPr lang="en-US" altLang="en-US" sz="3200" dirty="0" smtClean="0"/>
              <a:t>12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080" y="1675138"/>
            <a:ext cx="8333445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You have the following 2D array,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Create a method to get the sum of all the elements of this 2D array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lvl="1">
              <a:buNone/>
            </a:pPr>
            <a:r>
              <a:rPr lang="en-US" altLang="en-US" sz="1800" b="1" dirty="0" err="1">
                <a:latin typeface="Courier New" pitchFamily="49" charset="0"/>
                <a:ea typeface="Helvetica Neue"/>
                <a:cs typeface="Helvetica Neue"/>
              </a:rPr>
              <a:t>int</a:t>
            </a:r>
            <a:r>
              <a:rPr lang="en-US" altLang="en-US" sz="1800" b="1" dirty="0">
                <a:latin typeface="Courier New" pitchFamily="49" charset="0"/>
                <a:ea typeface="Helvetica Neue"/>
                <a:cs typeface="Helvetica Neue"/>
              </a:rPr>
              <a:t>[][] numbers = { { 1, 2, 3, 4 },</a:t>
            </a:r>
          </a:p>
          <a:p>
            <a:pPr lvl="1">
              <a:buNone/>
            </a:pPr>
            <a:r>
              <a:rPr lang="en-US" altLang="en-US" sz="1800" b="1" dirty="0">
                <a:latin typeface="Courier New" pitchFamily="49" charset="0"/>
                <a:ea typeface="Helvetica Neue"/>
                <a:cs typeface="Helvetica Neue"/>
              </a:rPr>
              <a:t>                    {5, 6, 7, 8},</a:t>
            </a:r>
          </a:p>
          <a:p>
            <a:pPr lvl="1">
              <a:buNone/>
            </a:pPr>
            <a:r>
              <a:rPr lang="en-US" altLang="en-US" sz="1800" b="1" dirty="0">
                <a:latin typeface="Courier New" pitchFamily="49" charset="0"/>
                <a:ea typeface="Helvetica Neue"/>
                <a:cs typeface="Helvetica Neue"/>
              </a:rPr>
              <a:t>                    {9, 10, 11, 12} };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Summing The Rows of a Two-Dimensional Array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229600" cy="4724400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en-US" altLang="en-US" sz="1800" b="1" smtClean="0"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int[][] numbers = {{ 1, 2, 3, 4},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                 {5, 6, 7, 8},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                 {9, 10, 11, 12}};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int total;</a:t>
            </a:r>
          </a:p>
          <a:p>
            <a:pPr lvl="1" eaLnBrk="1" hangingPunct="1">
              <a:buFontTx/>
              <a:buNone/>
            </a:pPr>
            <a:endParaRPr lang="en-US" altLang="en-US" sz="1800" b="1" smtClean="0"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for (int </a:t>
            </a:r>
            <a:r>
              <a:rPr lang="en-US" altLang="en-US" sz="1800" b="1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row </a:t>
            </a: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= 0; </a:t>
            </a:r>
            <a:r>
              <a:rPr lang="en-US" altLang="en-US" sz="1800" b="1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row</a:t>
            </a: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&lt; numbers.length;</a:t>
            </a:r>
            <a:r>
              <a:rPr lang="en-US" altLang="en-US" sz="1800" b="1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 row</a:t>
            </a: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++)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total = 0;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for (int </a:t>
            </a:r>
            <a:r>
              <a:rPr lang="en-US" altLang="en-US" sz="1800" b="1" smtClean="0">
                <a:solidFill>
                  <a:srgbClr val="00FF00"/>
                </a:solidFill>
                <a:latin typeface="Courier New" pitchFamily="49" charset="0"/>
                <a:ea typeface="Helvetica Neue"/>
                <a:cs typeface="Helvetica Neue"/>
              </a:rPr>
              <a:t>col</a:t>
            </a: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= 0; </a:t>
            </a:r>
            <a:r>
              <a:rPr lang="en-US" altLang="en-US" sz="1800" b="1" smtClean="0">
                <a:solidFill>
                  <a:srgbClr val="00FF00"/>
                </a:solidFill>
                <a:latin typeface="Courier New" pitchFamily="49" charset="0"/>
                <a:ea typeface="Helvetica Neue"/>
                <a:cs typeface="Helvetica Neue"/>
              </a:rPr>
              <a:t>col</a:t>
            </a: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&lt; numbers[row].length; </a:t>
            </a:r>
            <a:r>
              <a:rPr lang="en-US" altLang="en-US" sz="1800" b="1" smtClean="0">
                <a:solidFill>
                  <a:srgbClr val="00FF00"/>
                </a:solidFill>
                <a:latin typeface="Courier New" pitchFamily="49" charset="0"/>
                <a:ea typeface="Helvetica Neue"/>
                <a:cs typeface="Helvetica Neue"/>
              </a:rPr>
              <a:t>col</a:t>
            </a: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++)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  total += numbers[row][col];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System.out.println("Total of row " 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                   + row + " is " + total);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3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4672" y="365126"/>
            <a:ext cx="857465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Summing The Columns of a Two-Dimensional Array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int[][] numbers = {{1, 2, 3, 4},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                  {5, 6, 7, 8},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                  {9, 10, 11, 12}};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int total;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for (int </a:t>
            </a:r>
            <a:r>
              <a:rPr lang="en-US" altLang="en-US" sz="2000" b="1" smtClean="0">
                <a:solidFill>
                  <a:srgbClr val="00FF00"/>
                </a:solidFill>
                <a:latin typeface="Courier New" pitchFamily="49" charset="0"/>
                <a:ea typeface="Helvetica Neue"/>
                <a:cs typeface="Helvetica Neue"/>
              </a:rPr>
              <a:t>col</a:t>
            </a: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= 0; </a:t>
            </a:r>
            <a:r>
              <a:rPr lang="en-US" altLang="en-US" sz="2000" b="1" smtClean="0">
                <a:solidFill>
                  <a:srgbClr val="00FF00"/>
                </a:solidFill>
                <a:latin typeface="Courier New" pitchFamily="49" charset="0"/>
                <a:ea typeface="Helvetica Neue"/>
                <a:cs typeface="Helvetica Neue"/>
              </a:rPr>
              <a:t>col</a:t>
            </a: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&lt; numbers[0].length; </a:t>
            </a:r>
            <a:r>
              <a:rPr lang="en-US" altLang="en-US" sz="2000" b="1" smtClean="0">
                <a:solidFill>
                  <a:srgbClr val="00FF00"/>
                </a:solidFill>
                <a:latin typeface="Courier New" pitchFamily="49" charset="0"/>
                <a:ea typeface="Helvetica Neue"/>
                <a:cs typeface="Helvetica Neue"/>
              </a:rPr>
              <a:t>col</a:t>
            </a: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 total = 0;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 for (int </a:t>
            </a:r>
            <a:r>
              <a:rPr lang="en-US" altLang="en-US" sz="2000" b="1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row</a:t>
            </a: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= 0; </a:t>
            </a:r>
            <a:r>
              <a:rPr lang="en-US" altLang="en-US" sz="2000" b="1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row</a:t>
            </a: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&lt; numbers.length; </a:t>
            </a:r>
            <a:r>
              <a:rPr lang="en-US" altLang="en-US" sz="2000" b="1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row</a:t>
            </a: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   total += numbers[row][col];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 System.out.println("Total of column "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                     + col + " is " + total);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7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Passing and Returning Two-Dimensional Array References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There is no difference between passing a single or two-dimensional array as an argument to a method.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method must accept a two-dimensional array as a parameter.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Ragged Arrays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When the rows of a two-dimensional array are of different lengths, the array is known as a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ragged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array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You can create a ragged array by creating a two-dimensional array with a specific number of rows, but no columns.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		</a:t>
            </a: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int [][] ragged = new int [4][];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latin typeface="Courier New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Then create the individual rows.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ragged[0] = new int [3];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ragged[1] = new int [4];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ragged[2] = new int [5];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ragged[3] = new int [6];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0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More Than Two Dimensions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17526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Java does not limit the number of dimensions that an array may be.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More than three dimensions is hard to visualize, but can be useful in some programming problems.</a:t>
            </a:r>
          </a:p>
        </p:txBody>
      </p:sp>
      <p:pic>
        <p:nvPicPr>
          <p:cNvPr id="81924" name="Picture 4" descr="threeDarr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"/>
          <a:stretch>
            <a:fillRect/>
          </a:stretch>
        </p:blipFill>
        <p:spPr bwMode="auto">
          <a:xfrm>
            <a:off x="1600200" y="3614738"/>
            <a:ext cx="54864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6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Sequential Search Algorithm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2876" y="1485414"/>
            <a:ext cx="8621834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search algorithm is a method of locating a specific item in a larger collection of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i="1" dirty="0" smtClean="0"/>
              <a:t>sequential search algorithm </a:t>
            </a:r>
            <a:r>
              <a:rPr lang="en-US" altLang="en-US" dirty="0" smtClean="0"/>
              <a:t>uses a loop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sequentially step through an array,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compare each element with the search value,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stop when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the value is found 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the end of the array is </a:t>
            </a:r>
            <a:br>
              <a:rPr lang="en-US" altLang="en-US" sz="1800" dirty="0" smtClean="0"/>
            </a:br>
            <a:r>
              <a:rPr lang="en-US" altLang="en-US" sz="1800" dirty="0" smtClean="0"/>
              <a:t>encountered.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265" y="3261049"/>
            <a:ext cx="5400675" cy="3429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0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Bubble Sort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530220"/>
            <a:ext cx="8422044" cy="524380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Sorting takes an unordered collection and makes it an ordered one. 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dirty="0" smtClean="0"/>
              <a:t>In a bubble sort:</a:t>
            </a:r>
          </a:p>
          <a:p>
            <a:pPr lvl="1" eaLnBrk="1" hangingPunct="1"/>
            <a:r>
              <a:rPr lang="en-US" altLang="en-US" sz="2400" dirty="0" smtClean="0"/>
              <a:t>“Bubbling up” the largest element</a:t>
            </a:r>
          </a:p>
          <a:p>
            <a:pPr lvl="1" eaLnBrk="1" hangingPunct="1"/>
            <a:r>
              <a:rPr lang="en-US" altLang="en-US" sz="2400" dirty="0" smtClean="0"/>
              <a:t>Traverse a collection of elements </a:t>
            </a:r>
          </a:p>
          <a:p>
            <a:pPr lvl="2"/>
            <a:r>
              <a:rPr lang="en-US" altLang="en-US" sz="1900" dirty="0" smtClean="0"/>
              <a:t>Move from the front to the end</a:t>
            </a:r>
          </a:p>
          <a:p>
            <a:pPr lvl="2"/>
            <a:r>
              <a:rPr lang="en-US" altLang="en-US" sz="1900" dirty="0" smtClean="0"/>
              <a:t>Bubble the largest value to the end using pair-wise comparisons and swapping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58069" y="2205198"/>
            <a:ext cx="6452960" cy="1887745"/>
            <a:chOff x="1278731" y="1512215"/>
            <a:chExt cx="6520537" cy="3519369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280993" y="2286793"/>
              <a:ext cx="6518275" cy="71596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356644" y="2282032"/>
              <a:ext cx="0" cy="7127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374231" y="2282032"/>
              <a:ext cx="0" cy="7254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412456" y="2282032"/>
              <a:ext cx="0" cy="7254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5522119" y="2282032"/>
              <a:ext cx="0" cy="7254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6676231" y="2294732"/>
              <a:ext cx="0" cy="7000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103173" y="2270063"/>
              <a:ext cx="354012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5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661598" y="2257363"/>
              <a:ext cx="523875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12</a:t>
              </a:r>
              <a:endParaRPr lang="en-US" altLang="en-US" b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575747" y="2270063"/>
              <a:ext cx="523875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35</a:t>
              </a:r>
              <a:endParaRPr lang="en-US" altLang="en-US" b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489898" y="2270063"/>
              <a:ext cx="523875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42</a:t>
              </a:r>
              <a:endParaRPr lang="en-US" altLang="en-US" b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521522" y="2284351"/>
              <a:ext cx="523875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 dirty="0"/>
                <a:t>77</a:t>
              </a:r>
              <a:endParaRPr lang="en-US" altLang="en-US" b="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704585" y="2255777"/>
              <a:ext cx="693738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101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681296" y="3509176"/>
              <a:ext cx="5746750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 dirty="0"/>
                <a:t>1          2          3           4           5            6</a:t>
              </a:r>
              <a:endParaRPr lang="en-US" altLang="en-US" b="0" dirty="0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1278731" y="4252915"/>
              <a:ext cx="6518275" cy="778669"/>
              <a:chOff x="539" y="3875"/>
              <a:chExt cx="3074" cy="654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539" y="3925"/>
                <a:ext cx="3074" cy="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1015" y="3921"/>
                <a:ext cx="0" cy="5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1495" y="3921"/>
                <a:ext cx="0" cy="6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1985" y="3921"/>
                <a:ext cx="0" cy="6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2508" y="3921"/>
                <a:ext cx="0" cy="6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3052" y="3932"/>
                <a:ext cx="0" cy="5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715" y="3896"/>
                <a:ext cx="16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 dirty="0"/>
                  <a:t>5</a:t>
                </a:r>
                <a:endParaRPr lang="en-US" altLang="en-US" b="0" dirty="0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1142" y="3885"/>
                <a:ext cx="2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 dirty="0"/>
                  <a:t>12</a:t>
                </a:r>
                <a:endParaRPr lang="en-US" altLang="en-US" b="0" dirty="0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1622" y="3875"/>
                <a:ext cx="2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 dirty="0"/>
                  <a:t>35</a:t>
                </a:r>
                <a:endParaRPr lang="en-US" altLang="en-US" b="0" dirty="0"/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2123" y="3896"/>
                <a:ext cx="2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/>
                  <a:t>42</a:t>
                </a:r>
                <a:endParaRPr lang="en-US" altLang="en-US" b="0"/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2657" y="3885"/>
                <a:ext cx="2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/>
                  <a:t>77</a:t>
                </a:r>
                <a:endParaRPr lang="en-US" altLang="en-US" b="0"/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3148" y="3885"/>
                <a:ext cx="32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/>
                  <a:t>101</a:t>
                </a:r>
                <a:endParaRPr lang="en-US" altLang="en-US" b="0"/>
              </a:p>
            </p:txBody>
          </p:sp>
        </p:grp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624163" y="1512215"/>
              <a:ext cx="5968509" cy="861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 dirty="0"/>
                <a:t>1          2          3          4            5            6</a:t>
              </a:r>
              <a:endParaRPr lang="en-US" altLang="en-US" b="0" dirty="0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4412456" y="3177382"/>
              <a:ext cx="0" cy="900112"/>
            </a:xfrm>
            <a:prstGeom prst="line">
              <a:avLst/>
            </a:prstGeom>
            <a:noFill/>
            <a:ln w="76200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2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Returning an Array Reference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A method can return a reference to an array.</a:t>
            </a:r>
          </a:p>
          <a:p>
            <a:pPr eaLnBrk="1" hangingPunct="1"/>
            <a:r>
              <a:rPr lang="en-US" altLang="en-US" sz="2400" dirty="0" smtClean="0"/>
              <a:t>The return type of the method must be declared as an array of the right type.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public static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double[]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getArray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double[] array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= { 1.2, 2.3, 4.5, 6.7, 8.9 };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return array;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}</a:t>
            </a:r>
            <a:br>
              <a:rPr lang="en-US" altLang="en-US" sz="1800" b="1" dirty="0" smtClean="0">
                <a:latin typeface="Courier New" panose="02070309020205020404" pitchFamily="49" charset="0"/>
              </a:rPr>
            </a:b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getArray</a:t>
            </a:r>
            <a:r>
              <a:rPr lang="en-US" altLang="en-US" sz="2400" dirty="0" smtClean="0"/>
              <a:t> method is a public static method that returns an array of doubles.</a:t>
            </a:r>
            <a:r>
              <a:rPr lang="en-US" altLang="en-US" sz="2400" dirty="0" smtClean="0">
                <a:latin typeface="Minion-Regular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6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Bubble Sort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85087" y="1553481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2053"/>
          <p:cNvSpPr>
            <a:spLocks noChangeShapeType="1"/>
          </p:cNvSpPr>
          <p:nvPr/>
        </p:nvSpPr>
        <p:spPr bwMode="auto">
          <a:xfrm>
            <a:off x="1694737" y="1548718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2054"/>
          <p:cNvSpPr>
            <a:spLocks noChangeShapeType="1"/>
          </p:cNvSpPr>
          <p:nvPr/>
        </p:nvSpPr>
        <p:spPr bwMode="auto">
          <a:xfrm>
            <a:off x="2712324" y="1548718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2055"/>
          <p:cNvSpPr>
            <a:spLocks noChangeShapeType="1"/>
          </p:cNvSpPr>
          <p:nvPr/>
        </p:nvSpPr>
        <p:spPr bwMode="auto">
          <a:xfrm>
            <a:off x="3750549" y="1548718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2056"/>
          <p:cNvSpPr>
            <a:spLocks noChangeShapeType="1"/>
          </p:cNvSpPr>
          <p:nvPr/>
        </p:nvSpPr>
        <p:spPr bwMode="auto">
          <a:xfrm>
            <a:off x="4860212" y="1548718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Line 2057"/>
          <p:cNvSpPr>
            <a:spLocks noChangeShapeType="1"/>
          </p:cNvSpPr>
          <p:nvPr/>
        </p:nvSpPr>
        <p:spPr bwMode="auto">
          <a:xfrm>
            <a:off x="6014324" y="1561418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431837" y="1728106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990262" y="1715406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04412" y="1728106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818562" y="1728106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42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50187" y="174239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77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033249" y="171381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101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85087" y="1561418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694737" y="1561418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680324" y="1556656"/>
            <a:ext cx="2019300" cy="708025"/>
            <a:chOff x="760" y="2895"/>
            <a:chExt cx="1272" cy="446"/>
          </a:xfrm>
        </p:grpSpPr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760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42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396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77</a:t>
              </a:r>
            </a:p>
          </p:txBody>
        </p:sp>
      </p:grp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80324" y="2422839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Line 5"/>
          <p:cNvSpPr>
            <a:spLocks noChangeShapeType="1"/>
          </p:cNvSpPr>
          <p:nvPr/>
        </p:nvSpPr>
        <p:spPr bwMode="auto">
          <a:xfrm>
            <a:off x="1689974" y="2418076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Line 6"/>
          <p:cNvSpPr>
            <a:spLocks noChangeShapeType="1"/>
          </p:cNvSpPr>
          <p:nvPr/>
        </p:nvSpPr>
        <p:spPr bwMode="auto">
          <a:xfrm>
            <a:off x="2707561" y="2418076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3745786" y="2418076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Line 8"/>
          <p:cNvSpPr>
            <a:spLocks noChangeShapeType="1"/>
          </p:cNvSpPr>
          <p:nvPr/>
        </p:nvSpPr>
        <p:spPr bwMode="auto">
          <a:xfrm>
            <a:off x="4855449" y="2418076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6009561" y="2430776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427074" y="2597464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985499" y="2584764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899649" y="2597464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35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1813799" y="2597464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77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845424" y="2611751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028486" y="2583176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101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1689974" y="2418076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2728199" y="2418076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1726486" y="2435539"/>
            <a:ext cx="2019300" cy="708025"/>
            <a:chOff x="760" y="2895"/>
            <a:chExt cx="1272" cy="446"/>
          </a:xfrm>
        </p:grpSpPr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760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35</a:t>
              </a: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1396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77</a:t>
              </a:r>
            </a:p>
          </p:txBody>
        </p:sp>
      </p:grp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691436" y="3300336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2" name="Line 5"/>
          <p:cNvSpPr>
            <a:spLocks noChangeShapeType="1"/>
          </p:cNvSpPr>
          <p:nvPr/>
        </p:nvSpPr>
        <p:spPr bwMode="auto">
          <a:xfrm>
            <a:off x="1701086" y="3295573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Line 6"/>
          <p:cNvSpPr>
            <a:spLocks noChangeShapeType="1"/>
          </p:cNvSpPr>
          <p:nvPr/>
        </p:nvSpPr>
        <p:spPr bwMode="auto">
          <a:xfrm>
            <a:off x="2718673" y="3295573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Line 7"/>
          <p:cNvSpPr>
            <a:spLocks noChangeShapeType="1"/>
          </p:cNvSpPr>
          <p:nvPr/>
        </p:nvSpPr>
        <p:spPr bwMode="auto">
          <a:xfrm>
            <a:off x="3756898" y="3295573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4866561" y="3295573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6020673" y="3308273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438186" y="3474961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996611" y="3462261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12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2910761" y="3474961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77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1824911" y="3474961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856536" y="348924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039598" y="346067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101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2747248" y="3308273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756898" y="3308273"/>
            <a:ext cx="1095375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2747249" y="3303511"/>
            <a:ext cx="2087564" cy="708025"/>
            <a:chOff x="760" y="2895"/>
            <a:chExt cx="1272" cy="446"/>
          </a:xfrm>
        </p:grpSpPr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760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396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77</a:t>
              </a:r>
            </a:p>
          </p:txBody>
        </p:sp>
      </p:grp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702712" y="4148024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Line 1029"/>
          <p:cNvSpPr>
            <a:spLocks noChangeShapeType="1"/>
          </p:cNvSpPr>
          <p:nvPr/>
        </p:nvSpPr>
        <p:spPr bwMode="auto">
          <a:xfrm>
            <a:off x="1712362" y="4143261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3" name="Line 1030"/>
          <p:cNvSpPr>
            <a:spLocks noChangeShapeType="1"/>
          </p:cNvSpPr>
          <p:nvPr/>
        </p:nvSpPr>
        <p:spPr bwMode="auto">
          <a:xfrm>
            <a:off x="2729949" y="4143261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Line 1031"/>
          <p:cNvSpPr>
            <a:spLocks noChangeShapeType="1"/>
          </p:cNvSpPr>
          <p:nvPr/>
        </p:nvSpPr>
        <p:spPr bwMode="auto">
          <a:xfrm>
            <a:off x="3768174" y="4143261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5" name="Line 1032"/>
          <p:cNvSpPr>
            <a:spLocks noChangeShapeType="1"/>
          </p:cNvSpPr>
          <p:nvPr/>
        </p:nvSpPr>
        <p:spPr bwMode="auto">
          <a:xfrm>
            <a:off x="4877837" y="4143261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6" name="Line 1033"/>
          <p:cNvSpPr>
            <a:spLocks noChangeShapeType="1"/>
          </p:cNvSpPr>
          <p:nvPr/>
        </p:nvSpPr>
        <p:spPr bwMode="auto">
          <a:xfrm>
            <a:off x="6031949" y="4155961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6449462" y="4322649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4007887" y="4309949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77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2922037" y="4322649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836187" y="4322649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867812" y="4336936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5050874" y="4308361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101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3782462" y="4143261"/>
            <a:ext cx="1081087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4877837" y="4143261"/>
            <a:ext cx="1152525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680324" y="5010260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8" name="Line 5"/>
          <p:cNvSpPr>
            <a:spLocks noChangeShapeType="1"/>
          </p:cNvSpPr>
          <p:nvPr/>
        </p:nvSpPr>
        <p:spPr bwMode="auto">
          <a:xfrm>
            <a:off x="1689974" y="5005497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9" name="Line 6"/>
          <p:cNvSpPr>
            <a:spLocks noChangeShapeType="1"/>
          </p:cNvSpPr>
          <p:nvPr/>
        </p:nvSpPr>
        <p:spPr bwMode="auto">
          <a:xfrm>
            <a:off x="2707561" y="5005497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Line 7"/>
          <p:cNvSpPr>
            <a:spLocks noChangeShapeType="1"/>
          </p:cNvSpPr>
          <p:nvPr/>
        </p:nvSpPr>
        <p:spPr bwMode="auto">
          <a:xfrm>
            <a:off x="3745786" y="5005497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Line 8"/>
          <p:cNvSpPr>
            <a:spLocks noChangeShapeType="1"/>
          </p:cNvSpPr>
          <p:nvPr/>
        </p:nvSpPr>
        <p:spPr bwMode="auto">
          <a:xfrm>
            <a:off x="4855449" y="5005497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2" name="Line 9"/>
          <p:cNvSpPr>
            <a:spLocks noChangeShapeType="1"/>
          </p:cNvSpPr>
          <p:nvPr/>
        </p:nvSpPr>
        <p:spPr bwMode="auto">
          <a:xfrm>
            <a:off x="6009561" y="5018197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6427074" y="518488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5</a:t>
            </a: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3985499" y="517218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77</a:t>
            </a:r>
            <a:endParaRPr lang="en-US" altLang="en-US" b="0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2899649" y="518488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1813799" y="518488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845424" y="519917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5028486" y="5170597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101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869736" y="5002322"/>
            <a:ext cx="1139825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6022261" y="5002322"/>
            <a:ext cx="1152525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4869737" y="5008672"/>
            <a:ext cx="2328864" cy="708025"/>
            <a:chOff x="760" y="2895"/>
            <a:chExt cx="1272" cy="446"/>
          </a:xfrm>
        </p:grpSpPr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760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1396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101</a:t>
              </a:r>
            </a:p>
          </p:txBody>
        </p:sp>
      </p:grp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683256" y="5862747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8" name="Line 5"/>
          <p:cNvSpPr>
            <a:spLocks noChangeShapeType="1"/>
          </p:cNvSpPr>
          <p:nvPr/>
        </p:nvSpPr>
        <p:spPr bwMode="auto">
          <a:xfrm>
            <a:off x="1692906" y="5857984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9" name="Line 6"/>
          <p:cNvSpPr>
            <a:spLocks noChangeShapeType="1"/>
          </p:cNvSpPr>
          <p:nvPr/>
        </p:nvSpPr>
        <p:spPr bwMode="auto">
          <a:xfrm>
            <a:off x="2710493" y="5857984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0" name="Line 7"/>
          <p:cNvSpPr>
            <a:spLocks noChangeShapeType="1"/>
          </p:cNvSpPr>
          <p:nvPr/>
        </p:nvSpPr>
        <p:spPr bwMode="auto">
          <a:xfrm>
            <a:off x="3748718" y="5857984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1" name="Line 8"/>
          <p:cNvSpPr>
            <a:spLocks noChangeShapeType="1"/>
          </p:cNvSpPr>
          <p:nvPr/>
        </p:nvSpPr>
        <p:spPr bwMode="auto">
          <a:xfrm>
            <a:off x="4858381" y="5857984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2" name="Line 9"/>
          <p:cNvSpPr>
            <a:spLocks noChangeShapeType="1"/>
          </p:cNvSpPr>
          <p:nvPr/>
        </p:nvSpPr>
        <p:spPr bwMode="auto">
          <a:xfrm>
            <a:off x="6012493" y="5870684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6430006" y="6037372"/>
            <a:ext cx="70051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101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988431" y="602467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77</a:t>
            </a:r>
            <a:endParaRPr lang="en-US" altLang="en-US" b="0"/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2902581" y="603737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1816731" y="603737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848356" y="6051659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5295766" y="6008447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3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Sorting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2895" y="2082865"/>
            <a:ext cx="3769256" cy="2647755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37701" y="1614830"/>
            <a:ext cx="3455850" cy="68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dirty="0" smtClean="0"/>
              <a:t>Using java </a:t>
            </a:r>
            <a:r>
              <a:rPr lang="en-US" altLang="en-US" dirty="0" err="1" smtClean="0"/>
              <a:t>Arrays.sort</a:t>
            </a:r>
            <a:r>
              <a:rPr lang="en-US" altLang="en-US" dirty="0" smtClean="0"/>
              <a:t>()</a:t>
            </a:r>
            <a:endParaRPr lang="en-US" altLang="en-US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474757"/>
            <a:ext cx="4234797" cy="484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7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 Arrays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16954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Arrays are not limited to primitive data.</a:t>
            </a:r>
          </a:p>
          <a:p>
            <a:pPr eaLnBrk="1" hangingPunct="1"/>
            <a:r>
              <a:rPr lang="en-US" altLang="en-US" sz="2400" dirty="0" smtClean="0"/>
              <a:t>An array of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String</a:t>
            </a:r>
            <a:r>
              <a:rPr lang="en-US" altLang="en-US" sz="2400" dirty="0" smtClean="0"/>
              <a:t> objects can be created: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String[] names = { "Bill", "Susan", "Steven", "Jean" };</a:t>
            </a:r>
            <a:endParaRPr lang="en-US" altLang="en-US" dirty="0"/>
          </a:p>
          <a:p>
            <a:pPr lvl="1" eaLnBrk="1" hangingPunct="1">
              <a:buFontTx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04800" y="2908299"/>
            <a:ext cx="8294688" cy="1622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mtClean="0"/>
              <a:t>If an initialization list is not provided, the </a:t>
            </a:r>
            <a:r>
              <a:rPr lang="en-US" altLang="en-US" smtClean="0">
                <a:latin typeface="Courier New" panose="02070309020205020404" pitchFamily="49" charset="0"/>
              </a:rPr>
              <a:t>new</a:t>
            </a:r>
            <a:r>
              <a:rPr lang="en-US" altLang="en-US" smtClean="0"/>
              <a:t> keyword must be used to create the array: </a:t>
            </a:r>
            <a:br>
              <a:rPr lang="en-US" altLang="en-US" smtClean="0"/>
            </a:br>
            <a:r>
              <a:rPr lang="en-US" altLang="en-US" sz="2000" b="1" smtClean="0">
                <a:latin typeface="Courier New" panose="02070309020205020404" pitchFamily="49" charset="0"/>
              </a:rPr>
              <a:t>String[] names = new String[4];</a:t>
            </a:r>
            <a:endParaRPr lang="en-US" altLang="en-US" sz="2000" b="1" dirty="0" smtClean="0">
              <a:latin typeface="Courier New" panose="02070309020205020404" pitchFamily="49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19398" y="4044950"/>
            <a:ext cx="8294688" cy="1622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</a:pPr>
            <a:r>
              <a:rPr lang="en-US" altLang="en-US" dirty="0" smtClean="0"/>
              <a:t>When an array is created in this manner, each element of the array must be initialized.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600325" y="4856260"/>
            <a:ext cx="2927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names[0] = "Bill";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names[1] = "Susan";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names[2] = "Steven";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names[3] = "Jean";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Calling </a:t>
            </a:r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Methods On Array Elements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 objects have several methods, including: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toUpperCase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compareTo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equals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charAt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Each element of a </a:t>
            </a: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 array is a </a:t>
            </a: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 object.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can be used by using the array name and index as before.</a:t>
            </a:r>
            <a:br>
              <a:rPr lang="en-US" altLang="en-US" sz="2400" smtClean="0"/>
            </a:br>
            <a:endParaRPr lang="en-US" altLang="en-US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System.out.println(names[0].toUpperCase());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char letter = names[3].charAt(0);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1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</a:t>
            </a:r>
            <a:r>
              <a:rPr lang="en-US" altLang="en-US" sz="3200" smtClean="0">
                <a:latin typeface="Courier New" panose="02070309020205020404" pitchFamily="49" charset="0"/>
              </a:rPr>
              <a:t>length</a:t>
            </a:r>
            <a:r>
              <a:rPr lang="en-US" altLang="en-US" sz="3200" smtClean="0"/>
              <a:t> Field &amp; The </a:t>
            </a:r>
            <a:r>
              <a:rPr lang="en-US" altLang="en-US" sz="3200" smtClean="0">
                <a:latin typeface="Courier New" panose="02070309020205020404" pitchFamily="49" charset="0"/>
              </a:rPr>
              <a:t>length</a:t>
            </a:r>
            <a:r>
              <a:rPr lang="en-US" altLang="en-US" sz="3200" smtClean="0"/>
              <a:t> Method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Arrays have a </a:t>
            </a:r>
            <a:r>
              <a:rPr lang="en-US" altLang="en-US" sz="2400" b="1" smtClean="0">
                <a:latin typeface="Courier New" panose="02070309020205020404" pitchFamily="49" charset="0"/>
              </a:rPr>
              <a:t>final</a:t>
            </a:r>
            <a:r>
              <a:rPr lang="en-US" altLang="en-US" sz="2400" b="1" smtClean="0"/>
              <a:t> field</a:t>
            </a:r>
            <a:r>
              <a:rPr lang="en-US" altLang="en-US" sz="2400" smtClean="0"/>
              <a:t> named </a:t>
            </a:r>
            <a:r>
              <a:rPr lang="en-US" altLang="en-US" sz="2400" smtClean="0">
                <a:solidFill>
                  <a:srgbClr val="00FF00"/>
                </a:solidFill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String objects have a </a:t>
            </a:r>
            <a:r>
              <a:rPr lang="en-US" altLang="en-US" sz="2400" b="1" smtClean="0"/>
              <a:t>method </a:t>
            </a:r>
            <a:r>
              <a:rPr lang="en-US" altLang="en-US" sz="2400" smtClean="0"/>
              <a:t>named </a:t>
            </a:r>
            <a:r>
              <a:rPr lang="en-US" altLang="en-US" sz="2400" smtClean="0">
                <a:solidFill>
                  <a:srgbClr val="FF3300"/>
                </a:solidFill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display the length of each string held in a </a:t>
            </a: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 array: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for (int i = 0; i &lt; names.</a:t>
            </a:r>
            <a:r>
              <a:rPr lang="en-US" altLang="en-US" sz="2000" b="1" smtClean="0">
                <a:solidFill>
                  <a:srgbClr val="00FF00"/>
                </a:solidFill>
                <a:latin typeface="Courier New" panose="02070309020205020404" pitchFamily="49" charset="0"/>
              </a:rPr>
              <a:t>length</a:t>
            </a:r>
            <a:r>
              <a:rPr lang="en-US" altLang="en-US" sz="2000" b="1" smtClean="0">
                <a:latin typeface="Courier New" panose="02070309020205020404" pitchFamily="49" charset="0"/>
              </a:rPr>
              <a:t>; i++)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  System.out.println(names[i].</a:t>
            </a:r>
            <a:r>
              <a:rPr lang="en-US" altLang="en-US" sz="20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length()</a:t>
            </a:r>
            <a:r>
              <a:rPr lang="en-US" altLang="en-US" sz="2000" b="1" smtClean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array’s </a:t>
            </a:r>
            <a:r>
              <a:rPr lang="en-US" altLang="en-US" sz="2400" smtClean="0"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 is a </a:t>
            </a:r>
            <a:r>
              <a:rPr lang="en-US" altLang="en-US" sz="2400" b="1" smtClean="0"/>
              <a:t>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You </a:t>
            </a:r>
            <a:r>
              <a:rPr lang="en-US" altLang="en-US" sz="2000" u="sng" smtClean="0"/>
              <a:t>do not</a:t>
            </a:r>
            <a:r>
              <a:rPr lang="en-US" altLang="en-US" sz="2000" smtClean="0"/>
              <a:t> write a set of parentheses after its name.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’s </a:t>
            </a:r>
            <a:r>
              <a:rPr lang="en-US" altLang="en-US" sz="2400" smtClean="0"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 is a </a:t>
            </a:r>
            <a:r>
              <a:rPr lang="en-US" altLang="en-US" sz="2400" b="1" smtClean="0"/>
              <a:t>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You </a:t>
            </a:r>
            <a:r>
              <a:rPr lang="en-US" altLang="en-US" sz="2000" u="sng" smtClean="0"/>
              <a:t>do</a:t>
            </a:r>
            <a:r>
              <a:rPr lang="en-US" altLang="en-US" sz="2000" smtClean="0"/>
              <a:t> write the parentheses after the name of the </a:t>
            </a:r>
            <a:r>
              <a:rPr lang="en-US" altLang="en-US" sz="2000" smtClean="0">
                <a:latin typeface="Courier New" panose="02070309020205020404" pitchFamily="49" charset="0"/>
              </a:rPr>
              <a:t>String</a:t>
            </a:r>
            <a:r>
              <a:rPr lang="en-US" altLang="en-US" sz="2000" smtClean="0"/>
              <a:t> class’s </a:t>
            </a:r>
            <a:r>
              <a:rPr lang="en-US" altLang="en-US" sz="2000" smtClean="0">
                <a:latin typeface="Courier New" panose="02070309020205020404" pitchFamily="49" charset="0"/>
              </a:rPr>
              <a:t>length</a:t>
            </a:r>
            <a:r>
              <a:rPr lang="en-US" altLang="en-US" sz="2000" smtClean="0"/>
              <a:t> method.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1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079" y="365126"/>
            <a:ext cx="8333445" cy="13255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Activity </a:t>
            </a:r>
            <a:r>
              <a:rPr lang="en-US" altLang="en-US" sz="3200" dirty="0" smtClean="0"/>
              <a:t>10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080" y="1675138"/>
            <a:ext cx="8333445" cy="47244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Use the </a:t>
            </a:r>
            <a:r>
              <a:rPr lang="en-US" altLang="en-US" dirty="0" err="1" smtClean="0">
                <a:latin typeface="Courier New" pitchFamily="49" charset="0"/>
                <a:ea typeface="Helvetica Neue"/>
                <a:cs typeface="Courier New" pitchFamily="49" charset="0"/>
              </a:rPr>
              <a:t>RainFall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class created in the Activity 9</a:t>
            </a: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Create a String array that contains the names of all 12 months</a:t>
            </a: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Create a method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displayRainfall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() that accepts a double array of rainfall values and display the content of the array including the corresponding month using the String months array</a:t>
            </a:r>
          </a:p>
          <a:p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1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Arrays of Objects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1474788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Because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String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s are objects, we know that arrays can contain objects.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  <a:ea typeface="Helvetica Neue"/>
                <a:cs typeface="Helvetica Neue"/>
              </a:rPr>
              <a:t>BankAccount[] accounts = new BankAccount[5];</a:t>
            </a:r>
          </a:p>
        </p:txBody>
      </p:sp>
      <p:sp>
        <p:nvSpPr>
          <p:cNvPr id="45060" name="Text Box 28"/>
          <p:cNvSpPr txBox="1">
            <a:spLocks noChangeArrowheads="1"/>
          </p:cNvSpPr>
          <p:nvPr/>
        </p:nvSpPr>
        <p:spPr bwMode="auto">
          <a:xfrm>
            <a:off x="265113" y="3063875"/>
            <a:ext cx="4119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The </a:t>
            </a:r>
            <a:r>
              <a:rPr lang="en-US" altLang="en-US" sz="1800">
                <a:latin typeface="Courier New" pitchFamily="49" charset="0"/>
              </a:rPr>
              <a:t>accounts</a:t>
            </a:r>
            <a:r>
              <a:rPr lang="en-US" altLang="en-US" sz="1800">
                <a:latin typeface="Times New Roman" pitchFamily="18" charset="0"/>
              </a:rPr>
              <a:t> variable holds the address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of an </a:t>
            </a:r>
            <a:r>
              <a:rPr lang="en-US" altLang="en-US" sz="1800">
                <a:latin typeface="Courier New" pitchFamily="49" charset="0"/>
              </a:rPr>
              <a:t>BankAccount</a:t>
            </a:r>
            <a:r>
              <a:rPr lang="en-US" altLang="en-US" sz="1800">
                <a:latin typeface="Times New Roman" pitchFamily="18" charset="0"/>
              </a:rPr>
              <a:t> array.</a:t>
            </a:r>
          </a:p>
        </p:txBody>
      </p:sp>
      <p:sp>
        <p:nvSpPr>
          <p:cNvPr id="45061" name="Rectangle 30"/>
          <p:cNvSpPr>
            <a:spLocks noChangeArrowheads="1"/>
          </p:cNvSpPr>
          <p:nvPr/>
        </p:nvSpPr>
        <p:spPr bwMode="auto">
          <a:xfrm>
            <a:off x="1828800" y="38100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Address</a:t>
            </a:r>
          </a:p>
        </p:txBody>
      </p:sp>
      <p:sp>
        <p:nvSpPr>
          <p:cNvPr id="45062" name="Rectangle 31"/>
          <p:cNvSpPr>
            <a:spLocks noChangeArrowheads="1"/>
          </p:cNvSpPr>
          <p:nvPr/>
        </p:nvSpPr>
        <p:spPr bwMode="auto">
          <a:xfrm>
            <a:off x="2971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null</a:t>
            </a:r>
          </a:p>
        </p:txBody>
      </p:sp>
      <p:sp>
        <p:nvSpPr>
          <p:cNvPr id="45063" name="Rectangle 32"/>
          <p:cNvSpPr>
            <a:spLocks noChangeArrowheads="1"/>
          </p:cNvSpPr>
          <p:nvPr/>
        </p:nvSpPr>
        <p:spPr bwMode="auto">
          <a:xfrm>
            <a:off x="2971800" y="4800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null</a:t>
            </a:r>
          </a:p>
        </p:txBody>
      </p:sp>
      <p:sp>
        <p:nvSpPr>
          <p:cNvPr id="45064" name="Rectangle 33"/>
          <p:cNvSpPr>
            <a:spLocks noChangeArrowheads="1"/>
          </p:cNvSpPr>
          <p:nvPr/>
        </p:nvSpPr>
        <p:spPr bwMode="auto">
          <a:xfrm>
            <a:off x="2971800" y="5181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null</a:t>
            </a:r>
          </a:p>
        </p:txBody>
      </p:sp>
      <p:sp>
        <p:nvSpPr>
          <p:cNvPr id="45065" name="Rectangle 34"/>
          <p:cNvSpPr>
            <a:spLocks noChangeArrowheads="1"/>
          </p:cNvSpPr>
          <p:nvPr/>
        </p:nvSpPr>
        <p:spPr bwMode="auto">
          <a:xfrm>
            <a:off x="2971800" y="5562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null</a:t>
            </a:r>
          </a:p>
        </p:txBody>
      </p:sp>
      <p:sp>
        <p:nvSpPr>
          <p:cNvPr id="45066" name="Text Box 35"/>
          <p:cNvSpPr txBox="1">
            <a:spLocks noChangeArrowheads="1"/>
          </p:cNvSpPr>
          <p:nvPr/>
        </p:nvSpPr>
        <p:spPr bwMode="auto">
          <a:xfrm>
            <a:off x="1143000" y="4800600"/>
            <a:ext cx="1844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accounts[1]</a:t>
            </a:r>
          </a:p>
        </p:txBody>
      </p:sp>
      <p:sp>
        <p:nvSpPr>
          <p:cNvPr id="45067" name="Text Box 36"/>
          <p:cNvSpPr txBox="1">
            <a:spLocks noChangeArrowheads="1"/>
          </p:cNvSpPr>
          <p:nvPr/>
        </p:nvSpPr>
        <p:spPr bwMode="auto">
          <a:xfrm>
            <a:off x="1143000" y="4419600"/>
            <a:ext cx="1844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accounts[0]</a:t>
            </a:r>
          </a:p>
        </p:txBody>
      </p:sp>
      <p:sp>
        <p:nvSpPr>
          <p:cNvPr id="45068" name="Text Box 37"/>
          <p:cNvSpPr txBox="1">
            <a:spLocks noChangeArrowheads="1"/>
          </p:cNvSpPr>
          <p:nvPr/>
        </p:nvSpPr>
        <p:spPr bwMode="auto">
          <a:xfrm>
            <a:off x="990600" y="5562600"/>
            <a:ext cx="199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accounts[3]</a:t>
            </a:r>
          </a:p>
        </p:txBody>
      </p:sp>
      <p:sp>
        <p:nvSpPr>
          <p:cNvPr id="45069" name="Text Box 38"/>
          <p:cNvSpPr txBox="1">
            <a:spLocks noChangeArrowheads="1"/>
          </p:cNvSpPr>
          <p:nvPr/>
        </p:nvSpPr>
        <p:spPr bwMode="auto">
          <a:xfrm>
            <a:off x="1066800" y="5181600"/>
            <a:ext cx="1920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accounts[2]</a:t>
            </a:r>
          </a:p>
        </p:txBody>
      </p:sp>
      <p:cxnSp>
        <p:nvCxnSpPr>
          <p:cNvPr id="45070" name="AutoShape 39"/>
          <p:cNvCxnSpPr>
            <a:cxnSpLocks noChangeShapeType="1"/>
            <a:stCxn id="45061" idx="3"/>
            <a:endCxn id="45062" idx="0"/>
          </p:cNvCxnSpPr>
          <p:nvPr/>
        </p:nvCxnSpPr>
        <p:spPr bwMode="auto">
          <a:xfrm>
            <a:off x="2819400" y="4000500"/>
            <a:ext cx="609600" cy="419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1" name="Rectangle 45"/>
          <p:cNvSpPr>
            <a:spLocks noChangeArrowheads="1"/>
          </p:cNvSpPr>
          <p:nvPr/>
        </p:nvSpPr>
        <p:spPr bwMode="auto">
          <a:xfrm>
            <a:off x="2971800" y="5943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null</a:t>
            </a:r>
          </a:p>
        </p:txBody>
      </p:sp>
      <p:sp>
        <p:nvSpPr>
          <p:cNvPr id="45072" name="Text Box 46"/>
          <p:cNvSpPr txBox="1">
            <a:spLocks noChangeArrowheads="1"/>
          </p:cNvSpPr>
          <p:nvPr/>
        </p:nvSpPr>
        <p:spPr bwMode="auto">
          <a:xfrm>
            <a:off x="914400" y="5943600"/>
            <a:ext cx="2073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accounts[4]</a:t>
            </a:r>
          </a:p>
        </p:txBody>
      </p:sp>
      <p:sp>
        <p:nvSpPr>
          <p:cNvPr id="45073" name="Text Box 47"/>
          <p:cNvSpPr txBox="1">
            <a:spLocks noChangeArrowheads="1"/>
          </p:cNvSpPr>
          <p:nvPr/>
        </p:nvSpPr>
        <p:spPr bwMode="auto">
          <a:xfrm>
            <a:off x="4953000" y="3505200"/>
            <a:ext cx="2514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The array is an array of references to </a:t>
            </a:r>
            <a:r>
              <a:rPr lang="en-US" altLang="en-US" sz="2400">
                <a:latin typeface="Courier New" pitchFamily="49" charset="0"/>
              </a:rPr>
              <a:t>BankAccount</a:t>
            </a:r>
            <a:r>
              <a:rPr lang="en-US" altLang="en-US" sz="2400">
                <a:latin typeface="Times New Roman" pitchFamily="18" charset="0"/>
              </a:rPr>
              <a:t> objects.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7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6510</TotalTime>
  <Words>2074</Words>
  <Application>Microsoft Office PowerPoint</Application>
  <PresentationFormat>On-screen Show (4:3)</PresentationFormat>
  <Paragraphs>548</Paragraphs>
  <Slides>41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Lecture 3b – Arrays II</vt:lpstr>
      <vt:lpstr>Arrays and Files</vt:lpstr>
      <vt:lpstr>Arrays and Files</vt:lpstr>
      <vt:lpstr>Returning an Array Reference</vt:lpstr>
      <vt:lpstr>String Arrays</vt:lpstr>
      <vt:lpstr>Calling String Methods On Array Elements</vt:lpstr>
      <vt:lpstr>The length Field &amp; The length Method</vt:lpstr>
      <vt:lpstr>Activity 10</vt:lpstr>
      <vt:lpstr>Arrays of Objects</vt:lpstr>
      <vt:lpstr>Arrays of Objects</vt:lpstr>
      <vt:lpstr>Activity</vt:lpstr>
      <vt:lpstr>The ArrayList Class</vt:lpstr>
      <vt:lpstr>Creating an ArrayList</vt:lpstr>
      <vt:lpstr>Using an ArrayList</vt:lpstr>
      <vt:lpstr>Using an ArrayList</vt:lpstr>
      <vt:lpstr>Using an ArrayList</vt:lpstr>
      <vt:lpstr>Using an ArrayList</vt:lpstr>
      <vt:lpstr>Using an ArrayList</vt:lpstr>
      <vt:lpstr>Using an ArrayList</vt:lpstr>
      <vt:lpstr>Activity 11   </vt:lpstr>
      <vt:lpstr>Two-Dimensional Arrays</vt:lpstr>
      <vt:lpstr>Two-Dimensional Arrays</vt:lpstr>
      <vt:lpstr>Accessing Two-Dimensional Array Elements</vt:lpstr>
      <vt:lpstr>Accessing Two-Dimensional Array Elements</vt:lpstr>
      <vt:lpstr>Accessing Two-Dimensional Array Elements</vt:lpstr>
      <vt:lpstr>Accessing Two-Dimensional Array Elements</vt:lpstr>
      <vt:lpstr>Accessing Two-Dimensional Array Elements</vt:lpstr>
      <vt:lpstr>Initializing a Two-Dimensional Array</vt:lpstr>
      <vt:lpstr>Initializing a Two-Dimensional Array</vt:lpstr>
      <vt:lpstr>The length Field</vt:lpstr>
      <vt:lpstr>The length Field</vt:lpstr>
      <vt:lpstr>Activity 12</vt:lpstr>
      <vt:lpstr>Summing The Rows of a Two-Dimensional Array</vt:lpstr>
      <vt:lpstr>Summing The Columns of a Two-Dimensional Array</vt:lpstr>
      <vt:lpstr>Passing and Returning Two-Dimensional Array References</vt:lpstr>
      <vt:lpstr>Ragged Arrays</vt:lpstr>
      <vt:lpstr>More Than Two Dimensions</vt:lpstr>
      <vt:lpstr>The Sequential Search Algorithm</vt:lpstr>
      <vt:lpstr>Bubble Sort</vt:lpstr>
      <vt:lpstr>Bubble Sort</vt:lpstr>
      <vt:lpstr>Sorting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189</cp:revision>
  <dcterms:created xsi:type="dcterms:W3CDTF">2009-12-29T10:39:27Z</dcterms:created>
  <dcterms:modified xsi:type="dcterms:W3CDTF">2018-04-30T19:41:34Z</dcterms:modified>
</cp:coreProperties>
</file>