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47"/>
  </p:notesMasterIdLst>
  <p:handoutMasterIdLst>
    <p:handoutMasterId r:id="rId48"/>
  </p:handoutMasterIdLst>
  <p:sldIdLst>
    <p:sldId id="345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9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5" r:id="rId22"/>
    <p:sldId id="367" r:id="rId23"/>
    <p:sldId id="368" r:id="rId24"/>
    <p:sldId id="370" r:id="rId25"/>
    <p:sldId id="371" r:id="rId26"/>
    <p:sldId id="372" r:id="rId27"/>
    <p:sldId id="373" r:id="rId28"/>
    <p:sldId id="379" r:id="rId29"/>
    <p:sldId id="380" r:id="rId30"/>
    <p:sldId id="381" r:id="rId31"/>
    <p:sldId id="399" r:id="rId32"/>
    <p:sldId id="382" r:id="rId33"/>
    <p:sldId id="383" r:id="rId34"/>
    <p:sldId id="384" r:id="rId35"/>
    <p:sldId id="385" r:id="rId36"/>
    <p:sldId id="386" r:id="rId37"/>
    <p:sldId id="387" r:id="rId38"/>
    <p:sldId id="400" r:id="rId39"/>
    <p:sldId id="394" r:id="rId40"/>
    <p:sldId id="395" r:id="rId41"/>
    <p:sldId id="396" r:id="rId42"/>
    <p:sldId id="397" r:id="rId43"/>
    <p:sldId id="398" r:id="rId44"/>
    <p:sldId id="388" r:id="rId45"/>
    <p:sldId id="390" r:id="rId4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161B33B-3B61-4DD8-A92A-020ABD6E41CB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75579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83BD28-A709-4AA9-BF51-5E63DB61310C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02037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69A97A-9D08-456E-B02F-13681A9359B5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11013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85CC98-86FC-424B-B002-A92C2B0C516B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28150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717E3A-1BDB-4295-ACFF-00C4920D4549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236483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BA427F-D4DF-48D6-A00F-54FC6FC2126B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22077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4C8C73-403F-4C17-BA59-0407264628B8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59150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D281FE-45E9-485B-8862-351866A51D14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076212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80625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854E62-E32F-46B7-9558-91EB5A3FF43F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01907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C5319F-16B9-4685-833E-A1B3B98C9B1C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94835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7A9D72-2281-427A-ACBC-16367538E6B6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17936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AB984C-AF84-43ED-AD57-DB6E56AEC7C1}" type="slidenum">
              <a:rPr kumimoji="0" lang="en-US" altLang="en-US"/>
              <a:pPr>
                <a:spcBef>
                  <a:spcPct val="0"/>
                </a:spcBef>
              </a:pPr>
              <a:t>26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820254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3BD088-6059-4E5E-9B5C-48B29EEF7D8E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338976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0F4275-3ED2-4ACF-80C9-4BFF95D2BAC9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292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83B212-5BF5-4AAC-99EE-0C2F9C98508A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885827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B66C19-C6F3-414E-AD4E-745BBA317F96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917693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806258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68AF84-B8AC-42DD-8B2D-4D1DC8C4FEDE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683540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08E250-ED33-4889-9965-6454A7A3C43B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11650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93A7A4-0B96-40A7-B77D-7273BE375A3B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24489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653E4C-B0D4-432C-A7E3-7FAECE687B54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19983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3BE13E-103F-49E2-8144-B747ABB28C89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326080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4C445B-A521-4D65-BB90-4E3BC203E219}" type="slidenum">
              <a:rPr kumimoji="0" lang="en-US" altLang="en-US"/>
              <a:pPr>
                <a:spcBef>
                  <a:spcPct val="0"/>
                </a:spcBef>
              </a:pPr>
              <a:t>36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596286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9F14630-04BA-4C36-ABB9-439AEED03828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085401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FAB5FB-88D5-4E91-9595-D51F539F6BAE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806258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B9AFDF-4DB6-4149-A555-55AEECC0DA40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7701244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E189F0-E8F2-42C2-9FB8-F6B861D19321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959976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4A23D6-3EBD-4379-9614-63DC9B59A08B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463896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0171A1-7865-48F6-BEC6-C02FD2CAEEEC}" type="slidenum">
              <a:rPr kumimoji="0" lang="en-US" altLang="en-US"/>
              <a:pPr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641334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7D8226-437A-42E9-9A9D-B3ADEBA0EE17}" type="slidenum">
              <a:rPr kumimoji="0" lang="en-US" altLang="en-US"/>
              <a:pPr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353627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8E9C78D-7FD8-431C-801F-C67038352B82}" type="slidenum">
              <a:rPr kumimoji="0" lang="en-US" altLang="en-US"/>
              <a:pPr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9129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2263ED-5316-401C-9EFA-C8957D7FE6C5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590364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F25727-9703-442D-A0CE-116453C4C456}" type="slidenum">
              <a:rPr kumimoji="0" lang="en-US" altLang="en-US"/>
              <a:pPr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9348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631596-500F-4E6B-95E2-138A34BDEBC5}" type="slidenum">
              <a:rPr kumimoji="0" lang="en-US" altLang="en-US"/>
              <a:pPr>
                <a:spcBef>
                  <a:spcPct val="0"/>
                </a:spcBef>
              </a:pPr>
              <a:t>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2260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167492-0057-462C-B777-9AEC9533217C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19791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CEC7C4-1728-4CD6-B5D4-076428808E89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95989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953B97-8200-499F-9A70-739A1B10C252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186317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583AD0-D63F-4E34-AB7B-7B3B772148F1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28059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143000" y="2877271"/>
            <a:ext cx="6858000" cy="2387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dirty="0" smtClean="0"/>
              <a:t>Inheritance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0951" y="135270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141-02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Programming and Problem Solving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CE10C129-1A38-4BA0-B4BE-B2D5DD679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838" y="6408437"/>
            <a:ext cx="37290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latin typeface="Times New Roman" panose="02020603050405020304" pitchFamily="18" charset="0"/>
              </a:rPr>
              <a:t>Copyright © 2016 Pearson Education, Inc., Hoboken NJ</a:t>
            </a:r>
          </a:p>
        </p:txBody>
      </p:sp>
    </p:spTree>
    <p:extLst>
      <p:ext uri="{BB962C8B-B14F-4D97-AF65-F5344CB8AC3E}">
        <p14:creationId xmlns:p14="http://schemas.microsoft.com/office/powerpoint/2010/main" val="185233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Inheritance, Fields and Methods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When an instance of the subclass is created, the non-private methods of the superclass are available through the subclass object.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FinalExam exam = new FinalExam();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exam.setScore(85.0);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System.out.println("Score = " </a:t>
            </a:r>
            <a:b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                 + </a:t>
            </a: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  <a:ea typeface="Helvetica Neue"/>
                <a:cs typeface="Helvetica Neue"/>
              </a:rPr>
              <a:t>exam.getScore()</a:t>
            </a: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);</a:t>
            </a:r>
            <a:b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0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Non-private methods and fields of the superclass are available in the subclass.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setScore(newScore);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0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Inheritance and Constructors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3159" y="1474643"/>
            <a:ext cx="7886700" cy="4351338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Constructors are not inherited.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When a subclass is instantiated, the superclass default constructor is executed  first.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3159" y="2869039"/>
            <a:ext cx="3990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public </a:t>
            </a:r>
            <a:r>
              <a:rPr lang="en-US" sz="1400" b="1" dirty="0"/>
              <a:t>class Shape {</a:t>
            </a:r>
          </a:p>
          <a:p>
            <a:pPr lvl="1"/>
            <a:r>
              <a:rPr lang="en-US" sz="1400" b="1" dirty="0"/>
              <a:t>private String color;</a:t>
            </a:r>
          </a:p>
          <a:p>
            <a:pPr lvl="1"/>
            <a:r>
              <a:rPr lang="en-US" sz="1400" b="1" dirty="0"/>
              <a:t>private String name;</a:t>
            </a:r>
          </a:p>
          <a:p>
            <a:pPr lvl="1"/>
            <a:r>
              <a:rPr lang="en-US" sz="1400" b="1" dirty="0"/>
              <a:t>private </a:t>
            </a:r>
            <a:r>
              <a:rPr lang="en-US" sz="1400" b="1" dirty="0" err="1"/>
              <a:t>int</a:t>
            </a:r>
            <a:r>
              <a:rPr lang="en-US" sz="1400" b="1" dirty="0"/>
              <a:t> </a:t>
            </a:r>
            <a:r>
              <a:rPr lang="en-US" sz="1400" b="1" dirty="0" err="1"/>
              <a:t>noOfSides</a:t>
            </a:r>
            <a:r>
              <a:rPr lang="en-US" sz="1400" b="1" dirty="0"/>
              <a:t>;</a:t>
            </a:r>
          </a:p>
          <a:p>
            <a:pPr lvl="1"/>
            <a:r>
              <a:rPr lang="en-US" sz="1400" b="1" dirty="0" smtClean="0"/>
              <a:t>private double </a:t>
            </a:r>
            <a:r>
              <a:rPr lang="en-US" sz="1400" b="1" dirty="0"/>
              <a:t>area;</a:t>
            </a:r>
          </a:p>
          <a:p>
            <a:endParaRPr lang="en-US" sz="1400" dirty="0"/>
          </a:p>
          <a:p>
            <a:pPr lvl="1"/>
            <a:r>
              <a:rPr lang="en-US" sz="1400" b="1" dirty="0"/>
              <a:t>public Shape(){</a:t>
            </a:r>
          </a:p>
          <a:p>
            <a:pPr lvl="1"/>
            <a:r>
              <a:rPr lang="en-US" sz="1400" dirty="0" smtClean="0"/>
              <a:t>	</a:t>
            </a:r>
            <a:r>
              <a:rPr lang="en-US" sz="1400" dirty="0" err="1" smtClean="0"/>
              <a:t>System.</a:t>
            </a:r>
            <a:r>
              <a:rPr lang="en-US" sz="1400" b="1" i="1" dirty="0" err="1" smtClean="0"/>
              <a:t>out.println</a:t>
            </a:r>
            <a:r>
              <a:rPr lang="en-US" sz="1400" b="1" i="1" dirty="0"/>
              <a:t>("This is the superclass constructor!");</a:t>
            </a:r>
          </a:p>
          <a:p>
            <a:pPr lvl="1"/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b="1" dirty="0"/>
              <a:t>public class Circle extends Shape {</a:t>
            </a:r>
          </a:p>
          <a:p>
            <a:pPr lvl="1"/>
            <a:r>
              <a:rPr lang="en-US" sz="1400" b="1" dirty="0"/>
              <a:t>public Circle(){</a:t>
            </a:r>
          </a:p>
          <a:p>
            <a:pPr lvl="1"/>
            <a:r>
              <a:rPr lang="en-US" sz="1400" dirty="0"/>
              <a:t>         </a:t>
            </a:r>
            <a:r>
              <a:rPr lang="en-US" sz="1400" dirty="0" err="1"/>
              <a:t>System.</a:t>
            </a:r>
            <a:r>
              <a:rPr lang="en-US" sz="1400" b="1" i="1" dirty="0" err="1"/>
              <a:t>out.println</a:t>
            </a:r>
            <a:r>
              <a:rPr lang="en-US" sz="1400" b="1" i="1" dirty="0"/>
              <a:t>("This is the subclass constructor!");</a:t>
            </a:r>
          </a:p>
          <a:p>
            <a:pPr lvl="1"/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00073" y="2869039"/>
            <a:ext cx="3860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public class </a:t>
            </a:r>
            <a:r>
              <a:rPr lang="en-US" sz="1400" b="1" dirty="0" err="1"/>
              <a:t>ShapeDemo</a:t>
            </a:r>
            <a:r>
              <a:rPr lang="en-US" sz="1400" b="1" dirty="0"/>
              <a:t> {</a:t>
            </a:r>
          </a:p>
          <a:p>
            <a:endParaRPr lang="en-US" sz="1400" dirty="0"/>
          </a:p>
          <a:p>
            <a:pPr lvl="1"/>
            <a:r>
              <a:rPr lang="en-US" sz="1400" b="1" dirty="0"/>
              <a:t>public 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{</a:t>
            </a:r>
          </a:p>
          <a:p>
            <a:pPr lvl="2"/>
            <a:r>
              <a:rPr lang="en-US" sz="1400" dirty="0"/>
              <a:t>Circle c = </a:t>
            </a:r>
            <a:r>
              <a:rPr lang="en-US" sz="1400" b="1" dirty="0"/>
              <a:t>new Circle();</a:t>
            </a:r>
          </a:p>
          <a:p>
            <a:pPr lvl="2"/>
            <a:r>
              <a:rPr lang="en-US" sz="1400" dirty="0" err="1"/>
              <a:t>c.setColor</a:t>
            </a:r>
            <a:r>
              <a:rPr lang="en-US" sz="1400" dirty="0"/>
              <a:t>("red");</a:t>
            </a:r>
          </a:p>
          <a:p>
            <a:pPr lvl="2"/>
            <a:r>
              <a:rPr lang="en-US" sz="1400" dirty="0" err="1"/>
              <a:t>c.setName</a:t>
            </a:r>
            <a:r>
              <a:rPr lang="en-US" sz="1400" dirty="0"/>
              <a:t>("Circle");</a:t>
            </a:r>
          </a:p>
          <a:p>
            <a:pPr lvl="2"/>
            <a:r>
              <a:rPr lang="en-US" sz="1400" dirty="0" err="1"/>
              <a:t>c.setNoOfSides</a:t>
            </a:r>
            <a:r>
              <a:rPr lang="en-US" sz="1400" dirty="0"/>
              <a:t>(0);</a:t>
            </a:r>
          </a:p>
          <a:p>
            <a:pPr lvl="1"/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// Output</a:t>
            </a:r>
            <a:endParaRPr lang="en-US" sz="1400" dirty="0"/>
          </a:p>
          <a:p>
            <a:r>
              <a:rPr lang="en-US" sz="1400" dirty="0"/>
              <a:t>This is the superclass constructor!</a:t>
            </a:r>
          </a:p>
          <a:p>
            <a:r>
              <a:rPr lang="en-US" sz="1400" dirty="0"/>
              <a:t>This is the subclass constructor!</a:t>
            </a:r>
          </a:p>
        </p:txBody>
      </p:sp>
    </p:spTree>
    <p:extLst>
      <p:ext uri="{BB962C8B-B14F-4D97-AF65-F5344CB8AC3E}">
        <p14:creationId xmlns:p14="http://schemas.microsoft.com/office/powerpoint/2010/main" val="38898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15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001000" cy="5105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400" b="1" dirty="0"/>
          </a:p>
          <a:p>
            <a:pPr>
              <a:defRPr/>
            </a:pPr>
            <a:r>
              <a:rPr lang="en-US" dirty="0" smtClean="0"/>
              <a:t>Provide getters/setters for the Shape class in the previous slide</a:t>
            </a:r>
          </a:p>
          <a:p>
            <a:pPr>
              <a:defRPr/>
            </a:pPr>
            <a:r>
              <a:rPr lang="en-US" sz="2400" dirty="0" smtClean="0"/>
              <a:t>Create a double radius for Circle and use its constructor to calculate and set the area of this Shape Circle. </a:t>
            </a:r>
          </a:p>
          <a:p>
            <a:pPr>
              <a:defRPr/>
            </a:pPr>
            <a:r>
              <a:rPr lang="en-US" dirty="0" smtClean="0"/>
              <a:t>Demonstrate the area using </a:t>
            </a:r>
            <a:r>
              <a:rPr lang="en-US" dirty="0" err="1" smtClean="0"/>
              <a:t>toString</a:t>
            </a:r>
            <a:r>
              <a:rPr lang="en-US" dirty="0" smtClean="0"/>
              <a:t>() method of Circle by creating an Object of Circle at </a:t>
            </a:r>
            <a:r>
              <a:rPr lang="en-US" dirty="0" err="1" smtClean="0"/>
              <a:t>ShapeDemo</a:t>
            </a:r>
            <a:r>
              <a:rPr lang="en-US" dirty="0" smtClean="0"/>
              <a:t> class.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10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Superclass’s Constructor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super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keyword refers to an object’s superclass.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superclass constructor can be explicitly called from the subclass by using 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super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keyword.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2654" y="3831546"/>
            <a:ext cx="846051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public </a:t>
            </a:r>
            <a:r>
              <a:rPr lang="en-US" sz="1400" b="1" dirty="0"/>
              <a:t>class Shape {</a:t>
            </a:r>
          </a:p>
          <a:p>
            <a:endParaRPr lang="en-US" sz="1400" dirty="0"/>
          </a:p>
          <a:p>
            <a:pPr lvl="1"/>
            <a:r>
              <a:rPr lang="en-US" sz="1400" b="1" dirty="0"/>
              <a:t>public </a:t>
            </a:r>
            <a:r>
              <a:rPr lang="en-US" sz="1400" b="1" dirty="0" smtClean="0"/>
              <a:t>Shape(</a:t>
            </a:r>
            <a:r>
              <a:rPr lang="en-US" sz="1400" b="1" dirty="0" err="1" smtClean="0"/>
              <a:t>int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val</a:t>
            </a:r>
            <a:r>
              <a:rPr lang="en-US" sz="1400" b="1" dirty="0" smtClean="0"/>
              <a:t>){</a:t>
            </a:r>
            <a:endParaRPr lang="en-US" sz="1400" b="1" dirty="0"/>
          </a:p>
          <a:p>
            <a:pPr lvl="1"/>
            <a:r>
              <a:rPr lang="en-US" sz="1400" dirty="0" smtClean="0"/>
              <a:t>	</a:t>
            </a:r>
            <a:r>
              <a:rPr lang="en-US" sz="1400" dirty="0" err="1" smtClean="0"/>
              <a:t>System.</a:t>
            </a:r>
            <a:r>
              <a:rPr lang="en-US" sz="1400" b="1" i="1" dirty="0" err="1" smtClean="0"/>
              <a:t>out.println</a:t>
            </a:r>
            <a:r>
              <a:rPr lang="en-US" sz="1400" b="1" i="1" dirty="0" smtClean="0"/>
              <a:t>(“Argument” + </a:t>
            </a:r>
            <a:r>
              <a:rPr lang="en-US" sz="1400" b="1" i="1" dirty="0" err="1" smtClean="0"/>
              <a:t>val</a:t>
            </a:r>
            <a:r>
              <a:rPr lang="en-US" sz="1400" b="1" i="1" dirty="0" smtClean="0"/>
              <a:t> + “ is passed to the superclass constructor!");</a:t>
            </a:r>
            <a:endParaRPr lang="en-US" sz="1400" b="1" i="1" dirty="0"/>
          </a:p>
          <a:p>
            <a:pPr lvl="1"/>
            <a:r>
              <a:rPr lang="en-US" sz="1400" dirty="0" smtClean="0"/>
              <a:t>}</a:t>
            </a:r>
            <a:endParaRPr lang="en-US" sz="1400" dirty="0"/>
          </a:p>
          <a:p>
            <a:r>
              <a:rPr lang="en-US" sz="1400" dirty="0" smtClean="0"/>
              <a:t>}</a:t>
            </a:r>
          </a:p>
          <a:p>
            <a:endParaRPr lang="en-US" sz="1400" dirty="0" smtClean="0"/>
          </a:p>
          <a:p>
            <a:r>
              <a:rPr lang="en-US" sz="1400" b="1" dirty="0"/>
              <a:t>public class Circle extends Shape {</a:t>
            </a:r>
          </a:p>
          <a:p>
            <a:pPr lvl="1"/>
            <a:r>
              <a:rPr lang="en-US" sz="1400" b="1" dirty="0"/>
              <a:t>public Circle</a:t>
            </a:r>
            <a:r>
              <a:rPr lang="en-US" sz="1400" b="1" dirty="0" smtClean="0"/>
              <a:t>(){</a:t>
            </a:r>
          </a:p>
          <a:p>
            <a:pPr lvl="1"/>
            <a:r>
              <a:rPr lang="en-US" sz="1400" b="1" dirty="0"/>
              <a:t>	</a:t>
            </a:r>
            <a:r>
              <a:rPr lang="en-US" sz="1400" b="1" dirty="0" smtClean="0"/>
              <a:t>super(10);</a:t>
            </a:r>
            <a:endParaRPr lang="en-US" sz="1400" b="1" dirty="0"/>
          </a:p>
          <a:p>
            <a:pPr lvl="1"/>
            <a:r>
              <a:rPr lang="en-US" sz="1400" dirty="0"/>
              <a:t>         </a:t>
            </a:r>
            <a:r>
              <a:rPr lang="en-US" sz="1400" dirty="0" err="1"/>
              <a:t>System.</a:t>
            </a:r>
            <a:r>
              <a:rPr lang="en-US" sz="1400" b="1" i="1" dirty="0" err="1"/>
              <a:t>out.println</a:t>
            </a:r>
            <a:r>
              <a:rPr lang="en-US" sz="1400" b="1" i="1" dirty="0"/>
              <a:t>("This is the subclass constructor!");</a:t>
            </a:r>
          </a:p>
          <a:p>
            <a:pPr lvl="1"/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166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35527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Calling The Superclass Constructor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31951"/>
            <a:ext cx="8534400" cy="47244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super statement that calls the superclass constructor may be written only in the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sub-class’s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constructor. You cannot call the superclass constructor from any other method. 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super statement that calls the superclass constructor must be the first statement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in the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subclass’s constructor. This is because the superclass’s constructor must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execute before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code in the subclass’s constructor executes. </a:t>
            </a:r>
            <a:endParaRPr lang="en-US" altLang="en-US" dirty="0" smtClean="0">
              <a:latin typeface="Helvetica Neue"/>
              <a:ea typeface="Helvetica Neue"/>
              <a:cs typeface="Helvetica Neue"/>
            </a:endParaRPr>
          </a:p>
          <a:p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If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a subclass constructor does not explicitly call a superclass constructor, Java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will automatically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call the superclass’s default constructor, or no-</a:t>
            </a:r>
            <a:r>
              <a:rPr lang="en-US" altLang="en-US" dirty="0" err="1">
                <a:latin typeface="Helvetica Neue"/>
                <a:ea typeface="Helvetica Neue"/>
                <a:cs typeface="Helvetica Neue"/>
              </a:rPr>
              <a:t>arg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 constructor, just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before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the code in the subclass’s constructor executes.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</a:t>
            </a:r>
            <a:endParaRPr lang="en-US" altLang="en-US" dirty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9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1055" y="365126"/>
            <a:ext cx="8044295" cy="132556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 subclass may have a method with the same signature as a superclass method.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subclass method overrides the superclass method.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This is known as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method overriding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5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838200" y="1524000"/>
            <a:ext cx="3124200" cy="1676400"/>
            <a:chOff x="384" y="1008"/>
            <a:chExt cx="1968" cy="1248"/>
          </a:xfrm>
        </p:grpSpPr>
        <p:sp>
          <p:nvSpPr>
            <p:cNvPr id="41996" name="Rectangle 4"/>
            <p:cNvSpPr>
              <a:spLocks noChangeArrowheads="1"/>
            </p:cNvSpPr>
            <p:nvPr/>
          </p:nvSpPr>
          <p:spPr bwMode="auto">
            <a:xfrm>
              <a:off x="384" y="1008"/>
              <a:ext cx="19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GradedActivity</a:t>
              </a:r>
            </a:p>
          </p:txBody>
        </p:sp>
        <p:sp>
          <p:nvSpPr>
            <p:cNvPr id="41997" name="Rectangle 5"/>
            <p:cNvSpPr>
              <a:spLocks noChangeArrowheads="1"/>
            </p:cNvSpPr>
            <p:nvPr/>
          </p:nvSpPr>
          <p:spPr bwMode="auto">
            <a:xfrm>
              <a:off x="384" y="1296"/>
              <a:ext cx="196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 - score : double</a:t>
              </a:r>
            </a:p>
          </p:txBody>
        </p:sp>
        <p:sp>
          <p:nvSpPr>
            <p:cNvPr id="41998" name="Rectangle 6"/>
            <p:cNvSpPr>
              <a:spLocks noChangeArrowheads="1"/>
            </p:cNvSpPr>
            <p:nvPr/>
          </p:nvSpPr>
          <p:spPr bwMode="auto">
            <a:xfrm>
              <a:off x="384" y="1632"/>
              <a:ext cx="1968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setScore(s : double) 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getScore()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getGrade() : char</a:t>
              </a:r>
            </a:p>
          </p:txBody>
        </p:sp>
      </p:grpSp>
      <p:grpSp>
        <p:nvGrpSpPr>
          <p:cNvPr id="41988" name="Group 12"/>
          <p:cNvGrpSpPr>
            <a:grpSpLocks/>
          </p:cNvGrpSpPr>
          <p:nvPr/>
        </p:nvGrpSpPr>
        <p:grpSpPr bwMode="auto">
          <a:xfrm>
            <a:off x="990600" y="3810000"/>
            <a:ext cx="2819400" cy="2514600"/>
            <a:chOff x="624" y="2304"/>
            <a:chExt cx="1776" cy="1680"/>
          </a:xfrm>
        </p:grpSpPr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624" y="2304"/>
              <a:ext cx="177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CurvedActivity</a:t>
              </a:r>
            </a:p>
          </p:txBody>
        </p:sp>
        <p:sp>
          <p:nvSpPr>
            <p:cNvPr id="41994" name="Rectangle 9"/>
            <p:cNvSpPr>
              <a:spLocks noChangeArrowheads="1"/>
            </p:cNvSpPr>
            <p:nvPr/>
          </p:nvSpPr>
          <p:spPr bwMode="auto">
            <a:xfrm>
              <a:off x="624" y="2592"/>
              <a:ext cx="17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- rawScore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- percentage : double</a:t>
              </a:r>
            </a:p>
          </p:txBody>
        </p:sp>
        <p:sp>
          <p:nvSpPr>
            <p:cNvPr id="41995" name="Rectangle 10"/>
            <p:cNvSpPr>
              <a:spLocks noChangeArrowheads="1"/>
            </p:cNvSpPr>
            <p:nvPr/>
          </p:nvSpPr>
          <p:spPr bwMode="auto">
            <a:xfrm>
              <a:off x="624" y="2976"/>
              <a:ext cx="1776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Helvetica" panose="020B0604020202020204" pitchFamily="34" charset="0"/>
                </a:rPr>
                <a:t>+ CurvedActivity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Helvetica" panose="020B0604020202020204" pitchFamily="34" charset="0"/>
                </a:rPr>
                <a:t>(percent : double)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Helvetica" panose="020B0604020202020204" pitchFamily="34" charset="0"/>
                </a:rPr>
                <a:t>+ setScore(s : double) 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Helvetica" panose="020B0604020202020204" pitchFamily="34" charset="0"/>
                </a:rPr>
                <a:t>+ getRawScore()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>
                  <a:latin typeface="Helvetica" panose="020B0604020202020204" pitchFamily="34" charset="0"/>
                </a:rPr>
                <a:t>+ getPercentage() : double</a:t>
              </a:r>
            </a:p>
          </p:txBody>
        </p:sp>
      </p:grpSp>
      <p:cxnSp>
        <p:nvCxnSpPr>
          <p:cNvPr id="41989" name="AutoShape 11"/>
          <p:cNvCxnSpPr>
            <a:cxnSpLocks noChangeShapeType="1"/>
            <a:stCxn id="41993" idx="0"/>
            <a:endCxn id="41998" idx="2"/>
          </p:cNvCxnSpPr>
          <p:nvPr/>
        </p:nvCxnSpPr>
        <p:spPr bwMode="auto">
          <a:xfrm flipV="1">
            <a:off x="2400300" y="3200400"/>
            <a:ext cx="0" cy="609600"/>
          </a:xfrm>
          <a:prstGeom prst="straightConnector1">
            <a:avLst/>
          </a:prstGeom>
          <a:noFill/>
          <a:ln w="317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990" name="Text Box 13"/>
          <p:cNvSpPr txBox="1">
            <a:spLocks noChangeArrowheads="1"/>
          </p:cNvSpPr>
          <p:nvPr/>
        </p:nvSpPr>
        <p:spPr bwMode="auto">
          <a:xfrm>
            <a:off x="4762500" y="3375025"/>
            <a:ext cx="4206875" cy="1016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This method is a more specialized version of the setScore method in the superclass, GradedActivity.</a:t>
            </a:r>
          </a:p>
        </p:txBody>
      </p:sp>
      <p:sp>
        <p:nvSpPr>
          <p:cNvPr id="41991" name="Line 14"/>
          <p:cNvSpPr>
            <a:spLocks noChangeShapeType="1"/>
          </p:cNvSpPr>
          <p:nvPr/>
        </p:nvSpPr>
        <p:spPr bwMode="auto">
          <a:xfrm flipH="1" flipV="1">
            <a:off x="3810000" y="5588000"/>
            <a:ext cx="3049588" cy="127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2" name="Line 15"/>
          <p:cNvSpPr>
            <a:spLocks noChangeShapeType="1"/>
          </p:cNvSpPr>
          <p:nvPr/>
        </p:nvSpPr>
        <p:spPr bwMode="auto">
          <a:xfrm>
            <a:off x="6858000" y="4419600"/>
            <a:ext cx="1588" cy="129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8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Recall that a method’s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signature 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method’s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data types method’s parameters in the order that they appear.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subclass method that overrides a superclass method must have the same signature as the superclass method.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 object of the subclass invokes the subclass’s version of the method, not the superclass’s.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@Override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annotation should be used just before the subclass method declaration.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This causes the compiler to display a error message if the method fails to correctly override a method in the superclass.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subclass method can call the overridden superclass method via the super keyword.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super.toString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();</a:t>
            </a:r>
            <a:b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There is a distinction between overloading a method and overriding a method.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Overloading is when a method has the same name as one or more other methods, but with a different signature.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a method overrides another method, however, they both have the same signature.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Both overloading and overriding can take place in an inheritance relationship.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Overriding can only take place in an inheritance relationship.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7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Topics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lvl="1" eaLnBrk="1" hangingPunct="1"/>
            <a:endParaRPr lang="en-US" altLang="en-US" sz="20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What Is Inheritance?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Calling the Superclass Constructor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Overriding Superclass Methods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Protected Members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Chains of Inheritance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00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 Class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Polymorphism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Abstract Classes and Abstract Methods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Interfaces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Anonymous Classes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Functional Interfaces and Lambda Expressions</a:t>
            </a: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7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Preventing a Method from Being Overridden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458200" cy="4800600"/>
          </a:xfrm>
        </p:spPr>
        <p:txBody>
          <a:bodyPr/>
          <a:lstStyle/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final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modifier will prevent the  overriding of a superclass method in a subclass.</a:t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final void message()</a:t>
            </a:r>
            <a:b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If a subclass attempts to override a final method, the compiler generates an error. 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This ensures that a particular superclass method is used by subclasses rather than a modified version of it.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r>
              <a:rPr lang="en-US" altLang="en-US" dirty="0">
                <a:latin typeface="Helvetica Neue"/>
                <a:ea typeface="Helvetica Neue"/>
                <a:cs typeface="Helvetica Neue"/>
              </a:rPr>
              <a:t>Pair programming activity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Work in pairs (submit both names in single entry to piazza)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Choose one driver who write the code and the observer or navigator who reviews each line as it typed in. Switch roles frequently. </a:t>
            </a:r>
          </a:p>
          <a:p>
            <a:pPr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Come up with your own superclass and 2 subclasses</a:t>
            </a:r>
          </a:p>
          <a:p>
            <a:pPr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Draw UML diagrams</a:t>
            </a:r>
          </a:p>
          <a:p>
            <a:pPr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Write code implementing these 3 classes</a:t>
            </a:r>
          </a:p>
          <a:p>
            <a:pPr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Code must contain: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 no-</a:t>
            </a:r>
            <a:r>
              <a:rPr lang="en-US" altLang="en-US" sz="1600" dirty="0" err="1" smtClean="0">
                <a:latin typeface="Helvetica Neue"/>
                <a:ea typeface="Helvetica Neue"/>
                <a:cs typeface="Helvetica Neue"/>
              </a:rPr>
              <a:t>arg</a:t>
            </a:r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 superclass constructor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At least 2 fields for superclass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At least 2 methods for superclass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 subclass constructor (arguments are up to you)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At least 1 additional field for each subclass</a:t>
            </a:r>
          </a:p>
          <a:p>
            <a:pPr lvl="1" eaLnBrk="1" hangingPunct="1"/>
            <a:r>
              <a:rPr lang="en-US" altLang="en-US" sz="1600" dirty="0" smtClean="0">
                <a:latin typeface="Helvetica Neue"/>
                <a:ea typeface="Helvetica Neue"/>
                <a:cs typeface="Helvetica Neue"/>
              </a:rPr>
              <a:t>At least 2 additional methods for each subclass, one of which overrides a superclass method</a:t>
            </a:r>
          </a:p>
          <a:p>
            <a:pPr eaLnBrk="1" hangingPunct="1"/>
            <a:r>
              <a:rPr lang="en-US" altLang="en-US" sz="1800" dirty="0" smtClean="0">
                <a:latin typeface="Helvetica Neue"/>
                <a:ea typeface="Helvetica Neue"/>
                <a:cs typeface="Helvetica Neue"/>
              </a:rPr>
              <a:t>Write a demo program demonstrating your super-/sub-classes</a:t>
            </a:r>
            <a:endParaRPr lang="en-US" altLang="en-US" sz="20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16</a:t>
            </a:r>
          </a:p>
        </p:txBody>
      </p:sp>
    </p:spTree>
    <p:extLst>
      <p:ext uri="{BB962C8B-B14F-4D97-AF65-F5344CB8AC3E}">
        <p14:creationId xmlns:p14="http://schemas.microsoft.com/office/powerpoint/2010/main" val="5962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Protected Members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291" y="1642919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Protected members of class: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may be accessed by methods in a subclass,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(by methods in the same package as the class.)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Java provides a third access specification,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protected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protected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member’s access is somewhere between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private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public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1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Protected Members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Using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protected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instead of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private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makes some tasks easier.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However, any class that is derived from the class, or is in the same package, has unrestricted access to the protected member.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It is always better to make all fields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private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and then provide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public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methods for accessing those fields.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If no access specifier for a class member is provided, the class member is given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package access 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by default.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Any method in the same package may access the member.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13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Chains of Inheritance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179513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 superclass can also be derived from another class.</a:t>
            </a:r>
          </a:p>
        </p:txBody>
      </p: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4572000" y="2209800"/>
            <a:ext cx="2362200" cy="3886200"/>
            <a:chOff x="2832" y="1296"/>
            <a:chExt cx="1488" cy="2448"/>
          </a:xfrm>
        </p:grpSpPr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2832" y="1296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23559" name="Rectangle 6"/>
            <p:cNvSpPr>
              <a:spLocks noChangeArrowheads="1"/>
            </p:cNvSpPr>
            <p:nvPr/>
          </p:nvSpPr>
          <p:spPr bwMode="auto">
            <a:xfrm>
              <a:off x="2832" y="2736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Circle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560" name="Rectangle 7"/>
            <p:cNvSpPr>
              <a:spLocks noChangeArrowheads="1"/>
            </p:cNvSpPr>
            <p:nvPr/>
          </p:nvSpPr>
          <p:spPr bwMode="auto">
            <a:xfrm>
              <a:off x="2832" y="3456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Sphere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561" name="Rectangle 8"/>
            <p:cNvSpPr>
              <a:spLocks noChangeArrowheads="1"/>
            </p:cNvSpPr>
            <p:nvPr/>
          </p:nvSpPr>
          <p:spPr bwMode="auto">
            <a:xfrm>
              <a:off x="2832" y="2016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Shape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23562" name="AutoShape 9"/>
            <p:cNvCxnSpPr>
              <a:cxnSpLocks noChangeShapeType="1"/>
              <a:stCxn id="23561" idx="0"/>
              <a:endCxn id="23558" idx="2"/>
            </p:cNvCxnSpPr>
            <p:nvPr/>
          </p:nvCxnSpPr>
          <p:spPr bwMode="auto">
            <a:xfrm flipV="1">
              <a:off x="3576" y="1584"/>
              <a:ext cx="0" cy="43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3" name="AutoShape 10"/>
            <p:cNvCxnSpPr>
              <a:cxnSpLocks noChangeShapeType="1"/>
              <a:stCxn id="23559" idx="0"/>
              <a:endCxn id="23561" idx="2"/>
            </p:cNvCxnSpPr>
            <p:nvPr/>
          </p:nvCxnSpPr>
          <p:spPr bwMode="auto">
            <a:xfrm flipV="1">
              <a:off x="3576" y="2304"/>
              <a:ext cx="0" cy="43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4" name="AutoShape 11"/>
            <p:cNvCxnSpPr>
              <a:cxnSpLocks noChangeShapeType="1"/>
              <a:stCxn id="23560" idx="0"/>
              <a:endCxn id="23559" idx="2"/>
            </p:cNvCxnSpPr>
            <p:nvPr/>
          </p:nvCxnSpPr>
          <p:spPr bwMode="auto">
            <a:xfrm flipV="1">
              <a:off x="3576" y="3024"/>
              <a:ext cx="0" cy="432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9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Chains of Inheritance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772400" cy="182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Classes often are depicted graphically in a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class hierarchy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 class hierarchy shows the inheritance relationships between classes.</a:t>
            </a:r>
          </a:p>
        </p:txBody>
      </p:sp>
      <p:grpSp>
        <p:nvGrpSpPr>
          <p:cNvPr id="24580" name="Group 15"/>
          <p:cNvGrpSpPr>
            <a:grpSpLocks/>
          </p:cNvGrpSpPr>
          <p:nvPr/>
        </p:nvGrpSpPr>
        <p:grpSpPr bwMode="auto">
          <a:xfrm>
            <a:off x="1981200" y="3276600"/>
            <a:ext cx="5029200" cy="2438400"/>
            <a:chOff x="2016" y="1968"/>
            <a:chExt cx="3168" cy="1536"/>
          </a:xfrm>
        </p:grpSpPr>
        <p:sp>
          <p:nvSpPr>
            <p:cNvPr id="24581" name="Rectangle 6"/>
            <p:cNvSpPr>
              <a:spLocks noChangeArrowheads="1"/>
            </p:cNvSpPr>
            <p:nvPr/>
          </p:nvSpPr>
          <p:spPr bwMode="auto">
            <a:xfrm>
              <a:off x="3696" y="264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Circle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4582" name="Rectangle 7"/>
            <p:cNvSpPr>
              <a:spLocks noChangeArrowheads="1"/>
            </p:cNvSpPr>
            <p:nvPr/>
          </p:nvSpPr>
          <p:spPr bwMode="auto">
            <a:xfrm>
              <a:off x="3696" y="3216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Sphere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4583" name="Rectangle 8"/>
            <p:cNvSpPr>
              <a:spLocks noChangeArrowheads="1"/>
            </p:cNvSpPr>
            <p:nvPr/>
          </p:nvSpPr>
          <p:spPr bwMode="auto">
            <a:xfrm>
              <a:off x="2880" y="1968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Shape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24584" name="AutoShape 11"/>
            <p:cNvCxnSpPr>
              <a:cxnSpLocks noChangeShapeType="1"/>
              <a:stCxn id="24582" idx="0"/>
              <a:endCxn id="24581" idx="2"/>
            </p:cNvCxnSpPr>
            <p:nvPr/>
          </p:nvCxnSpPr>
          <p:spPr bwMode="auto">
            <a:xfrm flipV="1">
              <a:off x="4440" y="2928"/>
              <a:ext cx="0" cy="288"/>
            </a:xfrm>
            <a:prstGeom prst="straightConnector1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585" name="AutoShape 12"/>
            <p:cNvCxnSpPr>
              <a:cxnSpLocks noChangeShapeType="1"/>
              <a:stCxn id="24581" idx="0"/>
              <a:endCxn id="24583" idx="2"/>
            </p:cNvCxnSpPr>
            <p:nvPr/>
          </p:nvCxnSpPr>
          <p:spPr bwMode="auto">
            <a:xfrm rot="5400000" flipH="1">
              <a:off x="3840" y="2040"/>
              <a:ext cx="384" cy="816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86" name="Rectangle 13"/>
            <p:cNvSpPr>
              <a:spLocks noChangeArrowheads="1"/>
            </p:cNvSpPr>
            <p:nvPr/>
          </p:nvSpPr>
          <p:spPr bwMode="auto">
            <a:xfrm>
              <a:off x="2016" y="2640"/>
              <a:ext cx="148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dirty="0" smtClean="0">
                  <a:latin typeface="Times New Roman" panose="02020603050405020304" pitchFamily="18" charset="0"/>
                </a:rPr>
                <a:t>Triangle</a:t>
              </a: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24587" name="AutoShape 14"/>
            <p:cNvCxnSpPr>
              <a:cxnSpLocks noChangeShapeType="1"/>
              <a:stCxn id="24586" idx="0"/>
              <a:endCxn id="24583" idx="2"/>
            </p:cNvCxnSpPr>
            <p:nvPr/>
          </p:nvCxnSpPr>
          <p:spPr bwMode="auto">
            <a:xfrm rot="-5400000">
              <a:off x="3000" y="2016"/>
              <a:ext cx="384" cy="864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All Java classes are directly or indirectly derived from a class named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is in the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java.lang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package.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Any class that does not specify the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extends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keyword is automatically derived from the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class MyClass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smtClean="0">
                <a:latin typeface="Courier New" panose="02070309020205020404" pitchFamily="49" charset="0"/>
                <a:ea typeface="Helvetica Neue"/>
                <a:cs typeface="Helvetica Neue"/>
              </a:rPr>
              <a:t>// This class is derived from Object.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  <a:b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0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Ultimately, every class is derived from the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mtClean="0">
                <a:latin typeface="Helvetica Neue"/>
                <a:ea typeface="Helvetica Neue"/>
                <a:cs typeface="Helvetica Neue"/>
              </a:rPr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Because every class is directly or indirectly derived from 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every class inherits 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class’s members.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example: </a:t>
            </a:r>
            <a:r>
              <a:rPr lang="en-US" altLang="en-US" sz="20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In 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Object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class, the </a:t>
            </a:r>
            <a:r>
              <a:rPr lang="en-US" altLang="en-US" sz="28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method returns a string containing the object’s class name and a hash of its memory address.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equals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method accepts the address of an object as its argument and returns true if it is the same as the calling object’s address.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7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Abstract Methods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abstract method has no body and must be overridden in a subclass.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abstract method 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is a method that appears in a superclass, but expects to be overridden in a subclass.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An abstract method has only a header and no body.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AccessSpecifier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1600" b="1" i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abstract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ReturnType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MethodName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</a:t>
            </a:r>
            <a:r>
              <a:rPr lang="en-US" altLang="en-US" sz="16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ParameterList</a:t>
            </a: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97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Abstract Methods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Notice that the key word </a:t>
            </a:r>
            <a:r>
              <a:rPr lang="en-US" altLang="en-US" sz="2400" smtClean="0">
                <a:latin typeface="Courier New" panose="02070309020205020404" pitchFamily="49" charset="0"/>
                <a:ea typeface="Helvetica Neue"/>
                <a:cs typeface="Helvetica Neue"/>
              </a:rPr>
              <a:t>abstract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appears in the header, and that the header ends with a semicolon.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r>
              <a:rPr lang="en-US" altLang="en-US" sz="2400" smtClean="0">
                <a:latin typeface="Minion-Regular" charset="0"/>
                <a:ea typeface="Helvetica Neue"/>
                <a:cs typeface="Helvetica Neue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abstract void setValue(int value);</a:t>
            </a:r>
            <a:r>
              <a:rPr lang="en-US" altLang="en-US" sz="1800" b="1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18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Any class that contains an abstract method is automatically abstract.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If a subclass fails to override an abstract method, a compiler error will result.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Abstract methods are used to ensure that a subclass implements the method.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1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What is Inheritance?</a:t>
            </a:r>
            <a:br>
              <a:rPr lang="en-US" altLang="en-US" smtClean="0">
                <a:latin typeface="Helvetica Neue"/>
                <a:ea typeface="Helvetica Neue"/>
                <a:cs typeface="Helvetica Neue"/>
              </a:rPr>
            </a:b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Generalization vs. Specialization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Real-life objects are typically specialized versions of other more general objects.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term “insect” describes a very general type of creature with numerous characteristics.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Grasshoppers and bumblebees are insects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They share the general characteristics of an insect.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However, they have special characteristics of their own.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>
                <a:latin typeface="Helvetica Neue"/>
                <a:ea typeface="Helvetica Neue"/>
                <a:cs typeface="Helvetica Neue"/>
              </a:rPr>
              <a:t>grasshoppers have a jumping ability, and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smtClean="0">
                <a:latin typeface="Helvetica Neue"/>
                <a:ea typeface="Helvetica Neue"/>
                <a:cs typeface="Helvetica Neue"/>
              </a:rPr>
              <a:t>bumblebees have a stinger.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Grasshoppers and bumblebees are specialized versions of an insect.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Abstract Classes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 abstract class cannot be instantiated, but other classes are derived from it.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Abstract class 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serves as a superclass for other classes.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abstract class represents the generic or abstract form of all the classes that are derived from it.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class becomes abstract when you place the abstract key word in the class definition.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</a:t>
            </a:r>
            <a:r>
              <a:rPr lang="en-US" altLang="en-US" sz="2400" b="1" i="1" smtClean="0">
                <a:latin typeface="Courier New" panose="02070309020205020404" pitchFamily="49" charset="0"/>
                <a:ea typeface="Helvetica Neue"/>
                <a:cs typeface="Helvetica Neue"/>
              </a:rPr>
              <a:t>abstract</a:t>
            </a:r>
            <a:r>
              <a:rPr lang="en-US" altLang="en-US" sz="2400" b="1" smtClean="0">
                <a:latin typeface="Courier New" panose="02070309020205020404" pitchFamily="49" charset="0"/>
                <a:ea typeface="Helvetica Neue"/>
                <a:cs typeface="Helvetica Neue"/>
              </a:rPr>
              <a:t> class ClassName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9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Pair programming activity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Work in pairs (submit both names in single entry to piazza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</a:t>
            </a:r>
          </a:p>
          <a:p>
            <a:pPr lvl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Choose one driver who write the code and the observer or navigator who reviews each line as it typed in. Switch roles frequently.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an abstract Shape class that contains abstract method of your choice. 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 Triangle Class that extends the Shape and implement the abstract method including its own getters/setters</a:t>
            </a: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17</a:t>
            </a:r>
          </a:p>
        </p:txBody>
      </p:sp>
    </p:spTree>
    <p:extLst>
      <p:ext uri="{BB962C8B-B14F-4D97-AF65-F5344CB8AC3E}">
        <p14:creationId xmlns:p14="http://schemas.microsoft.com/office/powerpoint/2010/main" val="86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Interfaces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11236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 </a:t>
            </a:r>
            <a:r>
              <a:rPr lang="en-US" altLang="en-US" sz="2400" i="1" dirty="0" smtClean="0">
                <a:latin typeface="Helvetica Neue"/>
                <a:ea typeface="Helvetica Neue"/>
                <a:cs typeface="Helvetica Neue"/>
              </a:rPr>
              <a:t>interface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is similar to an abstract class that has all abstract methods.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It cannot be instantiated,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all of the methods listed in an interface must be written elsewhere.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purpose of an interface is to specify behavior for other classes.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It is often said that an interface is like a “contract,” and when a class implements an interface it must adhere to the contract.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 interface looks similar to a class, except: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 keyword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interface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is used instead of the keyword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class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 methods that are specified in an interface have no bodies, only headers that are terminated by semicolons.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363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Interfaces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general format of an interface definition: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interface </a:t>
            </a:r>
            <a:r>
              <a:rPr lang="en-US" altLang="en-US" sz="2000" b="1" i="1" smtClean="0">
                <a:latin typeface="Courier New" panose="02070309020205020404" pitchFamily="49" charset="0"/>
                <a:ea typeface="Helvetica Neue"/>
                <a:cs typeface="Helvetica Neue"/>
              </a:rPr>
              <a:t>InterfaceName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b="1" i="1" smtClean="0">
                <a:latin typeface="Courier New" panose="02070309020205020404" pitchFamily="49" charset="0"/>
                <a:ea typeface="Helvetica Neue"/>
                <a:cs typeface="Helvetica Neue"/>
              </a:rPr>
              <a:t>  (Method headers...)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All methods specified by an interface are public by default.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class can implement one or more interfaces.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Interfaces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31398"/>
            <a:ext cx="8137864" cy="49530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If a class implements an interface, it uses the </a:t>
            </a:r>
            <a:r>
              <a:rPr lang="en-US" altLang="en-US" sz="2800" dirty="0" smtClean="0">
                <a:latin typeface="Courier New" panose="02070309020205020404" pitchFamily="49" charset="0"/>
                <a:ea typeface="Helvetica Neue"/>
                <a:cs typeface="Helvetica Neue"/>
              </a:rPr>
              <a:t>implements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 keyword in the class header.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In example below, Sphere implements the Formula’s from the interface such as calculateCircumference etc.  </a:t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class Sphere extends Circle implements Formula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0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Fields in Interfaces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 interface can contain field declarations: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all fields in an interface are treated as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final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0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static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Because they automatically become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final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, you must provide an initialization value.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public interface Formula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FIELD1 = 1, FIELD2 = 2;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i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 (Method headers...)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In this interface,</a:t>
            </a:r>
            <a:r>
              <a:rPr lang="en-US" altLang="en-US" sz="2400" dirty="0" smtClean="0">
                <a:latin typeface="Minion-Regular" charset="0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FIELD1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and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FIELD2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are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final static </a:t>
            </a:r>
            <a:r>
              <a:rPr lang="en-US" altLang="en-US" sz="2400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int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variables.</a:t>
            </a:r>
            <a:r>
              <a:rPr lang="en-US" altLang="en-US" sz="2400" dirty="0" smtClean="0">
                <a:latin typeface="Minion-Regular" charset="0"/>
                <a:ea typeface="Helvetica Neue"/>
                <a:cs typeface="Helvetica Neue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Any class that implements this interface has access to these variables.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87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Implementing Multiple Interfaces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class can be derived from only one superclass.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Java allows a class to implement multiple interfaces.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When a class implements multiple interfaces, it must provide the methods specified by all of them.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To specify multiple interfaces in a class definition, simply list the names of the interfaces, separated by commas, after the implements key word.</a:t>
            </a:r>
            <a:br>
              <a:rPr lang="en-US" altLang="en-US" sz="2400" smtClean="0">
                <a:latin typeface="Helvetica Neue"/>
                <a:ea typeface="Helvetica Neue"/>
                <a:cs typeface="Helvetica Neue"/>
              </a:rPr>
            </a:br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public class MyClass implements Interface1,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                                Interface2,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ea typeface="Helvetica Neue"/>
                <a:cs typeface="Helvetica Neue"/>
              </a:rPr>
              <a:t>                                Interface3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Interfaces in UML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524000" y="20574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Circle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5029200" y="35814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 dirty="0" smtClean="0">
                <a:latin typeface="Times New Roman" panose="02020603050405020304" pitchFamily="18" charset="0"/>
              </a:rPr>
              <a:t>Formula</a:t>
            </a:r>
            <a:endParaRPr lang="en-US" altLang="en-US" sz="2400" i="1" dirty="0">
              <a:latin typeface="Times New Roman" panose="02020603050405020304" pitchFamily="18" charset="0"/>
            </a:endParaRP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1524000" y="35814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Sphere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cxnSp>
        <p:nvCxnSpPr>
          <p:cNvPr id="56326" name="AutoShape 7"/>
          <p:cNvCxnSpPr>
            <a:cxnSpLocks noChangeShapeType="1"/>
            <a:stCxn id="56325" idx="0"/>
            <a:endCxn id="56323" idx="2"/>
          </p:cNvCxnSpPr>
          <p:nvPr/>
        </p:nvCxnSpPr>
        <p:spPr bwMode="auto">
          <a:xfrm flipV="1">
            <a:off x="2667000" y="2667000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27" name="AutoShape 8"/>
          <p:cNvCxnSpPr>
            <a:cxnSpLocks noChangeShapeType="1"/>
            <a:stCxn id="56325" idx="3"/>
            <a:endCxn id="56324" idx="1"/>
          </p:cNvCxnSpPr>
          <p:nvPr/>
        </p:nvCxnSpPr>
        <p:spPr bwMode="auto">
          <a:xfrm>
            <a:off x="3810000" y="3886200"/>
            <a:ext cx="1219200" cy="0"/>
          </a:xfrm>
          <a:prstGeom prst="straightConnector1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4953000" y="2057400"/>
            <a:ext cx="3278188" cy="92868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A dashed line with an arrow indicates implementation of an interface.</a:t>
            </a:r>
          </a:p>
        </p:txBody>
      </p:sp>
      <p:sp>
        <p:nvSpPr>
          <p:cNvPr id="56329" name="Line 11"/>
          <p:cNvSpPr>
            <a:spLocks noChangeShapeType="1"/>
          </p:cNvSpPr>
          <p:nvPr/>
        </p:nvSpPr>
        <p:spPr bwMode="auto">
          <a:xfrm flipH="1">
            <a:off x="4343400" y="2514600"/>
            <a:ext cx="6096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5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03363"/>
            <a:ext cx="8294688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8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Pair programming activity</a:t>
            </a:r>
          </a:p>
          <a:p>
            <a:pPr lvl="1"/>
            <a:r>
              <a:rPr lang="en-US" altLang="en-US" dirty="0">
                <a:latin typeface="Helvetica Neue"/>
                <a:ea typeface="Helvetica Neue"/>
                <a:cs typeface="Helvetica Neue"/>
              </a:rPr>
              <a:t>Work in pairs (submit both names in single entry to piazza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)</a:t>
            </a:r>
          </a:p>
          <a:p>
            <a:pPr lvl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Choose one driver who write the code and the observer or navigator who reviews each line as it typed in. Switch roles frequently. 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Create an Interface Formula which contains following abstract methods and data field PI</a:t>
            </a:r>
          </a:p>
          <a:p>
            <a:pPr lvl="1"/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calculateVolume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(double radius) </a:t>
            </a:r>
          </a:p>
          <a:p>
            <a:pPr lvl="1"/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calculateSurfaceArea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(double radius)</a:t>
            </a:r>
          </a:p>
          <a:p>
            <a:pPr lvl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calculateCircumference(double radius)</a:t>
            </a:r>
          </a:p>
          <a:p>
            <a:pPr eaLnBrk="1" hangingPunct="1"/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Implements the </a:t>
            </a:r>
            <a:r>
              <a:rPr lang="en-US" altLang="en-US" dirty="0" err="1" smtClean="0">
                <a:latin typeface="Helvetica Neue"/>
                <a:ea typeface="Helvetica Neue"/>
                <a:cs typeface="Helvetica Neue"/>
              </a:rPr>
              <a:t>Forumla’s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 in your Sphere class given below. </a:t>
            </a:r>
          </a:p>
          <a:p>
            <a:pPr eaLnBrk="1" hangingPunct="1"/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endParaRPr lang="en-US" altLang="en-US" sz="16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38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78691" y="517526"/>
            <a:ext cx="82890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sz="3200" dirty="0" smtClean="0">
                <a:latin typeface="Helvetica Neue"/>
                <a:ea typeface="Helvetica Neue"/>
                <a:cs typeface="Helvetica Neue"/>
              </a:rPr>
              <a:t>Activity 18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00" y="5853453"/>
            <a:ext cx="1334099" cy="60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44" y="5853453"/>
            <a:ext cx="2136024" cy="602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9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reference variable can reference objects of classes that are derived from the variable’s class.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24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;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We can use the exam variable to reference a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Circle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object.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Circle();</a:t>
            </a:r>
            <a: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24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4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class is also used as the superclass for 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class.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 object of 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class </a:t>
            </a:r>
            <a:r>
              <a:rPr lang="en-US" altLang="en-US" sz="2400" b="1" i="1" dirty="0" smtClean="0">
                <a:latin typeface="Helvetica Neue"/>
                <a:ea typeface="Helvetica Neue"/>
                <a:cs typeface="Helvetica Neue"/>
              </a:rPr>
              <a:t>is a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object.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4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Inheritance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81400" y="1447800"/>
            <a:ext cx="2057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Insect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724400" y="3429000"/>
            <a:ext cx="1981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Grasshopper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514600" y="3429000"/>
            <a:ext cx="1981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BumbleBee</a:t>
            </a:r>
          </a:p>
        </p:txBody>
      </p:sp>
      <p:cxnSp>
        <p:nvCxnSpPr>
          <p:cNvPr id="21510" name="AutoShape 7"/>
          <p:cNvCxnSpPr>
            <a:cxnSpLocks noChangeShapeType="1"/>
            <a:stCxn id="21509" idx="0"/>
            <a:endCxn id="21507" idx="2"/>
          </p:cNvCxnSpPr>
          <p:nvPr/>
        </p:nvCxnSpPr>
        <p:spPr bwMode="auto">
          <a:xfrm rot="-5400000">
            <a:off x="3638550" y="2457450"/>
            <a:ext cx="838200" cy="11049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1" name="AutoShape 8"/>
          <p:cNvCxnSpPr>
            <a:cxnSpLocks noChangeShapeType="1"/>
            <a:stCxn id="21508" idx="0"/>
            <a:endCxn id="21507" idx="2"/>
          </p:cNvCxnSpPr>
          <p:nvPr/>
        </p:nvCxnSpPr>
        <p:spPr bwMode="auto">
          <a:xfrm rot="5400000" flipH="1">
            <a:off x="4743450" y="2457450"/>
            <a:ext cx="838200" cy="11049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8600" y="2019300"/>
            <a:ext cx="3352800" cy="1098550"/>
            <a:chOff x="144" y="1272"/>
            <a:chExt cx="2112" cy="692"/>
          </a:xfrm>
        </p:grpSpPr>
        <p:sp>
          <p:nvSpPr>
            <p:cNvPr id="21518" name="Text Box 9"/>
            <p:cNvSpPr txBox="1">
              <a:spLocks noChangeArrowheads="1"/>
            </p:cNvSpPr>
            <p:nvPr/>
          </p:nvSpPr>
          <p:spPr bwMode="auto">
            <a:xfrm>
              <a:off x="144" y="1382"/>
              <a:ext cx="1776" cy="5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Contains those attributes and methods that are shared by all insects.</a:t>
              </a:r>
            </a:p>
          </p:txBody>
        </p:sp>
        <p:cxnSp>
          <p:nvCxnSpPr>
            <p:cNvPr id="21519" name="AutoShape 10"/>
            <p:cNvCxnSpPr>
              <a:cxnSpLocks noChangeShapeType="1"/>
              <a:stCxn id="21518" idx="3"/>
              <a:endCxn id="21507" idx="1"/>
            </p:cNvCxnSpPr>
            <p:nvPr/>
          </p:nvCxnSpPr>
          <p:spPr bwMode="auto">
            <a:xfrm flipV="1">
              <a:off x="1920" y="1272"/>
              <a:ext cx="336" cy="40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81000" y="4000500"/>
            <a:ext cx="8305800" cy="1954213"/>
            <a:chOff x="240" y="2520"/>
            <a:chExt cx="5232" cy="1231"/>
          </a:xfrm>
        </p:grpSpPr>
        <p:sp>
          <p:nvSpPr>
            <p:cNvPr id="21514" name="Text Box 11"/>
            <p:cNvSpPr txBox="1">
              <a:spLocks noChangeArrowheads="1"/>
            </p:cNvSpPr>
            <p:nvPr/>
          </p:nvSpPr>
          <p:spPr bwMode="auto">
            <a:xfrm>
              <a:off x="240" y="3168"/>
              <a:ext cx="2160" cy="58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Contains those attributes and methods that specific to a Bumble Bee.</a:t>
              </a:r>
            </a:p>
          </p:txBody>
        </p:sp>
        <p:cxnSp>
          <p:nvCxnSpPr>
            <p:cNvPr id="21515" name="AutoShape 13"/>
            <p:cNvCxnSpPr>
              <a:cxnSpLocks noChangeShapeType="1"/>
              <a:stCxn id="21514" idx="0"/>
              <a:endCxn id="21509" idx="1"/>
            </p:cNvCxnSpPr>
            <p:nvPr/>
          </p:nvCxnSpPr>
          <p:spPr bwMode="auto">
            <a:xfrm rot="-5400000">
              <a:off x="1128" y="2712"/>
              <a:ext cx="648" cy="264"/>
            </a:xfrm>
            <a:prstGeom prst="bentConnector2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3456" y="3168"/>
              <a:ext cx="2016" cy="58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Contains those attributes and methods that are specific to a Grasshopper.</a:t>
              </a:r>
            </a:p>
          </p:txBody>
        </p:sp>
        <p:cxnSp>
          <p:nvCxnSpPr>
            <p:cNvPr id="21517" name="AutoShape 14"/>
            <p:cNvCxnSpPr>
              <a:cxnSpLocks noChangeShapeType="1"/>
              <a:stCxn id="21516" idx="0"/>
              <a:endCxn id="21508" idx="3"/>
            </p:cNvCxnSpPr>
            <p:nvPr/>
          </p:nvCxnSpPr>
          <p:spPr bwMode="auto">
            <a:xfrm rot="5400000" flipH="1">
              <a:off x="4020" y="2724"/>
              <a:ext cx="648" cy="240"/>
            </a:xfrm>
            <a:prstGeom prst="bentConnector2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63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786804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2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variable can be used to reference a </a:t>
            </a:r>
            <a:r>
              <a:rPr lang="en-US" altLang="en-US" sz="22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object. 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20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Sphere(4.0);</a:t>
            </a:r>
            <a: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20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20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This statement creates a </a:t>
            </a:r>
            <a:r>
              <a:rPr lang="en-US" altLang="en-US" sz="22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object and stores the object’s address in the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shape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variable.</a:t>
            </a:r>
          </a:p>
          <a:p>
            <a:pPr eaLnBrk="1" hangingPunct="1"/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This is an example of polymorphism.</a:t>
            </a:r>
          </a:p>
          <a:p>
            <a:pPr eaLnBrk="1" hangingPunct="1"/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The term </a:t>
            </a:r>
            <a:r>
              <a:rPr lang="en-US" altLang="en-US" sz="2200" b="1" i="1" dirty="0" smtClean="0">
                <a:latin typeface="Helvetica Neue"/>
                <a:ea typeface="Helvetica Neue"/>
                <a:cs typeface="Helvetica Neue"/>
              </a:rPr>
              <a:t>polymorphism </a:t>
            </a:r>
            <a:r>
              <a:rPr lang="en-US" altLang="en-US" sz="2200" b="1" dirty="0" smtClean="0">
                <a:latin typeface="Helvetica Neue"/>
                <a:ea typeface="Helvetica Neue"/>
                <a:cs typeface="Helvetica Neue"/>
              </a:rPr>
              <a:t>means the ability to take many forms.</a:t>
            </a:r>
          </a:p>
          <a:p>
            <a:pPr eaLnBrk="1" hangingPunct="1"/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In Java, a reference variable is </a:t>
            </a:r>
            <a:r>
              <a:rPr lang="en-US" altLang="en-US" sz="2200" i="1" dirty="0" smtClean="0">
                <a:latin typeface="Helvetica Neue"/>
                <a:ea typeface="Helvetica Neue"/>
                <a:cs typeface="Helvetica Neue"/>
              </a:rPr>
              <a:t>polymorphic </a:t>
            </a:r>
            <a:r>
              <a:rPr lang="en-US" altLang="en-US" sz="2200" dirty="0" smtClean="0">
                <a:latin typeface="Helvetica Neue"/>
                <a:ea typeface="Helvetica Neue"/>
                <a:cs typeface="Helvetica Neue"/>
              </a:rPr>
              <a:t>because it can reference objects of types different from its own, as long as those types are subclasses of its type.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0772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Other legal polymorphic references: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 shape1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Sphere(4.5);</a:t>
            </a: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1">
              <a:buNone/>
            </a:pPr>
            <a:r>
              <a:rPr lang="en-US" altLang="en-US" sz="1800" b="1" dirty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shape2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Circle(6.2);</a:t>
            </a: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1">
              <a:buNone/>
            </a:pPr>
            <a:r>
              <a:rPr lang="en-US" altLang="en-US" sz="1800" b="1" dirty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shape3 </a:t>
            </a:r>
            <a:r>
              <a:rPr lang="en-US" altLang="en-US" sz="1800" b="1" dirty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Circle(3.1);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class has </a:t>
            </a:r>
            <a:r>
              <a:rPr lang="en-US" altLang="en-US" dirty="0" smtClean="0">
                <a:latin typeface="Helvetica Neue"/>
                <a:ea typeface="Helvetica Neue"/>
                <a:cs typeface="Helvetica Neue"/>
              </a:rPr>
              <a:t>its own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methods </a:t>
            </a: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</a:t>
            </a:r>
            <a:r>
              <a:rPr lang="en-US" altLang="en-US" sz="2400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variable can be used to call only those </a:t>
            </a: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methods. </a:t>
            </a: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endParaRPr lang="en-US" altLang="en-US" sz="16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3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 and Dynamic Binding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If the object of the subclass has overridden a method in the superclass: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If the variable makes a call to that method the subclass’s version of the method will be run.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Shape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shape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= new 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Circle(4.5);</a:t>
            </a: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System.out.println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(shape); // will call Circle’s </a:t>
            </a:r>
            <a:r>
              <a:rPr lang="en-US" altLang="en-US" sz="1800" b="1" dirty="0" err="1" smtClean="0">
                <a:latin typeface="Courier New" panose="02070309020205020404" pitchFamily="49" charset="0"/>
                <a:ea typeface="Helvetica Neue"/>
                <a:cs typeface="Helvetica Neue"/>
              </a:rPr>
              <a:t>toString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> method</a:t>
            </a:r>
            <a: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  <a:ea typeface="Helvetica Neue"/>
                <a:cs typeface="Helvetica Neue"/>
              </a:rPr>
            </a:br>
            <a:endParaRPr lang="en-US" altLang="en-US" sz="18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Java performs </a:t>
            </a:r>
            <a:r>
              <a:rPr lang="en-US" altLang="en-US" sz="2000" i="1" dirty="0" smtClean="0">
                <a:latin typeface="Helvetica Neue"/>
                <a:ea typeface="Helvetica Neue"/>
                <a:cs typeface="Helvetica Neue"/>
              </a:rPr>
              <a:t>dynamic binding 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or </a:t>
            </a:r>
            <a:r>
              <a:rPr lang="en-US" altLang="en-US" sz="2000" i="1" dirty="0" smtClean="0">
                <a:latin typeface="Helvetica Neue"/>
                <a:ea typeface="Helvetica Neue"/>
                <a:cs typeface="Helvetica Neue"/>
              </a:rPr>
              <a:t>late binding </a:t>
            </a: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when a variable contains a polymorphic reference.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The Java Virtual Machine determines at runtime which method to call, depending on the type of object that the variable references.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0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It is the object’s type, rather than the reference type, that determines which method is called.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You cannot assign a superclass object to a subclass reference variable.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3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 with Interfaces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Java allows you to create reference variables of an interface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An interface reference variable can reference any object that implements that interface, regardless of its class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This is another example of polymorphism.</a:t>
            </a:r>
          </a:p>
          <a:p>
            <a:r>
              <a:rPr lang="en-US" altLang="en-US" dirty="0">
                <a:latin typeface="Helvetica Neue"/>
                <a:ea typeface="Helvetica Neue"/>
                <a:cs typeface="Helvetica Neue"/>
              </a:rPr>
              <a:t>When a class implements an interface, an inheritance relationship known as </a:t>
            </a:r>
            <a:r>
              <a:rPr lang="en-US" altLang="en-US" i="1" dirty="0">
                <a:latin typeface="Helvetica Neue"/>
                <a:ea typeface="Helvetica Neue"/>
                <a:cs typeface="Helvetica Neue"/>
              </a:rPr>
              <a:t>interface inheritance </a:t>
            </a:r>
            <a:r>
              <a:rPr lang="en-US" altLang="en-US" dirty="0">
                <a:latin typeface="Helvetica Neue"/>
                <a:ea typeface="Helvetica Neue"/>
                <a:cs typeface="Helvetica Neue"/>
              </a:rPr>
              <a:t>is established.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9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Polymorphism with Interfaces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A reference to an interface can point to any class that implements that interface.</a:t>
            </a: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You cannot create an instance of an interface.</a:t>
            </a:r>
            <a:br>
              <a:rPr lang="en-US" altLang="en-US" sz="24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000" b="1" dirty="0" smtClean="0">
              <a:latin typeface="Courier New" panose="02070309020205020404" pitchFamily="49" charset="0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dirty="0" smtClean="0">
                <a:latin typeface="Helvetica Neue"/>
                <a:ea typeface="Helvetica Neue"/>
                <a:cs typeface="Helvetica Neue"/>
              </a:rPr>
              <a:t>When an interface variable references an object: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only the methods declared in the interface are available,</a:t>
            </a:r>
          </a:p>
          <a:p>
            <a:pPr lvl="1" eaLnBrk="1" hangingPunct="1"/>
            <a:r>
              <a:rPr lang="en-US" altLang="en-US" sz="2000" dirty="0" smtClean="0">
                <a:latin typeface="Helvetica Neue"/>
                <a:ea typeface="Helvetica Neue"/>
                <a:cs typeface="Helvetica Neue"/>
              </a:rPr>
              <a:t>explicit type casting is required to access the other methods of an object referenced by an interface reference.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“is a” Relationship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The relationship between a superclass and an inherited class is called an “is a” relationship.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grasshopper “is a(n)” insect.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poodle “is a” dog.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 car “is a” vehicle.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A specialized object has: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all of the characteristics of the general object, </a:t>
            </a:r>
            <a:r>
              <a:rPr lang="en-US" altLang="en-US" sz="2400" b="1" smtClean="0">
                <a:latin typeface="Helvetica Neue"/>
                <a:ea typeface="Helvetica Neue"/>
                <a:cs typeface="Helvetica Neue"/>
              </a:rPr>
              <a:t>plus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additional characteristics that make it special.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In object-oriented programming,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inheritance 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is used to create an “is a” relationship among classes.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3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The “is a” Relationship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 eaLnBrk="1" hangingPunct="1"/>
            <a:endParaRPr lang="en-US" altLang="en-US" sz="2400" smtClean="0">
              <a:latin typeface="Helvetica Neue"/>
              <a:ea typeface="Helvetica Neue"/>
              <a:cs typeface="Helvetica Neue"/>
            </a:endParaRP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We can </a:t>
            </a:r>
            <a:r>
              <a:rPr lang="en-US" altLang="en-US" sz="2400" b="1" i="1" smtClean="0">
                <a:latin typeface="Helvetica Neue"/>
                <a:ea typeface="Helvetica Neue"/>
                <a:cs typeface="Helvetica Neue"/>
              </a:rPr>
              <a:t>extend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 the capabilities of a class.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Inheritance involves a superclass and a subclass.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superclass 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is the general class and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subclass 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is the specialized class.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subclass is based on, or extended from, the superclass.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Superclasses are also called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base classes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, and</a:t>
            </a:r>
          </a:p>
          <a:p>
            <a:pPr lvl="1" eaLnBrk="1" hangingPunct="1"/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subclasses are also called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derived</a:t>
            </a:r>
            <a:r>
              <a:rPr lang="en-US" altLang="en-US" sz="2000" smtClean="0">
                <a:latin typeface="Helvetica Neue"/>
                <a:ea typeface="Helvetica Neue"/>
                <a:cs typeface="Helvetica Neue"/>
              </a:rPr>
              <a:t> </a:t>
            </a:r>
            <a:r>
              <a:rPr lang="en-US" altLang="en-US" sz="2000" i="1" smtClean="0">
                <a:latin typeface="Helvetica Neue"/>
                <a:ea typeface="Helvetica Neue"/>
                <a:cs typeface="Helvetica Neue"/>
              </a:rPr>
              <a:t>classes.</a:t>
            </a:r>
          </a:p>
          <a:p>
            <a:pPr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The relationship of classes can be thought of as 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parent classes 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and </a:t>
            </a:r>
            <a:r>
              <a:rPr lang="en-US" altLang="en-US" sz="2400" i="1" smtClean="0">
                <a:latin typeface="Helvetica Neue"/>
                <a:ea typeface="Helvetica Neue"/>
                <a:cs typeface="Helvetica Neue"/>
              </a:rPr>
              <a:t>child classes</a:t>
            </a:r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8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Inheritance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subclass inherits fields and methods from the superclass without any of them being rewritten.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New fields and methods may be added to the subclass.</a:t>
            </a:r>
          </a:p>
          <a:p>
            <a:pPr eaLnBrk="1" hangingPunct="1"/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The Java keyword, </a:t>
            </a:r>
            <a:r>
              <a:rPr lang="en-US" altLang="en-US" sz="2800" i="1" dirty="0" smtClean="0">
                <a:latin typeface="Helvetica Neue"/>
                <a:ea typeface="Helvetica Neue"/>
                <a:cs typeface="Helvetica Neue"/>
              </a:rPr>
              <a:t>extends</a:t>
            </a:r>
            <a:r>
              <a:rPr lang="en-US" altLang="en-US" sz="2800" dirty="0" smtClean="0">
                <a:latin typeface="Helvetica Neue"/>
                <a:ea typeface="Helvetica Neue"/>
                <a:cs typeface="Helvetica Neue"/>
              </a:rPr>
              <a:t>, is used on the class header to define the subclass.</a:t>
            </a:r>
            <a:br>
              <a:rPr lang="en-US" altLang="en-US" sz="2800" dirty="0" smtClean="0">
                <a:latin typeface="Helvetica Neue"/>
                <a:ea typeface="Helvetica Neue"/>
                <a:cs typeface="Helvetica Neue"/>
              </a:rPr>
            </a:br>
            <a:endParaRPr lang="en-US" altLang="en-US" sz="2800" dirty="0" smtClean="0"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192" y="4891810"/>
            <a:ext cx="5557401" cy="164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5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The </a:t>
            </a:r>
            <a:r>
              <a:rPr lang="en-US" altLang="en-US" sz="3200" smtClean="0">
                <a:latin typeface="Courier New" panose="02070309020205020404" pitchFamily="49" charset="0"/>
                <a:ea typeface="Helvetica Neue"/>
                <a:cs typeface="Helvetica Neue"/>
              </a:rPr>
              <a:t>GradedActivity</a:t>
            </a:r>
            <a:r>
              <a:rPr lang="en-US" altLang="en-US" sz="3200" smtClean="0">
                <a:latin typeface="Helvetica Neue"/>
                <a:ea typeface="Helvetica Neue"/>
                <a:cs typeface="Helvetica Neue"/>
              </a:rPr>
              <a:t> Example</a:t>
            </a:r>
          </a:p>
        </p:txBody>
      </p:sp>
      <p:grpSp>
        <p:nvGrpSpPr>
          <p:cNvPr id="28676" name="Group 9"/>
          <p:cNvGrpSpPr>
            <a:grpSpLocks/>
          </p:cNvGrpSpPr>
          <p:nvPr/>
        </p:nvGrpSpPr>
        <p:grpSpPr bwMode="auto">
          <a:xfrm>
            <a:off x="533400" y="1484732"/>
            <a:ext cx="3124200" cy="1981200"/>
            <a:chOff x="384" y="1008"/>
            <a:chExt cx="1968" cy="1248"/>
          </a:xfrm>
        </p:grpSpPr>
        <p:sp>
          <p:nvSpPr>
            <p:cNvPr id="28686" name="Rectangle 5"/>
            <p:cNvSpPr>
              <a:spLocks noChangeArrowheads="1"/>
            </p:cNvSpPr>
            <p:nvPr/>
          </p:nvSpPr>
          <p:spPr bwMode="auto">
            <a:xfrm>
              <a:off x="384" y="1008"/>
              <a:ext cx="19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GradedActivity</a:t>
              </a:r>
            </a:p>
          </p:txBody>
        </p:sp>
        <p:sp>
          <p:nvSpPr>
            <p:cNvPr id="28687" name="Rectangle 6"/>
            <p:cNvSpPr>
              <a:spLocks noChangeArrowheads="1"/>
            </p:cNvSpPr>
            <p:nvPr/>
          </p:nvSpPr>
          <p:spPr bwMode="auto">
            <a:xfrm>
              <a:off x="384" y="1296"/>
              <a:ext cx="196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 - score : double</a:t>
              </a:r>
            </a:p>
          </p:txBody>
        </p:sp>
        <p:sp>
          <p:nvSpPr>
            <p:cNvPr id="28688" name="Rectangle 7"/>
            <p:cNvSpPr>
              <a:spLocks noChangeArrowheads="1"/>
            </p:cNvSpPr>
            <p:nvPr/>
          </p:nvSpPr>
          <p:spPr bwMode="auto">
            <a:xfrm>
              <a:off x="384" y="1632"/>
              <a:ext cx="1968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setScore(s : double) : void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getScore()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+ getGrade() : char</a:t>
              </a:r>
            </a:p>
          </p:txBody>
        </p:sp>
      </p:grpSp>
      <p:grpSp>
        <p:nvGrpSpPr>
          <p:cNvPr id="28677" name="Group 14"/>
          <p:cNvGrpSpPr>
            <a:grpSpLocks/>
          </p:cNvGrpSpPr>
          <p:nvPr/>
        </p:nvGrpSpPr>
        <p:grpSpPr bwMode="auto">
          <a:xfrm>
            <a:off x="685800" y="4075532"/>
            <a:ext cx="2819400" cy="2667000"/>
            <a:chOff x="192" y="1488"/>
            <a:chExt cx="1728" cy="1680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92" y="1488"/>
              <a:ext cx="17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latin typeface="Helvetica" panose="020B0604020202020204" pitchFamily="34" charset="0"/>
                </a:rPr>
                <a:t>FinalExam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192" y="1776"/>
              <a:ext cx="1728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- numQuestions : int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- pointsEach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latin typeface="Helvetica" panose="020B0604020202020204" pitchFamily="34" charset="0"/>
                </a:rPr>
                <a:t>- numMissed : int</a:t>
              </a: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92" y="2352"/>
              <a:ext cx="1728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Char char="•"/>
                <a:defRPr sz="32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–"/>
                <a:defRPr sz="28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–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»"/>
                <a:defRPr sz="2000">
                  <a:solidFill>
                    <a:schemeClr val="tx1"/>
                  </a:solidFill>
                  <a:latin typeface="Helvetica Neue"/>
                  <a:ea typeface="Helvetica Neue"/>
                  <a:cs typeface="Helvetica Neue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700">
                  <a:latin typeface="Helvetica" panose="020B0604020202020204" pitchFamily="34" charset="0"/>
                </a:rPr>
                <a:t>+ FinalExam(questions : int,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700">
                  <a:latin typeface="Helvetica" panose="020B0604020202020204" pitchFamily="34" charset="0"/>
                </a:rPr>
                <a:t>                      missed : int)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700">
                  <a:latin typeface="Helvetica" panose="020B0604020202020204" pitchFamily="34" charset="0"/>
                </a:rPr>
                <a:t>+ getPointsEach() : double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700">
                  <a:latin typeface="Helvetica" panose="020B0604020202020204" pitchFamily="34" charset="0"/>
                </a:rPr>
                <a:t>+ getNumMissed() : int</a:t>
              </a:r>
            </a:p>
          </p:txBody>
        </p:sp>
      </p:grpSp>
      <p:cxnSp>
        <p:nvCxnSpPr>
          <p:cNvPr id="28678" name="AutoShape 15"/>
          <p:cNvCxnSpPr>
            <a:cxnSpLocks noChangeShapeType="1"/>
            <a:stCxn id="28683" idx="0"/>
            <a:endCxn id="28688" idx="2"/>
          </p:cNvCxnSpPr>
          <p:nvPr/>
        </p:nvCxnSpPr>
        <p:spPr bwMode="auto">
          <a:xfrm flipV="1">
            <a:off x="2095500" y="3465932"/>
            <a:ext cx="0" cy="609600"/>
          </a:xfrm>
          <a:prstGeom prst="straightConnector1">
            <a:avLst/>
          </a:prstGeom>
          <a:noFill/>
          <a:ln w="317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9" name="Text Box 17"/>
          <p:cNvSpPr txBox="1">
            <a:spLocks noChangeArrowheads="1"/>
          </p:cNvSpPr>
          <p:nvPr/>
        </p:nvSpPr>
        <p:spPr bwMode="auto">
          <a:xfrm>
            <a:off x="4419600" y="1760957"/>
            <a:ext cx="4191000" cy="6477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Contains those attributes and methods that are shared by all graded activities.</a:t>
            </a:r>
          </a:p>
        </p:txBody>
      </p:sp>
      <p:cxnSp>
        <p:nvCxnSpPr>
          <p:cNvPr id="28680" name="AutoShape 18"/>
          <p:cNvCxnSpPr>
            <a:cxnSpLocks noChangeShapeType="1"/>
            <a:stCxn id="28679" idx="1"/>
            <a:endCxn id="28688" idx="3"/>
          </p:cNvCxnSpPr>
          <p:nvPr/>
        </p:nvCxnSpPr>
        <p:spPr bwMode="auto">
          <a:xfrm rot="10800000" flipV="1">
            <a:off x="3657600" y="2084807"/>
            <a:ext cx="762000" cy="8858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 Box 19"/>
          <p:cNvSpPr txBox="1">
            <a:spLocks noChangeArrowheads="1"/>
          </p:cNvSpPr>
          <p:nvPr/>
        </p:nvSpPr>
        <p:spPr bwMode="auto">
          <a:xfrm>
            <a:off x="4419600" y="2611857"/>
            <a:ext cx="4191000" cy="17494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Helvetica Neue"/>
                <a:ea typeface="Helvetica Neue"/>
                <a:cs typeface="Helvetica Neue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Contains those attributes and methods that are specific to the FinalExam class.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Inherits all non-private attributes and methods from the GradedActivity class.</a:t>
            </a:r>
          </a:p>
        </p:txBody>
      </p:sp>
      <p:cxnSp>
        <p:nvCxnSpPr>
          <p:cNvPr id="28682" name="AutoShape 20"/>
          <p:cNvCxnSpPr>
            <a:cxnSpLocks noChangeShapeType="1"/>
            <a:stCxn id="28681" idx="1"/>
            <a:endCxn id="28684" idx="3"/>
          </p:cNvCxnSpPr>
          <p:nvPr/>
        </p:nvCxnSpPr>
        <p:spPr bwMode="auto">
          <a:xfrm rot="10800000" flipV="1">
            <a:off x="3505200" y="3486570"/>
            <a:ext cx="914400" cy="15033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91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Helvetica Neue"/>
                <a:ea typeface="Helvetica Neue"/>
                <a:cs typeface="Helvetica Neue"/>
              </a:rPr>
              <a:t>Inheritance, Fields and Methods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Members of the superclass that are marked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private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:</a:t>
            </a:r>
            <a:endParaRPr lang="en-US" altLang="en-US" sz="2800" i="1" smtClean="0">
              <a:latin typeface="Helvetica Neue"/>
              <a:ea typeface="Helvetica Neue"/>
              <a:cs typeface="Helvetica Neue"/>
            </a:endParaRP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are not inherited by the subclass, 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exist in memory when the object of the subclass is created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may only be accessed from the subclass by public methods of the superclass.</a:t>
            </a:r>
          </a:p>
          <a:p>
            <a:pPr eaLnBrk="1" hangingPunct="1"/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Members of the superclass that are marked </a:t>
            </a:r>
            <a:r>
              <a:rPr lang="en-US" altLang="en-US" sz="2800" i="1" smtClean="0">
                <a:latin typeface="Helvetica Neue"/>
                <a:ea typeface="Helvetica Neue"/>
                <a:cs typeface="Helvetica Neue"/>
              </a:rPr>
              <a:t>public</a:t>
            </a:r>
            <a:r>
              <a:rPr lang="en-US" altLang="en-US" sz="2800" smtClean="0">
                <a:latin typeface="Helvetica Neue"/>
                <a:ea typeface="Helvetica Neue"/>
                <a:cs typeface="Helvetica Neue"/>
              </a:rPr>
              <a:t>: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are inherited by the subclass, and</a:t>
            </a:r>
          </a:p>
          <a:p>
            <a:pPr lvl="1" eaLnBrk="1" hangingPunct="1"/>
            <a:r>
              <a:rPr lang="en-US" altLang="en-US" sz="2400" smtClean="0">
                <a:latin typeface="Helvetica Neue"/>
                <a:ea typeface="Helvetica Neue"/>
                <a:cs typeface="Helvetica Neue"/>
              </a:rPr>
              <a:t>may be directly accessed from the subclass.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6791</TotalTime>
  <Words>2487</Words>
  <Application>Microsoft Office PowerPoint</Application>
  <PresentationFormat>On-screen Show (4:3)</PresentationFormat>
  <Paragraphs>457</Paragraphs>
  <Slides>45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Lecture 5 – Inheritance</vt:lpstr>
      <vt:lpstr>Topics</vt:lpstr>
      <vt:lpstr>What is Inheritance? Generalization vs. Specialization</vt:lpstr>
      <vt:lpstr>Inheritance</vt:lpstr>
      <vt:lpstr>The “is a” Relationship</vt:lpstr>
      <vt:lpstr>The “is a” Relationship</vt:lpstr>
      <vt:lpstr>Inheritance</vt:lpstr>
      <vt:lpstr>The GradedActivity Example</vt:lpstr>
      <vt:lpstr>Inheritance, Fields and Methods</vt:lpstr>
      <vt:lpstr>Inheritance, Fields and Methods</vt:lpstr>
      <vt:lpstr>Inheritance and Constructors</vt:lpstr>
      <vt:lpstr>Activity 15</vt:lpstr>
      <vt:lpstr>The Superclass’s Constructor</vt:lpstr>
      <vt:lpstr>Calling The Superclass Constructor</vt:lpstr>
      <vt:lpstr>Overriding Superclass Methods</vt:lpstr>
      <vt:lpstr>Overriding Superclass Methods</vt:lpstr>
      <vt:lpstr>Overriding Superclass Methods</vt:lpstr>
      <vt:lpstr>Overriding Superclass Methods</vt:lpstr>
      <vt:lpstr>Overriding Superclass Methods</vt:lpstr>
      <vt:lpstr>Preventing a Method from Being Overridden</vt:lpstr>
      <vt:lpstr>PowerPoint Presentation</vt:lpstr>
      <vt:lpstr>Protected Members</vt:lpstr>
      <vt:lpstr>Protected Members</vt:lpstr>
      <vt:lpstr>Chains of Inheritance</vt:lpstr>
      <vt:lpstr>Chains of Inheritance</vt:lpstr>
      <vt:lpstr>The Object Class</vt:lpstr>
      <vt:lpstr>The Object Class</vt:lpstr>
      <vt:lpstr>Abstract Methods</vt:lpstr>
      <vt:lpstr>Abstract Methods</vt:lpstr>
      <vt:lpstr>Abstract Classes</vt:lpstr>
      <vt:lpstr>PowerPoint Presentation</vt:lpstr>
      <vt:lpstr>Interfaces</vt:lpstr>
      <vt:lpstr>Interfaces</vt:lpstr>
      <vt:lpstr>Interfaces</vt:lpstr>
      <vt:lpstr>Fields in Interfaces</vt:lpstr>
      <vt:lpstr>Implementing Multiple Interfaces</vt:lpstr>
      <vt:lpstr>Interfaces in UML</vt:lpstr>
      <vt:lpstr>PowerPoint Presentation</vt:lpstr>
      <vt:lpstr>Polymorphism</vt:lpstr>
      <vt:lpstr>Polymorphism</vt:lpstr>
      <vt:lpstr>Polymorphism</vt:lpstr>
      <vt:lpstr>Polymorphism and Dynamic Binding</vt:lpstr>
      <vt:lpstr>Polymorphism</vt:lpstr>
      <vt:lpstr>Polymorphism with Interfaces</vt:lpstr>
      <vt:lpstr>Polymorphism with Interfaces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221</cp:revision>
  <dcterms:created xsi:type="dcterms:W3CDTF">2009-12-29T10:39:27Z</dcterms:created>
  <dcterms:modified xsi:type="dcterms:W3CDTF">2018-05-14T20:58:21Z</dcterms:modified>
</cp:coreProperties>
</file>