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6"/>
  </p:notesMasterIdLst>
  <p:handoutMasterIdLst>
    <p:handoutMasterId r:id="rId37"/>
  </p:handoutMasterIdLst>
  <p:sldIdLst>
    <p:sldId id="345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81" r:id="rId13"/>
    <p:sldId id="383" r:id="rId14"/>
    <p:sldId id="358" r:id="rId15"/>
    <p:sldId id="359" r:id="rId16"/>
    <p:sldId id="360" r:id="rId17"/>
    <p:sldId id="361" r:id="rId18"/>
    <p:sldId id="362" r:id="rId19"/>
    <p:sldId id="363" r:id="rId20"/>
    <p:sldId id="365" r:id="rId21"/>
    <p:sldId id="366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82C35E4-87A8-45A4-9124-A1443A19CA06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2545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34009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D0FB66B-DC3C-4215-9401-730BC545A6AA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41933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4709A5A-4E5E-4BA3-9362-84CEC4290D20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77426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8F7DBBB-8303-4133-99C5-56C85588A45E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28966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288E960-8412-4566-A1CA-183E877607C1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09815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99B18C0-A5D4-48B9-8152-BF345BCCBC34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16862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D5C9145-4FC6-46E0-BD5D-EB6632038BD1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00398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40B547A-224C-4AE5-8CF3-97805B4258D3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98956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D948EA4-C2B5-4CEC-A34F-9DDDD229FF14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3923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C2BBDA2-1DCC-4E82-90AD-D1D762610B81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86080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4BFA907-2C40-44F8-8C8B-4D73666E66F3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3120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FA0325-32B5-4ABB-8C23-1E30C5E5B08C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4246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C3A02C8-C63B-4603-9FD2-BC4A2871545E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03350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55C06ED-97B0-4F1E-B6C4-F2403CC918D6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08472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31FF015-6149-4EAA-9E57-7A797B0D794D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28588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0E42C76-D361-4A28-9EF3-209E08BEBADB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412337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33ECE1D-87DD-4FF2-88B9-A759306BF101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891704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2143ACA-E532-4FAA-91AD-7D14B1794257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636723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24D8D1A-E6D1-44F3-97D0-4DD99DE579B7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315348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0D5CA75-D586-4A29-9EF6-82DDEE937CE7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1650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4A84F38-FC73-4EB2-8902-95832446C805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50826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BB54602-4FDB-49D6-8E47-9D429E4E476F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07412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3ED3AF4-E638-468A-97B6-2E8E073035AF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02582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0594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433CF15-C39A-41B0-A740-1507D096C7D0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3773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E6E06A0-61C3-492E-A82B-3DF31D1DA013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0325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A30FDD5-84FD-46AC-873C-A7CB56BD9432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3636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20BF777-3A2C-4F24-906B-EFB4F966BCC7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3609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2E290FC-DDDA-4609-84C7-61B150A3BAF7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39466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7F4CA95-53BC-4A50-9045-3165482C9BF1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7212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OpenFile.jav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StackTrace.jav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BadArray.ja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141/files/Slide_codes/BankAccount.java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pp.edu/~ukjayarathna/courses/s18/cs141/files/Slide_codes/AccountTest.java" TargetMode="External"/><Relationship Id="rId4" Type="http://schemas.openxmlformats.org/officeDocument/2006/relationships/hyperlink" Target="http://www.cpp.edu/~ukjayarathna/courses/s18/cs141/files/Slide_codes/NegativeStartingBalance.java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</a:t>
            </a:r>
            <a:r>
              <a:rPr lang="en-US" dirty="0" smtClean="0"/>
              <a:t>Exceptions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</p:spTree>
    <p:extLst>
      <p:ext uri="{BB962C8B-B14F-4D97-AF65-F5344CB8AC3E}">
        <p14:creationId xmlns:p14="http://schemas.microsoft.com/office/powerpoint/2010/main" val="18523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32949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This code is designed to handle a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FileNotFoundException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if it is thrown.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File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= new File ("MyFile.txt");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Scanner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inputFile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= new Scanner(file);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FileNotFoundException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("File not found.");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Java Virtual Machine searches for a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 that can deal with the exception.</a:t>
            </a:r>
          </a:p>
          <a:p>
            <a:r>
              <a:rPr lang="en-US" altLang="en-US" dirty="0"/>
              <a:t>Example: </a:t>
            </a:r>
            <a:r>
              <a:rPr lang="en-US" altLang="en-US" dirty="0">
                <a:hlinkClick r:id="rId3"/>
              </a:rPr>
              <a:t>OpenFile.java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7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1950" y="1566333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parameter must be of a type that is compatible with the thrown exception’s type.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After an exception, the program will continue execution at the point just past the catch block.</a:t>
            </a:r>
          </a:p>
          <a:p>
            <a:r>
              <a:rPr lang="en-US" altLang="en-US" sz="2800" dirty="0">
                <a:latin typeface="Helvetica Neue"/>
                <a:ea typeface="Helvetica Neue"/>
                <a:cs typeface="Helvetica Neue"/>
              </a:rPr>
              <a:t>Each exception object has a method named </a:t>
            </a:r>
            <a:r>
              <a:rPr lang="en-US" altLang="en-US" sz="2800" dirty="0" err="1">
                <a:latin typeface="Courier New" pitchFamily="49" charset="0"/>
                <a:ea typeface="Helvetica Neue"/>
                <a:cs typeface="Helvetica Neue"/>
              </a:rPr>
              <a:t>getMessage</a:t>
            </a:r>
            <a:r>
              <a:rPr lang="en-US" altLang="en-US" sz="2800" dirty="0">
                <a:latin typeface="Helvetica Neue"/>
                <a:ea typeface="Helvetica Neue"/>
                <a:cs typeface="Helvetica Neue"/>
              </a:rPr>
              <a:t> that can be used to retrieve the default error message for the exception.</a:t>
            </a:r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Write a program that declare an integer array of size 5.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Ask from user a number in a loop until an exception is thrown for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ArrayIndexOutOfBoundsException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Write a try-catch block to handle the exception and display a message “Sorry, the array is full!”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Your program should display the content of the array after the try-catch block. </a:t>
            </a:r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19</a:t>
            </a:r>
          </a:p>
        </p:txBody>
      </p:sp>
    </p:spTree>
    <p:extLst>
      <p:ext uri="{BB962C8B-B14F-4D97-AF65-F5344CB8AC3E}">
        <p14:creationId xmlns:p14="http://schemas.microsoft.com/office/powerpoint/2010/main" val="23462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Stack Trace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61054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call stack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is an internal list of all the methods that are currently executing.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stack trace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is a list of all the methods in the call stack. 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It indicates: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method that was executing when an exception occurred and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all of the methods that were called in order to execute that method.</a:t>
            </a:r>
            <a:endParaRPr lang="en-US" altLang="en-US" sz="2400" dirty="0">
              <a:latin typeface="Helvetica Neue"/>
              <a:ea typeface="Helvetica Neue"/>
              <a:cs typeface="Helvetica Neue"/>
            </a:endParaRPr>
          </a:p>
          <a:p>
            <a:pPr lvl="1"/>
            <a:r>
              <a:rPr lang="en-US" altLang="en-US" sz="2400" dirty="0"/>
              <a:t>Example: </a:t>
            </a:r>
            <a:r>
              <a:rPr lang="en-US" altLang="en-US" sz="2400" dirty="0">
                <a:hlinkClick r:id="rId3"/>
              </a:rPr>
              <a:t>StackTrace.java</a:t>
            </a:r>
            <a:endParaRPr lang="en-US" altLang="en-US" sz="2800" dirty="0"/>
          </a:p>
          <a:p>
            <a:pPr lvl="1" eaLnBrk="1" hangingPunct="1"/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982" y="568324"/>
            <a:ext cx="7539182" cy="914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Polymorphic References To Exceptions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32466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When handling exceptions, you can use a polymorphic reference as a parameter in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clause.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Most exceptions are derived from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clause that uses a parameter variable of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type is capable of catching any exception that is derived from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7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Polymorphic References To Exceptions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number = Integer.parseInt(str);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1800" b="1" smtClean="0">
                <a:solidFill>
                  <a:srgbClr val="FF0000"/>
                </a:solidFill>
                <a:latin typeface="Courier New" pitchFamily="49" charset="0"/>
                <a:ea typeface="Helvetica Neue"/>
                <a:cs typeface="Helvetica Neue"/>
              </a:rPr>
              <a:t>Exception e</a:t>
            </a: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System.out.println("The following error occurred: "</a:t>
            </a:r>
            <a:b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</a:b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                  + e.getMessage());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b="1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Integer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class’s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parseInt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method throws a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 is derived from the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Multiple Exceptions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66333"/>
            <a:ext cx="8153400" cy="4724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code in the try block may be capable of throwing more than one type of exception.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 needs to be written for each type of exception that could potentially be thrown.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JVM will run the first compatible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 found.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clauses must be listed from most specific to most general.</a:t>
            </a:r>
          </a:p>
          <a:p>
            <a:pPr marL="0" indent="0" eaLnBrk="1" hangingPunct="1">
              <a:buNone/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marL="0" indent="0">
              <a:buNone/>
            </a:pPr>
            <a:r>
              <a:rPr lang="en-US" b="1" dirty="0" smtClean="0"/>
              <a:t>	try</a:t>
            </a: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</a:t>
            </a:r>
            <a:r>
              <a:rPr lang="en-US" b="1" dirty="0" smtClean="0"/>
              <a:t>catch(</a:t>
            </a:r>
            <a:r>
              <a:rPr lang="en-US" b="1" dirty="0" err="1" smtClean="0"/>
              <a:t>ArrayIndexOutOfBoundsException</a:t>
            </a:r>
            <a:r>
              <a:rPr lang="en-US" b="1" dirty="0" smtClean="0"/>
              <a:t> </a:t>
            </a:r>
            <a:r>
              <a:rPr lang="en-US" b="1" dirty="0"/>
              <a:t>e1){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	e1.printStackTrace();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	</a:t>
            </a:r>
            <a:r>
              <a:rPr lang="en-US" b="1" dirty="0" smtClean="0"/>
              <a:t>catch(</a:t>
            </a:r>
            <a:r>
              <a:rPr lang="en-US" b="1" dirty="0" err="1" smtClean="0"/>
              <a:t>FileNotFoundException</a:t>
            </a:r>
            <a:r>
              <a:rPr lang="en-US" b="1" dirty="0" smtClean="0"/>
              <a:t> </a:t>
            </a:r>
            <a:r>
              <a:rPr lang="en-US" b="1" dirty="0"/>
              <a:t>e2){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	 	e2.printStackTrace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	}</a:t>
            </a: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Handlers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1950" y="1557867"/>
            <a:ext cx="8153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There can be many polymorphic catch clauses.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A try statement may have only one 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clause for each specific type of exception.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number =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Integer.parseInt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str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("Bad number format.");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e) </a:t>
            </a:r>
            <a:r>
              <a:rPr lang="en-US" altLang="en-US" sz="2000" b="1" dirty="0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// ERROR!!!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  <a:endParaRPr lang="en-US" altLang="en-US" sz="2000" b="1" dirty="0" smtClean="0">
              <a:solidFill>
                <a:srgbClr val="FF3300"/>
              </a:solidFill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str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+ " is not a number.");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0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Handlers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 is derived from the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IllegalArgumentException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number = Integer.parseInt(str);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catch (IllegalArgumentException 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System.out.println("Bad number format.");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catch (NumberFormatException e) </a:t>
            </a:r>
            <a:r>
              <a:rPr lang="en-US" altLang="en-US" sz="2000" b="1" smtClean="0">
                <a:solidFill>
                  <a:srgbClr val="FF3300"/>
                </a:solidFill>
                <a:latin typeface="Courier New" pitchFamily="49" charset="0"/>
                <a:ea typeface="Helvetica Neue"/>
                <a:cs typeface="Helvetica Neue"/>
              </a:rPr>
              <a:t>// ERROR!!!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  System.out.println(str + " is not a number.");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34" y="2274491"/>
            <a:ext cx="1979266" cy="371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5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0813"/>
            <a:ext cx="8610600" cy="992187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Handlers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25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>
                <a:latin typeface="Helvetica Neue"/>
                <a:ea typeface="Helvetica Neue"/>
                <a:cs typeface="Helvetica Neue"/>
              </a:rPr>
              <a:t>The previous code could be rewritten to work, as follows, with no errors: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number =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Integer.parseInt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str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NumberFormatException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str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+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             " is not a number.");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IllegalArgumentException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e) </a:t>
            </a:r>
            <a:r>
              <a:rPr lang="en-US" altLang="en-US" sz="1800" b="1" dirty="0" smtClean="0">
                <a:solidFill>
                  <a:srgbClr val="00FF00"/>
                </a:solidFill>
                <a:latin typeface="Courier New" pitchFamily="49" charset="0"/>
                <a:ea typeface="Helvetica Neue"/>
                <a:cs typeface="Helvetica Neue"/>
              </a:rPr>
              <a:t>//OK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  <a:endParaRPr lang="en-US" altLang="en-US" sz="1800" b="1" dirty="0" smtClean="0">
              <a:solidFill>
                <a:srgbClr val="00FF00"/>
              </a:solidFill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("Bad number format.");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34" y="2274491"/>
            <a:ext cx="1979266" cy="371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5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0291" y="365126"/>
            <a:ext cx="8035059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exception is an object that is generated as the result of an error or an unexpected event.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Exception are said to have been “thrown.” 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It is the programmers responsibility to write code that detects and handles exceptions. 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Unhandled exceptions will crash a program.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Java allows you to create exception handlers. </a:t>
            </a:r>
          </a:p>
          <a:p>
            <a:r>
              <a:rPr lang="en-US" altLang="en-US" sz="2800" dirty="0"/>
              <a:t>Example: </a:t>
            </a:r>
            <a:r>
              <a:rPr lang="en-US" altLang="en-US" sz="2800" dirty="0" smtClean="0">
                <a:hlinkClick r:id="rId3"/>
              </a:rPr>
              <a:t>BadArray.java</a:t>
            </a:r>
            <a:endParaRPr lang="en-US" altLang="en-US" sz="2800" dirty="0"/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3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finally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Clause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87476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try statement may have an optional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finally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present, 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finally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 must appear after all of 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i="1" dirty="0" smtClean="0">
                <a:latin typeface="Helvetica Neue"/>
                <a:ea typeface="Helvetica Neue"/>
                <a:cs typeface="Helvetica Neue"/>
              </a:rPr>
              <a:t>(try block statements...)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1800" b="1" i="1" dirty="0" err="1" smtClean="0">
                <a:latin typeface="Courier New" pitchFamily="49" charset="0"/>
                <a:ea typeface="Helvetica Neue"/>
                <a:cs typeface="Helvetica Neue"/>
              </a:rPr>
              <a:t>ExceptionType</a:t>
            </a:r>
            <a:r>
              <a:rPr lang="en-US" altLang="en-US" sz="1800" b="1" i="1" dirty="0" smtClean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1800" b="1" i="1" dirty="0" err="1" smtClean="0">
                <a:latin typeface="Courier New" pitchFamily="49" charset="0"/>
                <a:ea typeface="Helvetica Neue"/>
                <a:cs typeface="Helvetica Neue"/>
              </a:rPr>
              <a:t>ParameterName</a:t>
            </a:r>
            <a:r>
              <a:rPr lang="en-US" altLang="en-US" sz="1800" b="1" i="1" dirty="0" smtClean="0">
                <a:latin typeface="Courier New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i="1" dirty="0" smtClean="0">
                <a:latin typeface="Helvetica Neue"/>
                <a:ea typeface="Helvetica Neue"/>
                <a:cs typeface="Helvetica Neue"/>
              </a:rPr>
              <a:t>(catch block statements...)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finally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i="1" dirty="0" smtClean="0">
                <a:latin typeface="Helvetica Neue"/>
                <a:ea typeface="Helvetica Neue"/>
                <a:cs typeface="Helvetica Neue"/>
              </a:rPr>
              <a:t>(finally block statements...)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5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finally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Clause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4572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finally block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is one or more statements,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that are always executed after the try block has executed and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after any catch blocks have executed if an exception was thrown.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statements in the finally block execute whether an exception occurs or not.</a:t>
            </a:r>
          </a:p>
          <a:p>
            <a:r>
              <a:rPr lang="en-US" sz="2800" dirty="0"/>
              <a:t>The most useful case is when you need to release some </a:t>
            </a:r>
            <a:r>
              <a:rPr lang="en-US" sz="2800" dirty="0" smtClean="0"/>
              <a:t>resources.</a:t>
            </a:r>
          </a:p>
          <a:p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4871" y="4914072"/>
            <a:ext cx="1847273" cy="1846659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InputStream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=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58C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//code...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58C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//code...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303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smtClean="0">
                <a:solidFill>
                  <a:srgbClr val="303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is.close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7934" y="4064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Uncaught Exceptions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662" y="1642534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When an exception is thrown, it cannot be ignored.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It must be handled by the program, or by the default exception handler.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When the code in a method throws an exception: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normal execution of that method stops,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JVM searches for a compatible exception handler inside the method.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4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Uncaught Exceptions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23484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there is no exception handler inside the method: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control of the program is passed to the previous method in the call stack.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If that method has no exception handler, then control is passed again, up the call stack, to the previous method.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control reaches 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main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method: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 main method must either handle the exception, or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 program is halted and the default exception handler handles the exception.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1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Checked and Unchecked Exceptions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631951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There are two categories of exceptions: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unchecked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checked.</a:t>
            </a:r>
          </a:p>
          <a:p>
            <a:pPr eaLnBrk="1" hangingPunct="1"/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Unchecked exceptions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are those that are derived from 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Error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class or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RuntimeException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Exceptions derived from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Error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are thrown when a critical error occurs, and should not be handled.</a:t>
            </a:r>
          </a:p>
          <a:p>
            <a:pPr eaLnBrk="1" hangingPunct="1"/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RuntimeException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serves as a superclass for exceptions that result from programming errors.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Unchecked Exception Classes</a:t>
            </a:r>
          </a:p>
        </p:txBody>
      </p:sp>
      <p:grpSp>
        <p:nvGrpSpPr>
          <p:cNvPr id="68611" name="Group 36"/>
          <p:cNvGrpSpPr>
            <a:grpSpLocks/>
          </p:cNvGrpSpPr>
          <p:nvPr/>
        </p:nvGrpSpPr>
        <p:grpSpPr bwMode="auto">
          <a:xfrm>
            <a:off x="1524000" y="1447800"/>
            <a:ext cx="6477000" cy="4572000"/>
            <a:chOff x="1104" y="720"/>
            <a:chExt cx="4080" cy="2880"/>
          </a:xfrm>
        </p:grpSpPr>
        <p:sp>
          <p:nvSpPr>
            <p:cNvPr id="68614" name="Rectangle 7"/>
            <p:cNvSpPr>
              <a:spLocks noChangeArrowheads="1"/>
            </p:cNvSpPr>
            <p:nvPr/>
          </p:nvSpPr>
          <p:spPr bwMode="auto">
            <a:xfrm>
              <a:off x="2400" y="720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Object</a:t>
              </a:r>
            </a:p>
          </p:txBody>
        </p:sp>
        <p:sp>
          <p:nvSpPr>
            <p:cNvPr id="68615" name="Rectangle 8"/>
            <p:cNvSpPr>
              <a:spLocks noChangeArrowheads="1"/>
            </p:cNvSpPr>
            <p:nvPr/>
          </p:nvSpPr>
          <p:spPr bwMode="auto">
            <a:xfrm>
              <a:off x="2400" y="1152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Throwable</a:t>
              </a:r>
            </a:p>
          </p:txBody>
        </p:sp>
        <p:sp>
          <p:nvSpPr>
            <p:cNvPr id="68616" name="Rectangle 9"/>
            <p:cNvSpPr>
              <a:spLocks noChangeArrowheads="1"/>
            </p:cNvSpPr>
            <p:nvPr/>
          </p:nvSpPr>
          <p:spPr bwMode="auto">
            <a:xfrm>
              <a:off x="3264" y="1728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68617" name="Rectangle 10"/>
            <p:cNvSpPr>
              <a:spLocks noChangeArrowheads="1"/>
            </p:cNvSpPr>
            <p:nvPr/>
          </p:nvSpPr>
          <p:spPr bwMode="auto">
            <a:xfrm>
              <a:off x="1104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Error</a:t>
              </a:r>
            </a:p>
          </p:txBody>
        </p:sp>
        <p:sp>
          <p:nvSpPr>
            <p:cNvPr id="68618" name="Rectangle 11"/>
            <p:cNvSpPr>
              <a:spLocks noChangeArrowheads="1"/>
            </p:cNvSpPr>
            <p:nvPr/>
          </p:nvSpPr>
          <p:spPr bwMode="auto">
            <a:xfrm>
              <a:off x="3936" y="2400"/>
              <a:ext cx="12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RuntimeException</a:t>
              </a:r>
            </a:p>
          </p:txBody>
        </p:sp>
        <p:sp>
          <p:nvSpPr>
            <p:cNvPr id="68619" name="Rectangle 12"/>
            <p:cNvSpPr>
              <a:spLocks noChangeArrowheads="1"/>
            </p:cNvSpPr>
            <p:nvPr/>
          </p:nvSpPr>
          <p:spPr bwMode="auto">
            <a:xfrm>
              <a:off x="2688" y="2400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IOException</a:t>
              </a:r>
            </a:p>
          </p:txBody>
        </p:sp>
        <p:sp>
          <p:nvSpPr>
            <p:cNvPr id="68620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14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FileNotFoundException</a:t>
              </a:r>
            </a:p>
          </p:txBody>
        </p:sp>
        <p:sp>
          <p:nvSpPr>
            <p:cNvPr id="68621" name="Rectangle 15"/>
            <p:cNvSpPr>
              <a:spLocks noChangeArrowheads="1"/>
            </p:cNvSpPr>
            <p:nvPr/>
          </p:nvSpPr>
          <p:spPr bwMode="auto">
            <a:xfrm>
              <a:off x="1488" y="3408"/>
              <a:ext cx="105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EOFException</a:t>
              </a:r>
            </a:p>
          </p:txBody>
        </p:sp>
        <p:sp>
          <p:nvSpPr>
            <p:cNvPr id="68622" name="Rectangle 21"/>
            <p:cNvSpPr>
              <a:spLocks noChangeArrowheads="1"/>
            </p:cNvSpPr>
            <p:nvPr/>
          </p:nvSpPr>
          <p:spPr bwMode="auto">
            <a:xfrm>
              <a:off x="1152" y="2256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cxnSp>
          <p:nvCxnSpPr>
            <p:cNvPr id="68623" name="AutoShape 22"/>
            <p:cNvCxnSpPr>
              <a:cxnSpLocks noChangeShapeType="1"/>
              <a:stCxn id="68615" idx="0"/>
              <a:endCxn id="68614" idx="2"/>
            </p:cNvCxnSpPr>
            <p:nvPr/>
          </p:nvCxnSpPr>
          <p:spPr bwMode="auto">
            <a:xfrm flipV="1">
              <a:off x="2880" y="91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24" name="AutoShape 23"/>
            <p:cNvCxnSpPr>
              <a:cxnSpLocks noChangeShapeType="1"/>
              <a:stCxn id="68617" idx="0"/>
              <a:endCxn id="68615" idx="2"/>
            </p:cNvCxnSpPr>
            <p:nvPr/>
          </p:nvCxnSpPr>
          <p:spPr bwMode="auto">
            <a:xfrm rot="-5400000">
              <a:off x="1920" y="768"/>
              <a:ext cx="384" cy="1536"/>
            </a:xfrm>
            <a:prstGeom prst="bentConnector3">
              <a:avLst>
                <a:gd name="adj1" fmla="val 4322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25" name="AutoShape 24"/>
            <p:cNvCxnSpPr>
              <a:cxnSpLocks noChangeShapeType="1"/>
              <a:stCxn id="68616" idx="0"/>
              <a:endCxn id="68615" idx="2"/>
            </p:cNvCxnSpPr>
            <p:nvPr/>
          </p:nvCxnSpPr>
          <p:spPr bwMode="auto">
            <a:xfrm rot="5400000" flipH="1">
              <a:off x="3120" y="1104"/>
              <a:ext cx="384" cy="864"/>
            </a:xfrm>
            <a:prstGeom prst="bentConnector3">
              <a:avLst>
                <a:gd name="adj1" fmla="val 4322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26" name="AutoShape 25"/>
            <p:cNvCxnSpPr>
              <a:cxnSpLocks noChangeShapeType="1"/>
              <a:stCxn id="68622" idx="0"/>
              <a:endCxn id="68617" idx="2"/>
            </p:cNvCxnSpPr>
            <p:nvPr/>
          </p:nvCxnSpPr>
          <p:spPr bwMode="auto">
            <a:xfrm flipV="1">
              <a:off x="1344" y="1920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627" name="Rectangle 26"/>
            <p:cNvSpPr>
              <a:spLocks noChangeArrowheads="1"/>
            </p:cNvSpPr>
            <p:nvPr/>
          </p:nvSpPr>
          <p:spPr bwMode="auto">
            <a:xfrm>
              <a:off x="4368" y="283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68628" name="Rectangle 27"/>
            <p:cNvSpPr>
              <a:spLocks noChangeArrowheads="1"/>
            </p:cNvSpPr>
            <p:nvPr/>
          </p:nvSpPr>
          <p:spPr bwMode="auto">
            <a:xfrm>
              <a:off x="4608" y="3408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68629" name="Rectangle 28"/>
            <p:cNvSpPr>
              <a:spLocks noChangeArrowheads="1"/>
            </p:cNvSpPr>
            <p:nvPr/>
          </p:nvSpPr>
          <p:spPr bwMode="auto">
            <a:xfrm>
              <a:off x="2016" y="2400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cxnSp>
          <p:nvCxnSpPr>
            <p:cNvPr id="68630" name="AutoShape 29"/>
            <p:cNvCxnSpPr>
              <a:cxnSpLocks noChangeShapeType="1"/>
              <a:stCxn id="68627" idx="0"/>
              <a:endCxn id="68618" idx="2"/>
            </p:cNvCxnSpPr>
            <p:nvPr/>
          </p:nvCxnSpPr>
          <p:spPr bwMode="auto">
            <a:xfrm flipV="1">
              <a:off x="4560" y="259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1" name="AutoShape 30"/>
            <p:cNvCxnSpPr>
              <a:cxnSpLocks noChangeShapeType="1"/>
              <a:stCxn id="68628" idx="0"/>
              <a:endCxn id="68619" idx="2"/>
            </p:cNvCxnSpPr>
            <p:nvPr/>
          </p:nvCxnSpPr>
          <p:spPr bwMode="auto">
            <a:xfrm rot="5400000" flipH="1">
              <a:off x="3576" y="2184"/>
              <a:ext cx="816" cy="1632"/>
            </a:xfrm>
            <a:prstGeom prst="bentConnector3">
              <a:avLst>
                <a:gd name="adj1" fmla="val 2732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2" name="AutoShape 31"/>
            <p:cNvCxnSpPr>
              <a:cxnSpLocks noChangeShapeType="1"/>
              <a:stCxn id="68620" idx="0"/>
              <a:endCxn id="68619" idx="2"/>
            </p:cNvCxnSpPr>
            <p:nvPr/>
          </p:nvCxnSpPr>
          <p:spPr bwMode="auto">
            <a:xfrm rot="5400000" flipH="1">
              <a:off x="2964" y="2796"/>
              <a:ext cx="816" cy="408"/>
            </a:xfrm>
            <a:prstGeom prst="bentConnector3">
              <a:avLst>
                <a:gd name="adj1" fmla="val 27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3" name="AutoShape 32"/>
            <p:cNvCxnSpPr>
              <a:cxnSpLocks noChangeShapeType="1"/>
              <a:stCxn id="68621" idx="0"/>
              <a:endCxn id="68619" idx="2"/>
            </p:cNvCxnSpPr>
            <p:nvPr/>
          </p:nvCxnSpPr>
          <p:spPr bwMode="auto">
            <a:xfrm rot="-5400000">
              <a:off x="2184" y="2424"/>
              <a:ext cx="816" cy="1152"/>
            </a:xfrm>
            <a:prstGeom prst="bentConnector3">
              <a:avLst>
                <a:gd name="adj1" fmla="val 2720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4" name="AutoShape 33"/>
            <p:cNvCxnSpPr>
              <a:cxnSpLocks noChangeShapeType="1"/>
              <a:stCxn id="68629" idx="0"/>
              <a:endCxn id="68616" idx="2"/>
            </p:cNvCxnSpPr>
            <p:nvPr/>
          </p:nvCxnSpPr>
          <p:spPr bwMode="auto">
            <a:xfrm rot="-5400000">
              <a:off x="2736" y="1392"/>
              <a:ext cx="480" cy="15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5" name="AutoShape 34"/>
            <p:cNvCxnSpPr>
              <a:cxnSpLocks noChangeShapeType="1"/>
              <a:stCxn id="68619" idx="0"/>
              <a:endCxn id="68616" idx="2"/>
            </p:cNvCxnSpPr>
            <p:nvPr/>
          </p:nvCxnSpPr>
          <p:spPr bwMode="auto">
            <a:xfrm rot="-5400000">
              <a:off x="3216" y="1872"/>
              <a:ext cx="480" cy="57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636" name="AutoShape 35"/>
            <p:cNvCxnSpPr>
              <a:cxnSpLocks noChangeShapeType="1"/>
              <a:stCxn id="68618" idx="0"/>
              <a:endCxn id="68616" idx="2"/>
            </p:cNvCxnSpPr>
            <p:nvPr/>
          </p:nvCxnSpPr>
          <p:spPr bwMode="auto">
            <a:xfrm rot="5400000" flipH="1">
              <a:off x="3912" y="1752"/>
              <a:ext cx="480" cy="81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8612" name="Rectangle 1"/>
          <p:cNvSpPr>
            <a:spLocks noChangeArrowheads="1"/>
          </p:cNvSpPr>
          <p:nvPr/>
        </p:nvSpPr>
        <p:spPr bwMode="auto">
          <a:xfrm>
            <a:off x="5886450" y="3859213"/>
            <a:ext cx="2286000" cy="838200"/>
          </a:xfrm>
          <a:prstGeom prst="rect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8613" name="Rectangle 28"/>
          <p:cNvSpPr>
            <a:spLocks noChangeArrowheads="1"/>
          </p:cNvSpPr>
          <p:nvPr/>
        </p:nvSpPr>
        <p:spPr bwMode="auto">
          <a:xfrm>
            <a:off x="862013" y="2743200"/>
            <a:ext cx="2286000" cy="838200"/>
          </a:xfrm>
          <a:prstGeom prst="rect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5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Checked and Unchecked Exceptions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294688" cy="45720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Unchecked exceptions, in most cases, should not be handled.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All exceptions that are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not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derived from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Error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or </a:t>
            </a:r>
            <a:r>
              <a:rPr lang="en-US" altLang="en-US" sz="2800" dirty="0" err="1" smtClean="0">
                <a:latin typeface="Courier New" pitchFamily="49" charset="0"/>
                <a:ea typeface="Helvetica Neue"/>
                <a:cs typeface="Helvetica Neue"/>
              </a:rPr>
              <a:t>RuntimeException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are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checked exceptions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only need to declare an exception in </a:t>
            </a:r>
            <a:r>
              <a:rPr lang="en-US" sz="2800" i="1" dirty="0"/>
              <a:t>throws</a:t>
            </a:r>
            <a:r>
              <a:rPr lang="en-US" sz="2800" dirty="0"/>
              <a:t> when the exception is a </a:t>
            </a:r>
            <a:r>
              <a:rPr lang="en-US" sz="2800" i="1" dirty="0"/>
              <a:t>checked</a:t>
            </a:r>
            <a:r>
              <a:rPr lang="en-US" sz="2800" dirty="0"/>
              <a:t> </a:t>
            </a:r>
            <a:r>
              <a:rPr lang="en-US" sz="2800" dirty="0" smtClean="0"/>
              <a:t>exception. </a:t>
            </a:r>
          </a:p>
          <a:p>
            <a:pPr lvl="1"/>
            <a:r>
              <a:rPr lang="en-US" dirty="0" smtClean="0"/>
              <a:t>Checked </a:t>
            </a:r>
            <a:r>
              <a:rPr lang="en-US" dirty="0"/>
              <a:t>exceptions must be listed in the throws part of the method signature if you don't handle them yourself.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Checked Exceptions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If the code in a method can throw a checked exception, the method: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must handle the exception, or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it must have a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throws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clause listed in the method header.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throws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clause informs the compiler what exceptions can be thrown from a method.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6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Checked and Unchecked Exceptions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31951"/>
            <a:ext cx="77724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// This method will not compile!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public void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displayFile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(String name)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// Open the file.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File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= new File(name);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Scanner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inputFile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= new Scanner(file);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// Read and display the file's contents.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while 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inputFile.hasNext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())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inputFile.nextLine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());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// Close the file.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inputFile.close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  <p:sp>
        <p:nvSpPr>
          <p:cNvPr id="73732" name="Rectangle 5"/>
          <p:cNvSpPr>
            <a:spLocks noChangeArrowheads="1"/>
          </p:cNvSpPr>
          <p:nvPr/>
        </p:nvSpPr>
        <p:spPr bwMode="auto">
          <a:xfrm>
            <a:off x="829734" y="1951567"/>
            <a:ext cx="5181600" cy="419100"/>
          </a:xfrm>
          <a:prstGeom prst="rect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Checked and Unchecked Exceptions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code in this method is capable of throwing checked exceptions. 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keyword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throws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can be written at the end of the method header, followed by a list of the types of exceptions that the method can throw.</a:t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public void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displayFile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(String name)</a:t>
            </a:r>
            <a:b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</a:b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    throws </a:t>
            </a:r>
            <a:r>
              <a:rPr lang="en-US" altLang="en-US" sz="2000" b="1" dirty="0" err="1" smtClean="0">
                <a:latin typeface="Courier New" pitchFamily="49" charset="0"/>
                <a:ea typeface="Helvetica Neue"/>
                <a:cs typeface="Helvetica Neue"/>
              </a:rPr>
              <a:t>FileNotFoundException</a:t>
            </a:r>
            <a:endParaRPr lang="en-US" altLang="en-US" sz="2000" b="1" dirty="0" smtClean="0">
              <a:latin typeface="Courier New" pitchFamily="49" charset="0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6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31951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exception handler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is a section of code that gracefully responds to exceptions.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process of intercepting and responding to exceptions is called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exception handling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default exception handler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deals with unhandled exceptions.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default exception handler prints an error message and crashes the program.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Throwing Exceptions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8734" y="1631951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You can write code that: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throws one of the standard Java exceptions, or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an instance of a custom exception class that you have designed.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throw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statement is used to manually throw an exception.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throw new 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ExceptionType</a:t>
            </a: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(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MessageString</a:t>
            </a: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000" b="1" i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throw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statement causes an exception object to be created and thrown.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Throwing Exceptions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i="1" dirty="0" err="1" smtClean="0">
                <a:latin typeface="Helvetica Neue"/>
                <a:ea typeface="Helvetica Neue"/>
                <a:cs typeface="Helvetica Neue"/>
              </a:rPr>
              <a:t>MessageString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argument contains a custom error message that can be retrieved from the exception object’s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getMessage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you do not pass a message to the constructor, the exception will have a null message.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throw new Exception("Out of fuel");</a:t>
            </a:r>
            <a: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dirty="0" smtClean="0">
                <a:latin typeface="Courier New" pitchFamily="49" charset="0"/>
                <a:ea typeface="Helvetica Neue"/>
                <a:cs typeface="Helvetica Neue"/>
              </a:rPr>
            </a:br>
            <a:endParaRPr lang="en-US" altLang="en-US" sz="1800" b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/>
            <a:r>
              <a:rPr lang="en-US" altLang="en-US" sz="2000" i="1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</a:rPr>
              <a:t>Note: Don’t confuse the </a:t>
            </a:r>
            <a:r>
              <a:rPr lang="en-US" altLang="en-US" sz="2000" i="1" dirty="0" smtClean="0">
                <a:solidFill>
                  <a:srgbClr val="FF0000"/>
                </a:solidFill>
                <a:latin typeface="Courier New" pitchFamily="49" charset="0"/>
                <a:ea typeface="Helvetica Neue"/>
                <a:cs typeface="Helvetica Neue"/>
              </a:rPr>
              <a:t>throw</a:t>
            </a:r>
            <a:r>
              <a:rPr lang="en-US" altLang="en-US" sz="2000" i="1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</a:rPr>
              <a:t> statement with the </a:t>
            </a:r>
            <a:r>
              <a:rPr lang="en-US" altLang="en-US" sz="2000" i="1" dirty="0" smtClean="0">
                <a:solidFill>
                  <a:srgbClr val="FF0000"/>
                </a:solidFill>
                <a:latin typeface="Courier New" pitchFamily="49" charset="0"/>
                <a:ea typeface="Helvetica Neue"/>
                <a:cs typeface="Helvetica Neue"/>
              </a:rPr>
              <a:t>throws</a:t>
            </a:r>
            <a:r>
              <a:rPr lang="en-US" altLang="en-US" sz="2000" i="1" dirty="0" smtClean="0">
                <a:solidFill>
                  <a:srgbClr val="FF0000"/>
                </a:solidFill>
                <a:latin typeface="Helvetica Neue"/>
                <a:ea typeface="Helvetica Neue"/>
                <a:cs typeface="Helvetica Neue"/>
              </a:rPr>
              <a:t> clause.</a:t>
            </a:r>
            <a:endParaRPr lang="en-US" altLang="en-US" i="1" dirty="0">
              <a:solidFill>
                <a:srgbClr val="FF0000"/>
              </a:solidFill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2000" i="1" u="sng" dirty="0" smtClean="0">
              <a:solidFill>
                <a:srgbClr val="FF0000"/>
              </a:solidFill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i="1" u="sng" dirty="0">
              <a:solidFill>
                <a:srgbClr val="FF0000"/>
              </a:solidFill>
              <a:latin typeface="Helvetica Neue"/>
              <a:ea typeface="Helvetica Neue"/>
              <a:cs typeface="Helvetica Neue"/>
            </a:endParaRPr>
          </a:p>
          <a:p>
            <a:pPr marL="342900" lvl="1" indent="0" eaLnBrk="1" hangingPunct="1">
              <a:buNone/>
            </a:pPr>
            <a:endParaRPr lang="en-US" altLang="en-US" sz="2000" i="1" u="sng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Creating Exception Classes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You can create your own exception classes by deriving them from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 or one of its derived classes.</a:t>
            </a:r>
          </a:p>
          <a:p>
            <a:r>
              <a:rPr lang="en-US" altLang="en-US" sz="2800" dirty="0"/>
              <a:t>Example:</a:t>
            </a:r>
          </a:p>
          <a:p>
            <a:pPr lvl="1"/>
            <a:r>
              <a:rPr lang="en-US" altLang="en-US" sz="2400" dirty="0">
                <a:hlinkClick r:id="rId3"/>
              </a:rPr>
              <a:t>BankAccount.java</a:t>
            </a:r>
            <a:endParaRPr lang="en-US" altLang="en-US" sz="2400" dirty="0"/>
          </a:p>
          <a:p>
            <a:pPr lvl="1"/>
            <a:r>
              <a:rPr lang="en-US" altLang="en-US" sz="2400" dirty="0">
                <a:hlinkClick r:id="rId4"/>
              </a:rPr>
              <a:t>NegativeStartingBalance.java</a:t>
            </a:r>
            <a:endParaRPr lang="en-US" altLang="en-US" sz="2400" dirty="0"/>
          </a:p>
          <a:p>
            <a:pPr lvl="1"/>
            <a:r>
              <a:rPr lang="en-US" altLang="en-US" sz="2400" dirty="0">
                <a:hlinkClick r:id="rId5"/>
              </a:rPr>
              <a:t>AccountTest.java</a:t>
            </a:r>
            <a:endParaRPr lang="en-US" altLang="en-US" sz="2400" dirty="0"/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6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Creating Exception Classes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494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Some examples of exceptions that can affect a bank account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: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negative starting balance is passed to the constructor.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negative interest rate is passed to the constructor.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negative number is passed to the deposit method.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negative number is passed to the withdraw method.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amount passed to the withdraw method exceeds the account’s balance.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We can create exceptions that represent each of these error conditions.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9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DuplicateValueException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class with the message “</a:t>
            </a:r>
            <a:r>
              <a:rPr lang="en-US" dirty="0"/>
              <a:t>Error: Duplicate Value Exist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”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Modify your Activity 19 program to provide a method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checkDuplicate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() which takes the array and an integer and see if the integer is already exist in the array before insert.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the integer is already exists, then the method should throw the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DuplicateValueException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Add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required try-catch block in the array insertion to catch the thrown exception</a:t>
            </a:r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20</a:t>
            </a:r>
          </a:p>
        </p:txBody>
      </p:sp>
    </p:spTree>
    <p:extLst>
      <p:ext uri="{BB962C8B-B14F-4D97-AF65-F5344CB8AC3E}">
        <p14:creationId xmlns:p14="http://schemas.microsoft.com/office/powerpoint/2010/main" val="22158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Classes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23484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exception is an object.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Exception objects are created from classes in the Java API hierarchy of exception classes.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All of the exception classes in the hierarchy are derived from the </a:t>
            </a:r>
            <a:r>
              <a:rPr lang="en-US" altLang="en-US" sz="2800" dirty="0" err="1" smtClean="0">
                <a:latin typeface="Courier New" pitchFamily="49" charset="0"/>
                <a:ea typeface="Helvetica Neue"/>
                <a:cs typeface="Helvetica Neue"/>
              </a:rPr>
              <a:t>Throwable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  <a:p>
            <a:pPr eaLnBrk="1" hangingPunct="1"/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Error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are derived from the </a:t>
            </a:r>
            <a:r>
              <a:rPr lang="en-US" altLang="en-US" sz="2800" dirty="0" err="1" smtClean="0">
                <a:latin typeface="Courier New" pitchFamily="49" charset="0"/>
                <a:ea typeface="Helvetica Neue"/>
                <a:cs typeface="Helvetica Neue"/>
              </a:rPr>
              <a:t>Throwable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Classes</a:t>
            </a:r>
          </a:p>
        </p:txBody>
      </p:sp>
      <p:grpSp>
        <p:nvGrpSpPr>
          <p:cNvPr id="25603" name="Group 36"/>
          <p:cNvGrpSpPr>
            <a:grpSpLocks/>
          </p:cNvGrpSpPr>
          <p:nvPr/>
        </p:nvGrpSpPr>
        <p:grpSpPr bwMode="auto">
          <a:xfrm>
            <a:off x="1333500" y="1784351"/>
            <a:ext cx="6477000" cy="4572000"/>
            <a:chOff x="1104" y="720"/>
            <a:chExt cx="4080" cy="2880"/>
          </a:xfrm>
        </p:grpSpPr>
        <p:sp>
          <p:nvSpPr>
            <p:cNvPr id="25604" name="Rectangle 7"/>
            <p:cNvSpPr>
              <a:spLocks noChangeArrowheads="1"/>
            </p:cNvSpPr>
            <p:nvPr/>
          </p:nvSpPr>
          <p:spPr bwMode="auto">
            <a:xfrm>
              <a:off x="2400" y="720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Object</a:t>
              </a:r>
            </a:p>
          </p:txBody>
        </p:sp>
        <p:sp>
          <p:nvSpPr>
            <p:cNvPr id="25605" name="Rectangle 8"/>
            <p:cNvSpPr>
              <a:spLocks noChangeArrowheads="1"/>
            </p:cNvSpPr>
            <p:nvPr/>
          </p:nvSpPr>
          <p:spPr bwMode="auto">
            <a:xfrm>
              <a:off x="2400" y="1152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Throwable</a:t>
              </a:r>
            </a:p>
          </p:txBody>
        </p:sp>
        <p:sp>
          <p:nvSpPr>
            <p:cNvPr id="25606" name="Rectangle 9"/>
            <p:cNvSpPr>
              <a:spLocks noChangeArrowheads="1"/>
            </p:cNvSpPr>
            <p:nvPr/>
          </p:nvSpPr>
          <p:spPr bwMode="auto">
            <a:xfrm>
              <a:off x="3264" y="1728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25607" name="Rectangle 10"/>
            <p:cNvSpPr>
              <a:spLocks noChangeArrowheads="1"/>
            </p:cNvSpPr>
            <p:nvPr/>
          </p:nvSpPr>
          <p:spPr bwMode="auto">
            <a:xfrm>
              <a:off x="1104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Error</a:t>
              </a:r>
            </a:p>
          </p:txBody>
        </p:sp>
        <p:sp>
          <p:nvSpPr>
            <p:cNvPr id="25608" name="Rectangle 11"/>
            <p:cNvSpPr>
              <a:spLocks noChangeArrowheads="1"/>
            </p:cNvSpPr>
            <p:nvPr/>
          </p:nvSpPr>
          <p:spPr bwMode="auto">
            <a:xfrm>
              <a:off x="3936" y="2400"/>
              <a:ext cx="12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RuntimeException</a:t>
              </a:r>
            </a:p>
          </p:txBody>
        </p:sp>
        <p:sp>
          <p:nvSpPr>
            <p:cNvPr id="25609" name="Rectangle 12"/>
            <p:cNvSpPr>
              <a:spLocks noChangeArrowheads="1"/>
            </p:cNvSpPr>
            <p:nvPr/>
          </p:nvSpPr>
          <p:spPr bwMode="auto">
            <a:xfrm>
              <a:off x="2688" y="2400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IOException</a:t>
              </a:r>
            </a:p>
          </p:txBody>
        </p:sp>
        <p:sp>
          <p:nvSpPr>
            <p:cNvPr id="25610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14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FileNotFoundException</a:t>
              </a:r>
            </a:p>
          </p:txBody>
        </p:sp>
        <p:sp>
          <p:nvSpPr>
            <p:cNvPr id="25611" name="Rectangle 15"/>
            <p:cNvSpPr>
              <a:spLocks noChangeArrowheads="1"/>
            </p:cNvSpPr>
            <p:nvPr/>
          </p:nvSpPr>
          <p:spPr bwMode="auto">
            <a:xfrm>
              <a:off x="1488" y="3408"/>
              <a:ext cx="105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EOFException</a:t>
              </a:r>
            </a:p>
          </p:txBody>
        </p:sp>
        <p:sp>
          <p:nvSpPr>
            <p:cNvPr id="25612" name="Rectangle 21"/>
            <p:cNvSpPr>
              <a:spLocks noChangeArrowheads="1"/>
            </p:cNvSpPr>
            <p:nvPr/>
          </p:nvSpPr>
          <p:spPr bwMode="auto">
            <a:xfrm>
              <a:off x="1152" y="2256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cxnSp>
          <p:nvCxnSpPr>
            <p:cNvPr id="25613" name="AutoShape 22"/>
            <p:cNvCxnSpPr>
              <a:cxnSpLocks noChangeShapeType="1"/>
              <a:stCxn id="25605" idx="0"/>
              <a:endCxn id="25604" idx="2"/>
            </p:cNvCxnSpPr>
            <p:nvPr/>
          </p:nvCxnSpPr>
          <p:spPr bwMode="auto">
            <a:xfrm flipV="1">
              <a:off x="2880" y="91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4" name="AutoShape 23"/>
            <p:cNvCxnSpPr>
              <a:cxnSpLocks noChangeShapeType="1"/>
              <a:stCxn id="25607" idx="0"/>
              <a:endCxn id="25605" idx="2"/>
            </p:cNvCxnSpPr>
            <p:nvPr/>
          </p:nvCxnSpPr>
          <p:spPr bwMode="auto">
            <a:xfrm rot="-5400000">
              <a:off x="1920" y="768"/>
              <a:ext cx="384" cy="1536"/>
            </a:xfrm>
            <a:prstGeom prst="bentConnector3">
              <a:avLst>
                <a:gd name="adj1" fmla="val 4322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5" name="AutoShape 24"/>
            <p:cNvCxnSpPr>
              <a:cxnSpLocks noChangeShapeType="1"/>
              <a:stCxn id="25606" idx="0"/>
              <a:endCxn id="25605" idx="2"/>
            </p:cNvCxnSpPr>
            <p:nvPr/>
          </p:nvCxnSpPr>
          <p:spPr bwMode="auto">
            <a:xfrm rot="5400000" flipH="1">
              <a:off x="3120" y="1104"/>
              <a:ext cx="384" cy="864"/>
            </a:xfrm>
            <a:prstGeom prst="bentConnector3">
              <a:avLst>
                <a:gd name="adj1" fmla="val 4322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6" name="AutoShape 25"/>
            <p:cNvCxnSpPr>
              <a:cxnSpLocks noChangeShapeType="1"/>
              <a:stCxn id="25612" idx="0"/>
              <a:endCxn id="25607" idx="2"/>
            </p:cNvCxnSpPr>
            <p:nvPr/>
          </p:nvCxnSpPr>
          <p:spPr bwMode="auto">
            <a:xfrm flipV="1">
              <a:off x="1344" y="1920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7" name="Rectangle 26"/>
            <p:cNvSpPr>
              <a:spLocks noChangeArrowheads="1"/>
            </p:cNvSpPr>
            <p:nvPr/>
          </p:nvSpPr>
          <p:spPr bwMode="auto">
            <a:xfrm>
              <a:off x="4368" y="283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5618" name="Rectangle 27"/>
            <p:cNvSpPr>
              <a:spLocks noChangeArrowheads="1"/>
            </p:cNvSpPr>
            <p:nvPr/>
          </p:nvSpPr>
          <p:spPr bwMode="auto">
            <a:xfrm>
              <a:off x="4608" y="3408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5619" name="Rectangle 28"/>
            <p:cNvSpPr>
              <a:spLocks noChangeArrowheads="1"/>
            </p:cNvSpPr>
            <p:nvPr/>
          </p:nvSpPr>
          <p:spPr bwMode="auto">
            <a:xfrm>
              <a:off x="2016" y="2400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…</a:t>
              </a:r>
            </a:p>
          </p:txBody>
        </p:sp>
        <p:cxnSp>
          <p:nvCxnSpPr>
            <p:cNvPr id="25620" name="AutoShape 29"/>
            <p:cNvCxnSpPr>
              <a:cxnSpLocks noChangeShapeType="1"/>
              <a:stCxn id="25617" idx="0"/>
              <a:endCxn id="25608" idx="2"/>
            </p:cNvCxnSpPr>
            <p:nvPr/>
          </p:nvCxnSpPr>
          <p:spPr bwMode="auto">
            <a:xfrm flipV="1">
              <a:off x="4560" y="259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1" name="AutoShape 30"/>
            <p:cNvCxnSpPr>
              <a:cxnSpLocks noChangeShapeType="1"/>
              <a:stCxn id="25618" idx="0"/>
              <a:endCxn id="25609" idx="2"/>
            </p:cNvCxnSpPr>
            <p:nvPr/>
          </p:nvCxnSpPr>
          <p:spPr bwMode="auto">
            <a:xfrm rot="5400000" flipH="1">
              <a:off x="3576" y="2184"/>
              <a:ext cx="816" cy="1632"/>
            </a:xfrm>
            <a:prstGeom prst="bentConnector3">
              <a:avLst>
                <a:gd name="adj1" fmla="val 2732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2" name="AutoShape 31"/>
            <p:cNvCxnSpPr>
              <a:cxnSpLocks noChangeShapeType="1"/>
              <a:stCxn id="25610" idx="0"/>
              <a:endCxn id="25609" idx="2"/>
            </p:cNvCxnSpPr>
            <p:nvPr/>
          </p:nvCxnSpPr>
          <p:spPr bwMode="auto">
            <a:xfrm rot="5400000" flipH="1">
              <a:off x="2964" y="2796"/>
              <a:ext cx="816" cy="408"/>
            </a:xfrm>
            <a:prstGeom prst="bentConnector3">
              <a:avLst>
                <a:gd name="adj1" fmla="val 27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3" name="AutoShape 32"/>
            <p:cNvCxnSpPr>
              <a:cxnSpLocks noChangeShapeType="1"/>
              <a:stCxn id="25611" idx="0"/>
              <a:endCxn id="25609" idx="2"/>
            </p:cNvCxnSpPr>
            <p:nvPr/>
          </p:nvCxnSpPr>
          <p:spPr bwMode="auto">
            <a:xfrm rot="-5400000">
              <a:off x="2184" y="2424"/>
              <a:ext cx="816" cy="1152"/>
            </a:xfrm>
            <a:prstGeom prst="bentConnector3">
              <a:avLst>
                <a:gd name="adj1" fmla="val 2720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4" name="AutoShape 33"/>
            <p:cNvCxnSpPr>
              <a:cxnSpLocks noChangeShapeType="1"/>
              <a:stCxn id="25619" idx="0"/>
              <a:endCxn id="25606" idx="2"/>
            </p:cNvCxnSpPr>
            <p:nvPr/>
          </p:nvCxnSpPr>
          <p:spPr bwMode="auto">
            <a:xfrm rot="-5400000">
              <a:off x="2736" y="1392"/>
              <a:ext cx="480" cy="15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5" name="AutoShape 34"/>
            <p:cNvCxnSpPr>
              <a:cxnSpLocks noChangeShapeType="1"/>
              <a:stCxn id="25609" idx="0"/>
              <a:endCxn id="25606" idx="2"/>
            </p:cNvCxnSpPr>
            <p:nvPr/>
          </p:nvCxnSpPr>
          <p:spPr bwMode="auto">
            <a:xfrm rot="-5400000">
              <a:off x="3216" y="1872"/>
              <a:ext cx="480" cy="57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6" name="AutoShape 35"/>
            <p:cNvCxnSpPr>
              <a:cxnSpLocks noChangeShapeType="1"/>
              <a:stCxn id="25608" idx="0"/>
              <a:endCxn id="25606" idx="2"/>
            </p:cNvCxnSpPr>
            <p:nvPr/>
          </p:nvCxnSpPr>
          <p:spPr bwMode="auto">
            <a:xfrm rot="5400000" flipH="1">
              <a:off x="3912" y="1752"/>
              <a:ext cx="480" cy="81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Exception Classes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6132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Classes that are derived from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Error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:</a:t>
            </a:r>
          </a:p>
          <a:p>
            <a:pPr lvl="1"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are for exceptions that are thrown when critical errors occur. (i.e.)</a:t>
            </a:r>
          </a:p>
          <a:p>
            <a:pPr lvl="2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an internal error in the Java Virtual Machine, or </a:t>
            </a:r>
          </a:p>
          <a:p>
            <a:pPr lvl="2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running out of memory.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Applications should not try to handle these errors because they are the result of a serious condition.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Programmers should handle the exceptions that are instances of classes that are derived from 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Exception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9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8618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To handle an exception, you use a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try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statement.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2000" b="1" i="1" dirty="0" smtClean="0">
                <a:latin typeface="Helvetica Neue"/>
                <a:ea typeface="Helvetica Neue"/>
                <a:cs typeface="Helvetica Neue"/>
              </a:rPr>
              <a:t>(try block statements...)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ExceptionType</a:t>
            </a: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ParameterName</a:t>
            </a: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  </a:t>
            </a:r>
            <a:r>
              <a:rPr lang="en-US" altLang="en-US" sz="2000" b="1" i="1" dirty="0" smtClean="0">
                <a:latin typeface="Helvetica Neue"/>
                <a:ea typeface="Helvetica Neue"/>
                <a:cs typeface="Helvetica Neue"/>
              </a:rPr>
              <a:t>(catch block statements...)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First the keyword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try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indicates a block of code will be attempted (the curly braces are required).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This block of code is known as a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try block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try block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is: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one or more statements that are executed, and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can potentially throw an exception.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application will not halt if the try block throws an exception.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After the try block, a </a:t>
            </a:r>
            <a:r>
              <a:rPr lang="en-US" altLang="en-US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clause appears.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4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Handling Exceptions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31951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catch clause begins with the key word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catch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: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ea typeface="Helvetica Neue"/>
                <a:cs typeface="Helvetica Neue"/>
              </a:rPr>
              <a:t>catch (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ExceptionType</a:t>
            </a: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2000" b="1" i="1" dirty="0" err="1" smtClean="0">
                <a:latin typeface="Courier New" pitchFamily="49" charset="0"/>
                <a:ea typeface="Helvetica Neue"/>
                <a:cs typeface="Helvetica Neue"/>
              </a:rPr>
              <a:t>ParameterName</a:t>
            </a:r>
            <a:r>
              <a:rPr lang="en-US" altLang="en-US" sz="2000" b="1" i="1" dirty="0" smtClean="0">
                <a:latin typeface="Courier New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itchFamily="49" charset="0"/>
              <a:ea typeface="Helvetica Neue"/>
              <a:cs typeface="Helvetica Neue"/>
            </a:endParaRPr>
          </a:p>
          <a:p>
            <a:pPr lvl="1" eaLnBrk="1" hangingPunct="1"/>
            <a:r>
              <a:rPr lang="en-US" altLang="en-US" sz="2000" i="1" dirty="0" err="1" smtClean="0">
                <a:latin typeface="Courier New" pitchFamily="49" charset="0"/>
                <a:ea typeface="Helvetica Neue"/>
                <a:cs typeface="Helvetica Neue"/>
              </a:rPr>
              <a:t>ExceptionType</a:t>
            </a:r>
            <a:r>
              <a:rPr lang="en-US" altLang="en-US" sz="2000" i="1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is the name of an exception class and</a:t>
            </a:r>
          </a:p>
          <a:p>
            <a:pPr lvl="1" eaLnBrk="1" hangingPunct="1"/>
            <a:r>
              <a:rPr lang="en-US" altLang="en-US" sz="2000" i="1" dirty="0" err="1" smtClean="0">
                <a:latin typeface="Courier New" pitchFamily="49" charset="0"/>
                <a:ea typeface="Helvetica Neue"/>
                <a:cs typeface="Helvetica Neue"/>
              </a:rPr>
              <a:t>ParameterName</a:t>
            </a:r>
            <a:r>
              <a:rPr lang="en-US" altLang="en-US" sz="2000" i="1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is a variable name which will reference the exception object if the code in the try block throws an exception.</a:t>
            </a:r>
          </a:p>
          <a:p>
            <a:pPr eaLnBrk="1" hangingPunct="1"/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code that immediately follows the catch clause is known as a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catch block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(the curly braces are required).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code in the catch block is executed if the try block throws an exception.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6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7647</TotalTime>
  <Words>1820</Words>
  <Application>Microsoft Office PowerPoint</Application>
  <PresentationFormat>On-screen Show (4:3)</PresentationFormat>
  <Paragraphs>369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Helvetica Neue</vt:lpstr>
      <vt:lpstr>Times New Roman</vt:lpstr>
      <vt:lpstr>ヒラギノ角ゴ Pro W3</vt:lpstr>
      <vt:lpstr>Office Theme</vt:lpstr>
      <vt:lpstr>Lecture 6 – Exceptions</vt:lpstr>
      <vt:lpstr>Handling Exceptions</vt:lpstr>
      <vt:lpstr>Handling Exceptions</vt:lpstr>
      <vt:lpstr>Exception Classes</vt:lpstr>
      <vt:lpstr>Exception Classes</vt:lpstr>
      <vt:lpstr>Exception Classes</vt:lpstr>
      <vt:lpstr>Handling Exceptions</vt:lpstr>
      <vt:lpstr>Handling Exceptions</vt:lpstr>
      <vt:lpstr>Handling Exceptions</vt:lpstr>
      <vt:lpstr>Handling Exceptions</vt:lpstr>
      <vt:lpstr>Handling Exceptions</vt:lpstr>
      <vt:lpstr>PowerPoint Presentation</vt:lpstr>
      <vt:lpstr>The Stack Trace</vt:lpstr>
      <vt:lpstr>Polymorphic References To Exceptions</vt:lpstr>
      <vt:lpstr>Polymorphic References To Exceptions</vt:lpstr>
      <vt:lpstr>Handling Multiple Exceptions</vt:lpstr>
      <vt:lpstr>Exception Handlers</vt:lpstr>
      <vt:lpstr>Exception Handlers</vt:lpstr>
      <vt:lpstr>Exception Handlers</vt:lpstr>
      <vt:lpstr>The finally Clause</vt:lpstr>
      <vt:lpstr>The finally Clause</vt:lpstr>
      <vt:lpstr>Uncaught Exceptions</vt:lpstr>
      <vt:lpstr>Uncaught Exceptions</vt:lpstr>
      <vt:lpstr>Checked and Unchecked Exceptions</vt:lpstr>
      <vt:lpstr>Unchecked Exception Classes</vt:lpstr>
      <vt:lpstr>Checked and Unchecked Exceptions</vt:lpstr>
      <vt:lpstr>Checked Exceptions</vt:lpstr>
      <vt:lpstr>Checked and Unchecked Exceptions</vt:lpstr>
      <vt:lpstr>Checked and Unchecked Exceptions</vt:lpstr>
      <vt:lpstr>Throwing Exceptions</vt:lpstr>
      <vt:lpstr>Throwing Exceptions</vt:lpstr>
      <vt:lpstr>Creating Exception Classes</vt:lpstr>
      <vt:lpstr>Creating Exception Classes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</cp:lastModifiedBy>
  <cp:revision>247</cp:revision>
  <dcterms:created xsi:type="dcterms:W3CDTF">2009-12-29T10:39:27Z</dcterms:created>
  <dcterms:modified xsi:type="dcterms:W3CDTF">2018-05-16T05:42:20Z</dcterms:modified>
</cp:coreProperties>
</file>