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22"/>
  </p:notesMasterIdLst>
  <p:handoutMasterIdLst>
    <p:handoutMasterId r:id="rId23"/>
  </p:handoutMasterIdLst>
  <p:sldIdLst>
    <p:sldId id="345" r:id="rId2"/>
    <p:sldId id="346" r:id="rId3"/>
    <p:sldId id="347" r:id="rId4"/>
    <p:sldId id="348" r:id="rId5"/>
    <p:sldId id="369" r:id="rId6"/>
    <p:sldId id="349" r:id="rId7"/>
    <p:sldId id="350" r:id="rId8"/>
    <p:sldId id="351" r:id="rId9"/>
    <p:sldId id="352" r:id="rId10"/>
    <p:sldId id="355" r:id="rId11"/>
    <p:sldId id="356" r:id="rId12"/>
    <p:sldId id="357" r:id="rId13"/>
    <p:sldId id="358" r:id="rId14"/>
    <p:sldId id="359" r:id="rId15"/>
    <p:sldId id="362" r:id="rId16"/>
    <p:sldId id="363" r:id="rId17"/>
    <p:sldId id="365" r:id="rId18"/>
    <p:sldId id="366" r:id="rId19"/>
    <p:sldId id="367" r:id="rId20"/>
    <p:sldId id="36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F642D8-4470-4288-9878-946A6EBBB516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66631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8D6937-8470-4A0E-AF34-6A82A5ED1C65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92918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A8BB41-13C3-4BE9-9BE0-632298CA506A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72350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BF2A03-CDFE-4F16-8037-90606948D0A5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45743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F9044D-7408-4642-A704-BB9EC3571CFD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011158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A3C9855-7611-464B-8B00-49BC9FFE04F2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50955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AE62DF-308D-4135-B173-B523BD6A6093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45720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B85ED0-6582-4675-B342-0874E2485989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09345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48E103-9CC6-4DD6-A1E0-76EF80F13494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39074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FD1BC5-2D71-4FCD-B5DF-8237206C45FD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3050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53295C-740C-4F42-AB15-51413B94A535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59533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5D04E5-C6FE-4A9B-9625-074B59007BF4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713261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B236F9-4E07-44EC-A1BB-6242FC139A16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8814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04E46C-2927-497E-8CDB-8843B19D417A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80312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FAB5FB-88D5-4E91-9595-D51F539F6BAE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98541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BC2515-E53C-4294-9A2E-55E6374B612C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63476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DB9E8F-49A2-4B8C-9499-2E0ABF810796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2548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C22A5C-CEDE-42F4-A4DC-ADD74761BE34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090509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B46FF7-53B5-4FA7-9593-EAAB4D0DCB0A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1974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141/files/Slide_codes/FibNumbers.java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141/files/Slide_codes/Hanoi.java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– </a:t>
            </a:r>
            <a:r>
              <a:rPr lang="en-US" dirty="0" smtClean="0"/>
              <a:t>Recursions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0951" y="135270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141-02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Programming and Problem Solving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CE10C129-1A38-4BA0-B4BE-B2D5DD67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838" y="6408437"/>
            <a:ext cx="372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Copyright © 2016 Pearson Education, Inc., Hoboken NJ</a:t>
            </a:r>
          </a:p>
        </p:txBody>
      </p:sp>
    </p:spTree>
    <p:extLst>
      <p:ext uri="{BB962C8B-B14F-4D97-AF65-F5344CB8AC3E}">
        <p14:creationId xmlns:p14="http://schemas.microsoft.com/office/powerpoint/2010/main" val="18523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04109"/>
            <a:ext cx="829468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In mathematics, the notation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! represents the factorial of the number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factorial of a nonnegative number can be defined by the following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= 0 then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!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&gt; 0 then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! = 1 × 2 × 3 × ... ×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Let’s replace the notation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! with factorial(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), which looks a bit more like computer code, and rewrite these rules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= 0 then factorial(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)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&gt; 0 then factorial(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) = 1 × 2 × 3 × ... ×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7927" y="610464"/>
            <a:ext cx="8294688" cy="990600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Solving Problems With Recursion - Factorial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1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077200" cy="1066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Solving Problems With Recursion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1631951"/>
            <a:ext cx="80772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These rules state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when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is 0, its factorial is 1,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when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is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greater than 0, its factorial is the product of all the positive integers from 1 up to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Factorial(6) is calculated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1 × 2 × 3 × 4 × 5 × 6.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base case is where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is equal to 0: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sz="1800" b="1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sz="1800" b="1" dirty="0" smtClean="0">
                <a:latin typeface="Helvetica Neue"/>
                <a:ea typeface="Helvetica Neue"/>
                <a:cs typeface="Helvetica Neue"/>
              </a:rPr>
              <a:t>= 0 then factorial(</a:t>
            </a:r>
            <a:r>
              <a:rPr lang="en-US" altLang="en-US" sz="1800" b="1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sz="1800" b="1" dirty="0" smtClean="0">
                <a:latin typeface="Helvetica Neue"/>
                <a:ea typeface="Helvetica Neue"/>
                <a:cs typeface="Helvetica Neue"/>
              </a:rPr>
              <a:t>)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recursive case, or the part of the problem that we use recursion to solve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b="1" i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if n &gt; 0 then factorial(n) = n × factorial(n – 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15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7927" y="1631951"/>
            <a:ext cx="7772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recursive call works on a reduced version of the problem,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– 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recursive rule for calculating the factorial: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= 0 then factorial(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)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&gt; 0 then factorial(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) =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× factorial(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n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– 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 Java based solution: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private static </a:t>
            </a: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factorial(</a:t>
            </a: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if (n == 0) return 1; // Base case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else return n * factorial(n - 1);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}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077200" cy="9906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Solving Problems With Recursion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86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43341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Solving Problems With Recursion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038600" y="1657779"/>
            <a:ext cx="25146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First call of the method</a:t>
            </a:r>
          </a:p>
        </p:txBody>
      </p:sp>
      <p:sp>
        <p:nvSpPr>
          <p:cNvPr id="41988" name="Rectangle 14"/>
          <p:cNvSpPr>
            <a:spLocks noChangeArrowheads="1"/>
          </p:cNvSpPr>
          <p:nvPr/>
        </p:nvSpPr>
        <p:spPr bwMode="auto">
          <a:xfrm>
            <a:off x="4038600" y="1953054"/>
            <a:ext cx="25146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4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89" name="Rectangle 16"/>
          <p:cNvSpPr>
            <a:spLocks noChangeArrowheads="1"/>
          </p:cNvSpPr>
          <p:nvPr/>
        </p:nvSpPr>
        <p:spPr bwMode="auto">
          <a:xfrm>
            <a:off x="4038600" y="2248329"/>
            <a:ext cx="2514600" cy="296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Return value: 24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0" name="Rectangle 17"/>
          <p:cNvSpPr>
            <a:spLocks noChangeArrowheads="1"/>
          </p:cNvSpPr>
          <p:nvPr/>
        </p:nvSpPr>
        <p:spPr bwMode="auto">
          <a:xfrm>
            <a:off x="4267200" y="2618216"/>
            <a:ext cx="25908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Second call of the method</a:t>
            </a:r>
          </a:p>
        </p:txBody>
      </p:sp>
      <p:sp>
        <p:nvSpPr>
          <p:cNvPr id="41991" name="Rectangle 18"/>
          <p:cNvSpPr>
            <a:spLocks noChangeArrowheads="1"/>
          </p:cNvSpPr>
          <p:nvPr/>
        </p:nvSpPr>
        <p:spPr bwMode="auto">
          <a:xfrm>
            <a:off x="4267200" y="2913491"/>
            <a:ext cx="2590800" cy="296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3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2" name="Rectangle 19"/>
          <p:cNvSpPr>
            <a:spLocks noChangeArrowheads="1"/>
          </p:cNvSpPr>
          <p:nvPr/>
        </p:nvSpPr>
        <p:spPr bwMode="auto">
          <a:xfrm>
            <a:off x="4267200" y="3210354"/>
            <a:ext cx="25908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Return value: 6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3" name="Rectangle 20"/>
          <p:cNvSpPr>
            <a:spLocks noChangeArrowheads="1"/>
          </p:cNvSpPr>
          <p:nvPr/>
        </p:nvSpPr>
        <p:spPr bwMode="auto">
          <a:xfrm>
            <a:off x="4495800" y="3578654"/>
            <a:ext cx="26670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Third call of the method</a:t>
            </a:r>
          </a:p>
        </p:txBody>
      </p:sp>
      <p:sp>
        <p:nvSpPr>
          <p:cNvPr id="41994" name="Rectangle 21"/>
          <p:cNvSpPr>
            <a:spLocks noChangeArrowheads="1"/>
          </p:cNvSpPr>
          <p:nvPr/>
        </p:nvSpPr>
        <p:spPr bwMode="auto">
          <a:xfrm>
            <a:off x="4495800" y="3873929"/>
            <a:ext cx="2667000" cy="296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5" name="Rectangle 22"/>
          <p:cNvSpPr>
            <a:spLocks noChangeArrowheads="1"/>
          </p:cNvSpPr>
          <p:nvPr/>
        </p:nvSpPr>
        <p:spPr bwMode="auto">
          <a:xfrm>
            <a:off x="4495800" y="4170791"/>
            <a:ext cx="26670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Return value: 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6" name="Rectangle 23"/>
          <p:cNvSpPr>
            <a:spLocks noChangeArrowheads="1"/>
          </p:cNvSpPr>
          <p:nvPr/>
        </p:nvSpPr>
        <p:spPr bwMode="auto">
          <a:xfrm>
            <a:off x="4724400" y="4539091"/>
            <a:ext cx="2743200" cy="296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Fourth call of the method</a:t>
            </a:r>
          </a:p>
        </p:txBody>
      </p:sp>
      <p:sp>
        <p:nvSpPr>
          <p:cNvPr id="41997" name="Rectangle 24"/>
          <p:cNvSpPr>
            <a:spLocks noChangeArrowheads="1"/>
          </p:cNvSpPr>
          <p:nvPr/>
        </p:nvSpPr>
        <p:spPr bwMode="auto">
          <a:xfrm>
            <a:off x="4724400" y="4835954"/>
            <a:ext cx="27432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8" name="Rectangle 25"/>
          <p:cNvSpPr>
            <a:spLocks noChangeArrowheads="1"/>
          </p:cNvSpPr>
          <p:nvPr/>
        </p:nvSpPr>
        <p:spPr bwMode="auto">
          <a:xfrm>
            <a:off x="4724400" y="5131229"/>
            <a:ext cx="27432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Return value: 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9" name="Rectangle 26"/>
          <p:cNvSpPr>
            <a:spLocks noChangeArrowheads="1"/>
          </p:cNvSpPr>
          <p:nvPr/>
        </p:nvSpPr>
        <p:spPr bwMode="auto">
          <a:xfrm>
            <a:off x="4953000" y="5499529"/>
            <a:ext cx="2819400" cy="296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Fifth call of the method</a:t>
            </a:r>
          </a:p>
        </p:txBody>
      </p:sp>
      <p:sp>
        <p:nvSpPr>
          <p:cNvPr id="42000" name="Rectangle 27"/>
          <p:cNvSpPr>
            <a:spLocks noChangeArrowheads="1"/>
          </p:cNvSpPr>
          <p:nvPr/>
        </p:nvSpPr>
        <p:spPr bwMode="auto">
          <a:xfrm>
            <a:off x="4953000" y="5796391"/>
            <a:ext cx="28194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2001" name="Rectangle 28"/>
          <p:cNvSpPr>
            <a:spLocks noChangeArrowheads="1"/>
          </p:cNvSpPr>
          <p:nvPr/>
        </p:nvSpPr>
        <p:spPr bwMode="auto">
          <a:xfrm>
            <a:off x="4953000" y="6091666"/>
            <a:ext cx="28194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Return value: 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42002" name="AutoShape 29"/>
          <p:cNvCxnSpPr>
            <a:cxnSpLocks noChangeShapeType="1"/>
            <a:stCxn id="42001" idx="3"/>
            <a:endCxn id="41997" idx="3"/>
          </p:cNvCxnSpPr>
          <p:nvPr/>
        </p:nvCxnSpPr>
        <p:spPr bwMode="auto">
          <a:xfrm flipH="1" flipV="1">
            <a:off x="7467600" y="4983591"/>
            <a:ext cx="304800" cy="1255713"/>
          </a:xfrm>
          <a:prstGeom prst="bentConnector3">
            <a:avLst>
              <a:gd name="adj1" fmla="val -75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AutoShape 30"/>
          <p:cNvCxnSpPr>
            <a:cxnSpLocks noChangeShapeType="1"/>
            <a:stCxn id="41998" idx="3"/>
            <a:endCxn id="41994" idx="3"/>
          </p:cNvCxnSpPr>
          <p:nvPr/>
        </p:nvCxnSpPr>
        <p:spPr bwMode="auto">
          <a:xfrm flipH="1" flipV="1">
            <a:off x="7162800" y="4023154"/>
            <a:ext cx="304800" cy="1255712"/>
          </a:xfrm>
          <a:prstGeom prst="bentConnector3">
            <a:avLst>
              <a:gd name="adj1" fmla="val -75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AutoShape 31"/>
          <p:cNvCxnSpPr>
            <a:cxnSpLocks noChangeShapeType="1"/>
            <a:stCxn id="41995" idx="3"/>
            <a:endCxn id="41991" idx="3"/>
          </p:cNvCxnSpPr>
          <p:nvPr/>
        </p:nvCxnSpPr>
        <p:spPr bwMode="auto">
          <a:xfrm flipH="1" flipV="1">
            <a:off x="6858000" y="3061129"/>
            <a:ext cx="304800" cy="1257300"/>
          </a:xfrm>
          <a:prstGeom prst="bentConnector3">
            <a:avLst>
              <a:gd name="adj1" fmla="val -75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32"/>
          <p:cNvCxnSpPr>
            <a:cxnSpLocks noChangeShapeType="1"/>
            <a:stCxn id="41992" idx="3"/>
            <a:endCxn id="41988" idx="3"/>
          </p:cNvCxnSpPr>
          <p:nvPr/>
        </p:nvCxnSpPr>
        <p:spPr bwMode="auto">
          <a:xfrm flipH="1" flipV="1">
            <a:off x="6553200" y="2100691"/>
            <a:ext cx="304800" cy="1257300"/>
          </a:xfrm>
          <a:prstGeom prst="bentConnector3">
            <a:avLst>
              <a:gd name="adj1" fmla="val -75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34"/>
          <p:cNvCxnSpPr>
            <a:cxnSpLocks noChangeShapeType="1"/>
            <a:stCxn id="41988" idx="1"/>
            <a:endCxn id="41990" idx="1"/>
          </p:cNvCxnSpPr>
          <p:nvPr/>
        </p:nvCxnSpPr>
        <p:spPr bwMode="auto">
          <a:xfrm rot="10800000" flipH="1" flipV="1">
            <a:off x="4038600" y="2100691"/>
            <a:ext cx="228600" cy="665163"/>
          </a:xfrm>
          <a:prstGeom prst="bentConnector3">
            <a:avLst>
              <a:gd name="adj1" fmla="val -10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36"/>
          <p:cNvCxnSpPr>
            <a:cxnSpLocks noChangeShapeType="1"/>
            <a:stCxn id="41997" idx="1"/>
            <a:endCxn id="41999" idx="1"/>
          </p:cNvCxnSpPr>
          <p:nvPr/>
        </p:nvCxnSpPr>
        <p:spPr bwMode="auto">
          <a:xfrm rot="10800000" flipH="1" flipV="1">
            <a:off x="4724400" y="4983591"/>
            <a:ext cx="228600" cy="665163"/>
          </a:xfrm>
          <a:prstGeom prst="bentConnector3">
            <a:avLst>
              <a:gd name="adj1" fmla="val -10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37"/>
          <p:cNvCxnSpPr>
            <a:cxnSpLocks noChangeShapeType="1"/>
            <a:stCxn id="41994" idx="1"/>
            <a:endCxn id="41996" idx="1"/>
          </p:cNvCxnSpPr>
          <p:nvPr/>
        </p:nvCxnSpPr>
        <p:spPr bwMode="auto">
          <a:xfrm rot="10800000" flipH="1" flipV="1">
            <a:off x="4495800" y="4023154"/>
            <a:ext cx="228600" cy="663575"/>
          </a:xfrm>
          <a:prstGeom prst="bentConnector3">
            <a:avLst>
              <a:gd name="adj1" fmla="val -10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9" name="AutoShape 38"/>
          <p:cNvCxnSpPr>
            <a:cxnSpLocks noChangeShapeType="1"/>
            <a:stCxn id="41991" idx="1"/>
            <a:endCxn id="41993" idx="1"/>
          </p:cNvCxnSpPr>
          <p:nvPr/>
        </p:nvCxnSpPr>
        <p:spPr bwMode="auto">
          <a:xfrm rot="10800000" flipH="1" flipV="1">
            <a:off x="4267200" y="3061129"/>
            <a:ext cx="228600" cy="665162"/>
          </a:xfrm>
          <a:prstGeom prst="bentConnector3">
            <a:avLst>
              <a:gd name="adj1" fmla="val -10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0" name="Text Box 39"/>
          <p:cNvSpPr txBox="1">
            <a:spLocks noChangeArrowheads="1"/>
          </p:cNvSpPr>
          <p:nvPr/>
        </p:nvSpPr>
        <p:spPr bwMode="auto">
          <a:xfrm>
            <a:off x="685800" y="1510141"/>
            <a:ext cx="2514600" cy="10826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The method is first called from the </a:t>
            </a:r>
            <a:r>
              <a:rPr lang="en-US" altLang="en-US" sz="1600" b="1">
                <a:latin typeface="Courier New" panose="02070309020205020404" pitchFamily="49" charset="0"/>
              </a:rPr>
              <a:t>main</a:t>
            </a:r>
            <a:r>
              <a:rPr lang="en-US" altLang="en-US" sz="1600" b="1">
                <a:latin typeface="Times New Roman" panose="02020603050405020304" pitchFamily="18" charset="0"/>
              </a:rPr>
              <a:t> method of the </a:t>
            </a:r>
            <a:r>
              <a:rPr lang="en-US" altLang="en-US" sz="1600" b="1">
                <a:latin typeface="Courier New" panose="02070309020205020404" pitchFamily="49" charset="0"/>
              </a:rPr>
              <a:t>FactorialDemo</a:t>
            </a:r>
            <a:r>
              <a:rPr lang="en-US" altLang="en-US" sz="1600" b="1">
                <a:latin typeface="Times New Roman" panose="02020603050405020304" pitchFamily="18" charset="0"/>
              </a:rPr>
              <a:t> class.</a:t>
            </a:r>
          </a:p>
        </p:txBody>
      </p:sp>
      <p:cxnSp>
        <p:nvCxnSpPr>
          <p:cNvPr id="42011" name="AutoShape 40"/>
          <p:cNvCxnSpPr>
            <a:cxnSpLocks noChangeShapeType="1"/>
            <a:stCxn id="42010" idx="3"/>
            <a:endCxn id="41987" idx="1"/>
          </p:cNvCxnSpPr>
          <p:nvPr/>
        </p:nvCxnSpPr>
        <p:spPr bwMode="auto">
          <a:xfrm flipV="1">
            <a:off x="3200400" y="1805416"/>
            <a:ext cx="838200" cy="24606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8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Direct and Indirect Recursion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When recursive methods directly call themselves it is known as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direct recursion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Indirect recursion 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is when method </a:t>
            </a:r>
            <a:r>
              <a:rPr lang="en-US" altLang="en-US" sz="2400" smtClean="0">
                <a:solidFill>
                  <a:srgbClr val="FF3300"/>
                </a:solidFill>
                <a:latin typeface="Helvetica Neue"/>
                <a:ea typeface="Helvetica Neue"/>
                <a:cs typeface="Helvetica Neue"/>
              </a:rPr>
              <a:t>A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calls method </a:t>
            </a:r>
            <a:r>
              <a:rPr lang="en-US" altLang="en-US" sz="2400" smtClean="0">
                <a:solidFill>
                  <a:srgbClr val="FF3300"/>
                </a:solidFill>
                <a:latin typeface="Helvetica Neue"/>
                <a:ea typeface="Helvetica Neue"/>
                <a:cs typeface="Helvetica Neue"/>
              </a:rPr>
              <a:t>B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, which in turn calls method </a:t>
            </a:r>
            <a:r>
              <a:rPr lang="en-US" altLang="en-US" sz="2400" smtClean="0">
                <a:solidFill>
                  <a:srgbClr val="FF3300"/>
                </a:solidFill>
                <a:latin typeface="Helvetica Neue"/>
                <a:ea typeface="Helvetica Neue"/>
                <a:cs typeface="Helvetica Neue"/>
              </a:rPr>
              <a:t>A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There can even be several methods involved in the recursion.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Example, method </a:t>
            </a:r>
            <a:r>
              <a:rPr lang="en-US" altLang="en-US" sz="2400" smtClean="0">
                <a:solidFill>
                  <a:srgbClr val="FF3300"/>
                </a:solidFill>
                <a:latin typeface="Helvetica Neue"/>
                <a:ea typeface="Helvetica Neue"/>
                <a:cs typeface="Helvetica Neue"/>
              </a:rPr>
              <a:t>A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could call method </a:t>
            </a:r>
            <a:r>
              <a:rPr lang="en-US" altLang="en-US" sz="2400" smtClean="0">
                <a:solidFill>
                  <a:srgbClr val="FF3300"/>
                </a:solidFill>
                <a:latin typeface="Helvetica Neue"/>
                <a:ea typeface="Helvetica Neue"/>
                <a:cs typeface="Helvetica Neue"/>
              </a:rPr>
              <a:t>B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, which could call method </a:t>
            </a:r>
            <a:r>
              <a:rPr lang="en-US" altLang="en-US" sz="2400" smtClean="0">
                <a:solidFill>
                  <a:srgbClr val="FF3300"/>
                </a:solidFill>
                <a:latin typeface="Helvetica Neue"/>
                <a:ea typeface="Helvetica Neue"/>
                <a:cs typeface="Helvetica Neue"/>
              </a:rPr>
              <a:t>C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, which calls method </a:t>
            </a:r>
            <a:r>
              <a:rPr lang="en-US" altLang="en-US" sz="2400" smtClean="0">
                <a:solidFill>
                  <a:srgbClr val="FF3300"/>
                </a:solidFill>
                <a:latin typeface="Helvetica Neue"/>
                <a:ea typeface="Helvetica Neue"/>
                <a:cs typeface="Helvetica Neue"/>
              </a:rPr>
              <a:t>A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Care must be used in indirect recursion to ensure that the proper base cases and return values are handled.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4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Fibonacci Series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Some mathematical problems are designed to be solved recursively.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One well known example is the calculation of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Fibonacci numbers.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0, 1, 1, 2, 3, 5, 8, 13, 21, 34, 55, 89, 144, 233,…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After the second number, each number in the series is the sum of the two previous numbers.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Fibonacci series can be defined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F0 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F1 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FN = FN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–1 </a:t>
            </a: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+ FN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–2 </a:t>
            </a: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for N 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 ≥ </a:t>
            </a: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7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Fibonacci Series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3820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public static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fib(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if (n == 0)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  return 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else if (n == 1)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    return 1;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else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    return fib(n - 1) + fib(n - 2);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This method has two base cases: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when n is equal to 0,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when n is equal to 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Example: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  <a:hlinkClick r:id="rId3"/>
              </a:rPr>
              <a:t>FibNumbers.java</a:t>
            </a: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61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Towers of Hanoi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Towers of Hanoi is a mathematical game that uses: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three pegs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set of discs with holes through their centers.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discs are stacked on the leftmost peg, in order of size with the largest disc at the bottom.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object of the game is to move the pegs from the left peg to the right peg by these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Only one disk may be moved at a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A disk cannot be placed on top of a smaller disc.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All discs must be stored on a peg except while being moved.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7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Towers of Hanoi </a:t>
            </a:r>
            <a:r>
              <a:rPr lang="mr-IN" altLang="en-US" smtClean="0">
                <a:latin typeface="Helvetica Neue"/>
                <a:ea typeface="Helvetica Neue"/>
                <a:cs typeface="Helvetica Neue"/>
              </a:rPr>
              <a:t>–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Three discs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512888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kern="0" dirty="0" smtClean="0"/>
              <a:t>If three discs:</a:t>
            </a:r>
          </a:p>
        </p:txBody>
      </p:sp>
      <p:pic>
        <p:nvPicPr>
          <p:cNvPr id="5837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1981200"/>
            <a:ext cx="57562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Towers of Hanoi</a:t>
            </a:r>
          </a:p>
        </p:txBody>
      </p:sp>
      <p:pic>
        <p:nvPicPr>
          <p:cNvPr id="6041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4470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endParaRPr lang="en-US" altLang="en-US" sz="2800" kern="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kern="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kern="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kern="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kern="0" dirty="0" smtClean="0"/>
              <a:t>If one disc: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Move disc 1 to peg 3.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kern="0" dirty="0" smtClean="0"/>
              <a:t>If two discs: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Move </a:t>
            </a:r>
            <a:r>
              <a:rPr lang="en-US" dirty="0"/>
              <a:t>disc 1 to peg 2. </a:t>
            </a:r>
          </a:p>
          <a:p>
            <a:pPr lvl="1">
              <a:defRPr/>
            </a:pPr>
            <a:r>
              <a:rPr lang="en-US" dirty="0"/>
              <a:t>Move disc 2 to peg 3. </a:t>
            </a:r>
          </a:p>
          <a:p>
            <a:pPr lvl="1">
              <a:defRPr/>
            </a:pPr>
            <a:r>
              <a:rPr lang="en-US" dirty="0"/>
              <a:t>Move disc 1 to peg 3.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600" kern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9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Topics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600" y="1631951"/>
            <a:ext cx="83820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Introduction to Recursion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Solving Problems with Recursion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Examples of Recursive Methods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Towers of Hanoi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Towers of Hanoi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overall solution to the problem is to move n discs from peg 1 to peg 3 using peg 2 as a temporary peg.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This algorithm solves the game.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If n &gt; 0 Then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Move n – 1 discs from peg A to peg B,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using peg C as a temporary peg.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Move the remaining disc from the peg A to peg C.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Move n – 1 discs from peg B to peg C,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using peg A as a temporary peg.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End If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base case for the algorithm is reached when there are no more discs to move.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Example: 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  <a:hlinkClick r:id="rId3"/>
              </a:rPr>
              <a:t>Hanoi.java</a:t>
            </a: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8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Introduction to Recursion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4656" y="1690688"/>
            <a:ext cx="8294688" cy="50307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We have been calling other methods from a method.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It’s also possible for a method to call itself.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 method that calls itself is a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recursive method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1600" b="1" dirty="0"/>
              <a:t>public class </a:t>
            </a:r>
            <a:r>
              <a:rPr lang="en-US" sz="1600" b="1" dirty="0" err="1"/>
              <a:t>EndlessRecursion</a:t>
            </a:r>
            <a:endParaRPr lang="en-US" sz="1600" b="1" dirty="0"/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342900" lvl="1" indent="0">
              <a:buNone/>
            </a:pPr>
            <a:r>
              <a:rPr lang="en-US" sz="1200" dirty="0"/>
              <a:t>   </a:t>
            </a:r>
            <a:r>
              <a:rPr lang="en-US" sz="1200" b="1" dirty="0"/>
              <a:t>public static void message()</a:t>
            </a:r>
          </a:p>
          <a:p>
            <a:pPr marL="342900" lvl="1" indent="0">
              <a:buNone/>
            </a:pPr>
            <a:r>
              <a:rPr lang="en-US" sz="1200" dirty="0"/>
              <a:t>   {</a:t>
            </a:r>
          </a:p>
          <a:p>
            <a:pPr marL="685800" lvl="2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System.</a:t>
            </a:r>
            <a:r>
              <a:rPr lang="en-US" sz="1400" b="1" i="1" dirty="0" err="1"/>
              <a:t>out.println</a:t>
            </a:r>
            <a:r>
              <a:rPr lang="en-US" sz="1400" b="1" i="1" dirty="0"/>
              <a:t>("This is a recursive method.");</a:t>
            </a:r>
          </a:p>
          <a:p>
            <a:pPr marL="685800" lvl="2" indent="0">
              <a:buNone/>
            </a:pPr>
            <a:r>
              <a:rPr lang="en-US" sz="1400" dirty="0"/>
              <a:t>      </a:t>
            </a:r>
            <a:r>
              <a:rPr lang="en-US" sz="1400" i="1" dirty="0"/>
              <a:t>message();</a:t>
            </a:r>
          </a:p>
          <a:p>
            <a:pPr marL="342900" lvl="1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r>
              <a:rPr lang="en-US" sz="1600" dirty="0"/>
              <a:t>   </a:t>
            </a:r>
          </a:p>
          <a:p>
            <a:pPr marL="342900" lvl="1" indent="0">
              <a:buNone/>
            </a:pPr>
            <a:r>
              <a:rPr lang="en-US" sz="1200" dirty="0"/>
              <a:t>   </a:t>
            </a:r>
            <a:r>
              <a:rPr lang="en-US" sz="1200" b="1" dirty="0"/>
              <a:t>public static void main(String[] </a:t>
            </a:r>
            <a:r>
              <a:rPr lang="en-US" sz="1200" b="1" dirty="0" err="1"/>
              <a:t>args</a:t>
            </a:r>
            <a:r>
              <a:rPr lang="en-US" sz="1200" b="1" dirty="0"/>
              <a:t>){</a:t>
            </a:r>
          </a:p>
          <a:p>
            <a:pPr marL="342900" lvl="1" indent="0">
              <a:buNone/>
            </a:pPr>
            <a:r>
              <a:rPr lang="en-US" sz="1200" dirty="0"/>
              <a:t>   </a:t>
            </a:r>
            <a:r>
              <a:rPr lang="en-US" sz="1200" dirty="0" smtClean="0"/>
              <a:t>	     </a:t>
            </a:r>
            <a:r>
              <a:rPr lang="en-US" sz="1400" i="1" dirty="0" smtClean="0"/>
              <a:t>message();</a:t>
            </a:r>
          </a:p>
          <a:p>
            <a:pPr marL="342900" lvl="1" indent="0">
              <a:buNone/>
            </a:pPr>
            <a:r>
              <a:rPr lang="en-US" sz="1200" dirty="0" smtClean="0"/>
              <a:t>   }</a:t>
            </a:r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US" altLang="en-US" sz="16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2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Introduction to Recursion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6058"/>
            <a:ext cx="7772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This method in the example displays the string “This is a recursive method.”, and then calls itself.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Each time it calls itself, the cycle is repeated endlessly.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Like a loop, a recursive method must have some way to control the number of times it repeats.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previous example will throw a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StackOverflowError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when there’s no enough space to create a stack frame for the call (default 512k/1024k for JVM thread stack).</a:t>
            </a:r>
          </a:p>
          <a:p>
            <a:pPr marL="342900" lvl="1" indent="0" eaLnBrk="1" hangingPunct="1">
              <a:buNone/>
            </a:pP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9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03363"/>
            <a:ext cx="8294688" cy="49530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1800" dirty="0" smtClean="0">
              <a:latin typeface="Helvetica Neue"/>
              <a:ea typeface="Helvetica Neue"/>
              <a:cs typeface="Helvetica Neue"/>
            </a:endParaRP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a class called Recursion similar to the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EndlessRecursion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so that the call to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messege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() method stops at some point.</a:t>
            </a: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Hint: think about an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int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parameter n=5 which you can pass to method that reduce by one each time when recursively call itself. You can call until this parameter is, lets say &gt; 0 </a:t>
            </a:r>
          </a:p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endParaRPr lang="en-US" altLang="en-US" sz="16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8691" y="517526"/>
            <a:ext cx="82890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Activity 21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4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Introduction to Recursion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038600" y="2004289"/>
            <a:ext cx="2590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First call of the method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5</a:t>
            </a:r>
          </a:p>
        </p:txBody>
      </p:sp>
      <p:sp>
        <p:nvSpPr>
          <p:cNvPr id="23556" name="Rectangle 11"/>
          <p:cNvSpPr>
            <a:spLocks noChangeArrowheads="1"/>
          </p:cNvSpPr>
          <p:nvPr/>
        </p:nvSpPr>
        <p:spPr bwMode="auto">
          <a:xfrm>
            <a:off x="4419600" y="2690089"/>
            <a:ext cx="2590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Second call of the method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4</a:t>
            </a:r>
          </a:p>
        </p:txBody>
      </p:sp>
      <p:sp>
        <p:nvSpPr>
          <p:cNvPr id="23557" name="Rectangle 12"/>
          <p:cNvSpPr>
            <a:spLocks noChangeArrowheads="1"/>
          </p:cNvSpPr>
          <p:nvPr/>
        </p:nvSpPr>
        <p:spPr bwMode="auto">
          <a:xfrm>
            <a:off x="4800600" y="3375889"/>
            <a:ext cx="2590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Third call of the method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3</a:t>
            </a:r>
          </a:p>
        </p:txBody>
      </p:sp>
      <p:sp>
        <p:nvSpPr>
          <p:cNvPr id="23558" name="Rectangle 13"/>
          <p:cNvSpPr>
            <a:spLocks noChangeArrowheads="1"/>
          </p:cNvSpPr>
          <p:nvPr/>
        </p:nvSpPr>
        <p:spPr bwMode="auto">
          <a:xfrm>
            <a:off x="5181600" y="4061689"/>
            <a:ext cx="2590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Fourth call of the method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2</a:t>
            </a:r>
          </a:p>
        </p:txBody>
      </p:sp>
      <p:sp>
        <p:nvSpPr>
          <p:cNvPr id="23559" name="Rectangle 14"/>
          <p:cNvSpPr>
            <a:spLocks noChangeArrowheads="1"/>
          </p:cNvSpPr>
          <p:nvPr/>
        </p:nvSpPr>
        <p:spPr bwMode="auto">
          <a:xfrm>
            <a:off x="5562600" y="4747489"/>
            <a:ext cx="2590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Fifth call of the method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1</a:t>
            </a:r>
          </a:p>
        </p:txBody>
      </p:sp>
      <p:sp>
        <p:nvSpPr>
          <p:cNvPr id="23560" name="Rectangle 16"/>
          <p:cNvSpPr>
            <a:spLocks noChangeArrowheads="1"/>
          </p:cNvSpPr>
          <p:nvPr/>
        </p:nvSpPr>
        <p:spPr bwMode="auto">
          <a:xfrm>
            <a:off x="5943600" y="5433289"/>
            <a:ext cx="2590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Sixth call of the method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 = 0</a:t>
            </a:r>
          </a:p>
        </p:txBody>
      </p:sp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685800" y="1851889"/>
            <a:ext cx="2514600" cy="83099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latin typeface="Times New Roman" panose="02020603050405020304" pitchFamily="18" charset="0"/>
              </a:rPr>
              <a:t>The method is first called from the </a:t>
            </a:r>
            <a:r>
              <a:rPr lang="en-US" altLang="en-US" sz="1600" b="1" dirty="0">
                <a:latin typeface="Courier New" panose="02070309020205020404" pitchFamily="49" charset="0"/>
              </a:rPr>
              <a:t>main</a:t>
            </a:r>
            <a:r>
              <a:rPr lang="en-US" altLang="en-US" sz="1600" b="1" dirty="0">
                <a:latin typeface="Times New Roman" panose="02020603050405020304" pitchFamily="18" charset="0"/>
              </a:rPr>
              <a:t> method of the </a:t>
            </a:r>
            <a:r>
              <a:rPr lang="en-US" altLang="en-US" sz="1600" b="1" dirty="0" smtClean="0">
                <a:latin typeface="Helvetica" panose="020B0604020202020204" pitchFamily="34" charset="0"/>
              </a:rPr>
              <a:t>class</a:t>
            </a:r>
            <a:r>
              <a:rPr lang="en-US" altLang="en-US" sz="1600" b="1" dirty="0">
                <a:latin typeface="Helvetica" panose="020B0604020202020204" pitchFamily="34" charset="0"/>
              </a:rPr>
              <a:t>.</a:t>
            </a:r>
            <a:endParaRPr lang="en-US" altLang="en-US" sz="1600" b="1" dirty="0">
              <a:latin typeface="Times New Roman" panose="02020603050405020304" pitchFamily="18" charset="0"/>
            </a:endParaRPr>
          </a:p>
        </p:txBody>
      </p:sp>
      <p:cxnSp>
        <p:nvCxnSpPr>
          <p:cNvPr id="23562" name="AutoShape 18"/>
          <p:cNvCxnSpPr>
            <a:cxnSpLocks noChangeShapeType="1"/>
            <a:stCxn id="23563" idx="3"/>
            <a:endCxn id="23564" idx="1"/>
          </p:cNvCxnSpPr>
          <p:nvPr/>
        </p:nvCxnSpPr>
        <p:spPr bwMode="auto">
          <a:xfrm>
            <a:off x="3200400" y="3520352"/>
            <a:ext cx="590550" cy="884237"/>
          </a:xfrm>
          <a:prstGeom prst="bentConnector3">
            <a:avLst>
              <a:gd name="adj1" fmla="val 51611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3" name="Text Box 19"/>
          <p:cNvSpPr txBox="1">
            <a:spLocks noChangeArrowheads="1"/>
          </p:cNvSpPr>
          <p:nvPr/>
        </p:nvSpPr>
        <p:spPr bwMode="auto">
          <a:xfrm>
            <a:off x="685800" y="3223489"/>
            <a:ext cx="2514600" cy="593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The second through sixth calls are recursive.</a:t>
            </a:r>
          </a:p>
        </p:txBody>
      </p:sp>
      <p:sp>
        <p:nvSpPr>
          <p:cNvPr id="23564" name="AutoShape 20"/>
          <p:cNvSpPr>
            <a:spLocks/>
          </p:cNvSpPr>
          <p:nvPr/>
        </p:nvSpPr>
        <p:spPr bwMode="auto">
          <a:xfrm>
            <a:off x="3810000" y="2690089"/>
            <a:ext cx="381000" cy="34290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3565" name="AutoShape 21"/>
          <p:cNvCxnSpPr>
            <a:cxnSpLocks noChangeShapeType="1"/>
            <a:stCxn id="23561" idx="3"/>
            <a:endCxn id="23555" idx="1"/>
          </p:cNvCxnSpPr>
          <p:nvPr/>
        </p:nvCxnSpPr>
        <p:spPr bwMode="auto">
          <a:xfrm>
            <a:off x="3200400" y="2267388"/>
            <a:ext cx="838200" cy="3601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8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08000"/>
            <a:ext cx="8077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Solving Problems With Recursion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22715"/>
            <a:ext cx="8153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Recursion can be a powerful tool for solving repetitive problems.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Recursion is never absolutely required to solve a problem.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Any problem that can be solved recursively can also be solved iteratively, with a loop.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In many cases, recursive algorithms are less efficient than iterative algorithms.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8150" y="554182"/>
            <a:ext cx="8077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Solving Problems With Recursion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14513"/>
            <a:ext cx="84582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Recursive solutions repetitively:</a:t>
            </a:r>
          </a:p>
          <a:p>
            <a:pPr lvl="2" eaLnBrk="1" hangingPunct="1"/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allocate memory for parameters and local variables, and</a:t>
            </a:r>
          </a:p>
          <a:p>
            <a:pPr lvl="2" eaLnBrk="1" hangingPunct="1"/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store the address of where control returns after the method terminates.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These actions are called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overhead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and take place with each method call.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This overhead does not occur with a loop.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Some repetitive problems are more easily solved with recursion than with iteration.</a:t>
            </a:r>
          </a:p>
          <a:p>
            <a:pPr lvl="1"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Iterative algorithms might execute faster; however,</a:t>
            </a:r>
          </a:p>
          <a:p>
            <a:pPr lvl="1"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 recursive algorithm might be designed faster.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3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0772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Solving Problems With Recursion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8691" y="1784351"/>
            <a:ext cx="829468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Recursion works like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 base case is established.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If matched, the method solves it and returns.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the base case cannot be solved now: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the method reduces it to a smaller problem (recursive case) and calls itself to solve the smaller problem.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By reducing the problem with each recursive call, the base case will eventually be reached and the recursion will stop.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7105</TotalTime>
  <Words>1492</Words>
  <Application>Microsoft Office PowerPoint</Application>
  <PresentationFormat>On-screen Show (4:3)</PresentationFormat>
  <Paragraphs>222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Courier New</vt:lpstr>
      <vt:lpstr>Helvetica</vt:lpstr>
      <vt:lpstr>Helvetica Neue</vt:lpstr>
      <vt:lpstr>Times New Roman</vt:lpstr>
      <vt:lpstr>ヒラギノ角ゴ Pro W3</vt:lpstr>
      <vt:lpstr>Office Theme</vt:lpstr>
      <vt:lpstr>Lecture 7 – Recursions</vt:lpstr>
      <vt:lpstr>Topics</vt:lpstr>
      <vt:lpstr>Introduction to Recursion</vt:lpstr>
      <vt:lpstr>Introduction to Recursion</vt:lpstr>
      <vt:lpstr>PowerPoint Presentation</vt:lpstr>
      <vt:lpstr>Introduction to Recursion</vt:lpstr>
      <vt:lpstr>Solving Problems With Recursion</vt:lpstr>
      <vt:lpstr>Solving Problems With Recursion</vt:lpstr>
      <vt:lpstr>Solving Problems With Recursion</vt:lpstr>
      <vt:lpstr>Solving Problems With Recursion - Factorial</vt:lpstr>
      <vt:lpstr>Solving Problems With Recursion</vt:lpstr>
      <vt:lpstr>Solving Problems With Recursion</vt:lpstr>
      <vt:lpstr>Solving Problems With Recursion</vt:lpstr>
      <vt:lpstr>Direct and Indirect Recursion</vt:lpstr>
      <vt:lpstr>The Fibonacci Series</vt:lpstr>
      <vt:lpstr>The Fibonacci Series</vt:lpstr>
      <vt:lpstr>The Towers of Hanoi</vt:lpstr>
      <vt:lpstr>The Towers of Hanoi – Three discs</vt:lpstr>
      <vt:lpstr>The Towers of Hanoi</vt:lpstr>
      <vt:lpstr>The Towers of Hanoi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</cp:lastModifiedBy>
  <cp:revision>242</cp:revision>
  <dcterms:created xsi:type="dcterms:W3CDTF">2009-12-29T10:39:27Z</dcterms:created>
  <dcterms:modified xsi:type="dcterms:W3CDTF">2018-05-21T05:57:59Z</dcterms:modified>
</cp:coreProperties>
</file>