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8" r:id="rId3"/>
    <p:sldId id="279" r:id="rId4"/>
    <p:sldId id="301" r:id="rId5"/>
    <p:sldId id="302" r:id="rId6"/>
    <p:sldId id="303" r:id="rId7"/>
    <p:sldId id="304" r:id="rId8"/>
    <p:sldId id="280" r:id="rId9"/>
    <p:sldId id="306" r:id="rId10"/>
    <p:sldId id="260" r:id="rId11"/>
    <p:sldId id="261" r:id="rId12"/>
    <p:sldId id="262" r:id="rId13"/>
    <p:sldId id="275" r:id="rId14"/>
    <p:sldId id="282" r:id="rId15"/>
    <p:sldId id="263" r:id="rId16"/>
    <p:sldId id="299" r:id="rId17"/>
    <p:sldId id="305" r:id="rId18"/>
    <p:sldId id="266" r:id="rId19"/>
    <p:sldId id="300" r:id="rId20"/>
    <p:sldId id="267" r:id="rId21"/>
    <p:sldId id="272" r:id="rId22"/>
    <p:sldId id="273" r:id="rId23"/>
    <p:sldId id="274" r:id="rId24"/>
    <p:sldId id="268" r:id="rId25"/>
    <p:sldId id="269" r:id="rId26"/>
    <p:sldId id="270" r:id="rId27"/>
    <p:sldId id="271" r:id="rId28"/>
    <p:sldId id="257" r:id="rId29"/>
    <p:sldId id="258" r:id="rId30"/>
    <p:sldId id="259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7" r:id="rId48"/>
    <p:sldId id="308" r:id="rId49"/>
    <p:sldId id="309" r:id="rId50"/>
    <p:sldId id="311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200" autoAdjust="0"/>
  </p:normalViewPr>
  <p:slideViewPr>
    <p:cSldViewPr snapToGrid="0" snapToObjects="1">
      <p:cViewPr varScale="1">
        <p:scale>
          <a:sx n="103" d="100"/>
          <a:sy n="103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34540-7893-49E2-8FD3-21D717B637A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414752-57B5-42A9-8D9A-291760EA279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51E33C-3EB8-47C0-BF0A-3495D16B0281}" type="parTrans" cxnId="{BA83C311-7E90-463D-A812-0F277202BD7C}">
      <dgm:prSet/>
      <dgm:spPr/>
      <dgm:t>
        <a:bodyPr/>
        <a:lstStyle/>
        <a:p>
          <a:endParaRPr lang="en-US"/>
        </a:p>
      </dgm:t>
    </dgm:pt>
    <dgm:pt modelId="{52BE2A95-A057-4540-B421-3F9D03F27924}" type="sibTrans" cxnId="{BA83C311-7E90-463D-A812-0F277202BD7C}">
      <dgm:prSet/>
      <dgm:spPr/>
      <dgm:t>
        <a:bodyPr/>
        <a:lstStyle/>
        <a:p>
          <a:endParaRPr lang="en-US"/>
        </a:p>
      </dgm:t>
    </dgm:pt>
    <dgm:pt modelId="{C1CA331D-92E5-48A0-A48B-6E4D5145CD8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B25C7E0-F5EE-4CF7-BA95-02746EFC9D36}" type="parTrans" cxnId="{FB5E6781-C234-4E0B-A5E3-961AC0BE9AC4}">
      <dgm:prSet/>
      <dgm:spPr/>
      <dgm:t>
        <a:bodyPr/>
        <a:lstStyle/>
        <a:p>
          <a:endParaRPr lang="en-US"/>
        </a:p>
      </dgm:t>
    </dgm:pt>
    <dgm:pt modelId="{23411C8B-73B1-417F-AF1C-A14147A16A80}" type="sibTrans" cxnId="{FB5E6781-C234-4E0B-A5E3-961AC0BE9AC4}">
      <dgm:prSet/>
      <dgm:spPr/>
      <dgm:t>
        <a:bodyPr/>
        <a:lstStyle/>
        <a:p>
          <a:endParaRPr lang="en-US"/>
        </a:p>
      </dgm:t>
    </dgm:pt>
    <dgm:pt modelId="{85FA1A1E-E41C-4CAE-B9B9-58C4ED13881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F3716CA-D640-44F0-8303-AE93EEAB92C2}" type="parTrans" cxnId="{C189E5AB-9917-483C-8237-F766118C6647}">
      <dgm:prSet/>
      <dgm:spPr/>
      <dgm:t>
        <a:bodyPr/>
        <a:lstStyle/>
        <a:p>
          <a:endParaRPr lang="en-US"/>
        </a:p>
      </dgm:t>
    </dgm:pt>
    <dgm:pt modelId="{B37CA9C2-6BAE-49EE-8177-4509BE48477A}" type="sibTrans" cxnId="{C189E5AB-9917-483C-8237-F766118C6647}">
      <dgm:prSet/>
      <dgm:spPr/>
      <dgm:t>
        <a:bodyPr/>
        <a:lstStyle/>
        <a:p>
          <a:endParaRPr lang="en-US"/>
        </a:p>
      </dgm:t>
    </dgm:pt>
    <dgm:pt modelId="{9AA72BEE-8011-4C1A-AAF5-7B8185A841E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FD18541-E8C5-4F33-9CF7-93DD9561B61E}" type="parTrans" cxnId="{0E41C2CE-E59F-479C-9401-9A1936773FC8}">
      <dgm:prSet/>
      <dgm:spPr/>
      <dgm:t>
        <a:bodyPr/>
        <a:lstStyle/>
        <a:p>
          <a:endParaRPr lang="en-US"/>
        </a:p>
      </dgm:t>
    </dgm:pt>
    <dgm:pt modelId="{493C9826-C002-4C3C-B1DE-BBBAD622D46E}" type="sibTrans" cxnId="{0E41C2CE-E59F-479C-9401-9A1936773FC8}">
      <dgm:prSet/>
      <dgm:spPr/>
      <dgm:t>
        <a:bodyPr/>
        <a:lstStyle/>
        <a:p>
          <a:endParaRPr lang="en-US"/>
        </a:p>
      </dgm:t>
    </dgm:pt>
    <dgm:pt modelId="{64F0A53C-70BF-4F82-BA8A-0701AD3DF2B8}" type="pres">
      <dgm:prSet presAssocID="{BF734540-7893-49E2-8FD3-21D717B637A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FCDD24-6339-492E-BBD9-2B06CB5E43D4}" type="pres">
      <dgm:prSet presAssocID="{BF734540-7893-49E2-8FD3-21D717B637A2}" presName="axisShape" presStyleLbl="bgShp" presStyleIdx="0" presStyleCnt="1" custScaleX="139007"/>
      <dgm:spPr/>
    </dgm:pt>
    <dgm:pt modelId="{64043EAE-9753-4A44-A3C7-17AFD9917D42}" type="pres">
      <dgm:prSet presAssocID="{BF734540-7893-49E2-8FD3-21D717B637A2}" presName="rect1" presStyleLbl="node1" presStyleIdx="0" presStyleCnt="4" custScaleX="146368" custLinFactNeighborX="-29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0F3F9-0711-49C5-B349-6B6132860760}" type="pres">
      <dgm:prSet presAssocID="{BF734540-7893-49E2-8FD3-21D717B637A2}" presName="rect2" presStyleLbl="node1" presStyleIdx="1" presStyleCnt="4" custScaleX="143988" custLinFactNeighborX="29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768EE-D6AB-45DA-9889-C0AC9A8BB071}" type="pres">
      <dgm:prSet presAssocID="{BF734540-7893-49E2-8FD3-21D717B637A2}" presName="rect3" presStyleLbl="node1" presStyleIdx="2" presStyleCnt="4" custScaleX="146368" custLinFactNeighborX="-29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8CCDB-4FD4-405E-8964-815BD70CE681}" type="pres">
      <dgm:prSet presAssocID="{BF734540-7893-49E2-8FD3-21D717B637A2}" presName="rect4" presStyleLbl="node1" presStyleIdx="3" presStyleCnt="4" custScaleX="143988" custLinFactNeighborX="29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CD66D-5014-4933-B9F8-FBE1B97A9465}" type="presOf" srcId="{9AA72BEE-8011-4C1A-AAF5-7B8185A841E6}" destId="{23A8CCDB-4FD4-405E-8964-815BD70CE681}" srcOrd="0" destOrd="0" presId="urn:microsoft.com/office/officeart/2005/8/layout/matrix2"/>
    <dgm:cxn modelId="{BA83C311-7E90-463D-A812-0F277202BD7C}" srcId="{BF734540-7893-49E2-8FD3-21D717B637A2}" destId="{B0414752-57B5-42A9-8D9A-291760EA279C}" srcOrd="0" destOrd="0" parTransId="{7151E33C-3EB8-47C0-BF0A-3495D16B0281}" sibTransId="{52BE2A95-A057-4540-B421-3F9D03F27924}"/>
    <dgm:cxn modelId="{189AE16B-73E3-410A-8AC9-0990E3BD310E}" type="presOf" srcId="{C1CA331D-92E5-48A0-A48B-6E4D5145CD8B}" destId="{2880F3F9-0711-49C5-B349-6B6132860760}" srcOrd="0" destOrd="0" presId="urn:microsoft.com/office/officeart/2005/8/layout/matrix2"/>
    <dgm:cxn modelId="{0E41C2CE-E59F-479C-9401-9A1936773FC8}" srcId="{BF734540-7893-49E2-8FD3-21D717B637A2}" destId="{9AA72BEE-8011-4C1A-AAF5-7B8185A841E6}" srcOrd="3" destOrd="0" parTransId="{5FD18541-E8C5-4F33-9CF7-93DD9561B61E}" sibTransId="{493C9826-C002-4C3C-B1DE-BBBAD622D46E}"/>
    <dgm:cxn modelId="{8A141A2F-3D61-4D46-8829-93BD62B7D355}" type="presOf" srcId="{BF734540-7893-49E2-8FD3-21D717B637A2}" destId="{64F0A53C-70BF-4F82-BA8A-0701AD3DF2B8}" srcOrd="0" destOrd="0" presId="urn:microsoft.com/office/officeart/2005/8/layout/matrix2"/>
    <dgm:cxn modelId="{C189E5AB-9917-483C-8237-F766118C6647}" srcId="{BF734540-7893-49E2-8FD3-21D717B637A2}" destId="{85FA1A1E-E41C-4CAE-B9B9-58C4ED138810}" srcOrd="2" destOrd="0" parTransId="{EF3716CA-D640-44F0-8303-AE93EEAB92C2}" sibTransId="{B37CA9C2-6BAE-49EE-8177-4509BE48477A}"/>
    <dgm:cxn modelId="{1DAEAC9E-40AA-4980-B003-97736918D63F}" type="presOf" srcId="{85FA1A1E-E41C-4CAE-B9B9-58C4ED138810}" destId="{F57768EE-D6AB-45DA-9889-C0AC9A8BB071}" srcOrd="0" destOrd="0" presId="urn:microsoft.com/office/officeart/2005/8/layout/matrix2"/>
    <dgm:cxn modelId="{FB5E6781-C234-4E0B-A5E3-961AC0BE9AC4}" srcId="{BF734540-7893-49E2-8FD3-21D717B637A2}" destId="{C1CA331D-92E5-48A0-A48B-6E4D5145CD8B}" srcOrd="1" destOrd="0" parTransId="{8B25C7E0-F5EE-4CF7-BA95-02746EFC9D36}" sibTransId="{23411C8B-73B1-417F-AF1C-A14147A16A80}"/>
    <dgm:cxn modelId="{E304042E-3F5D-46C5-A1BD-409DE5AC8D5D}" type="presOf" srcId="{B0414752-57B5-42A9-8D9A-291760EA279C}" destId="{64043EAE-9753-4A44-A3C7-17AFD9917D42}" srcOrd="0" destOrd="0" presId="urn:microsoft.com/office/officeart/2005/8/layout/matrix2"/>
    <dgm:cxn modelId="{9688DA9A-F282-40F8-A232-E1772C9B5BE8}" type="presParOf" srcId="{64F0A53C-70BF-4F82-BA8A-0701AD3DF2B8}" destId="{D2FCDD24-6339-492E-BBD9-2B06CB5E43D4}" srcOrd="0" destOrd="0" presId="urn:microsoft.com/office/officeart/2005/8/layout/matrix2"/>
    <dgm:cxn modelId="{2B18FFC3-58F3-45EB-B413-6A722B393580}" type="presParOf" srcId="{64F0A53C-70BF-4F82-BA8A-0701AD3DF2B8}" destId="{64043EAE-9753-4A44-A3C7-17AFD9917D42}" srcOrd="1" destOrd="0" presId="urn:microsoft.com/office/officeart/2005/8/layout/matrix2"/>
    <dgm:cxn modelId="{0CC33FF6-728C-4B9D-BC65-34DDBFECD72C}" type="presParOf" srcId="{64F0A53C-70BF-4F82-BA8A-0701AD3DF2B8}" destId="{2880F3F9-0711-49C5-B349-6B6132860760}" srcOrd="2" destOrd="0" presId="urn:microsoft.com/office/officeart/2005/8/layout/matrix2"/>
    <dgm:cxn modelId="{642A56EE-91A9-4DF0-8355-3161FB4E35CE}" type="presParOf" srcId="{64F0A53C-70BF-4F82-BA8A-0701AD3DF2B8}" destId="{F57768EE-D6AB-45DA-9889-C0AC9A8BB071}" srcOrd="3" destOrd="0" presId="urn:microsoft.com/office/officeart/2005/8/layout/matrix2"/>
    <dgm:cxn modelId="{CAA9C4F7-E5E7-4704-9367-7EEE56A5ED0B}" type="presParOf" srcId="{64F0A53C-70BF-4F82-BA8A-0701AD3DF2B8}" destId="{23A8CCDB-4FD4-405E-8964-815BD70CE6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1C2A6-2871-402D-AB5A-2BA45E44B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FFF41-DA27-41D1-A5BA-A4C01F477C2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Data Preparation</a:t>
          </a:r>
          <a:endParaRPr lang="en-US" dirty="0"/>
        </a:p>
      </dgm:t>
    </dgm:pt>
    <dgm:pt modelId="{989ABDFD-102C-4167-A173-E8CA5C56BB4C}" type="parTrans" cxnId="{70349213-1809-42B4-A3C1-96A6706359CD}">
      <dgm:prSet/>
      <dgm:spPr/>
      <dgm:t>
        <a:bodyPr/>
        <a:lstStyle/>
        <a:p>
          <a:endParaRPr lang="en-US"/>
        </a:p>
      </dgm:t>
    </dgm:pt>
    <dgm:pt modelId="{A1CA5C4D-B3DF-4193-8533-4EF6299B4E9D}" type="sibTrans" cxnId="{70349213-1809-42B4-A3C1-96A6706359CD}">
      <dgm:prSet/>
      <dgm:spPr/>
      <dgm:t>
        <a:bodyPr/>
        <a:lstStyle/>
        <a:p>
          <a:endParaRPr lang="en-US"/>
        </a:p>
      </dgm:t>
    </dgm:pt>
    <dgm:pt modelId="{C7551DDA-D42E-4015-92BD-383CF785B29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Exploratory Analysis</a:t>
          </a:r>
          <a:endParaRPr lang="en-US" dirty="0"/>
        </a:p>
      </dgm:t>
    </dgm:pt>
    <dgm:pt modelId="{1DBC88DF-B6E7-4063-9F0B-A68C262305E0}" type="parTrans" cxnId="{433F1672-B733-40FB-A476-D7D2DCF9EE3C}">
      <dgm:prSet/>
      <dgm:spPr/>
      <dgm:t>
        <a:bodyPr/>
        <a:lstStyle/>
        <a:p>
          <a:endParaRPr lang="en-US"/>
        </a:p>
      </dgm:t>
    </dgm:pt>
    <dgm:pt modelId="{00E531BB-F4DF-4920-8537-97B07DC0245E}" type="sibTrans" cxnId="{433F1672-B733-40FB-A476-D7D2DCF9EE3C}">
      <dgm:prSet/>
      <dgm:spPr/>
      <dgm:t>
        <a:bodyPr/>
        <a:lstStyle/>
        <a:p>
          <a:endParaRPr lang="en-US"/>
        </a:p>
      </dgm:t>
    </dgm:pt>
    <dgm:pt modelId="{7D478F33-7338-4863-BF44-2766F256A9F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Inference / Prediction</a:t>
          </a:r>
          <a:endParaRPr lang="en-US" dirty="0"/>
        </a:p>
      </dgm:t>
    </dgm:pt>
    <dgm:pt modelId="{18F50A71-0932-4079-80EC-D02F2DD3A34E}" type="parTrans" cxnId="{CF4F9687-AF17-43A0-83CC-CC83231D1E94}">
      <dgm:prSet/>
      <dgm:spPr/>
      <dgm:t>
        <a:bodyPr/>
        <a:lstStyle/>
        <a:p>
          <a:endParaRPr lang="en-US"/>
        </a:p>
      </dgm:t>
    </dgm:pt>
    <dgm:pt modelId="{7D6930DD-FC59-4A1C-BDC7-22A7C9F57831}" type="sibTrans" cxnId="{CF4F9687-AF17-43A0-83CC-CC83231D1E94}">
      <dgm:prSet/>
      <dgm:spPr/>
      <dgm:t>
        <a:bodyPr/>
        <a:lstStyle/>
        <a:p>
          <a:endParaRPr lang="en-US"/>
        </a:p>
      </dgm:t>
    </dgm:pt>
    <dgm:pt modelId="{FBA3C6A5-EE37-4991-AF49-83816307309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Results Communication</a:t>
          </a:r>
          <a:endParaRPr lang="en-US" dirty="0"/>
        </a:p>
      </dgm:t>
    </dgm:pt>
    <dgm:pt modelId="{9A673DFD-A8B4-44CB-A21C-3F2576F7DE19}" type="parTrans" cxnId="{CFEB3287-8EFA-4E19-977E-5AEFB0D8C7BD}">
      <dgm:prSet/>
      <dgm:spPr/>
      <dgm:t>
        <a:bodyPr/>
        <a:lstStyle/>
        <a:p>
          <a:endParaRPr lang="en-US"/>
        </a:p>
      </dgm:t>
    </dgm:pt>
    <dgm:pt modelId="{CEF25921-2D88-4B6A-A57C-7BF43BA90DE3}" type="sibTrans" cxnId="{CFEB3287-8EFA-4E19-977E-5AEFB0D8C7BD}">
      <dgm:prSet/>
      <dgm:spPr/>
      <dgm:t>
        <a:bodyPr/>
        <a:lstStyle/>
        <a:p>
          <a:endParaRPr lang="en-US"/>
        </a:p>
      </dgm:t>
    </dgm:pt>
    <dgm:pt modelId="{9C3C24DE-991E-4891-BE0C-D7A49B78AD1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Solution Implementation</a:t>
          </a:r>
          <a:endParaRPr lang="en-US" dirty="0"/>
        </a:p>
      </dgm:t>
    </dgm:pt>
    <dgm:pt modelId="{E9B3597D-A7C6-43B4-AE34-7DE8B859593C}" type="parTrans" cxnId="{6254A587-9A45-4AE3-A929-38C2DD811684}">
      <dgm:prSet/>
      <dgm:spPr/>
      <dgm:t>
        <a:bodyPr/>
        <a:lstStyle/>
        <a:p>
          <a:endParaRPr lang="en-US"/>
        </a:p>
      </dgm:t>
    </dgm:pt>
    <dgm:pt modelId="{6FF906B4-2C27-47FD-9C2C-C389E71EFF9C}" type="sibTrans" cxnId="{6254A587-9A45-4AE3-A929-38C2DD811684}">
      <dgm:prSet/>
      <dgm:spPr/>
      <dgm:t>
        <a:bodyPr/>
        <a:lstStyle/>
        <a:p>
          <a:endParaRPr lang="en-US"/>
        </a:p>
      </dgm:t>
    </dgm:pt>
    <dgm:pt modelId="{92E3D8AD-3AC1-44F7-8369-E00D69D6A865}" type="pres">
      <dgm:prSet presAssocID="{7691C2A6-2871-402D-AB5A-2BA45E44BD4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A0AA6-DF3C-4723-9D13-DED774DD7C78}" type="pres">
      <dgm:prSet presAssocID="{7691C2A6-2871-402D-AB5A-2BA45E44BD4C}" presName="arrow" presStyleLbl="bgShp" presStyleIdx="0" presStyleCnt="1"/>
      <dgm:spPr/>
    </dgm:pt>
    <dgm:pt modelId="{FD42E27D-6C04-46D1-AECE-350D80FD407F}" type="pres">
      <dgm:prSet presAssocID="{7691C2A6-2871-402D-AB5A-2BA45E44BD4C}" presName="linearProcess" presStyleCnt="0"/>
      <dgm:spPr/>
    </dgm:pt>
    <dgm:pt modelId="{4AF21CCC-FF23-48FD-B5AF-D3C06D15A385}" type="pres">
      <dgm:prSet presAssocID="{008FFF41-DA27-41D1-A5BA-A4C01F477C2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0EDE8-AD53-4AD5-B93E-C06B6CC675CD}" type="pres">
      <dgm:prSet presAssocID="{A1CA5C4D-B3DF-4193-8533-4EF6299B4E9D}" presName="sibTrans" presStyleCnt="0"/>
      <dgm:spPr/>
    </dgm:pt>
    <dgm:pt modelId="{2D78E0D6-6A15-408D-958C-7567809FDE51}" type="pres">
      <dgm:prSet presAssocID="{C7551DDA-D42E-4015-92BD-383CF785B29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19B79-EF0B-457A-B27C-1C7273F7E8EE}" type="pres">
      <dgm:prSet presAssocID="{00E531BB-F4DF-4920-8537-97B07DC0245E}" presName="sibTrans" presStyleCnt="0"/>
      <dgm:spPr/>
    </dgm:pt>
    <dgm:pt modelId="{9DEDD62D-69EF-43AF-A2E3-8AB5D1AE505A}" type="pres">
      <dgm:prSet presAssocID="{7D478F33-7338-4863-BF44-2766F256A9F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2A9E3-D0D4-4866-B6BE-4C6131531DAA}" type="pres">
      <dgm:prSet presAssocID="{7D6930DD-FC59-4A1C-BDC7-22A7C9F57831}" presName="sibTrans" presStyleCnt="0"/>
      <dgm:spPr/>
    </dgm:pt>
    <dgm:pt modelId="{30B76BF5-3E50-4681-89F6-D2CC212E1162}" type="pres">
      <dgm:prSet presAssocID="{9C3C24DE-991E-4891-BE0C-D7A49B78AD1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39AED-3264-4D19-9DE6-115A56E444A2}" type="pres">
      <dgm:prSet presAssocID="{6FF906B4-2C27-47FD-9C2C-C389E71EFF9C}" presName="sibTrans" presStyleCnt="0"/>
      <dgm:spPr/>
    </dgm:pt>
    <dgm:pt modelId="{E1D5938E-132C-4246-9682-371AAB71658F}" type="pres">
      <dgm:prSet presAssocID="{FBA3C6A5-EE37-4991-AF49-83816307309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F9687-AF17-43A0-83CC-CC83231D1E94}" srcId="{7691C2A6-2871-402D-AB5A-2BA45E44BD4C}" destId="{7D478F33-7338-4863-BF44-2766F256A9F8}" srcOrd="2" destOrd="0" parTransId="{18F50A71-0932-4079-80EC-D02F2DD3A34E}" sibTransId="{7D6930DD-FC59-4A1C-BDC7-22A7C9F57831}"/>
    <dgm:cxn modelId="{433F1672-B733-40FB-A476-D7D2DCF9EE3C}" srcId="{7691C2A6-2871-402D-AB5A-2BA45E44BD4C}" destId="{C7551DDA-D42E-4015-92BD-383CF785B291}" srcOrd="1" destOrd="0" parTransId="{1DBC88DF-B6E7-4063-9F0B-A68C262305E0}" sibTransId="{00E531BB-F4DF-4920-8537-97B07DC0245E}"/>
    <dgm:cxn modelId="{6254A587-9A45-4AE3-A929-38C2DD811684}" srcId="{7691C2A6-2871-402D-AB5A-2BA45E44BD4C}" destId="{9C3C24DE-991E-4891-BE0C-D7A49B78AD1A}" srcOrd="3" destOrd="0" parTransId="{E9B3597D-A7C6-43B4-AE34-7DE8B859593C}" sibTransId="{6FF906B4-2C27-47FD-9C2C-C389E71EFF9C}"/>
    <dgm:cxn modelId="{B74C0B6D-BE32-4495-8BE0-6706338BCB1D}" type="presOf" srcId="{7691C2A6-2871-402D-AB5A-2BA45E44BD4C}" destId="{92E3D8AD-3AC1-44F7-8369-E00D69D6A865}" srcOrd="0" destOrd="0" presId="urn:microsoft.com/office/officeart/2005/8/layout/hProcess9"/>
    <dgm:cxn modelId="{CFEB3287-8EFA-4E19-977E-5AEFB0D8C7BD}" srcId="{7691C2A6-2871-402D-AB5A-2BA45E44BD4C}" destId="{FBA3C6A5-EE37-4991-AF49-838163073098}" srcOrd="4" destOrd="0" parTransId="{9A673DFD-A8B4-44CB-A21C-3F2576F7DE19}" sibTransId="{CEF25921-2D88-4B6A-A57C-7BF43BA90DE3}"/>
    <dgm:cxn modelId="{7528A14A-9364-4AFE-9B7F-7A7EAFC24D43}" type="presOf" srcId="{C7551DDA-D42E-4015-92BD-383CF785B291}" destId="{2D78E0D6-6A15-408D-958C-7567809FDE51}" srcOrd="0" destOrd="0" presId="urn:microsoft.com/office/officeart/2005/8/layout/hProcess9"/>
    <dgm:cxn modelId="{239B1A43-FDE2-4EFE-AEC6-2064F1B1408D}" type="presOf" srcId="{008FFF41-DA27-41D1-A5BA-A4C01F477C2D}" destId="{4AF21CCC-FF23-48FD-B5AF-D3C06D15A385}" srcOrd="0" destOrd="0" presId="urn:microsoft.com/office/officeart/2005/8/layout/hProcess9"/>
    <dgm:cxn modelId="{30530F89-9816-459B-80B2-1031E72773AE}" type="presOf" srcId="{FBA3C6A5-EE37-4991-AF49-838163073098}" destId="{E1D5938E-132C-4246-9682-371AAB71658F}" srcOrd="0" destOrd="0" presId="urn:microsoft.com/office/officeart/2005/8/layout/hProcess9"/>
    <dgm:cxn modelId="{70349213-1809-42B4-A3C1-96A6706359CD}" srcId="{7691C2A6-2871-402D-AB5A-2BA45E44BD4C}" destId="{008FFF41-DA27-41D1-A5BA-A4C01F477C2D}" srcOrd="0" destOrd="0" parTransId="{989ABDFD-102C-4167-A173-E8CA5C56BB4C}" sibTransId="{A1CA5C4D-B3DF-4193-8533-4EF6299B4E9D}"/>
    <dgm:cxn modelId="{A60FD605-EFF4-4146-8780-034BA4495ACC}" type="presOf" srcId="{7D478F33-7338-4863-BF44-2766F256A9F8}" destId="{9DEDD62D-69EF-43AF-A2E3-8AB5D1AE505A}" srcOrd="0" destOrd="0" presId="urn:microsoft.com/office/officeart/2005/8/layout/hProcess9"/>
    <dgm:cxn modelId="{BBF5735D-7E1E-4027-9694-84A1B15BB7C9}" type="presOf" srcId="{9C3C24DE-991E-4891-BE0C-D7A49B78AD1A}" destId="{30B76BF5-3E50-4681-89F6-D2CC212E1162}" srcOrd="0" destOrd="0" presId="urn:microsoft.com/office/officeart/2005/8/layout/hProcess9"/>
    <dgm:cxn modelId="{F23C80AD-AE80-4930-ABAF-B4A623EF60B5}" type="presParOf" srcId="{92E3D8AD-3AC1-44F7-8369-E00D69D6A865}" destId="{12DA0AA6-DF3C-4723-9D13-DED774DD7C78}" srcOrd="0" destOrd="0" presId="urn:microsoft.com/office/officeart/2005/8/layout/hProcess9"/>
    <dgm:cxn modelId="{2C982BB3-6E95-43A4-B247-7EC37D3A8763}" type="presParOf" srcId="{92E3D8AD-3AC1-44F7-8369-E00D69D6A865}" destId="{FD42E27D-6C04-46D1-AECE-350D80FD407F}" srcOrd="1" destOrd="0" presId="urn:microsoft.com/office/officeart/2005/8/layout/hProcess9"/>
    <dgm:cxn modelId="{1B47FEBB-4664-4B00-BE0A-7F450D182C1A}" type="presParOf" srcId="{FD42E27D-6C04-46D1-AECE-350D80FD407F}" destId="{4AF21CCC-FF23-48FD-B5AF-D3C06D15A385}" srcOrd="0" destOrd="0" presId="urn:microsoft.com/office/officeart/2005/8/layout/hProcess9"/>
    <dgm:cxn modelId="{A4379C09-274F-4DE6-B644-082CDC625290}" type="presParOf" srcId="{FD42E27D-6C04-46D1-AECE-350D80FD407F}" destId="{47A0EDE8-AD53-4AD5-B93E-C06B6CC675CD}" srcOrd="1" destOrd="0" presId="urn:microsoft.com/office/officeart/2005/8/layout/hProcess9"/>
    <dgm:cxn modelId="{648E4B0A-83DB-4550-9666-DB80DDEEDAC1}" type="presParOf" srcId="{FD42E27D-6C04-46D1-AECE-350D80FD407F}" destId="{2D78E0D6-6A15-408D-958C-7567809FDE51}" srcOrd="2" destOrd="0" presId="urn:microsoft.com/office/officeart/2005/8/layout/hProcess9"/>
    <dgm:cxn modelId="{A2432AFF-DF97-4978-9BA6-B083191843CA}" type="presParOf" srcId="{FD42E27D-6C04-46D1-AECE-350D80FD407F}" destId="{33F19B79-EF0B-457A-B27C-1C7273F7E8EE}" srcOrd="3" destOrd="0" presId="urn:microsoft.com/office/officeart/2005/8/layout/hProcess9"/>
    <dgm:cxn modelId="{450C0D8A-BFA1-4F44-9EC4-3F2FFD04B2ED}" type="presParOf" srcId="{FD42E27D-6C04-46D1-AECE-350D80FD407F}" destId="{9DEDD62D-69EF-43AF-A2E3-8AB5D1AE505A}" srcOrd="4" destOrd="0" presId="urn:microsoft.com/office/officeart/2005/8/layout/hProcess9"/>
    <dgm:cxn modelId="{31DC7091-38E0-4046-AFFE-01D0DEC41568}" type="presParOf" srcId="{FD42E27D-6C04-46D1-AECE-350D80FD407F}" destId="{7112A9E3-D0D4-4866-B6BE-4C6131531DAA}" srcOrd="5" destOrd="0" presId="urn:microsoft.com/office/officeart/2005/8/layout/hProcess9"/>
    <dgm:cxn modelId="{4F2749B0-DCB7-4C5D-929B-C8E1AF57427F}" type="presParOf" srcId="{FD42E27D-6C04-46D1-AECE-350D80FD407F}" destId="{30B76BF5-3E50-4681-89F6-D2CC212E1162}" srcOrd="6" destOrd="0" presId="urn:microsoft.com/office/officeart/2005/8/layout/hProcess9"/>
    <dgm:cxn modelId="{FAD3CA36-031F-460A-91BA-C845646D5DEC}" type="presParOf" srcId="{FD42E27D-6C04-46D1-AECE-350D80FD407F}" destId="{E1839AED-3264-4D19-9DE6-115A56E444A2}" srcOrd="7" destOrd="0" presId="urn:microsoft.com/office/officeart/2005/8/layout/hProcess9"/>
    <dgm:cxn modelId="{B5927906-75C1-4BF8-BEC5-E7EE221A4AC5}" type="presParOf" srcId="{FD42E27D-6C04-46D1-AECE-350D80FD407F}" destId="{E1D5938E-132C-4246-9682-371AAB71658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E9571-66EF-4D02-934B-ED5F618233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4760D-6AC6-41A2-940D-AC8E04289B5E}">
      <dgm:prSet/>
      <dgm:spPr/>
      <dgm:t>
        <a:bodyPr/>
        <a:lstStyle/>
        <a:p>
          <a:pPr rtl="0"/>
          <a:r>
            <a:rPr lang="en-US" dirty="0" smtClean="0"/>
            <a:t>Completeness</a:t>
          </a:r>
          <a:endParaRPr lang="en-US" dirty="0"/>
        </a:p>
      </dgm:t>
    </dgm:pt>
    <dgm:pt modelId="{1EF7339B-DD8F-4185-A9D8-89C6A136322F}" type="parTrans" cxnId="{49E077EB-9329-4BA0-8AC6-27623FE12A1A}">
      <dgm:prSet/>
      <dgm:spPr/>
      <dgm:t>
        <a:bodyPr/>
        <a:lstStyle/>
        <a:p>
          <a:endParaRPr lang="en-US"/>
        </a:p>
      </dgm:t>
    </dgm:pt>
    <dgm:pt modelId="{D1F2397D-33F7-4C6E-9F08-C4ED03B9195F}" type="sibTrans" cxnId="{49E077EB-9329-4BA0-8AC6-27623FE12A1A}">
      <dgm:prSet/>
      <dgm:spPr/>
      <dgm:t>
        <a:bodyPr/>
        <a:lstStyle/>
        <a:p>
          <a:endParaRPr lang="en-US"/>
        </a:p>
      </dgm:t>
    </dgm:pt>
    <dgm:pt modelId="{B45C550D-C9FA-417A-920D-BA7E737CF790}">
      <dgm:prSet/>
      <dgm:spPr/>
      <dgm:t>
        <a:bodyPr/>
        <a:lstStyle/>
        <a:p>
          <a:pPr rtl="0"/>
          <a:r>
            <a:rPr lang="en-US" dirty="0" smtClean="0"/>
            <a:t>Fidelity</a:t>
          </a:r>
          <a:endParaRPr lang="en-US" dirty="0"/>
        </a:p>
      </dgm:t>
    </dgm:pt>
    <dgm:pt modelId="{F0DD5320-6356-4E13-BB6D-9E002379D115}" type="parTrans" cxnId="{B00D5613-CDD2-4297-B62C-0C182802539B}">
      <dgm:prSet/>
      <dgm:spPr/>
      <dgm:t>
        <a:bodyPr/>
        <a:lstStyle/>
        <a:p>
          <a:endParaRPr lang="en-US"/>
        </a:p>
      </dgm:t>
    </dgm:pt>
    <dgm:pt modelId="{3E6AB544-8DD7-42E9-B53B-225B60CBA495}" type="sibTrans" cxnId="{B00D5613-CDD2-4297-B62C-0C182802539B}">
      <dgm:prSet/>
      <dgm:spPr/>
      <dgm:t>
        <a:bodyPr/>
        <a:lstStyle/>
        <a:p>
          <a:endParaRPr lang="en-US"/>
        </a:p>
      </dgm:t>
    </dgm:pt>
    <dgm:pt modelId="{2B416287-CD95-4BEB-A6EA-E6302D09A2D2}">
      <dgm:prSet/>
      <dgm:spPr/>
      <dgm:t>
        <a:bodyPr/>
        <a:lstStyle/>
        <a:p>
          <a:pPr rtl="0"/>
          <a:r>
            <a:rPr lang="en-US" dirty="0" smtClean="0"/>
            <a:t>Consistency</a:t>
          </a:r>
          <a:endParaRPr lang="en-US" dirty="0"/>
        </a:p>
      </dgm:t>
    </dgm:pt>
    <dgm:pt modelId="{116F7A6A-00B2-4031-98CD-440322AAB404}" type="parTrans" cxnId="{8CF54E00-AAAD-4F26-B662-6E9ACCEDD61A}">
      <dgm:prSet/>
      <dgm:spPr/>
      <dgm:t>
        <a:bodyPr/>
        <a:lstStyle/>
        <a:p>
          <a:endParaRPr lang="en-US"/>
        </a:p>
      </dgm:t>
    </dgm:pt>
    <dgm:pt modelId="{6FCEF48E-5C3A-4499-8ACE-3A1BF298D1B9}" type="sibTrans" cxnId="{8CF54E00-AAAD-4F26-B662-6E9ACCEDD61A}">
      <dgm:prSet/>
      <dgm:spPr/>
      <dgm:t>
        <a:bodyPr/>
        <a:lstStyle/>
        <a:p>
          <a:endParaRPr lang="en-US"/>
        </a:p>
      </dgm:t>
    </dgm:pt>
    <dgm:pt modelId="{08CFA390-F53D-4843-9D23-B39A33A43BDE}">
      <dgm:prSet/>
      <dgm:spPr/>
      <dgm:t>
        <a:bodyPr/>
        <a:lstStyle/>
        <a:p>
          <a:pPr rtl="0"/>
          <a:r>
            <a:rPr lang="en-US" dirty="0" smtClean="0"/>
            <a:t>Is the data representative of the problem space?</a:t>
          </a:r>
          <a:endParaRPr lang="en-US" dirty="0"/>
        </a:p>
      </dgm:t>
    </dgm:pt>
    <dgm:pt modelId="{22D658D8-63C3-4CB1-A57A-9205911299EC}" type="parTrans" cxnId="{7D98E522-8588-4D75-8276-28C058881698}">
      <dgm:prSet/>
      <dgm:spPr/>
      <dgm:t>
        <a:bodyPr/>
        <a:lstStyle/>
        <a:p>
          <a:endParaRPr lang="en-US"/>
        </a:p>
      </dgm:t>
    </dgm:pt>
    <dgm:pt modelId="{D051AFA1-D933-493A-9FD7-F2C5DF636ADC}" type="sibTrans" cxnId="{7D98E522-8588-4D75-8276-28C058881698}">
      <dgm:prSet/>
      <dgm:spPr/>
      <dgm:t>
        <a:bodyPr/>
        <a:lstStyle/>
        <a:p>
          <a:endParaRPr lang="en-US"/>
        </a:p>
      </dgm:t>
    </dgm:pt>
    <dgm:pt modelId="{E67A4363-AB52-43E6-A24E-839ECE34FCAA}">
      <dgm:prSet/>
      <dgm:spPr/>
      <dgm:t>
        <a:bodyPr/>
        <a:lstStyle/>
        <a:p>
          <a:pPr rtl="0"/>
          <a:r>
            <a:rPr lang="en-US" dirty="0" smtClean="0"/>
            <a:t>Do the measurements capture the reality?</a:t>
          </a:r>
          <a:endParaRPr lang="en-US" dirty="0"/>
        </a:p>
      </dgm:t>
    </dgm:pt>
    <dgm:pt modelId="{888B96A3-0AD3-4FB7-A96F-ABCB008C49BC}" type="parTrans" cxnId="{2675526B-9C09-4FCF-9919-FA074E370DCB}">
      <dgm:prSet/>
      <dgm:spPr/>
      <dgm:t>
        <a:bodyPr/>
        <a:lstStyle/>
        <a:p>
          <a:endParaRPr lang="en-US"/>
        </a:p>
      </dgm:t>
    </dgm:pt>
    <dgm:pt modelId="{EA0395D1-941A-4404-81DE-2F597B81E53A}" type="sibTrans" cxnId="{2675526B-9C09-4FCF-9919-FA074E370DCB}">
      <dgm:prSet/>
      <dgm:spPr/>
      <dgm:t>
        <a:bodyPr/>
        <a:lstStyle/>
        <a:p>
          <a:endParaRPr lang="en-US"/>
        </a:p>
      </dgm:t>
    </dgm:pt>
    <dgm:pt modelId="{AB969DB9-60AD-4926-8BB4-3815726AF65C}">
      <dgm:prSet/>
      <dgm:spPr/>
      <dgm:t>
        <a:bodyPr/>
        <a:lstStyle/>
        <a:p>
          <a:pPr rtl="0"/>
          <a:r>
            <a:rPr lang="en-US" dirty="0" smtClean="0"/>
            <a:t>Do different attributes agree with each other?</a:t>
          </a:r>
          <a:endParaRPr lang="en-US" dirty="0"/>
        </a:p>
      </dgm:t>
    </dgm:pt>
    <dgm:pt modelId="{2A9D30D8-DECA-454A-942B-0AD7324F8C36}" type="parTrans" cxnId="{0B6C70D1-3A5E-4A3C-89B3-68F5EF1AB572}">
      <dgm:prSet/>
      <dgm:spPr/>
      <dgm:t>
        <a:bodyPr/>
        <a:lstStyle/>
        <a:p>
          <a:endParaRPr lang="en-US"/>
        </a:p>
      </dgm:t>
    </dgm:pt>
    <dgm:pt modelId="{39F2BBD9-E08D-4ED3-8C59-704E70915117}" type="sibTrans" cxnId="{0B6C70D1-3A5E-4A3C-89B3-68F5EF1AB572}">
      <dgm:prSet/>
      <dgm:spPr/>
      <dgm:t>
        <a:bodyPr/>
        <a:lstStyle/>
        <a:p>
          <a:endParaRPr lang="en-US"/>
        </a:p>
      </dgm:t>
    </dgm:pt>
    <dgm:pt modelId="{B914143F-8ECA-417B-9CEB-6776E188C438}">
      <dgm:prSet/>
      <dgm:spPr/>
      <dgm:t>
        <a:bodyPr/>
        <a:lstStyle/>
        <a:p>
          <a:pPr rtl="0"/>
          <a:r>
            <a:rPr lang="en-US" dirty="0" smtClean="0"/>
            <a:t>Any missing observations / attributes?</a:t>
          </a:r>
          <a:endParaRPr lang="en-US" dirty="0"/>
        </a:p>
      </dgm:t>
    </dgm:pt>
    <dgm:pt modelId="{2037CD52-3528-4683-BDA0-4FFB7A6B73A5}" type="parTrans" cxnId="{04716FBF-5A48-4779-9334-2F22D22FD501}">
      <dgm:prSet/>
      <dgm:spPr/>
      <dgm:t>
        <a:bodyPr/>
        <a:lstStyle/>
        <a:p>
          <a:endParaRPr lang="en-US"/>
        </a:p>
      </dgm:t>
    </dgm:pt>
    <dgm:pt modelId="{FD192F60-193B-4546-9B48-91BBDDD0B44D}" type="sibTrans" cxnId="{04716FBF-5A48-4779-9334-2F22D22FD501}">
      <dgm:prSet/>
      <dgm:spPr/>
      <dgm:t>
        <a:bodyPr/>
        <a:lstStyle/>
        <a:p>
          <a:endParaRPr lang="en-US"/>
        </a:p>
      </dgm:t>
    </dgm:pt>
    <dgm:pt modelId="{BBBCE167-89EB-4A43-B18F-321BA5132AB3}">
      <dgm:prSet/>
      <dgm:spPr/>
      <dgm:t>
        <a:bodyPr/>
        <a:lstStyle/>
        <a:p>
          <a:pPr rtl="0"/>
          <a:r>
            <a:rPr lang="en-US" dirty="0" smtClean="0"/>
            <a:t>Any issues of bias or variance?</a:t>
          </a:r>
          <a:endParaRPr lang="en-US" dirty="0"/>
        </a:p>
      </dgm:t>
    </dgm:pt>
    <dgm:pt modelId="{98E1B9E7-81A5-4E70-B8CF-0306995DF4AF}" type="parTrans" cxnId="{3FB692DB-2D21-4BAB-881B-DCF09A35585E}">
      <dgm:prSet/>
      <dgm:spPr/>
      <dgm:t>
        <a:bodyPr/>
        <a:lstStyle/>
        <a:p>
          <a:endParaRPr lang="en-US"/>
        </a:p>
      </dgm:t>
    </dgm:pt>
    <dgm:pt modelId="{B11855EB-9EFD-4943-8FB9-D99EB86CEBF4}" type="sibTrans" cxnId="{3FB692DB-2D21-4BAB-881B-DCF09A35585E}">
      <dgm:prSet/>
      <dgm:spPr/>
      <dgm:t>
        <a:bodyPr/>
        <a:lstStyle/>
        <a:p>
          <a:endParaRPr lang="en-US"/>
        </a:p>
      </dgm:t>
    </dgm:pt>
    <dgm:pt modelId="{62A6310F-84FB-4916-AC52-99A3AAE6E001}">
      <dgm:prSet/>
      <dgm:spPr/>
      <dgm:t>
        <a:bodyPr/>
        <a:lstStyle/>
        <a:p>
          <a:pPr rtl="0"/>
          <a:r>
            <a:rPr lang="en-US" dirty="0" smtClean="0"/>
            <a:t>Are values follow data types specified?</a:t>
          </a:r>
          <a:endParaRPr lang="en-US" dirty="0"/>
        </a:p>
      </dgm:t>
    </dgm:pt>
    <dgm:pt modelId="{2CBDA397-58A1-45CE-9538-C9C14AEC6507}" type="parTrans" cxnId="{C622DE18-E5FE-4A61-B127-32EF115E42B7}">
      <dgm:prSet/>
      <dgm:spPr/>
      <dgm:t>
        <a:bodyPr/>
        <a:lstStyle/>
        <a:p>
          <a:endParaRPr lang="en-US"/>
        </a:p>
      </dgm:t>
    </dgm:pt>
    <dgm:pt modelId="{B4377280-4473-42A3-8865-3B84CE755F4D}" type="sibTrans" cxnId="{C622DE18-E5FE-4A61-B127-32EF115E42B7}">
      <dgm:prSet/>
      <dgm:spPr/>
      <dgm:t>
        <a:bodyPr/>
        <a:lstStyle/>
        <a:p>
          <a:endParaRPr lang="en-US"/>
        </a:p>
      </dgm:t>
    </dgm:pt>
    <dgm:pt modelId="{83E9B733-34E8-4EB9-B178-224AAAEE80CF}" type="pres">
      <dgm:prSet presAssocID="{7E7E9571-66EF-4D02-934B-ED5F61823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049665-CE5D-4A7B-AFD0-BACD69F508C4}" type="pres">
      <dgm:prSet presAssocID="{C184760D-6AC6-41A2-940D-AC8E04289B5E}" presName="linNode" presStyleCnt="0"/>
      <dgm:spPr/>
    </dgm:pt>
    <dgm:pt modelId="{4DE15098-BBC2-4A9E-BA7B-AAC577A23079}" type="pres">
      <dgm:prSet presAssocID="{C184760D-6AC6-41A2-940D-AC8E04289B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F12D7-2A8F-4751-B9AD-3DDD6F81C6DF}" type="pres">
      <dgm:prSet presAssocID="{C184760D-6AC6-41A2-940D-AC8E04289B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BE133-EF52-4DC8-9EBA-FB8A1CA6DC8F}" type="pres">
      <dgm:prSet presAssocID="{D1F2397D-33F7-4C6E-9F08-C4ED03B9195F}" presName="sp" presStyleCnt="0"/>
      <dgm:spPr/>
    </dgm:pt>
    <dgm:pt modelId="{95AF0136-49D3-497A-B76E-0985923A759F}" type="pres">
      <dgm:prSet presAssocID="{B45C550D-C9FA-417A-920D-BA7E737CF790}" presName="linNode" presStyleCnt="0"/>
      <dgm:spPr/>
    </dgm:pt>
    <dgm:pt modelId="{928658D7-8306-43B0-8636-FCA93B9D4DDA}" type="pres">
      <dgm:prSet presAssocID="{B45C550D-C9FA-417A-920D-BA7E737CF7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10A66-433F-4CA4-9CA3-5BB02C86B868}" type="pres">
      <dgm:prSet presAssocID="{B45C550D-C9FA-417A-920D-BA7E737CF7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BACAF-07A4-43B1-A1B6-B82EE9507E2B}" type="pres">
      <dgm:prSet presAssocID="{3E6AB544-8DD7-42E9-B53B-225B60CBA495}" presName="sp" presStyleCnt="0"/>
      <dgm:spPr/>
    </dgm:pt>
    <dgm:pt modelId="{BC44F24C-2F96-4DAC-86C5-EBAEA6831C94}" type="pres">
      <dgm:prSet presAssocID="{2B416287-CD95-4BEB-A6EA-E6302D09A2D2}" presName="linNode" presStyleCnt="0"/>
      <dgm:spPr/>
    </dgm:pt>
    <dgm:pt modelId="{23424DC7-9010-436D-9F62-5A0AE027C1CE}" type="pres">
      <dgm:prSet presAssocID="{2B416287-CD95-4BEB-A6EA-E6302D09A2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0702D-070D-4B98-A6EA-BF3253A03160}" type="pres">
      <dgm:prSet presAssocID="{2B416287-CD95-4BEB-A6EA-E6302D09A2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8E522-8588-4D75-8276-28C058881698}" srcId="{C184760D-6AC6-41A2-940D-AC8E04289B5E}" destId="{08CFA390-F53D-4843-9D23-B39A33A43BDE}" srcOrd="0" destOrd="0" parTransId="{22D658D8-63C3-4CB1-A57A-9205911299EC}" sibTransId="{D051AFA1-D933-493A-9FD7-F2C5DF636ADC}"/>
    <dgm:cxn modelId="{04716FBF-5A48-4779-9334-2F22D22FD501}" srcId="{C184760D-6AC6-41A2-940D-AC8E04289B5E}" destId="{B914143F-8ECA-417B-9CEB-6776E188C438}" srcOrd="1" destOrd="0" parTransId="{2037CD52-3528-4683-BDA0-4FFB7A6B73A5}" sibTransId="{FD192F60-193B-4546-9B48-91BBDDD0B44D}"/>
    <dgm:cxn modelId="{8CF54E00-AAAD-4F26-B662-6E9ACCEDD61A}" srcId="{7E7E9571-66EF-4D02-934B-ED5F618233FF}" destId="{2B416287-CD95-4BEB-A6EA-E6302D09A2D2}" srcOrd="2" destOrd="0" parTransId="{116F7A6A-00B2-4031-98CD-440322AAB404}" sibTransId="{6FCEF48E-5C3A-4499-8ACE-3A1BF298D1B9}"/>
    <dgm:cxn modelId="{49E077EB-9329-4BA0-8AC6-27623FE12A1A}" srcId="{7E7E9571-66EF-4D02-934B-ED5F618233FF}" destId="{C184760D-6AC6-41A2-940D-AC8E04289B5E}" srcOrd="0" destOrd="0" parTransId="{1EF7339B-DD8F-4185-A9D8-89C6A136322F}" sibTransId="{D1F2397D-33F7-4C6E-9F08-C4ED03B9195F}"/>
    <dgm:cxn modelId="{FA67EBDD-FB41-4F14-B5BA-DF8F4BF25931}" type="presOf" srcId="{C184760D-6AC6-41A2-940D-AC8E04289B5E}" destId="{4DE15098-BBC2-4A9E-BA7B-AAC577A23079}" srcOrd="0" destOrd="0" presId="urn:microsoft.com/office/officeart/2005/8/layout/vList5"/>
    <dgm:cxn modelId="{B97059EA-AC34-4C69-ADCB-1BAE5B43DA82}" type="presOf" srcId="{7E7E9571-66EF-4D02-934B-ED5F618233FF}" destId="{83E9B733-34E8-4EB9-B178-224AAAEE80CF}" srcOrd="0" destOrd="0" presId="urn:microsoft.com/office/officeart/2005/8/layout/vList5"/>
    <dgm:cxn modelId="{AAAD80FB-0FF1-4032-8F85-DC481A872DAE}" type="presOf" srcId="{E67A4363-AB52-43E6-A24E-839ECE34FCAA}" destId="{8F310A66-433F-4CA4-9CA3-5BB02C86B868}" srcOrd="0" destOrd="0" presId="urn:microsoft.com/office/officeart/2005/8/layout/vList5"/>
    <dgm:cxn modelId="{75ADB1E3-A89E-4EB7-854A-0242B2134393}" type="presOf" srcId="{AB969DB9-60AD-4926-8BB4-3815726AF65C}" destId="{C4A0702D-070D-4B98-A6EA-BF3253A03160}" srcOrd="0" destOrd="1" presId="urn:microsoft.com/office/officeart/2005/8/layout/vList5"/>
    <dgm:cxn modelId="{53B48FCF-3954-4959-9C77-D6E8390BF6C9}" type="presOf" srcId="{62A6310F-84FB-4916-AC52-99A3AAE6E001}" destId="{C4A0702D-070D-4B98-A6EA-BF3253A03160}" srcOrd="0" destOrd="0" presId="urn:microsoft.com/office/officeart/2005/8/layout/vList5"/>
    <dgm:cxn modelId="{2675526B-9C09-4FCF-9919-FA074E370DCB}" srcId="{B45C550D-C9FA-417A-920D-BA7E737CF790}" destId="{E67A4363-AB52-43E6-A24E-839ECE34FCAA}" srcOrd="0" destOrd="0" parTransId="{888B96A3-0AD3-4FB7-A96F-ABCB008C49BC}" sibTransId="{EA0395D1-941A-4404-81DE-2F597B81E53A}"/>
    <dgm:cxn modelId="{3FB692DB-2D21-4BAB-881B-DCF09A35585E}" srcId="{B45C550D-C9FA-417A-920D-BA7E737CF790}" destId="{BBBCE167-89EB-4A43-B18F-321BA5132AB3}" srcOrd="1" destOrd="0" parTransId="{98E1B9E7-81A5-4E70-B8CF-0306995DF4AF}" sibTransId="{B11855EB-9EFD-4943-8FB9-D99EB86CEBF4}"/>
    <dgm:cxn modelId="{C622DE18-E5FE-4A61-B127-32EF115E42B7}" srcId="{2B416287-CD95-4BEB-A6EA-E6302D09A2D2}" destId="{62A6310F-84FB-4916-AC52-99A3AAE6E001}" srcOrd="0" destOrd="0" parTransId="{2CBDA397-58A1-45CE-9538-C9C14AEC6507}" sibTransId="{B4377280-4473-42A3-8865-3B84CE755F4D}"/>
    <dgm:cxn modelId="{0B6C70D1-3A5E-4A3C-89B3-68F5EF1AB572}" srcId="{2B416287-CD95-4BEB-A6EA-E6302D09A2D2}" destId="{AB969DB9-60AD-4926-8BB4-3815726AF65C}" srcOrd="1" destOrd="0" parTransId="{2A9D30D8-DECA-454A-942B-0AD7324F8C36}" sibTransId="{39F2BBD9-E08D-4ED3-8C59-704E70915117}"/>
    <dgm:cxn modelId="{43770005-DF06-49E2-BD05-3B71168F37C9}" type="presOf" srcId="{B914143F-8ECA-417B-9CEB-6776E188C438}" destId="{EC4F12D7-2A8F-4751-B9AD-3DDD6F81C6DF}" srcOrd="0" destOrd="1" presId="urn:microsoft.com/office/officeart/2005/8/layout/vList5"/>
    <dgm:cxn modelId="{ABBBB9F8-A74D-422F-9B52-AB961BB1C7D1}" type="presOf" srcId="{2B416287-CD95-4BEB-A6EA-E6302D09A2D2}" destId="{23424DC7-9010-436D-9F62-5A0AE027C1CE}" srcOrd="0" destOrd="0" presId="urn:microsoft.com/office/officeart/2005/8/layout/vList5"/>
    <dgm:cxn modelId="{3ED29676-7C23-46A0-8D6E-A484B9C0AB52}" type="presOf" srcId="{B45C550D-C9FA-417A-920D-BA7E737CF790}" destId="{928658D7-8306-43B0-8636-FCA93B9D4DDA}" srcOrd="0" destOrd="0" presId="urn:microsoft.com/office/officeart/2005/8/layout/vList5"/>
    <dgm:cxn modelId="{26C83A57-1978-4E38-8513-9A095000C1A8}" type="presOf" srcId="{BBBCE167-89EB-4A43-B18F-321BA5132AB3}" destId="{8F310A66-433F-4CA4-9CA3-5BB02C86B868}" srcOrd="0" destOrd="1" presId="urn:microsoft.com/office/officeart/2005/8/layout/vList5"/>
    <dgm:cxn modelId="{B00D5613-CDD2-4297-B62C-0C182802539B}" srcId="{7E7E9571-66EF-4D02-934B-ED5F618233FF}" destId="{B45C550D-C9FA-417A-920D-BA7E737CF790}" srcOrd="1" destOrd="0" parTransId="{F0DD5320-6356-4E13-BB6D-9E002379D115}" sibTransId="{3E6AB544-8DD7-42E9-B53B-225B60CBA495}"/>
    <dgm:cxn modelId="{DDBE73F6-FA53-4E10-ACC1-E0513FF9BAE8}" type="presOf" srcId="{08CFA390-F53D-4843-9D23-B39A33A43BDE}" destId="{EC4F12D7-2A8F-4751-B9AD-3DDD6F81C6DF}" srcOrd="0" destOrd="0" presId="urn:microsoft.com/office/officeart/2005/8/layout/vList5"/>
    <dgm:cxn modelId="{16181EA9-1A07-4508-AD71-6A55D125CE6D}" type="presParOf" srcId="{83E9B733-34E8-4EB9-B178-224AAAEE80CF}" destId="{C2049665-CE5D-4A7B-AFD0-BACD69F508C4}" srcOrd="0" destOrd="0" presId="urn:microsoft.com/office/officeart/2005/8/layout/vList5"/>
    <dgm:cxn modelId="{8FCF3383-AF6A-4E40-86F3-BE20D8F34338}" type="presParOf" srcId="{C2049665-CE5D-4A7B-AFD0-BACD69F508C4}" destId="{4DE15098-BBC2-4A9E-BA7B-AAC577A23079}" srcOrd="0" destOrd="0" presId="urn:microsoft.com/office/officeart/2005/8/layout/vList5"/>
    <dgm:cxn modelId="{4EE85395-83C6-4B25-BD12-01E7416CBBCC}" type="presParOf" srcId="{C2049665-CE5D-4A7B-AFD0-BACD69F508C4}" destId="{EC4F12D7-2A8F-4751-B9AD-3DDD6F81C6DF}" srcOrd="1" destOrd="0" presId="urn:microsoft.com/office/officeart/2005/8/layout/vList5"/>
    <dgm:cxn modelId="{9CDB4127-7B16-42BD-BD3D-D47AFB6269C0}" type="presParOf" srcId="{83E9B733-34E8-4EB9-B178-224AAAEE80CF}" destId="{2D3BE133-EF52-4DC8-9EBA-FB8A1CA6DC8F}" srcOrd="1" destOrd="0" presId="urn:microsoft.com/office/officeart/2005/8/layout/vList5"/>
    <dgm:cxn modelId="{C983FFBE-EABD-410E-B29D-EC4D8EC56D50}" type="presParOf" srcId="{83E9B733-34E8-4EB9-B178-224AAAEE80CF}" destId="{95AF0136-49D3-497A-B76E-0985923A759F}" srcOrd="2" destOrd="0" presId="urn:microsoft.com/office/officeart/2005/8/layout/vList5"/>
    <dgm:cxn modelId="{65576219-1FA5-46F4-B1D1-52299B0638EA}" type="presParOf" srcId="{95AF0136-49D3-497A-B76E-0985923A759F}" destId="{928658D7-8306-43B0-8636-FCA93B9D4DDA}" srcOrd="0" destOrd="0" presId="urn:microsoft.com/office/officeart/2005/8/layout/vList5"/>
    <dgm:cxn modelId="{0432FA7B-A24F-41C0-B140-7DFE4E11E9E2}" type="presParOf" srcId="{95AF0136-49D3-497A-B76E-0985923A759F}" destId="{8F310A66-433F-4CA4-9CA3-5BB02C86B868}" srcOrd="1" destOrd="0" presId="urn:microsoft.com/office/officeart/2005/8/layout/vList5"/>
    <dgm:cxn modelId="{86BD20D6-4431-4276-9BD0-A96FD6642EE8}" type="presParOf" srcId="{83E9B733-34E8-4EB9-B178-224AAAEE80CF}" destId="{C22BACAF-07A4-43B1-A1B6-B82EE9507E2B}" srcOrd="3" destOrd="0" presId="urn:microsoft.com/office/officeart/2005/8/layout/vList5"/>
    <dgm:cxn modelId="{198F3FD2-D8A6-4722-8CF8-33DD971B1435}" type="presParOf" srcId="{83E9B733-34E8-4EB9-B178-224AAAEE80CF}" destId="{BC44F24C-2F96-4DAC-86C5-EBAEA6831C94}" srcOrd="4" destOrd="0" presId="urn:microsoft.com/office/officeart/2005/8/layout/vList5"/>
    <dgm:cxn modelId="{BBBF5F5E-065A-4BFE-BC22-E93F4D36D586}" type="presParOf" srcId="{BC44F24C-2F96-4DAC-86C5-EBAEA6831C94}" destId="{23424DC7-9010-436D-9F62-5A0AE027C1CE}" srcOrd="0" destOrd="0" presId="urn:microsoft.com/office/officeart/2005/8/layout/vList5"/>
    <dgm:cxn modelId="{CE7D1169-EF24-4D82-AFD6-D338B2B69054}" type="presParOf" srcId="{BC44F24C-2F96-4DAC-86C5-EBAEA6831C94}" destId="{C4A0702D-070D-4B98-A6EA-BF3253A031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CDD24-6339-492E-BBD9-2B06CB5E43D4}">
      <dsp:nvSpPr>
        <dsp:cNvPr id="0" name=""/>
        <dsp:cNvSpPr/>
      </dsp:nvSpPr>
      <dsp:spPr>
        <a:xfrm>
          <a:off x="1675100" y="0"/>
          <a:ext cx="4536499" cy="326350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43EAE-9753-4A44-A3C7-17AFD9917D42}">
      <dsp:nvSpPr>
        <dsp:cNvPr id="0" name=""/>
        <dsp:cNvSpPr/>
      </dsp:nvSpPr>
      <dsp:spPr>
        <a:xfrm>
          <a:off x="1841562" y="212127"/>
          <a:ext cx="1910690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 </a:t>
          </a:r>
          <a:endParaRPr lang="en-US" sz="5400" kern="1200" dirty="0"/>
        </a:p>
      </dsp:txBody>
      <dsp:txXfrm>
        <a:off x="1905286" y="275851"/>
        <a:ext cx="1783242" cy="1177953"/>
      </dsp:txXfrm>
    </dsp:sp>
    <dsp:sp modelId="{2880F3F9-0711-49C5-B349-6B6132860760}">
      <dsp:nvSpPr>
        <dsp:cNvPr id="0" name=""/>
        <dsp:cNvSpPr/>
      </dsp:nvSpPr>
      <dsp:spPr>
        <a:xfrm>
          <a:off x="4149982" y="212127"/>
          <a:ext cx="1879621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 </a:t>
          </a:r>
          <a:endParaRPr lang="en-US" sz="5400" kern="1200" dirty="0"/>
        </a:p>
      </dsp:txBody>
      <dsp:txXfrm>
        <a:off x="4213706" y="275851"/>
        <a:ext cx="1752173" cy="1177953"/>
      </dsp:txXfrm>
    </dsp:sp>
    <dsp:sp modelId="{F57768EE-D6AB-45DA-9889-C0AC9A8BB071}">
      <dsp:nvSpPr>
        <dsp:cNvPr id="0" name=""/>
        <dsp:cNvSpPr/>
      </dsp:nvSpPr>
      <dsp:spPr>
        <a:xfrm>
          <a:off x="1841562" y="1745974"/>
          <a:ext cx="1910690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 </a:t>
          </a:r>
          <a:endParaRPr lang="en-US" sz="5400" kern="1200" dirty="0"/>
        </a:p>
      </dsp:txBody>
      <dsp:txXfrm>
        <a:off x="1905286" y="1809698"/>
        <a:ext cx="1783242" cy="1177953"/>
      </dsp:txXfrm>
    </dsp:sp>
    <dsp:sp modelId="{23A8CCDB-4FD4-405E-8964-815BD70CE681}">
      <dsp:nvSpPr>
        <dsp:cNvPr id="0" name=""/>
        <dsp:cNvSpPr/>
      </dsp:nvSpPr>
      <dsp:spPr>
        <a:xfrm>
          <a:off x="4149982" y="1745974"/>
          <a:ext cx="1879621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 </a:t>
          </a:r>
          <a:endParaRPr lang="en-US" sz="5400" kern="1200" dirty="0"/>
        </a:p>
      </dsp:txBody>
      <dsp:txXfrm>
        <a:off x="4213706" y="1809698"/>
        <a:ext cx="1752173" cy="1177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AA6-DF3C-4723-9D13-DED774DD7C78}">
      <dsp:nvSpPr>
        <dsp:cNvPr id="0" name=""/>
        <dsp:cNvSpPr/>
      </dsp:nvSpPr>
      <dsp:spPr>
        <a:xfrm>
          <a:off x="591502" y="0"/>
          <a:ext cx="6703695" cy="32635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21CCC-FF23-48FD-B5AF-D3C06D15A385}">
      <dsp:nvSpPr>
        <dsp:cNvPr id="0" name=""/>
        <dsp:cNvSpPr/>
      </dsp:nvSpPr>
      <dsp:spPr>
        <a:xfrm>
          <a:off x="2213" y="979051"/>
          <a:ext cx="1512760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Preparation</a:t>
          </a:r>
          <a:endParaRPr lang="en-US" sz="1500" kern="1200" dirty="0"/>
        </a:p>
      </dsp:txBody>
      <dsp:txXfrm>
        <a:off x="65937" y="1042775"/>
        <a:ext cx="1385312" cy="1177953"/>
      </dsp:txXfrm>
    </dsp:sp>
    <dsp:sp modelId="{2D78E0D6-6A15-408D-958C-7567809FDE51}">
      <dsp:nvSpPr>
        <dsp:cNvPr id="0" name=""/>
        <dsp:cNvSpPr/>
      </dsp:nvSpPr>
      <dsp:spPr>
        <a:xfrm>
          <a:off x="1594591" y="979051"/>
          <a:ext cx="1512760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Exploratory Analysis</a:t>
          </a:r>
          <a:endParaRPr lang="en-US" sz="1500" kern="1200" dirty="0"/>
        </a:p>
      </dsp:txBody>
      <dsp:txXfrm>
        <a:off x="1658315" y="1042775"/>
        <a:ext cx="1385312" cy="1177953"/>
      </dsp:txXfrm>
    </dsp:sp>
    <dsp:sp modelId="{9DEDD62D-69EF-43AF-A2E3-8AB5D1AE505A}">
      <dsp:nvSpPr>
        <dsp:cNvPr id="0" name=""/>
        <dsp:cNvSpPr/>
      </dsp:nvSpPr>
      <dsp:spPr>
        <a:xfrm>
          <a:off x="3186969" y="979051"/>
          <a:ext cx="1512760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Inference / Prediction</a:t>
          </a:r>
          <a:endParaRPr lang="en-US" sz="1500" kern="1200" dirty="0"/>
        </a:p>
      </dsp:txBody>
      <dsp:txXfrm>
        <a:off x="3250693" y="1042775"/>
        <a:ext cx="1385312" cy="1177953"/>
      </dsp:txXfrm>
    </dsp:sp>
    <dsp:sp modelId="{30B76BF5-3E50-4681-89F6-D2CC212E1162}">
      <dsp:nvSpPr>
        <dsp:cNvPr id="0" name=""/>
        <dsp:cNvSpPr/>
      </dsp:nvSpPr>
      <dsp:spPr>
        <a:xfrm>
          <a:off x="4779347" y="979051"/>
          <a:ext cx="1512760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Solution Implementation</a:t>
          </a:r>
          <a:endParaRPr lang="en-US" sz="1500" kern="1200" dirty="0"/>
        </a:p>
      </dsp:txBody>
      <dsp:txXfrm>
        <a:off x="4843071" y="1042775"/>
        <a:ext cx="1385312" cy="1177953"/>
      </dsp:txXfrm>
    </dsp:sp>
    <dsp:sp modelId="{E1D5938E-132C-4246-9682-371AAB71658F}">
      <dsp:nvSpPr>
        <dsp:cNvPr id="0" name=""/>
        <dsp:cNvSpPr/>
      </dsp:nvSpPr>
      <dsp:spPr>
        <a:xfrm>
          <a:off x="6371726" y="979051"/>
          <a:ext cx="1512760" cy="1305401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Results Communication</a:t>
          </a:r>
          <a:endParaRPr lang="en-US" sz="1500" kern="1200" dirty="0"/>
        </a:p>
      </dsp:txBody>
      <dsp:txXfrm>
        <a:off x="6435450" y="1042775"/>
        <a:ext cx="1385312" cy="1177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F12D7-2A8F-4751-B9AD-3DDD6F81C6DF}">
      <dsp:nvSpPr>
        <dsp:cNvPr id="0" name=""/>
        <dsp:cNvSpPr/>
      </dsp:nvSpPr>
      <dsp:spPr>
        <a:xfrm rot="5400000">
          <a:off x="4942269" y="-1996292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Is the data representative of the problem space?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 missing observations / attributes?</a:t>
          </a:r>
          <a:endParaRPr lang="en-US" sz="1800" kern="1200" dirty="0"/>
        </a:p>
      </dsp:txBody>
      <dsp:txXfrm rot="-5400000">
        <a:off x="2839211" y="147838"/>
        <a:ext cx="5006416" cy="759228"/>
      </dsp:txXfrm>
    </dsp:sp>
    <dsp:sp modelId="{4DE15098-BBC2-4A9E-BA7B-AAC577A23079}">
      <dsp:nvSpPr>
        <dsp:cNvPr id="0" name=""/>
        <dsp:cNvSpPr/>
      </dsp:nvSpPr>
      <dsp:spPr>
        <a:xfrm>
          <a:off x="0" y="1593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Completeness</a:t>
          </a:r>
          <a:endParaRPr lang="en-US" sz="3100" kern="1200" dirty="0"/>
        </a:p>
      </dsp:txBody>
      <dsp:txXfrm>
        <a:off x="51340" y="52933"/>
        <a:ext cx="2736532" cy="949035"/>
      </dsp:txXfrm>
    </dsp:sp>
    <dsp:sp modelId="{8F310A66-433F-4CA4-9CA3-5BB02C86B868}">
      <dsp:nvSpPr>
        <dsp:cNvPr id="0" name=""/>
        <dsp:cNvSpPr/>
      </dsp:nvSpPr>
      <dsp:spPr>
        <a:xfrm rot="5400000">
          <a:off x="4942269" y="-891992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 the measurements capture the reality?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 issues of bias or variance?</a:t>
          </a:r>
          <a:endParaRPr lang="en-US" sz="1800" kern="1200" dirty="0"/>
        </a:p>
      </dsp:txBody>
      <dsp:txXfrm rot="-5400000">
        <a:off x="2839211" y="1252138"/>
        <a:ext cx="5006416" cy="759228"/>
      </dsp:txXfrm>
    </dsp:sp>
    <dsp:sp modelId="{928658D7-8306-43B0-8636-FCA93B9D4DDA}">
      <dsp:nvSpPr>
        <dsp:cNvPr id="0" name=""/>
        <dsp:cNvSpPr/>
      </dsp:nvSpPr>
      <dsp:spPr>
        <a:xfrm>
          <a:off x="0" y="1105894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Fidelity</a:t>
          </a:r>
          <a:endParaRPr lang="en-US" sz="3100" kern="1200" dirty="0"/>
        </a:p>
      </dsp:txBody>
      <dsp:txXfrm>
        <a:off x="51340" y="1157234"/>
        <a:ext cx="2736532" cy="949035"/>
      </dsp:txXfrm>
    </dsp:sp>
    <dsp:sp modelId="{C4A0702D-070D-4B98-A6EA-BF3253A03160}">
      <dsp:nvSpPr>
        <dsp:cNvPr id="0" name=""/>
        <dsp:cNvSpPr/>
      </dsp:nvSpPr>
      <dsp:spPr>
        <a:xfrm rot="5400000">
          <a:off x="4942269" y="212308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Are values follow data types specified?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 different attributes agree with each other?</a:t>
          </a:r>
          <a:endParaRPr lang="en-US" sz="1800" kern="1200" dirty="0"/>
        </a:p>
      </dsp:txBody>
      <dsp:txXfrm rot="-5400000">
        <a:off x="2839211" y="2356438"/>
        <a:ext cx="5006416" cy="759228"/>
      </dsp:txXfrm>
    </dsp:sp>
    <dsp:sp modelId="{23424DC7-9010-436D-9F62-5A0AE027C1CE}">
      <dsp:nvSpPr>
        <dsp:cNvPr id="0" name=""/>
        <dsp:cNvSpPr/>
      </dsp:nvSpPr>
      <dsp:spPr>
        <a:xfrm>
          <a:off x="0" y="2210195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Consistency</a:t>
          </a:r>
          <a:endParaRPr lang="en-US" sz="3100" kern="1200" dirty="0"/>
        </a:p>
      </dsp:txBody>
      <dsp:txXfrm>
        <a:off x="51340" y="2261535"/>
        <a:ext cx="2736532" cy="94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29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7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30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3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2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6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you use a tower crane just to build a cabin?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2A0E-0FE9-40EB-ADA9-19357929FB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9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2A0E-0FE9-40EB-ADA9-19357929FB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8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0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Drew Conway’s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3057-5528-3549-89E2-97C5373A7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mtClean="0"/>
              <a:t>(Highest Paid-Person’s Opinion)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3057-5528-3549-89E2-97C5373A79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B5E9-861A-48F2-98B9-CF86C76136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28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conda.com/download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1b- Data Science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Daisy Wang at UF and Michael Franklin at UC Berkeley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Science: Why all the Excitement?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6" y="1494128"/>
            <a:ext cx="5535460" cy="5227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1524000"/>
            <a:ext cx="314682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Exciting new effective </a:t>
            </a:r>
            <a:endParaRPr lang="en-US" dirty="0" smtClean="0"/>
          </a:p>
          <a:p>
            <a:r>
              <a:rPr lang="en-US" dirty="0" smtClean="0"/>
              <a:t>applications </a:t>
            </a:r>
            <a:r>
              <a:rPr lang="en-US" dirty="0"/>
              <a:t>of data analytics</a:t>
            </a:r>
          </a:p>
          <a:p>
            <a:endParaRPr lang="en-US" dirty="0" smtClean="0"/>
          </a:p>
          <a:p>
            <a:r>
              <a:rPr lang="en-US" dirty="0" smtClean="0"/>
              <a:t>e.g.,</a:t>
            </a:r>
          </a:p>
          <a:p>
            <a:r>
              <a:rPr lang="en-US" dirty="0" smtClean="0"/>
              <a:t>Google Flu Trends:</a:t>
            </a:r>
          </a:p>
          <a:p>
            <a:endParaRPr lang="en-US" dirty="0"/>
          </a:p>
          <a:p>
            <a:r>
              <a:rPr lang="en-US" dirty="0" smtClean="0"/>
              <a:t>Detecting outbreaks</a:t>
            </a:r>
          </a:p>
          <a:p>
            <a:r>
              <a:rPr lang="en-US" dirty="0"/>
              <a:t>t</a:t>
            </a:r>
            <a:r>
              <a:rPr lang="en-US" dirty="0" smtClean="0"/>
              <a:t>wo weeks ahead</a:t>
            </a:r>
          </a:p>
          <a:p>
            <a:r>
              <a:rPr lang="en-US" dirty="0" smtClean="0"/>
              <a:t>of CDC data</a:t>
            </a:r>
          </a:p>
          <a:p>
            <a:endParaRPr lang="en-US" dirty="0"/>
          </a:p>
          <a:p>
            <a:r>
              <a:rPr lang="en-US" dirty="0" smtClean="0"/>
              <a:t>New models are estimating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which cities are most at risk</a:t>
            </a:r>
            <a:br>
              <a:rPr lang="en-US" dirty="0" smtClean="0"/>
            </a:br>
            <a:r>
              <a:rPr lang="en-US" dirty="0" smtClean="0"/>
              <a:t>for spread of the Ebola virus.</a:t>
            </a:r>
          </a:p>
          <a:p>
            <a:endParaRPr lang="en-US" dirty="0"/>
          </a:p>
          <a:p>
            <a:r>
              <a:rPr lang="en-US" dirty="0" smtClean="0"/>
              <a:t>Prediction model is built on </a:t>
            </a:r>
          </a:p>
          <a:p>
            <a:r>
              <a:rPr lang="en-US" dirty="0" smtClean="0"/>
              <a:t>Various data sources,</a:t>
            </a:r>
          </a:p>
          <a:p>
            <a:r>
              <a:rPr lang="en-US" dirty="0"/>
              <a:t>t</a:t>
            </a:r>
            <a:r>
              <a:rPr lang="en-US" dirty="0" smtClean="0"/>
              <a:t>ypes and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208" y="365126"/>
            <a:ext cx="8086142" cy="1325563"/>
          </a:xfrm>
        </p:spPr>
        <p:txBody>
          <a:bodyPr/>
          <a:lstStyle/>
          <a:p>
            <a:r>
              <a:rPr lang="en-US" dirty="0" smtClean="0"/>
              <a:t>Why the all the Excitement?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reen Shot 2012-11-08 at 6.15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"/>
          <a:stretch/>
        </p:blipFill>
        <p:spPr>
          <a:xfrm>
            <a:off x="517990" y="1510715"/>
            <a:ext cx="4966435" cy="5210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741" y="2703422"/>
            <a:ext cx="1751959" cy="2644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741" y="1701174"/>
            <a:ext cx="2743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Predicting political </a:t>
            </a:r>
          </a:p>
          <a:p>
            <a:r>
              <a:rPr lang="en-US" dirty="0" smtClean="0"/>
              <a:t>champagne and election </a:t>
            </a:r>
          </a:p>
          <a:p>
            <a:r>
              <a:rPr lang="en-US" dirty="0" smtClean="0"/>
              <a:t>Outcome: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2012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…that </a:t>
            </a:r>
            <a:r>
              <a:rPr lang="en-US" dirty="0"/>
              <a:t>was just one of several ways that Mr. Obama’s campaign operations</a:t>
            </a:r>
            <a:r>
              <a:rPr lang="en-US" dirty="0" smtClean="0"/>
              <a:t>, some unnoticed by Mr. Romney’s aides in Boston, </a:t>
            </a:r>
            <a:r>
              <a:rPr lang="en-US" dirty="0">
                <a:solidFill>
                  <a:srgbClr val="FF0000"/>
                </a:solidFill>
              </a:rPr>
              <a:t>helped save the president’s candidacy</a:t>
            </a:r>
            <a:r>
              <a:rPr lang="en-US" dirty="0"/>
              <a:t>. In Chicago, the campaign recruited a team of behavioral scientists to build an </a:t>
            </a:r>
            <a:r>
              <a:rPr lang="en-US" dirty="0">
                <a:solidFill>
                  <a:srgbClr val="FF0000"/>
                </a:solidFill>
              </a:rPr>
              <a:t>extraordinarily sophisticated </a:t>
            </a:r>
            <a:r>
              <a:rPr lang="en-US" dirty="0" smtClean="0">
                <a:solidFill>
                  <a:srgbClr val="FF0000"/>
                </a:solidFill>
              </a:rPr>
              <a:t>database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…that </a:t>
            </a:r>
            <a:r>
              <a:rPr lang="en-US" dirty="0"/>
              <a:t>allowed the Obama campaign not only to alter the very nature of the electorate, making it younger and less white, but also to create a portrait of shifting voter allegiances. </a:t>
            </a:r>
            <a:r>
              <a:rPr lang="en-US" dirty="0">
                <a:solidFill>
                  <a:srgbClr val="FF0000"/>
                </a:solidFill>
              </a:rPr>
              <a:t>The power of this operation stunned Mr. Romney’s aides on election night</a:t>
            </a:r>
            <a:r>
              <a:rPr lang="en-US" dirty="0"/>
              <a:t>, as they saw voters they never even knew existed turn out in places like Osceola County, Fla.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-- </a:t>
            </a:r>
            <a:r>
              <a:rPr lang="en-US" dirty="0"/>
              <a:t>New York Times, Wed Nov 7, 2012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White House Names Dr. DJ </a:t>
            </a:r>
            <a:r>
              <a:rPr lang="en-US" dirty="0" err="1"/>
              <a:t>Patil</a:t>
            </a:r>
            <a:r>
              <a:rPr lang="en-US" dirty="0"/>
              <a:t> as the First U.S. Chief Data </a:t>
            </a:r>
            <a:r>
              <a:rPr lang="en-US" dirty="0" smtClean="0"/>
              <a:t>Scientist, Feb. 18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2016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/>
          </a:bodyPr>
          <a:lstStyle/>
          <a:p>
            <a:pPr fontAlgn="auto"/>
            <a:r>
              <a:rPr lang="en-US" dirty="0">
                <a:solidFill>
                  <a:srgbClr val="FF0000"/>
                </a:solidFill>
              </a:rPr>
              <a:t>Cambridge </a:t>
            </a:r>
            <a:r>
              <a:rPr lang="en-US" dirty="0" err="1">
                <a:solidFill>
                  <a:srgbClr val="FF0000"/>
                </a:solidFill>
              </a:rPr>
              <a:t>Analytica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has built </a:t>
            </a:r>
            <a:r>
              <a:rPr lang="en-US" dirty="0">
                <a:solidFill>
                  <a:srgbClr val="FF0000"/>
                </a:solidFill>
              </a:rPr>
              <a:t>models</a:t>
            </a:r>
            <a:r>
              <a:rPr lang="en-US" dirty="0"/>
              <a:t> that translate the </a:t>
            </a:r>
            <a:r>
              <a:rPr lang="en-US" dirty="0">
                <a:solidFill>
                  <a:srgbClr val="FF0000"/>
                </a:solidFill>
              </a:rPr>
              <a:t>data </a:t>
            </a:r>
            <a:r>
              <a:rPr lang="en-US" dirty="0"/>
              <a:t>they harvest into </a:t>
            </a:r>
            <a:r>
              <a:rPr lang="en-US" dirty="0">
                <a:solidFill>
                  <a:srgbClr val="FF0000"/>
                </a:solidFill>
              </a:rPr>
              <a:t>personality profiles </a:t>
            </a:r>
            <a:r>
              <a:rPr lang="en-US" dirty="0"/>
              <a:t>for every American adult </a:t>
            </a:r>
            <a:r>
              <a:rPr lang="en-US" dirty="0" smtClean="0"/>
              <a:t>to </a:t>
            </a:r>
            <a:r>
              <a:rPr lang="en-US" dirty="0"/>
              <a:t>have “somewhere close to 4 or 5 thousand data points on every adult in the US.”</a:t>
            </a:r>
          </a:p>
          <a:p>
            <a:pPr fontAlgn="auto"/>
            <a:r>
              <a:rPr lang="en-US" dirty="0"/>
              <a:t>Their models are based on the </a:t>
            </a:r>
            <a:r>
              <a:rPr lang="en-US" dirty="0">
                <a:solidFill>
                  <a:srgbClr val="FF0000"/>
                </a:solidFill>
              </a:rPr>
              <a:t>psychometric</a:t>
            </a:r>
            <a:r>
              <a:rPr lang="en-US" dirty="0"/>
              <a:t> research of Michal </a:t>
            </a:r>
            <a:r>
              <a:rPr lang="en-US" dirty="0" err="1" smtClean="0"/>
              <a:t>Kosinski</a:t>
            </a:r>
            <a:r>
              <a:rPr lang="en-US" dirty="0" smtClean="0"/>
              <a:t>. </a:t>
            </a:r>
            <a:r>
              <a:rPr lang="en-US" dirty="0" err="1" smtClean="0"/>
              <a:t>Kosinski</a:t>
            </a:r>
            <a:r>
              <a:rPr lang="en-US" dirty="0" smtClean="0"/>
              <a:t> </a:t>
            </a:r>
            <a:r>
              <a:rPr lang="en-US" dirty="0"/>
              <a:t>and his </a:t>
            </a:r>
            <a:r>
              <a:rPr lang="en-US" dirty="0" smtClean="0"/>
              <a:t>colleagues (</a:t>
            </a:r>
            <a:r>
              <a:rPr lang="en-US" dirty="0"/>
              <a:t>David Stillwell </a:t>
            </a:r>
            <a:r>
              <a:rPr lang="en-US" dirty="0" smtClean="0"/>
              <a:t>, Alex </a:t>
            </a:r>
            <a:r>
              <a:rPr lang="en-US" dirty="0" err="1" smtClean="0"/>
              <a:t>Kogan</a:t>
            </a:r>
            <a:r>
              <a:rPr lang="en-US" dirty="0" smtClean="0"/>
              <a:t>) </a:t>
            </a:r>
            <a:r>
              <a:rPr lang="en-US" dirty="0"/>
              <a:t>developed a model that linked subjects’ </a:t>
            </a:r>
            <a:r>
              <a:rPr lang="en-US" dirty="0">
                <a:solidFill>
                  <a:srgbClr val="FF0000"/>
                </a:solidFill>
              </a:rPr>
              <a:t>Facebook likes</a:t>
            </a:r>
            <a:r>
              <a:rPr lang="en-US" dirty="0"/>
              <a:t> with their OCEAN scores. OCEAN refers to a questionnaire used by psychologists that describes personalities along five dimensions — openness to experience, conscientiousness, extraversion, agreeableness, and neuroticism.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2016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/>
          </a:bodyPr>
          <a:lstStyle/>
          <a:p>
            <a:pPr fontAlgn="auto"/>
            <a:r>
              <a:rPr lang="en-US" dirty="0"/>
              <a:t>Cambridge </a:t>
            </a:r>
            <a:r>
              <a:rPr lang="en-US" dirty="0" err="1"/>
              <a:t>Analytica</a:t>
            </a:r>
            <a:r>
              <a:rPr lang="en-US" dirty="0"/>
              <a:t> has combined this </a:t>
            </a:r>
            <a:r>
              <a:rPr lang="en-US" dirty="0">
                <a:solidFill>
                  <a:srgbClr val="FF0000"/>
                </a:solidFill>
              </a:rPr>
              <a:t>social psychology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data analytics</a:t>
            </a:r>
            <a:r>
              <a:rPr lang="en-US" dirty="0"/>
              <a:t>. They collect data from Facebook and Twitter (which is perfectly legal) and have purchased an array of other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— about television preferences, airline travel, shopping habits, church attendance, what books you buy, what magazines you subscribe to — from third-party organizations and so-called data brokers.</a:t>
            </a:r>
          </a:p>
          <a:p>
            <a:pPr fontAlgn="auto"/>
            <a:r>
              <a:rPr lang="en-US" dirty="0"/>
              <a:t>They take all this information and use it for what </a:t>
            </a:r>
            <a:r>
              <a:rPr lang="en-US" dirty="0" smtClean="0"/>
              <a:t>calls </a:t>
            </a:r>
            <a:r>
              <a:rPr lang="en-US" dirty="0"/>
              <a:t>“behavioral </a:t>
            </a:r>
            <a:r>
              <a:rPr lang="en-US" dirty="0" err="1"/>
              <a:t>microtargeting</a:t>
            </a:r>
            <a:r>
              <a:rPr lang="en-US" dirty="0"/>
              <a:t>” — basically individualized advertising.</a:t>
            </a:r>
          </a:p>
          <a:p>
            <a:pPr fontAlgn="auto"/>
            <a:r>
              <a:rPr lang="en-US" dirty="0"/>
              <a:t>Instead of tailoring ads according to demographics, they use </a:t>
            </a:r>
            <a:r>
              <a:rPr lang="en-US" dirty="0">
                <a:solidFill>
                  <a:srgbClr val="FF0000"/>
                </a:solidFill>
              </a:rPr>
              <a:t>psychometrics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Science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Transaction Databases </a:t>
            </a:r>
            <a:r>
              <a:rPr lang="en-US" dirty="0" smtClean="0">
                <a:sym typeface="Wingdings" panose="05000000000000000000" pitchFamily="2" charset="2"/>
              </a:rPr>
              <a:t> Recommender systems (Netflix), Fraud Detection (Security and Privacy)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Wireless Sensor Data </a:t>
            </a:r>
            <a:r>
              <a:rPr lang="en-US" dirty="0" smtClean="0">
                <a:sym typeface="Wingdings" panose="05000000000000000000" pitchFamily="2" charset="2"/>
              </a:rPr>
              <a:t> Smart Home, Real-time Monitoring, Internet of Things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Text Data, Social Media Data </a:t>
            </a:r>
            <a:r>
              <a:rPr lang="en-US" dirty="0" smtClean="0">
                <a:sym typeface="Wingdings" panose="05000000000000000000" pitchFamily="2" charset="2"/>
              </a:rPr>
              <a:t> Product Review and Consumer Satisfaction (Facebook, Twitter, LinkedIn), E-discovery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Software Log Data </a:t>
            </a:r>
            <a:r>
              <a:rPr lang="en-US" dirty="0" smtClean="0">
                <a:sym typeface="Wingdings" panose="05000000000000000000" pitchFamily="2" charset="2"/>
              </a:rPr>
              <a:t> Automatic Trouble Shooting (</a:t>
            </a:r>
            <a:r>
              <a:rPr lang="en-US" dirty="0" err="1" smtClean="0">
                <a:sym typeface="Wingdings" panose="05000000000000000000" pitchFamily="2" charset="2"/>
              </a:rPr>
              <a:t>Splunk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Genotype </a:t>
            </a:r>
            <a:r>
              <a:rPr lang="en-US" dirty="0"/>
              <a:t>and Phenotype Data </a:t>
            </a:r>
            <a:r>
              <a:rPr lang="en-US" dirty="0" smtClean="0">
                <a:sym typeface="Wingdings" panose="05000000000000000000" pitchFamily="2" charset="2"/>
              </a:rPr>
              <a:t> Epic, 23andme, Patient-Centered Care, Personalized Medicine</a:t>
            </a:r>
            <a:endParaRPr lang="en-US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smtClean="0">
                <a:solidFill>
                  <a:srgbClr val="FF3300"/>
                </a:solidFill>
              </a:rPr>
              <a:t>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707"/>
            <a:ext cx="7503446" cy="694990"/>
          </a:xfrm>
        </p:spPr>
        <p:txBody>
          <a:bodyPr>
            <a:normAutofit/>
          </a:bodyPr>
          <a:lstStyle/>
          <a:p>
            <a:r>
              <a:rPr lang="en-US" dirty="0" smtClean="0"/>
              <a:t>“Big Data” 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5214" y="1573149"/>
            <a:ext cx="3240658" cy="25029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21563" y="1573149"/>
            <a:ext cx="3240658" cy="25029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75214" y="4327637"/>
            <a:ext cx="3240658" cy="2390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21563" y="4327636"/>
            <a:ext cx="3240658" cy="2390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17" y="1882571"/>
            <a:ext cx="1235046" cy="1691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9863" y="1849370"/>
            <a:ext cx="4570809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Every:</a:t>
            </a:r>
          </a:p>
          <a:p>
            <a:r>
              <a:rPr lang="en-US" sz="1400" dirty="0">
                <a:solidFill>
                  <a:schemeClr val="bg1"/>
                </a:solidFill>
              </a:rPr>
              <a:t>Click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 impression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Billing </a:t>
            </a:r>
            <a:r>
              <a:rPr lang="en-US" sz="1400" dirty="0">
                <a:solidFill>
                  <a:schemeClr val="bg1"/>
                </a:solidFill>
              </a:rPr>
              <a:t>event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Fast Forward, pause,…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Server request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Transaction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Network message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Fault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21563" y="1406465"/>
            <a:ext cx="3240658" cy="61541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User Generated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lik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63" y="2230866"/>
            <a:ext cx="533400" cy="324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899" y="2091012"/>
            <a:ext cx="508000" cy="505473"/>
          </a:xfrm>
          <a:prstGeom prst="rect">
            <a:avLst/>
          </a:prstGeom>
        </p:spPr>
      </p:pic>
      <p:pic>
        <p:nvPicPr>
          <p:cNvPr id="13" name="Picture 12" descr="twe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372" y="2230866"/>
            <a:ext cx="368300" cy="29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000" y="2095130"/>
            <a:ext cx="508000" cy="50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38808" y="2349130"/>
            <a:ext cx="42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25679" y="2786477"/>
            <a:ext cx="503932" cy="1255538"/>
          </a:xfrm>
          <a:prstGeom prst="rect">
            <a:avLst/>
          </a:prstGeom>
        </p:spPr>
      </p:pic>
      <p:pic>
        <p:nvPicPr>
          <p:cNvPr id="17" name="Picture 16" descr="5203824-busy-teenage-girl-text-messagin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71" y="2728141"/>
            <a:ext cx="812800" cy="12192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75213" y="4251505"/>
            <a:ext cx="3240659" cy="47756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Internet of Things / </a:t>
            </a:r>
            <a:r>
              <a:rPr lang="en-US" sz="2000" b="1" dirty="0" err="1" smtClean="0">
                <a:solidFill>
                  <a:srgbClr val="FFFF00"/>
                </a:solidFill>
              </a:rPr>
              <a:t>M2M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12" y="4753759"/>
            <a:ext cx="1991807" cy="18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834526" y="4251505"/>
            <a:ext cx="3227695" cy="47756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Health/Scientific Computing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1" name="Picture 20" descr="costofsequencing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4758701"/>
            <a:ext cx="2154605" cy="187537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875214" y="1324961"/>
            <a:ext cx="3240658" cy="61541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It’s All Happening On-line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5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94" r="-43794"/>
          <a:stretch>
            <a:fillRect/>
          </a:stretch>
        </p:blipFill>
        <p:spPr>
          <a:xfrm>
            <a:off x="25908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317" y="1690689"/>
            <a:ext cx="44165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Lots of interesting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has a graph structure: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Social networks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Communication networks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Computer Networks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Road networks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Citations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Collaborations/Relationships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Some of these graphs can get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quite large (e.g., Facebook</a:t>
            </a:r>
            <a:r>
              <a:rPr lang="en-US" sz="2400" baseline="300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*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user graph)</a:t>
            </a: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4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“One size fits all”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230" y="1856638"/>
            <a:ext cx="5726104" cy="41896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73037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single architecture cannot meet all those demands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platform drives new demands on the databases</a:t>
            </a:r>
          </a:p>
          <a:p>
            <a:pPr lvl="1"/>
            <a:r>
              <a:rPr lang="en-US" dirty="0" smtClean="0"/>
              <a:t>Global high availability</a:t>
            </a:r>
          </a:p>
          <a:p>
            <a:pPr lvl="1"/>
            <a:r>
              <a:rPr lang="en-US" dirty="0" smtClean="0"/>
              <a:t>Data volumes</a:t>
            </a:r>
          </a:p>
          <a:p>
            <a:pPr lvl="1"/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Transaction rates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707"/>
            <a:ext cx="7503446" cy="694990"/>
          </a:xfrm>
        </p:spPr>
        <p:txBody>
          <a:bodyPr>
            <a:normAutofit/>
          </a:bodyPr>
          <a:lstStyle/>
          <a:p>
            <a:r>
              <a:rPr lang="en-US" dirty="0" smtClean="0"/>
              <a:t>Digital Data: Classification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1" y="2162175"/>
            <a:ext cx="8755729" cy="33518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Data Science – A Definition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7030A0"/>
                </a:solidFill>
              </a:rPr>
              <a:t>Data Science </a:t>
            </a:r>
            <a:r>
              <a:rPr lang="en-US" dirty="0" smtClean="0"/>
              <a:t>is the science which uses </a:t>
            </a:r>
            <a:r>
              <a:rPr lang="en-US" dirty="0" smtClean="0">
                <a:solidFill>
                  <a:srgbClr val="00B050"/>
                </a:solidFill>
              </a:rPr>
              <a:t>computer science, </a:t>
            </a:r>
            <a:r>
              <a:rPr lang="en-US" dirty="0" smtClean="0">
                <a:solidFill>
                  <a:srgbClr val="00B050"/>
                </a:solidFill>
              </a:rPr>
              <a:t>statistics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machine </a:t>
            </a:r>
            <a:r>
              <a:rPr lang="en-US" dirty="0" smtClean="0">
                <a:solidFill>
                  <a:srgbClr val="00B050"/>
                </a:solidFill>
              </a:rPr>
              <a:t>learning, </a:t>
            </a:r>
            <a:r>
              <a:rPr lang="en-US" dirty="0" smtClean="0">
                <a:solidFill>
                  <a:srgbClr val="00B050"/>
                </a:solidFill>
              </a:rPr>
              <a:t>information retrieval, visualization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B050"/>
                </a:solidFill>
              </a:rPr>
              <a:t> human-computer interactions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collect, clean, integrate, analyze, visualize, interact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to create</a:t>
            </a:r>
            <a:r>
              <a:rPr lang="en-US" dirty="0" smtClean="0">
                <a:solidFill>
                  <a:srgbClr val="FF3300"/>
                </a:solidFill>
              </a:rPr>
              <a:t> data products</a:t>
            </a:r>
            <a:r>
              <a:rPr lang="en-US" dirty="0" smtClean="0"/>
              <a:t>.</a:t>
            </a:r>
          </a:p>
        </p:txBody>
      </p:sp>
      <p:sp>
        <p:nvSpPr>
          <p:cNvPr id="512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320318-E5AA-4798-8587-82BF78C9A38D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4" y="2420419"/>
            <a:ext cx="4872266" cy="3743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to 5 “V”s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" y="2505366"/>
            <a:ext cx="3819525" cy="31908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5510" y="3946849"/>
            <a:ext cx="503853" cy="345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big data five v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a typeface="ＭＳ Ｐゴシック" charset="-128"/>
              </a:rPr>
              <a:t>Information Retrieval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357E69"/>
              </a:buClr>
            </a:pPr>
            <a:r>
              <a:rPr lang="en-US" dirty="0" smtClean="0">
                <a:ea typeface="ＭＳ Ｐゴシック" charset="-128"/>
              </a:rPr>
              <a:t>Information Retrieval (IR) is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finding material</a:t>
            </a:r>
            <a:r>
              <a:rPr lang="en-US" dirty="0" smtClean="0">
                <a:ea typeface="ＭＳ Ｐゴシック" charset="-128"/>
              </a:rPr>
              <a:t> (usually documents) of an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unstructured</a:t>
            </a:r>
            <a:r>
              <a:rPr lang="en-US" dirty="0" smtClean="0">
                <a:ea typeface="ＭＳ Ｐゴシック" charset="-128"/>
              </a:rPr>
              <a:t> nature (usually text) that satisfies an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information need</a:t>
            </a:r>
            <a:r>
              <a:rPr lang="en-US" dirty="0" smtClean="0">
                <a:ea typeface="ＭＳ Ｐゴシック" charset="-128"/>
              </a:rPr>
              <a:t> from within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large collections</a:t>
            </a:r>
            <a:r>
              <a:rPr lang="en-US" dirty="0" smtClean="0">
                <a:ea typeface="ＭＳ Ｐゴシック" charset="-128"/>
              </a:rPr>
              <a:t> (usually stored on computers).</a:t>
            </a:r>
          </a:p>
          <a:p>
            <a:pPr eaLnBrk="1" hangingPunct="1">
              <a:buClr>
                <a:srgbClr val="357E69"/>
              </a:buClr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buClr>
                <a:srgbClr val="357E69"/>
              </a:buClr>
            </a:pPr>
            <a:r>
              <a:rPr lang="en-US" dirty="0" smtClean="0">
                <a:ea typeface="ＭＳ Ｐゴシック" charset="-128"/>
              </a:rPr>
              <a:t>Most prominent example: 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Web Search Engines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information retrieval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overload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It refers to the </a:t>
            </a:r>
            <a:r>
              <a:rPr lang="en-US" i="1" u="sng" dirty="0" smtClean="0"/>
              <a:t>difficulty</a:t>
            </a:r>
            <a:r>
              <a:rPr lang="en-US" i="1" dirty="0" smtClean="0"/>
              <a:t> a person can have understanding an issue and making decisions that can be caused by the presence of </a:t>
            </a:r>
            <a:r>
              <a:rPr lang="en-US" i="1" u="sng" dirty="0" smtClean="0"/>
              <a:t>too much</a:t>
            </a:r>
            <a:r>
              <a:rPr lang="en-US" i="1" dirty="0" smtClean="0"/>
              <a:t> information.</a:t>
            </a:r>
            <a:r>
              <a:rPr lang="en-US" dirty="0" smtClean="0"/>
              <a:t>” - wiki</a:t>
            </a:r>
            <a:endParaRPr lang="en-US" dirty="0"/>
          </a:p>
        </p:txBody>
      </p:sp>
      <p:pic>
        <p:nvPicPr>
          <p:cNvPr id="2050" name="Picture 2" descr="http://novellcounseling.org/wp-content/uploads/2013/01/information_over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33" y="4107655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ston.lti.cs.cmu.edu/classes/11-744/treclogo-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42" y="4072867"/>
            <a:ext cx="3946525" cy="22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information retrieval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unstructured data</a:t>
            </a:r>
          </a:p>
          <a:p>
            <a:pPr lvl="1"/>
            <a:r>
              <a:rPr lang="en-US" dirty="0" smtClean="0"/>
              <a:t>Structured data: database system is a </a:t>
            </a:r>
          </a:p>
          <a:p>
            <a:pPr marL="342900" lvl="1" indent="0">
              <a:buNone/>
            </a:pPr>
            <a:r>
              <a:rPr lang="en-US" dirty="0" smtClean="0"/>
              <a:t>   good choice</a:t>
            </a:r>
          </a:p>
          <a:p>
            <a:pPr lvl="1"/>
            <a:r>
              <a:rPr lang="en-US" dirty="0" smtClean="0"/>
              <a:t>Unstructured data is more dominant</a:t>
            </a:r>
          </a:p>
          <a:p>
            <a:pPr lvl="2"/>
            <a:r>
              <a:rPr lang="en-US" sz="1800" dirty="0" smtClean="0"/>
              <a:t>Text in Web documents or emails, </a:t>
            </a:r>
            <a:br>
              <a:rPr lang="en-US" sz="1800" dirty="0" smtClean="0"/>
            </a:br>
            <a:r>
              <a:rPr lang="en-US" sz="1800" dirty="0" smtClean="0"/>
              <a:t>image, audio, video…</a:t>
            </a:r>
          </a:p>
          <a:p>
            <a:pPr lvl="2"/>
            <a:r>
              <a:rPr lang="en-US" sz="1800" dirty="0" smtClean="0"/>
              <a:t>“</a:t>
            </a:r>
            <a:r>
              <a:rPr lang="en-US" sz="1800" i="1" u="sng" dirty="0" smtClean="0"/>
              <a:t>85 percent</a:t>
            </a:r>
            <a:r>
              <a:rPr lang="en-US" sz="1800" i="1" dirty="0" smtClean="0"/>
              <a:t> of all business </a:t>
            </a:r>
            <a:br>
              <a:rPr lang="en-US" sz="1800" i="1" dirty="0" smtClean="0"/>
            </a:br>
            <a:r>
              <a:rPr lang="en-US" sz="1800" i="1" dirty="0" smtClean="0"/>
              <a:t>information exists as unstructured </a:t>
            </a:r>
            <a:br>
              <a:rPr lang="en-US" sz="1800" i="1" dirty="0" smtClean="0"/>
            </a:br>
            <a:r>
              <a:rPr lang="en-US" sz="1800" i="1" dirty="0" smtClean="0"/>
              <a:t>data</a:t>
            </a:r>
            <a:r>
              <a:rPr lang="en-US" sz="1800" dirty="0" smtClean="0"/>
              <a:t>”   </a:t>
            </a:r>
          </a:p>
          <a:p>
            <a:pPr lvl="2"/>
            <a:r>
              <a:rPr lang="en-US" sz="1800" dirty="0" smtClean="0"/>
              <a:t>Unknown </a:t>
            </a:r>
            <a:r>
              <a:rPr lang="en-US" sz="1800" u="sng" dirty="0" smtClean="0"/>
              <a:t>semantic</a:t>
            </a:r>
            <a:r>
              <a:rPr lang="en-US" sz="1800" dirty="0" smtClean="0"/>
              <a:t> meaning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85865" y="3728406"/>
            <a:ext cx="3842841" cy="2832715"/>
            <a:chOff x="1627666" y="2438400"/>
            <a:chExt cx="6004927" cy="4106153"/>
          </a:xfrm>
        </p:grpSpPr>
        <p:pic>
          <p:nvPicPr>
            <p:cNvPr id="1026" name="Picture 2" descr="http://api.ning.com/files/VthhEJwmhScml500Y3oD7QdJs22raL6ZmfO1l9zCcIbx*EtfbWtkHG0f5GliihzSeppFmYtNldCWg*3c1Z0w2TB*08o4VYGN/UnstructuredDataGrow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666" y="2438400"/>
              <a:ext cx="535305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4999" y="6143030"/>
              <a:ext cx="5727594" cy="401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Total Enterprise Data Growth </a:t>
              </a:r>
              <a:r>
                <a:rPr lang="en-US" sz="1200" dirty="0" smtClean="0"/>
                <a:t>2005-2015, IDC 2012</a:t>
              </a:r>
              <a:endParaRPr lang="en-US" sz="12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74044"/>
              </p:ext>
            </p:extLst>
          </p:nvPr>
        </p:nvGraphicFramePr>
        <p:xfrm>
          <a:off x="5164753" y="2161199"/>
          <a:ext cx="3285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0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22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47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4753" y="1774934"/>
            <a:ext cx="397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People in CS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Instrumented Human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sets grow rapidly - in part because they are increasingly gathered by cheap and numerous information-sensing Internet of things devices such as mobile devices, </a:t>
            </a:r>
            <a:r>
              <a:rPr lang="en-US" sz="2400" dirty="0" smtClean="0"/>
              <a:t>wearables, </a:t>
            </a:r>
            <a:r>
              <a:rPr lang="en-US" sz="2400" dirty="0"/>
              <a:t>software logs, cameras, microphones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76" y="3289976"/>
            <a:ext cx="3581400" cy="3342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" y="3289976"/>
            <a:ext cx="4997365" cy="33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Instrumented World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27"/>
            <a:ext cx="9144000" cy="52165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Analytics AKA “Data Science”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5" y="1623528"/>
            <a:ext cx="4481056" cy="410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89" y="1728011"/>
            <a:ext cx="3442726" cy="2545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589" y="4311206"/>
            <a:ext cx="3442726" cy="24775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90689"/>
            <a:ext cx="7791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47675" y="769263"/>
            <a:ext cx="7696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Databases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2380" y="6180892"/>
            <a:ext cx="4659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ACID = Atomicity, Consistency, Isolation and Durability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212" y="6519446"/>
            <a:ext cx="554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CAP = Consistency, Availability, Partition </a:t>
            </a:r>
            <a:r>
              <a:rPr lang="en-US" sz="1600" dirty="0" smtClean="0"/>
              <a:t>Tolerance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28480"/>
              </p:ext>
            </p:extLst>
          </p:nvPr>
        </p:nvGraphicFramePr>
        <p:xfrm>
          <a:off x="1267610" y="1484936"/>
          <a:ext cx="6633377" cy="461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57"/>
                <a:gridCol w="2282309"/>
                <a:gridCol w="2482511"/>
              </a:tblGrid>
              <a:tr h="37623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Databases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Science</a:t>
                      </a:r>
                      <a:endParaRPr lang="en-US" sz="2400" dirty="0"/>
                    </a:p>
                  </a:txBody>
                  <a:tcPr/>
                </a:tc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Data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“Precious”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“Cheap”</a:t>
                      </a:r>
                      <a:endParaRPr lang="en-US" dirty="0"/>
                    </a:p>
                  </a:txBody>
                  <a:tcPr/>
                </a:tc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Data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Massive</a:t>
                      </a:r>
                      <a:endParaRPr lang="en-US" dirty="0"/>
                    </a:p>
                  </a:txBody>
                  <a:tcPr/>
                </a:tc>
              </a:tr>
              <a:tr h="752464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</a:t>
                      </a:r>
                      <a:r>
                        <a:rPr lang="en-US" baseline="0" dirty="0" smtClean="0"/>
                        <a:t> records,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Personnel records,</a:t>
                      </a:r>
                    </a:p>
                    <a:p>
                      <a:r>
                        <a:rPr lang="en-US" baseline="0" dirty="0" smtClean="0"/>
                        <a:t>Census, </a:t>
                      </a:r>
                    </a:p>
                    <a:p>
                      <a:r>
                        <a:rPr lang="en-US" baseline="0" dirty="0" smtClean="0"/>
                        <a:t>Medical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clicks,</a:t>
                      </a:r>
                    </a:p>
                    <a:p>
                      <a:r>
                        <a:rPr lang="en-US" dirty="0" smtClean="0"/>
                        <a:t>GPS logs,</a:t>
                      </a:r>
                    </a:p>
                    <a:p>
                      <a:r>
                        <a:rPr lang="en-US" dirty="0" smtClean="0"/>
                        <a:t>Tweets,</a:t>
                      </a:r>
                    </a:p>
                    <a:p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ensor readings</a:t>
                      </a:r>
                      <a:endParaRPr lang="en-US" dirty="0"/>
                    </a:p>
                  </a:txBody>
                  <a:tcPr/>
                </a:tc>
              </a:tr>
              <a:tr h="583159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Consistency,</a:t>
                      </a:r>
                    </a:p>
                    <a:p>
                      <a:r>
                        <a:rPr lang="en-US" dirty="0" smtClean="0"/>
                        <a:t>Error</a:t>
                      </a:r>
                      <a:r>
                        <a:rPr lang="en-US" baseline="0" dirty="0" smtClean="0"/>
                        <a:t> recovery,</a:t>
                      </a:r>
                    </a:p>
                    <a:p>
                      <a:r>
                        <a:rPr lang="en-US" baseline="0" dirty="0" smtClean="0"/>
                        <a:t>Auditability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Speed,</a:t>
                      </a:r>
                    </a:p>
                    <a:p>
                      <a:r>
                        <a:rPr lang="en-US" dirty="0" smtClean="0"/>
                        <a:t>Availability,</a:t>
                      </a:r>
                    </a:p>
                    <a:p>
                      <a:r>
                        <a:rPr lang="en-US" dirty="0" smtClean="0"/>
                        <a:t>Query richness</a:t>
                      </a:r>
                      <a:endParaRPr lang="en-US" dirty="0"/>
                    </a:p>
                  </a:txBody>
                  <a:tcPr/>
                </a:tc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Strongly (Schema)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Weakly or none (Text)</a:t>
                      </a:r>
                      <a:endParaRPr lang="en-US" dirty="0"/>
                    </a:p>
                  </a:txBody>
                  <a:tcPr/>
                </a:tc>
              </a:tr>
              <a:tr h="413855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Transactions,</a:t>
                      </a:r>
                      <a:r>
                        <a:rPr lang="en-US" baseline="0" dirty="0" smtClean="0"/>
                        <a:t> ACID*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CAP* theorem</a:t>
                      </a:r>
                      <a:r>
                        <a:rPr lang="en-US" baseline="0" dirty="0" smtClean="0"/>
                        <a:t> (2/3),</a:t>
                      </a:r>
                    </a:p>
                    <a:p>
                      <a:r>
                        <a:rPr lang="en-US" baseline="0" dirty="0" smtClean="0"/>
                        <a:t>eventual consistency</a:t>
                      </a:r>
                      <a:endParaRPr lang="en-US" dirty="0"/>
                    </a:p>
                  </a:txBody>
                  <a:tcPr/>
                </a:tc>
              </a:tr>
              <a:tr h="752464">
                <a:tc>
                  <a:txBody>
                    <a:bodyPr/>
                    <a:lstStyle/>
                    <a:p>
                      <a:r>
                        <a:rPr lang="en-US" dirty="0" smtClean="0"/>
                        <a:t>Realizations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NoSQL: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MongoDB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CouchDB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r>
                        <a:rPr lang="en-US" baseline="0" dirty="0" err="1" smtClean="0"/>
                        <a:t>Hbase</a:t>
                      </a:r>
                      <a:r>
                        <a:rPr lang="en-US" baseline="0" dirty="0" smtClean="0"/>
                        <a:t>, Cassandra, </a:t>
                      </a:r>
                      <a:r>
                        <a:rPr lang="en-US" baseline="0" dirty="0" err="1" smtClean="0"/>
                        <a:t>Riak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Memcached</a:t>
                      </a:r>
                      <a:r>
                        <a:rPr lang="en-US" baseline="0" dirty="0" smtClean="0"/>
                        <a:t>, </a:t>
                      </a:r>
                    </a:p>
                    <a:p>
                      <a:r>
                        <a:rPr lang="en-US" baseline="0" dirty="0" smtClean="0"/>
                        <a:t>Apache River, 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50938"/>
            <a:ext cx="7315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Business Intelligence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65959"/>
              </p:ext>
            </p:extLst>
          </p:nvPr>
        </p:nvGraphicFramePr>
        <p:xfrm>
          <a:off x="1416650" y="2086995"/>
          <a:ext cx="6185482" cy="148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794"/>
                <a:gridCol w="3222688"/>
              </a:tblGrid>
              <a:tr h="6583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Intelligence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Science</a:t>
                      </a:r>
                      <a:endParaRPr lang="en-US" sz="2400" dirty="0"/>
                    </a:p>
                  </a:txBody>
                  <a:tcPr/>
                </a:tc>
              </a:tr>
              <a:tr h="7025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Querying the past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Querying the past present and future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boo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12" y="3833400"/>
            <a:ext cx="6093819" cy="1789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840" y="4840448"/>
            <a:ext cx="795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               Turn </a:t>
            </a:r>
            <a:r>
              <a:rPr lang="en-US" dirty="0" smtClean="0">
                <a:solidFill>
                  <a:srgbClr val="FF3300"/>
                </a:solidFill>
              </a:rPr>
              <a:t>data </a:t>
            </a:r>
            <a:r>
              <a:rPr lang="en-US" dirty="0" smtClean="0"/>
              <a:t>into </a:t>
            </a:r>
            <a:r>
              <a:rPr lang="en-US" dirty="0" smtClean="0">
                <a:solidFill>
                  <a:srgbClr val="FF3300"/>
                </a:solidFill>
              </a:rPr>
              <a:t>data products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79" y="2461650"/>
            <a:ext cx="6928949" cy="36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1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00037" y="852299"/>
            <a:ext cx="7315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Machine Learning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5811"/>
              </p:ext>
            </p:extLst>
          </p:nvPr>
        </p:nvGraphicFramePr>
        <p:xfrm>
          <a:off x="4624367" y="1884173"/>
          <a:ext cx="4162446" cy="3938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62446"/>
              </a:tblGrid>
              <a:tr h="67771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Data</a:t>
                      </a:r>
                      <a:r>
                        <a:rPr lang="en-US" sz="3600" baseline="0" dirty="0" smtClean="0"/>
                        <a:t> Science</a:t>
                      </a:r>
                      <a:endParaRPr lang="en-US" sz="3600" dirty="0"/>
                    </a:p>
                  </a:txBody>
                  <a:tcPr/>
                </a:tc>
              </a:tr>
              <a:tr h="971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Explore many models, build</a:t>
                      </a:r>
                      <a:r>
                        <a:rPr lang="en-US" sz="1800" baseline="0" dirty="0" smtClean="0"/>
                        <a:t> and tune hybrids</a:t>
                      </a:r>
                      <a:endParaRPr lang="en-US" sz="1800" dirty="0"/>
                    </a:p>
                  </a:txBody>
                  <a:tcPr/>
                </a:tc>
              </a:tr>
              <a:tr h="6036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Understand empirical properties of models</a:t>
                      </a:r>
                      <a:endParaRPr lang="en-US" sz="1800" dirty="0"/>
                    </a:p>
                  </a:txBody>
                  <a:tcPr/>
                </a:tc>
              </a:tr>
              <a:tr h="9715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Develop/use</a:t>
                      </a:r>
                      <a:r>
                        <a:rPr lang="en-US" sz="1800" baseline="0" dirty="0" smtClean="0"/>
                        <a:t> tools that can handle massive datasets</a:t>
                      </a:r>
                      <a:endParaRPr lang="en-US" sz="1800" dirty="0"/>
                    </a:p>
                  </a:txBody>
                  <a:tcPr/>
                </a:tc>
              </a:tr>
              <a:tr h="6777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Take action!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09403"/>
              </p:ext>
            </p:extLst>
          </p:nvPr>
        </p:nvGraphicFramePr>
        <p:xfrm>
          <a:off x="889494" y="1884172"/>
          <a:ext cx="3734873" cy="3938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873"/>
              </a:tblGrid>
              <a:tr h="75534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Machine</a:t>
                      </a:r>
                      <a:r>
                        <a:rPr lang="en-US" sz="3600" baseline="0" dirty="0" smtClean="0"/>
                        <a:t> Learning</a:t>
                      </a:r>
                      <a:endParaRPr lang="en-US" sz="3600" dirty="0"/>
                    </a:p>
                  </a:txBody>
                  <a:tcPr/>
                </a:tc>
              </a:tr>
              <a:tr h="8717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</a:t>
                      </a:r>
                      <a:r>
                        <a:rPr lang="en-US" sz="1800" baseline="0" dirty="0" smtClean="0"/>
                        <a:t> new (individual) models</a:t>
                      </a:r>
                      <a:endParaRPr lang="en-US" sz="1800" dirty="0"/>
                    </a:p>
                  </a:txBody>
                  <a:tcPr/>
                </a:tc>
              </a:tr>
              <a:tr h="6802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Prove mathematical properties of models</a:t>
                      </a:r>
                      <a:endParaRPr lang="en-US" sz="1800" dirty="0"/>
                    </a:p>
                  </a:txBody>
                  <a:tcPr/>
                </a:tc>
              </a:tr>
              <a:tr h="9376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Improve/validate on a few,</a:t>
                      </a:r>
                      <a:r>
                        <a:rPr lang="en-US" sz="1800" baseline="0" dirty="0" smtClean="0"/>
                        <a:t> relatively clean, small datasets</a:t>
                      </a:r>
                      <a:endParaRPr lang="en-US" sz="1800" dirty="0"/>
                    </a:p>
                  </a:txBody>
                  <a:tcPr/>
                </a:tc>
              </a:tr>
              <a:tr h="6936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Publish a paper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99" y="384645"/>
            <a:ext cx="8093051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Myths &amp; Truths about Data Science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547"/>
            <a:ext cx="7886700" cy="361253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big data to do anything interesting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spend most of time analyzing </a:t>
            </a:r>
            <a:r>
              <a:rPr lang="en-US" dirty="0" smtClean="0"/>
              <a:t>&amp; building models</a:t>
            </a:r>
            <a:endParaRPr lang="en-US" dirty="0"/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to be a hard-core programmer to be successful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can communicate results after analysis is done</a:t>
            </a:r>
          </a:p>
        </p:txBody>
      </p:sp>
      <p:sp>
        <p:nvSpPr>
          <p:cNvPr id="5" name="Cloud 4"/>
          <p:cNvSpPr/>
          <p:nvPr/>
        </p:nvSpPr>
        <p:spPr>
          <a:xfrm>
            <a:off x="6203611" y="4703137"/>
            <a:ext cx="2816970" cy="14167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Can you guess which one is true?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47" y="2999741"/>
            <a:ext cx="7886700" cy="994172"/>
          </a:xfrm>
        </p:spPr>
        <p:txBody>
          <a:bodyPr/>
          <a:lstStyle/>
          <a:p>
            <a:r>
              <a:rPr lang="en-US" dirty="0" smtClean="0"/>
              <a:t>You need ‘big’ data to do anything interesting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2025" y="2637813"/>
            <a:ext cx="8223832" cy="994172"/>
            <a:chOff x="250971" y="-117446"/>
            <a:chExt cx="1096510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50971" y="-117446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won’t need big data most of the time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35085" y="1027907"/>
              <a:ext cx="1048099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M4qjJhMCrXs/TuCueWY521I/AAAAAAAAAE0/7qgG7ENNjnE/s1600/tower-crane-balanced-construction-machiner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6362" y="2192296"/>
            <a:ext cx="3957638" cy="37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Burdens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is costly to collect and store</a:t>
            </a:r>
          </a:p>
          <a:p>
            <a:endParaRPr lang="en-US" dirty="0"/>
          </a:p>
          <a:p>
            <a:r>
              <a:rPr lang="en-US" dirty="0" smtClean="0"/>
              <a:t>Big data slows down the iteration</a:t>
            </a:r>
          </a:p>
          <a:p>
            <a:endParaRPr lang="en-US" dirty="0"/>
          </a:p>
          <a:p>
            <a:r>
              <a:rPr lang="en-US" dirty="0" smtClean="0"/>
              <a:t>Big data is useful only if:</a:t>
            </a:r>
          </a:p>
          <a:p>
            <a:pPr lvl="1"/>
            <a:r>
              <a:rPr lang="en-US" dirty="0" smtClean="0"/>
              <a:t>You’re trying to build a data product (i.e., search engine)</a:t>
            </a:r>
          </a:p>
          <a:p>
            <a:pPr lvl="1"/>
            <a:r>
              <a:rPr lang="en-US" dirty="0" smtClean="0"/>
              <a:t>You’re dealing with very noisy measurement (i.e., A/B testing)</a:t>
            </a:r>
          </a:p>
          <a:p>
            <a:pPr lvl="1"/>
            <a:r>
              <a:rPr lang="en-US" dirty="0" smtClean="0"/>
              <a:t>You’re interested in identifying the exceptions (outliers)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94027" y="5233292"/>
            <a:ext cx="4500563" cy="58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Even then, </a:t>
            </a:r>
            <a:r>
              <a:rPr lang="en-US" sz="2100" b="1" u="sng" dirty="0"/>
              <a:t>start with small data</a:t>
            </a:r>
            <a:r>
              <a:rPr lang="en-US" sz="2100" dirty="0"/>
              <a:t>!</a:t>
            </a:r>
          </a:p>
        </p:txBody>
      </p:sp>
      <p:pic>
        <p:nvPicPr>
          <p:cNvPr id="6" name="Picture 2" descr="http://clv.h-cdn.co/assets/cm/15/10/640x480/gallery_54f0d9d889efa_-_01-millertinyhouse-048-edit1-l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25" y="5312667"/>
            <a:ext cx="698145" cy="5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how much data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Exploratory analysis</a:t>
            </a:r>
          </a:p>
          <a:p>
            <a:pPr lvl="1"/>
            <a:r>
              <a:rPr lang="en-US" dirty="0" smtClean="0"/>
              <a:t>Do we have enough coverage for all edge cases? (i.e., outliers)</a:t>
            </a:r>
          </a:p>
          <a:p>
            <a:endParaRPr lang="en-US" dirty="0" smtClean="0"/>
          </a:p>
          <a:p>
            <a:r>
              <a:rPr lang="en-US" dirty="0" smtClean="0"/>
              <a:t>Statistical Inference</a:t>
            </a:r>
          </a:p>
          <a:p>
            <a:pPr lvl="1"/>
            <a:r>
              <a:rPr lang="en-US" dirty="0" smtClean="0"/>
              <a:t>Is our confidence interval narrow enough?</a:t>
            </a:r>
          </a:p>
          <a:p>
            <a:pPr lvl="1"/>
            <a:r>
              <a:rPr lang="en-US" dirty="0" smtClean="0"/>
              <a:t>Do we have enough statistical power to validate our hypotheses?</a:t>
            </a:r>
          </a:p>
          <a:p>
            <a:endParaRPr lang="en-US" dirty="0" smtClean="0"/>
          </a:p>
          <a:p>
            <a:r>
              <a:rPr lang="en-US" dirty="0" smtClean="0"/>
              <a:t>Predictive Analysis</a:t>
            </a:r>
          </a:p>
          <a:p>
            <a:pPr lvl="1"/>
            <a:r>
              <a:rPr lang="en-US" dirty="0" smtClean="0"/>
              <a:t>Do we have enough data to train/evaluate our model?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47" y="2895039"/>
            <a:ext cx="7886700" cy="9941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You </a:t>
            </a:r>
            <a:r>
              <a:rPr lang="en-US" dirty="0"/>
              <a:t>need to be a hard-core </a:t>
            </a:r>
            <a:r>
              <a:rPr lang="en-US" dirty="0" smtClean="0"/>
              <a:t>programmer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2025" y="2637813"/>
            <a:ext cx="8223832" cy="994172"/>
            <a:chOff x="250971" y="-117446"/>
            <a:chExt cx="1096510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50971" y="-117446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Basic skills (e.g., SQL) get you pretty far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35085" y="1027907"/>
              <a:ext cx="1048099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Tool Usage Survey </a:t>
            </a:r>
            <a:r>
              <a:rPr lang="en-US" baseline="-25000" dirty="0" smtClean="0"/>
              <a:t>(2014/</a:t>
            </a:r>
            <a:r>
              <a:rPr lang="en-US" baseline="-25000" dirty="0" err="1" smtClean="0"/>
              <a:t>O’Rielly</a:t>
            </a:r>
            <a:r>
              <a:rPr lang="en-US" baseline="-25000" dirty="0" smtClean="0"/>
              <a:t>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dominated by simple tools…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9" y="2611041"/>
            <a:ext cx="4718530" cy="33897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35573" y="3286640"/>
            <a:ext cx="2036428" cy="434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Tools for Data </a:t>
            </a:r>
            <a:r>
              <a:rPr lang="en-US" dirty="0"/>
              <a:t>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1071" y="3613768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Small</a:t>
            </a:r>
          </a:p>
          <a:p>
            <a:r>
              <a:rPr lang="en-US" b="1" dirty="0" smtClean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7925" y="3613768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Big</a:t>
            </a:r>
          </a:p>
          <a:p>
            <a:r>
              <a:rPr lang="en-US" b="1" dirty="0" smtClean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8686" y="192684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End-user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8686" y="548900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Developer</a:t>
            </a:r>
          </a:p>
        </p:txBody>
      </p:sp>
      <p:sp>
        <p:nvSpPr>
          <p:cNvPr id="11" name="Oval 10"/>
          <p:cNvSpPr/>
          <p:nvPr/>
        </p:nvSpPr>
        <p:spPr>
          <a:xfrm>
            <a:off x="2530943" y="2587428"/>
            <a:ext cx="1617743" cy="79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Excel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3914577" y="3377464"/>
            <a:ext cx="1419049" cy="668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RDBMS </a:t>
            </a:r>
            <a:br>
              <a:rPr lang="en-US" b="1" dirty="0" smtClean="0"/>
            </a:br>
            <a:r>
              <a:rPr lang="en-US" b="1" dirty="0" smtClean="0"/>
              <a:t>/ SQL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141167" y="4672642"/>
            <a:ext cx="1477137" cy="563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Spark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2570200" y="4005476"/>
            <a:ext cx="1183511" cy="586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R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3056967" y="4591625"/>
            <a:ext cx="1315585" cy="575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Python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 Tools for Data Science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Oval 14"/>
          <p:cNvSpPr/>
          <p:nvPr/>
        </p:nvSpPr>
        <p:spPr>
          <a:xfrm>
            <a:off x="7103309" y="4247014"/>
            <a:ext cx="1292748" cy="53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Excel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761013" y="4275958"/>
            <a:ext cx="1366088" cy="558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Spark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794109" y="4750027"/>
            <a:ext cx="1332992" cy="618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RDBMS </a:t>
            </a:r>
            <a:br>
              <a:rPr lang="en-US" b="1" dirty="0" smtClean="0"/>
            </a:br>
            <a:r>
              <a:rPr lang="en-US" b="1" dirty="0" smtClean="0"/>
              <a:t>/ SQL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5541781" y="4247013"/>
            <a:ext cx="1330646" cy="58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Python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357983" y="4270110"/>
            <a:ext cx="1234208" cy="53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Excel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62528" y="4684910"/>
            <a:ext cx="1225118" cy="561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R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3932754" y="4247013"/>
            <a:ext cx="1335033" cy="58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Python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5541781" y="4692183"/>
            <a:ext cx="1330646" cy="67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Custom</a:t>
            </a:r>
            <a:br>
              <a:rPr lang="en-US" b="1" dirty="0" smtClean="0"/>
            </a:br>
            <a:r>
              <a:rPr lang="en-US" b="1" dirty="0" smtClean="0"/>
              <a:t>Code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3928370" y="4717265"/>
            <a:ext cx="1225118" cy="561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R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42950" y="234076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Use the right toolset in different stages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23" y="2987158"/>
            <a:ext cx="8232222" cy="994172"/>
          </a:xfrm>
        </p:spPr>
        <p:txBody>
          <a:bodyPr/>
          <a:lstStyle/>
          <a:p>
            <a:r>
              <a:rPr lang="en-US" dirty="0" smtClean="0"/>
              <a:t>You spend most of time analyzing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6190" y="2587479"/>
            <a:ext cx="7886700" cy="994172"/>
            <a:chOff x="-629873" y="-167780"/>
            <a:chExt cx="10515600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629873" y="-167780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spend most of time preparing data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50971" y="1027909"/>
              <a:ext cx="89709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Scientists are in high demand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3342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3" y="502098"/>
            <a:ext cx="8375926" cy="3989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4076" y="4687457"/>
            <a:ext cx="6396605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333333"/>
                </a:solidFill>
                <a:latin typeface="georgia" panose="02040502050405020303" pitchFamily="18" charset="0"/>
              </a:rPr>
              <a:t>Data scientists, according to interviews and expert estimates, spend from </a:t>
            </a:r>
            <a:r>
              <a:rPr lang="en-US" sz="2100" b="1" u="sng" dirty="0">
                <a:solidFill>
                  <a:srgbClr val="333333"/>
                </a:solidFill>
                <a:latin typeface="georgia" panose="02040502050405020303" pitchFamily="18" charset="0"/>
              </a:rPr>
              <a:t>50 percent to 80 percent </a:t>
            </a:r>
            <a:r>
              <a:rPr lang="en-US" sz="2100" dirty="0">
                <a:solidFill>
                  <a:srgbClr val="333333"/>
                </a:solidFill>
                <a:latin typeface="georgia" panose="02040502050405020303" pitchFamily="18" charset="0"/>
              </a:rPr>
              <a:t>of their time mired in this more mundane labor of collecting and preparing unruly digital data, before it can be explored for useful nuggets.</a:t>
            </a:r>
            <a:endParaRPr lang="en-US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019"/>
            <a:ext cx="8313576" cy="1325563"/>
          </a:xfrm>
        </p:spPr>
        <p:txBody>
          <a:bodyPr/>
          <a:lstStyle/>
          <a:p>
            <a:r>
              <a:rPr lang="en-US" dirty="0" smtClean="0"/>
              <a:t>Things can go wrong in many different levels…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Inherent noise / bias in data</a:t>
            </a:r>
          </a:p>
          <a:p>
            <a:endParaRPr lang="en-US" dirty="0" smtClean="0"/>
          </a:p>
          <a:p>
            <a:r>
              <a:rPr lang="en-US" dirty="0" smtClean="0"/>
              <a:t>The process of collecting the data (instrumentation)</a:t>
            </a:r>
          </a:p>
          <a:p>
            <a:endParaRPr lang="en-US" dirty="0"/>
          </a:p>
          <a:p>
            <a:r>
              <a:rPr lang="en-US" dirty="0" smtClean="0"/>
              <a:t>The process of processing the data</a:t>
            </a:r>
          </a:p>
          <a:p>
            <a:endParaRPr lang="en-US" dirty="0"/>
          </a:p>
          <a:p>
            <a:r>
              <a:rPr lang="en-US" dirty="0" smtClean="0"/>
              <a:t>Interpretation of processed data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check for quality issues!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74" y="2987158"/>
            <a:ext cx="8164905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You can communicate results after analysis is </a:t>
            </a:r>
            <a:r>
              <a:rPr lang="en-US" dirty="0" smtClean="0"/>
              <a:t>done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582" y="2587479"/>
            <a:ext cx="8579197" cy="994172"/>
            <a:chOff x="-992178" y="-167780"/>
            <a:chExt cx="1143892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992178" y="-167780"/>
              <a:ext cx="11438929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need to communicate throughout the process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378742" y="1027911"/>
              <a:ext cx="106137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49" y="533934"/>
            <a:ext cx="8393502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 you’re in jungle with complete strangers</a:t>
            </a:r>
            <a:endParaRPr lang="en-US" dirty="0"/>
          </a:p>
        </p:txBody>
      </p:sp>
      <p:pic>
        <p:nvPicPr>
          <p:cNvPr id="6" name="Picture 4" descr="http://globetrooper.com/notes/wp-content/uploads/Explo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3"/>
          <a:stretch/>
        </p:blipFill>
        <p:spPr bwMode="auto">
          <a:xfrm>
            <a:off x="4473848" y="2103227"/>
            <a:ext cx="4568032" cy="37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acredlandperu.com/photos/past-tours/jungle-explo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8" y="1869961"/>
            <a:ext cx="4251490" cy="308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53" y="28971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Why communication is so critical for solving a data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You are seldom given a clear-cut problem (hence the data problem)</a:t>
            </a:r>
          </a:p>
          <a:p>
            <a:endParaRPr lang="en-US" dirty="0" smtClean="0"/>
          </a:p>
          <a:p>
            <a:r>
              <a:rPr lang="en-US" dirty="0" smtClean="0"/>
              <a:t>The team is composed of people with different expertise / style</a:t>
            </a:r>
          </a:p>
          <a:p>
            <a:endParaRPr lang="en-US" dirty="0"/>
          </a:p>
          <a:p>
            <a:r>
              <a:rPr lang="en-US" dirty="0"/>
              <a:t>No one has complete information of the problem / solution space</a:t>
            </a:r>
          </a:p>
          <a:p>
            <a:endParaRPr lang="en-US" dirty="0"/>
          </a:p>
          <a:p>
            <a:r>
              <a:rPr lang="en-US" dirty="0" smtClean="0"/>
              <a:t>You often need to change courses multiple times, along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093051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Myths &amp; Truths about Data Science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547"/>
            <a:ext cx="7886700" cy="361253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big data to do anything interesting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spend most of time analyzing </a:t>
            </a:r>
            <a:r>
              <a:rPr lang="en-US" dirty="0" smtClean="0"/>
              <a:t>&amp; building models</a:t>
            </a:r>
            <a:endParaRPr lang="en-US" dirty="0"/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to be a hard-core programmer to be successful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can communicate results after analysis is done</a:t>
            </a:r>
          </a:p>
        </p:txBody>
      </p:sp>
      <p:sp>
        <p:nvSpPr>
          <p:cNvPr id="5" name="Cloud 4"/>
          <p:cNvSpPr/>
          <p:nvPr/>
        </p:nvSpPr>
        <p:spPr>
          <a:xfrm>
            <a:off x="6099916" y="4922935"/>
            <a:ext cx="2816970" cy="14167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All these are myths!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Hard about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350"/>
            <a:ext cx="8229600" cy="43102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Overcoming assumptions</a:t>
            </a:r>
          </a:p>
          <a:p>
            <a:r>
              <a:rPr lang="en-US" sz="2800" dirty="0" smtClean="0"/>
              <a:t>Making ad-hoc explanations of data patterns</a:t>
            </a:r>
          </a:p>
          <a:p>
            <a:r>
              <a:rPr lang="en-US" sz="2800" dirty="0" smtClean="0"/>
              <a:t>Overgeneralizing</a:t>
            </a:r>
            <a:endParaRPr lang="en-US" sz="2800" dirty="0"/>
          </a:p>
          <a:p>
            <a:r>
              <a:rPr lang="en-US" sz="2800" dirty="0" smtClean="0"/>
              <a:t>Communication</a:t>
            </a:r>
          </a:p>
          <a:p>
            <a:r>
              <a:rPr lang="en-US" sz="2800" dirty="0"/>
              <a:t>Not checking enough (validate models, data pipeline integrity, etc</a:t>
            </a:r>
            <a:r>
              <a:rPr lang="en-US" sz="2800" dirty="0" smtClean="0"/>
              <a:t>.)</a:t>
            </a:r>
          </a:p>
          <a:p>
            <a:r>
              <a:rPr lang="en-US" sz="2800" dirty="0" smtClean="0"/>
              <a:t>Using statistical tests correctly</a:t>
            </a:r>
          </a:p>
          <a:p>
            <a:r>
              <a:rPr lang="en-US" sz="2800" dirty="0" smtClean="0"/>
              <a:t>Prototype </a:t>
            </a:r>
            <a:r>
              <a:rPr lang="en-US" sz="2800" dirty="0" smtClean="0">
                <a:sym typeface="Wingdings" panose="05000000000000000000" pitchFamily="2" charset="2"/>
              </a:rPr>
              <a:t> Production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transitions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Data pipeline complexity</a:t>
            </a:r>
            <a:r>
              <a:rPr lang="en-US" sz="2800" dirty="0" smtClean="0"/>
              <a:t> (who do you ask?)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5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Anaconda for python3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We’ll be using anaconda which includes python environment and an IDE (</a:t>
            </a:r>
            <a:r>
              <a:rPr lang="en-US" sz="2800" dirty="0" err="1" smtClean="0"/>
              <a:t>spyder</a:t>
            </a:r>
            <a:r>
              <a:rPr lang="en-US" sz="2800" dirty="0" smtClean="0"/>
              <a:t>) as well as many additional features</a:t>
            </a:r>
          </a:p>
          <a:p>
            <a:pPr lvl="1"/>
            <a:r>
              <a:rPr lang="en-US" sz="2200" dirty="0">
                <a:hlinkClick r:id="rId2"/>
              </a:rPr>
              <a:t>https://www.anaconda.com/download</a:t>
            </a:r>
            <a:r>
              <a:rPr lang="en-US" sz="2200" dirty="0" smtClean="0">
                <a:hlinkClick r:id="rId2"/>
              </a:rPr>
              <a:t>/</a:t>
            </a:r>
            <a:r>
              <a:rPr lang="en-US" sz="2200" dirty="0" smtClean="0"/>
              <a:t> </a:t>
            </a:r>
          </a:p>
          <a:p>
            <a:r>
              <a:rPr lang="en-US" sz="2800" dirty="0" smtClean="0"/>
              <a:t>Most python modules needed in data science are already installed with the anaconda distribution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169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0988" y="-38100"/>
            <a:ext cx="970597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in academia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8827"/>
            <a:ext cx="845820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Python programming in &lt;2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not a comprehensive python language class</a:t>
            </a:r>
          </a:p>
          <a:p>
            <a:r>
              <a:rPr lang="en-US" dirty="0" smtClean="0"/>
              <a:t>Will focus on parts of the language that is worth attention and useful in data science</a:t>
            </a:r>
          </a:p>
          <a:p>
            <a:r>
              <a:rPr lang="en-US" dirty="0" smtClean="0"/>
              <a:t>Two parts:</a:t>
            </a:r>
          </a:p>
          <a:p>
            <a:pPr lvl="1"/>
            <a:r>
              <a:rPr lang="en-US" dirty="0" smtClean="0"/>
              <a:t>Basics  </a:t>
            </a:r>
          </a:p>
          <a:p>
            <a:pPr lvl="1"/>
            <a:r>
              <a:rPr lang="en-US" dirty="0" smtClean="0"/>
              <a:t>More advanced – as we go</a:t>
            </a:r>
          </a:p>
          <a:p>
            <a:r>
              <a:rPr lang="en-US" dirty="0" smtClean="0"/>
              <a:t>Comprehensive Python language reference and tutorial available in </a:t>
            </a:r>
            <a:r>
              <a:rPr lang="en-US" dirty="0" err="1" smtClean="0"/>
              <a:t>Anacondo</a:t>
            </a:r>
            <a:r>
              <a:rPr lang="en-US" dirty="0" smtClean="0"/>
              <a:t> Navigator under “Learning” and on python.org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Pays Well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" y="1833283"/>
            <a:ext cx="8301317" cy="322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1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will outpace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866" y="1431286"/>
            <a:ext cx="8248934" cy="51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– A Visual Definition</a:t>
            </a:r>
            <a:endParaRPr lang="en-US" dirty="0"/>
          </a:p>
        </p:txBody>
      </p:sp>
      <p:pic>
        <p:nvPicPr>
          <p:cNvPr id="1026" name="Picture 2" descr="http://static.squarespace.com/static/5150aec6e4b0e340ec52710a/t/51525c33e4b0b3e0d10f77ab/1364352052403/Data_Science_V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9" y="1499925"/>
            <a:ext cx="50292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“Danger Zone?”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Ronny </a:t>
            </a:r>
            <a:r>
              <a:rPr lang="en-US" sz="2800" dirty="0" err="1" smtClean="0"/>
              <a:t>Kohavi</a:t>
            </a:r>
            <a:r>
              <a:rPr lang="en-US" sz="2800" dirty="0"/>
              <a:t> </a:t>
            </a:r>
            <a:r>
              <a:rPr lang="en-US" sz="2800" dirty="0" smtClean="0"/>
              <a:t>(Microsoft)</a:t>
            </a:r>
            <a:r>
              <a:rPr lang="en-US" sz="2800" dirty="0" smtClean="0"/>
              <a:t> </a:t>
            </a:r>
            <a:r>
              <a:rPr lang="en-US" sz="2800" dirty="0" smtClean="0"/>
              <a:t>keynote at KDD 2015</a:t>
            </a:r>
          </a:p>
          <a:p>
            <a:r>
              <a:rPr lang="en-US" sz="2800" dirty="0" smtClean="0"/>
              <a:t>People are incredibly clever at explaining “very surprising results”. Unfortunately most very surprising results are caused by data pipeline errors.</a:t>
            </a:r>
          </a:p>
          <a:p>
            <a:endParaRPr lang="en-US" sz="2800" dirty="0"/>
          </a:p>
          <a:p>
            <a:r>
              <a:rPr lang="en-US" sz="2800" dirty="0" smtClean="0"/>
              <a:t>Beware “</a:t>
            </a:r>
            <a:r>
              <a:rPr lang="en-US" sz="2800" dirty="0" err="1" smtClean="0"/>
              <a:t>HiPPOs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78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4724</TotalTime>
  <Words>1796</Words>
  <Application>Microsoft Office PowerPoint</Application>
  <PresentationFormat>On-screen Show (4:3)</PresentationFormat>
  <Paragraphs>395</Paragraphs>
  <Slides>50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Lecture 1b- Data Science</vt:lpstr>
      <vt:lpstr>Data Science – A Definition</vt:lpstr>
      <vt:lpstr>Goal of Data Science</vt:lpstr>
      <vt:lpstr>Data Scientists are in high demand</vt:lpstr>
      <vt:lpstr>Also in academia</vt:lpstr>
      <vt:lpstr>Pays Well</vt:lpstr>
      <vt:lpstr>Demand will outpace supply</vt:lpstr>
      <vt:lpstr>Data Science – A Visual Definition</vt:lpstr>
      <vt:lpstr>Why “Danger Zone?”</vt:lpstr>
      <vt:lpstr>Data Science: Why all the Excitement?</vt:lpstr>
      <vt:lpstr>Why the all the Excitement?</vt:lpstr>
      <vt:lpstr>Data and Election 2012 (cont.)</vt:lpstr>
      <vt:lpstr>Data and Election 2016 (cont.)</vt:lpstr>
      <vt:lpstr>Data and Election 2016 (cont.)</vt:lpstr>
      <vt:lpstr>Other Data Science Applications</vt:lpstr>
      <vt:lpstr>“Big Data” Sources</vt:lpstr>
      <vt:lpstr>Graph Data</vt:lpstr>
      <vt:lpstr>The end of “One size fits all”</vt:lpstr>
      <vt:lpstr>Digital Data: Classification </vt:lpstr>
      <vt:lpstr>The 3 to 5 “V”s</vt:lpstr>
      <vt:lpstr>Information Retrieval</vt:lpstr>
      <vt:lpstr>Why information retrieval </vt:lpstr>
      <vt:lpstr>Why information retrieval </vt:lpstr>
      <vt:lpstr>Instrumented Human</vt:lpstr>
      <vt:lpstr>Instrumented World</vt:lpstr>
      <vt:lpstr>Big Data Analytics AKA “Data Science”</vt:lpstr>
      <vt:lpstr>NoSQL</vt:lpstr>
      <vt:lpstr>Contrast: Databases</vt:lpstr>
      <vt:lpstr>Contrast: Business Intelligence</vt:lpstr>
      <vt:lpstr>Contrast: Machine Learning</vt:lpstr>
      <vt:lpstr>Myths &amp; Truths about Data Science in Industry</vt:lpstr>
      <vt:lpstr>You need ‘big’ data to do anything interesting</vt:lpstr>
      <vt:lpstr>Burdens of Big Data</vt:lpstr>
      <vt:lpstr>Determining how much data you need</vt:lpstr>
      <vt:lpstr>You need to be a hard-core programmer</vt:lpstr>
      <vt:lpstr>Data Science Tool Usage Survey (2014/O’Rielly)</vt:lpstr>
      <vt:lpstr>Choosing Tools for Data Science</vt:lpstr>
      <vt:lpstr>Chaining Tools for Data Science</vt:lpstr>
      <vt:lpstr>You spend most of time analyzing data</vt:lpstr>
      <vt:lpstr>PowerPoint Presentation</vt:lpstr>
      <vt:lpstr>Things can go wrong in many different levels…</vt:lpstr>
      <vt:lpstr>Make sure you check for quality issues!</vt:lpstr>
      <vt:lpstr>You can communicate results after analysis is done</vt:lpstr>
      <vt:lpstr>Imagine you’re in jungle with complete strangers</vt:lpstr>
      <vt:lpstr>Why communication is so critical for solving a data problem?</vt:lpstr>
      <vt:lpstr>Myths &amp; Truths about Data Science in Industry</vt:lpstr>
      <vt:lpstr>What’s Hard about Data Science</vt:lpstr>
      <vt:lpstr>Anaconda for python3</vt:lpstr>
      <vt:lpstr>PowerPoint Presentation</vt:lpstr>
      <vt:lpstr>Next Class: Python programming in &lt;2 hours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121</cp:revision>
  <dcterms:created xsi:type="dcterms:W3CDTF">2009-12-29T10:39:27Z</dcterms:created>
  <dcterms:modified xsi:type="dcterms:W3CDTF">2018-03-26T20:32:41Z</dcterms:modified>
</cp:coreProperties>
</file>