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31" r:id="rId13"/>
    <p:sldId id="267" r:id="rId14"/>
    <p:sldId id="268" r:id="rId15"/>
    <p:sldId id="269" r:id="rId16"/>
    <p:sldId id="270" r:id="rId17"/>
    <p:sldId id="327" r:id="rId18"/>
    <p:sldId id="271" r:id="rId19"/>
    <p:sldId id="272" r:id="rId20"/>
    <p:sldId id="273" r:id="rId21"/>
    <p:sldId id="274" r:id="rId22"/>
    <p:sldId id="275" r:id="rId23"/>
    <p:sldId id="328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285" r:id="rId33"/>
    <p:sldId id="286" r:id="rId34"/>
    <p:sldId id="289" r:id="rId35"/>
    <p:sldId id="290" r:id="rId36"/>
    <p:sldId id="291" r:id="rId37"/>
    <p:sldId id="292" r:id="rId38"/>
    <p:sldId id="293" r:id="rId39"/>
    <p:sldId id="329" r:id="rId40"/>
    <p:sldId id="330" r:id="rId41"/>
    <p:sldId id="294" r:id="rId42"/>
    <p:sldId id="295" r:id="rId43"/>
    <p:sldId id="296" r:id="rId44"/>
    <p:sldId id="297" r:id="rId45"/>
    <p:sldId id="302" r:id="rId46"/>
    <p:sldId id="303" r:id="rId47"/>
    <p:sldId id="300" r:id="rId48"/>
    <p:sldId id="301" r:id="rId49"/>
    <p:sldId id="304" r:id="rId5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55" autoAdjust="0"/>
  </p:normalViewPr>
  <p:slideViewPr>
    <p:cSldViewPr snapToGrid="0" snapToObjects="1">
      <p:cViewPr varScale="1">
        <p:scale>
          <a:sx n="103" d="100"/>
          <a:sy n="103" d="100"/>
        </p:scale>
        <p:origin x="12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11CD-2CA4-471E-B377-9E2B0BC2BE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8C3DC-9186-40E0-B0FD-191152A367A2}" type="slidenum">
              <a:rPr lang="en-US"/>
              <a:pPr/>
              <a:t>45</a:t>
            </a:fld>
            <a:endParaRPr lang="en-US"/>
          </a:p>
        </p:txBody>
      </p:sp>
      <p:sp>
        <p:nvSpPr>
          <p:cNvPr id="153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9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11CD-2CA4-471E-B377-9E2B0BC2BE1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2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3D5B9-42F3-4D63-89E6-9395DC7325DE}" type="slidenum">
              <a:rPr lang="he-IL"/>
              <a:pPr/>
              <a:t>47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4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1E604-DE1A-458D-96FD-B8035A8603FD}" type="slidenum">
              <a:rPr lang="he-IL"/>
              <a:pPr/>
              <a:t>48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1c- Python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Jianhua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Ruan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UTSA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Strings can be delimited by matching single or double quotation marks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4572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triple quotes for multi line strings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2201882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single_quoted_string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'data science'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double_quoted_string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"data science"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escaped_string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b="1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Isn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\'t this fun'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another_string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"Isn't this fun"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real_long_string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'this is a really long string. \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It has multiple parts, \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but all in one line.'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multi_line_string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"""This is the first line.</a:t>
            </a:r>
          </a:p>
          <a:p>
            <a:r>
              <a:rPr lang="en-US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and this is the second line</a:t>
            </a:r>
          </a:p>
          <a:p>
            <a:r>
              <a:rPr lang="en-US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and this is the third line"""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754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54" y="3490250"/>
            <a:ext cx="83820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Strings can be concatenated (glued together) with the + operator, and repeated with 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2454" y="189005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tab_string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"\t"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represents the tab character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len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tab_string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is 1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not_tab_string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r"\t"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represents the characters '\' and 't'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len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not_tab_string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is 2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2454" y="143285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raw strings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output backslashes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8654" y="4099850"/>
            <a:ext cx="5561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'un'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b="1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ium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 is '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unununium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'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96254" y="4557050"/>
            <a:ext cx="8382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Two or more </a:t>
            </a:r>
            <a:r>
              <a:rPr lang="en-US" sz="3200" i="1" dirty="0" smtClean="0"/>
              <a:t>string literals</a:t>
            </a:r>
            <a:r>
              <a:rPr lang="en-US" sz="3200" dirty="0" smtClean="0"/>
              <a:t> (i.e. the ones enclosed between quotes) next to each other are automatically concatenated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7254" y="52428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s1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b="1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Py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'thon'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s2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s1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'2.7'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7254" y="592865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real_long_string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'this is a really long string. 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endParaRPr lang="en-US" b="1" dirty="0" smtClean="0">
              <a:solidFill>
                <a:srgbClr val="808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‘It has multiple parts, '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‘but all in one line.‘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2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and Output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8650" y="1965685"/>
            <a:ext cx="7886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&gt;&gt;&gt;person </a:t>
            </a:r>
            <a:r>
              <a:rPr lang="en-US" sz="1600" dirty="0"/>
              <a:t>= input('Enter your name: ') </a:t>
            </a:r>
            <a:endParaRPr lang="en-US" sz="1600" dirty="0" smtClean="0"/>
          </a:p>
          <a:p>
            <a:r>
              <a:rPr lang="en-US" sz="1600" dirty="0" smtClean="0"/>
              <a:t>&gt;&gt;&gt;print</a:t>
            </a:r>
            <a:r>
              <a:rPr lang="en-US" sz="1600" dirty="0"/>
              <a:t>('Hello', person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79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Get the </a:t>
            </a:r>
            <a:r>
              <a:rPr lang="en-US" sz="2000" i="1" dirty="0" err="1" smtClean="0"/>
              <a:t>i-</a:t>
            </a:r>
            <a:r>
              <a:rPr lang="en-US" sz="2000" dirty="0" err="1" smtClean="0"/>
              <a:t>th</a:t>
            </a:r>
            <a:r>
              <a:rPr lang="en-US" sz="2000" dirty="0" smtClean="0"/>
              <a:t> element of a list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968189" y="1429871"/>
            <a:ext cx="726141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integer_list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heterogeneous_list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6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"string"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0.1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True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list_of_lists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integer_list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heterogeneous_list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[]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list_length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len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integer_list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3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list_sum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sum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integer_list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6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082488" y="2994212"/>
            <a:ext cx="782170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)]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is the list [0, 1, ..., 9]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zero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0, lists are 0-indexed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one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1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nine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[-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9,  last element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eight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[-</a:t>
            </a:r>
            <a:r>
              <a:rPr lang="en-US" sz="16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8,  for next-to-last element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441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 slice of a list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31794" y="4750474"/>
            <a:ext cx="77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one_to_four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[1, 2, 3, 4]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first_three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[0, 1, 2]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last_three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[-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[7, 8, 9]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three_to_end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[3, 4, ..., 9]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without_first_and_last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:-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[1, 2, ..., 8]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copy_of_x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[0, 1, 2, ..., 9]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another_copy_of_x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[0, 1, 2, ..., 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7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494"/>
            <a:ext cx="8229600" cy="381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Check for memberships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143000" y="17525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True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False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399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Concatenate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819399"/>
            <a:ext cx="70686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6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extend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now [1,2,3,4,5,6]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6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z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z is [1,2,3,4,5,6]; x is unchanged.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876799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unpacking (</a:t>
            </a:r>
            <a:r>
              <a:rPr lang="en-US" sz="3200" dirty="0" smtClean="0"/>
              <a:t>multiple assignment)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5304472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1 and y is 2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same as above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same as above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same as above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_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y is 2, didn't care about the first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4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735"/>
            <a:ext cx="8229600" cy="38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Modify content of list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199" y="1922935"/>
            <a:ext cx="86019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6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7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8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[0, 1, 4, 3, 4, 5, 6, 7, 8] </a:t>
            </a:r>
            <a:endParaRPr lang="nl-NL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[-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[0, 1, 4, 3, 4, 5, 6, 7, 0] </a:t>
            </a:r>
            <a:endParaRPr lang="nl-NL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[0, 1, 4, 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3, 4, 3, 4, 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5, 6, 7, 0] </a:t>
            </a:r>
            <a:endParaRPr lang="nl-NL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8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[0, 1, 4, 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6, 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7, 0] </a:t>
            </a:r>
            <a:endParaRPr lang="nl-NL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nl-NL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del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</a:t>
            </a:r>
            <a:r>
              <a:rPr lang="nl-NL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nl-NL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nl-NL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[4, 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6, 7</a:t>
            </a:r>
            <a:r>
              <a:rPr lang="nl-NL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, 0] </a:t>
            </a:r>
            <a:endParaRPr lang="nl-NL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del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x is []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del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	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referencing to x hereafter is a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NameError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361335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also be sliced. But they cannot modified (they are immutable)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4816809"/>
            <a:ext cx="716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b="1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abcdefg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'a'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'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ab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'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[-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'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efg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'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'AB'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this will cause an error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'AB'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str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is now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ABcdefg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559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47" y="365126"/>
            <a:ext cx="8120903" cy="1325563"/>
          </a:xfrm>
        </p:spPr>
        <p:txBody>
          <a:bodyPr/>
          <a:lstStyle/>
          <a:p>
            <a:r>
              <a:rPr lang="en-US" dirty="0" smtClean="0"/>
              <a:t>The range()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815353"/>
            <a:ext cx="84178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range([start], stop[, step])</a:t>
            </a:r>
          </a:p>
          <a:p>
            <a:r>
              <a:rPr lang="en-US" dirty="0"/>
              <a:t>start: Starting number of the sequence.</a:t>
            </a:r>
          </a:p>
          <a:p>
            <a:r>
              <a:rPr lang="en-US" dirty="0"/>
              <a:t>stop: Generate numbers up to, but not including this number.</a:t>
            </a:r>
          </a:p>
          <a:p>
            <a:r>
              <a:rPr lang="en-US" dirty="0"/>
              <a:t>step: Difference between each number in the sequence.</a:t>
            </a:r>
          </a:p>
          <a:p>
            <a:endParaRPr lang="en-US" b="1" dirty="0" smtClean="0">
              <a:solidFill>
                <a:srgbClr val="0000FF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b="1" dirty="0">
              <a:solidFill>
                <a:srgbClr val="0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will print 0, 1, 2, 3, 4 (in separate lines)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will print 2, 3, 4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will print 0, 2, 4, 6, 8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-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will print 10, 8, 6, 4</a:t>
            </a:r>
          </a:p>
          <a:p>
            <a:endParaRPr lang="en-US" b="1" dirty="0" smtClean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310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</a:p>
        </p:txBody>
      </p:sp>
      <p:sp>
        <p:nvSpPr>
          <p:cNvPr id="9" name="Rectangle 8"/>
          <p:cNvSpPr/>
          <p:nvPr/>
        </p:nvSpPr>
        <p:spPr>
          <a:xfrm>
            <a:off x="529839" y="1977712"/>
            <a:ext cx="798551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Display the index and values of following list using range,</a:t>
            </a:r>
          </a:p>
          <a:p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2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'Mary'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'had'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'a'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'little'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'lamb'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141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Range() in python 2 and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1447799"/>
          </a:xfrm>
        </p:spPr>
        <p:txBody>
          <a:bodyPr>
            <a:normAutofit/>
          </a:bodyPr>
          <a:lstStyle/>
          <a:p>
            <a:r>
              <a:rPr lang="en-US" dirty="0" smtClean="0"/>
              <a:t>In python </a:t>
            </a:r>
            <a:r>
              <a:rPr lang="en-US" b="1" dirty="0" smtClean="0"/>
              <a:t>2</a:t>
            </a:r>
            <a:r>
              <a:rPr lang="en-US" dirty="0" smtClean="0"/>
              <a:t>, range(5) is equivalent to [0, 1, 2, 3, 4]</a:t>
            </a:r>
          </a:p>
          <a:p>
            <a:r>
              <a:rPr lang="en-US" dirty="0" smtClean="0"/>
              <a:t>In python </a:t>
            </a:r>
            <a:r>
              <a:rPr lang="en-US" b="1" dirty="0" smtClean="0"/>
              <a:t>3</a:t>
            </a:r>
            <a:r>
              <a:rPr lang="en-US" dirty="0" smtClean="0"/>
              <a:t>, range(5) is an object which can be iterated, but not identical to  [0, 1, 2, 3, 4] (lazy </a:t>
            </a:r>
            <a:r>
              <a:rPr lang="en-US" dirty="0" err="1" smtClean="0"/>
              <a:t>iterator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226475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in python 3, will see "range(0, 3)"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in python 2, will see "[0, 1, 2]"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list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will print [0, 1, 2] in python 3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in python 2, will print "2"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in python 3, will also print “2”</a:t>
            </a:r>
          </a:p>
          <a:p>
            <a:endParaRPr lang="en-US" b="1" dirty="0" smtClean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 = 5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in python 2, will result in [0, 1, 5, 3, 4, 5]</a:t>
            </a: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 = 5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in python 3, will cause an error.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45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 to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expected output for the following code?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743200"/>
            <a:ext cx="70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list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))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a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100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list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))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a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[:]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100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37732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9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0" y="5867400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9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9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programming in &lt;2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a comprehensive python language class</a:t>
            </a:r>
          </a:p>
          <a:p>
            <a:r>
              <a:rPr lang="en-US" dirty="0" smtClean="0"/>
              <a:t>Will focus on parts of the language that is worth attention and useful in data science</a:t>
            </a:r>
          </a:p>
          <a:p>
            <a:r>
              <a:rPr lang="en-US" dirty="0" smtClean="0"/>
              <a:t>Two parts:</a:t>
            </a:r>
          </a:p>
          <a:p>
            <a:pPr lvl="1"/>
            <a:r>
              <a:rPr lang="en-US" dirty="0" smtClean="0"/>
              <a:t>Basics - today</a:t>
            </a:r>
          </a:p>
          <a:p>
            <a:pPr lvl="1"/>
            <a:r>
              <a:rPr lang="en-US" dirty="0" smtClean="0"/>
              <a:t>More advanced –as we go</a:t>
            </a:r>
          </a:p>
          <a:p>
            <a:r>
              <a:rPr lang="en-US" dirty="0" smtClean="0"/>
              <a:t>Comprehensive Python language reference and tutorial available in </a:t>
            </a:r>
            <a:r>
              <a:rPr lang="en-US" dirty="0" err="1" smtClean="0"/>
              <a:t>Anacondo</a:t>
            </a:r>
            <a:r>
              <a:rPr lang="en-US" dirty="0" smtClean="0"/>
              <a:t> Navigator under “Learning” and on python.org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lists, but are immutable</a:t>
            </a:r>
          </a:p>
          <a:p>
            <a:r>
              <a:rPr lang="en-US" dirty="0" err="1" smtClean="0"/>
              <a:t>a_tuple</a:t>
            </a:r>
            <a:r>
              <a:rPr lang="en-US" dirty="0" smtClean="0"/>
              <a:t> = (0, 1, 2, 3, 4)</a:t>
            </a:r>
          </a:p>
          <a:p>
            <a:r>
              <a:rPr lang="en-US" dirty="0" err="1" smtClean="0"/>
              <a:t>Other_tuple</a:t>
            </a:r>
            <a:r>
              <a:rPr lang="en-US" dirty="0" smtClean="0"/>
              <a:t> = 3, 4	</a:t>
            </a:r>
          </a:p>
          <a:p>
            <a:r>
              <a:rPr lang="en-US" dirty="0" err="1" smtClean="0"/>
              <a:t>Another_tuple</a:t>
            </a:r>
            <a:r>
              <a:rPr lang="en-US" dirty="0" smtClean="0"/>
              <a:t> = </a:t>
            </a:r>
            <a:r>
              <a:rPr lang="en-US" dirty="0" err="1" smtClean="0"/>
              <a:t>tuple</a:t>
            </a:r>
            <a:r>
              <a:rPr lang="en-US" dirty="0" smtClean="0"/>
              <a:t>([0, 1, 2, 3, 4])</a:t>
            </a:r>
          </a:p>
          <a:p>
            <a:r>
              <a:rPr lang="en-US" dirty="0" err="1" smtClean="0"/>
              <a:t>Hetergeneous_tuple</a:t>
            </a:r>
            <a:r>
              <a:rPr lang="en-US" dirty="0" smtClean="0"/>
              <a:t> = (‘john’, 1.1, [1, 2])</a:t>
            </a:r>
          </a:p>
          <a:p>
            <a:endParaRPr lang="en-US" dirty="0" smtClean="0"/>
          </a:p>
          <a:p>
            <a:r>
              <a:rPr lang="en-US" dirty="0" smtClean="0"/>
              <a:t>Can be sliced, concatenated, or repeated</a:t>
            </a:r>
          </a:p>
          <a:p>
            <a:pPr lvl="1">
              <a:buNone/>
            </a:pPr>
            <a:r>
              <a:rPr lang="en-US" dirty="0" err="1" smtClean="0"/>
              <a:t>a_tuple</a:t>
            </a:r>
            <a:r>
              <a:rPr lang="en-US" dirty="0" smtClean="0"/>
              <a:t>[2:4]    # will print (2, 3)</a:t>
            </a:r>
          </a:p>
          <a:p>
            <a:r>
              <a:rPr lang="en-US" dirty="0" smtClean="0"/>
              <a:t>Cannot be modified</a:t>
            </a:r>
          </a:p>
          <a:p>
            <a:pPr lvl="1">
              <a:buNone/>
            </a:pPr>
            <a:r>
              <a:rPr lang="en-US" dirty="0" err="1" smtClean="0"/>
              <a:t>a_tuple</a:t>
            </a:r>
            <a:r>
              <a:rPr lang="en-US" dirty="0" smtClean="0"/>
              <a:t>[2] = 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60960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TypeError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'</a:t>
            </a:r>
            <a:r>
              <a:rPr lang="en-US" dirty="0" err="1" smtClean="0"/>
              <a:t>tuple</a:t>
            </a:r>
            <a:r>
              <a:rPr lang="en-US" dirty="0" smtClean="0"/>
              <a:t>' object does not support item assignment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90592" y="1744821"/>
            <a:ext cx="3441441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 err="1" smtClean="0"/>
              <a:t>tuple</a:t>
            </a:r>
            <a:r>
              <a:rPr lang="en-US" dirty="0" smtClean="0"/>
              <a:t> is defined by comma, not </a:t>
            </a:r>
            <a:r>
              <a:rPr lang="en-US" dirty="0" err="1" smtClean="0"/>
              <a:t>parens</a:t>
            </a:r>
            <a:r>
              <a:rPr lang="en-US" dirty="0" smtClean="0"/>
              <a:t>, which is only used for convenience. So a = (1)  is not a tuple,</a:t>
            </a:r>
          </a:p>
          <a:p>
            <a:r>
              <a:rPr lang="en-US" dirty="0" smtClean="0"/>
              <a:t> but a = (1,) is.</a:t>
            </a:r>
          </a:p>
        </p:txBody>
      </p:sp>
    </p:spTree>
    <p:extLst>
      <p:ext uri="{BB962C8B-B14F-4D97-AF65-F5344CB8AC3E}">
        <p14:creationId xmlns:p14="http://schemas.microsoft.com/office/powerpoint/2010/main" val="31737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Tuples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for returning multiple values from functions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Tuples</a:t>
            </a:r>
            <a:r>
              <a:rPr lang="en-US" dirty="0" smtClean="0"/>
              <a:t> and lists can also be used for multiple assignments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1246" y="2270097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FF00FF"/>
                </a:solidFill>
                <a:highlight>
                  <a:srgbClr val="FFFFFF"/>
                </a:highlight>
                <a:latin typeface="Courier New"/>
              </a:rPr>
              <a:t>sum_and_product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s-E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s-ES" sz="20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),(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s-E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sp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sum_and_product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(5, 6) 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p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sum_and_product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 is 15, p is 50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921246" y="445070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y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11473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 dictionary associates values with unique keys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empty_dict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{}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            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Pythonic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empty_dict2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dict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       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less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Pythonic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"Joel"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80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"Tim"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95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dictionary literal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856672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joels_grade 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pt-BR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"Joel"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  </a:t>
            </a:r>
            <a:r>
              <a:rPr lang="pt-BR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80 </a:t>
            </a:r>
            <a:endParaRPr lang="pt-BR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"Tim"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99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       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replaces the old value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"Kate"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     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adds a third entry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num_students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len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3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76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Access/modify value with key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54864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try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kates_grade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"Kate"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except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KeyError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nn-NO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nn-NO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n-NO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"no grade for Kate!"</a:t>
            </a:r>
            <a:endParaRPr lang="nn-NO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41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371600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/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except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ZeroDivisionError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"cannot divide by zero"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19200" y="3244334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https://docs.python.org/3/tutorial/errors.html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6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Check for existence of key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209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joel_has_grade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"Joel"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True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kate_has_grade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"Kate"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False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5052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joels_grade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get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"Joel"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80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kates_grade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get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"Kate"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0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no_ones_grade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get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"No One"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default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is None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971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“get” to avoid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keyError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add default value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953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all items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7060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all_keys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keys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return a list of all keys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all_values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values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return a list of all values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all_pairs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items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a list of (key, value)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tuples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81400" y="4639270"/>
            <a:ext cx="51054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#Which of the following is faster?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'Joel'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'Joel'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all_keys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1400" y="4648200"/>
            <a:ext cx="51054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#Which of the following is faster?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'Joel'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 # faster.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Hashtable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'Joel'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all_keys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# slower.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3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0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Check for existence of key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209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joel_has_grade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"Joel"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True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kate_has_grade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"Kate"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grades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False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5052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joels_grade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get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"Joel"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80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kates_grade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get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"Kate"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equals 0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no_ones_grade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get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"No One"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default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is None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971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“get” to avoid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keyError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add default value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953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all items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7060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all_keys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keys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return a list of all keys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all_values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values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return a list of all values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all_pairs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items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a list of (key, value) </a:t>
            </a:r>
            <a:r>
              <a:rPr lang="en-US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tuples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029200"/>
            <a:ext cx="4724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python3, The following will not return lists but </a:t>
            </a:r>
            <a:r>
              <a:rPr lang="en-US" dirty="0" err="1" smtClean="0"/>
              <a:t>iterable</a:t>
            </a:r>
            <a:r>
              <a:rPr lang="en-US" dirty="0" smtClean="0"/>
              <a:t>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 between python 2 and python 3: </a:t>
            </a:r>
            <a:r>
              <a:rPr lang="en-US" dirty="0" err="1" smtClean="0"/>
              <a:t>Iterable</a:t>
            </a:r>
            <a:r>
              <a:rPr lang="en-US" dirty="0" smtClean="0"/>
              <a:t> objects </a:t>
            </a:r>
            <a:r>
              <a:rPr lang="en-US" dirty="0" err="1" smtClean="0"/>
              <a:t>vs</a:t>
            </a:r>
            <a:r>
              <a:rPr lang="en-US" dirty="0" smtClean="0"/>
              <a:t>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Python 3, range() returns a lazy </a:t>
            </a:r>
            <a:r>
              <a:rPr lang="en-US" sz="2800" dirty="0" err="1" smtClean="0"/>
              <a:t>iterable</a:t>
            </a:r>
            <a:r>
              <a:rPr lang="en-US" sz="2800" dirty="0" smtClean="0"/>
              <a:t> object. </a:t>
            </a:r>
          </a:p>
          <a:p>
            <a:pPr lvl="1"/>
            <a:r>
              <a:rPr lang="en-US" sz="2400" dirty="0" smtClean="0"/>
              <a:t>Value created when needed</a:t>
            </a:r>
          </a:p>
          <a:p>
            <a:pPr lvl="1"/>
            <a:r>
              <a:rPr lang="en-US" sz="2400" dirty="0" smtClean="0"/>
              <a:t>Can be accessed by index</a:t>
            </a:r>
          </a:p>
          <a:p>
            <a:r>
              <a:rPr lang="en-US" sz="2800" dirty="0" smtClean="0"/>
              <a:t>Similarly, </a:t>
            </a:r>
            <a:r>
              <a:rPr lang="en-US" sz="2800" dirty="0" err="1" smtClean="0"/>
              <a:t>dict.keys</a:t>
            </a:r>
            <a:r>
              <a:rPr lang="en-US" sz="2800" dirty="0" smtClean="0"/>
              <a:t>(), </a:t>
            </a:r>
            <a:r>
              <a:rPr lang="en-US" sz="2800" dirty="0" err="1" smtClean="0"/>
              <a:t>dict.values</a:t>
            </a:r>
            <a:r>
              <a:rPr lang="en-US" sz="2800" dirty="0" smtClean="0"/>
              <a:t>(), and </a:t>
            </a:r>
            <a:r>
              <a:rPr lang="en-US" sz="2800" dirty="0" err="1" smtClean="0"/>
              <a:t>dict.items</a:t>
            </a:r>
            <a:r>
              <a:rPr lang="en-US" sz="2800" dirty="0" smtClean="0"/>
              <a:t>() (also map, filter, zip, see next)</a:t>
            </a:r>
          </a:p>
          <a:p>
            <a:pPr lvl="1"/>
            <a:r>
              <a:rPr lang="en-US" sz="2400" dirty="0" smtClean="0"/>
              <a:t>Value can NOT be accessed by index</a:t>
            </a:r>
          </a:p>
          <a:p>
            <a:pPr lvl="1"/>
            <a:r>
              <a:rPr lang="en-US" sz="2400" dirty="0" smtClean="0"/>
              <a:t>Can convert to list if really needed</a:t>
            </a:r>
          </a:p>
          <a:p>
            <a:pPr lvl="1"/>
            <a:r>
              <a:rPr lang="en-US" sz="2400" dirty="0" smtClean="0"/>
              <a:t>Can use for loop to iterate</a:t>
            </a:r>
          </a:p>
          <a:p>
            <a:pPr lvl="1"/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133600" y="5257800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keys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grades</a:t>
            </a:r>
            <a:r>
              <a:rPr lang="en-US" sz="2000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sz="20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keys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keys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error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key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keys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key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#ok</a:t>
            </a:r>
          </a:p>
          <a:p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2286000"/>
            <a:ext cx="3810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10000000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#fast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10000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#allowed.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if-else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21336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1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&gt;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message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"if only 1 were greater than two..."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elif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1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&gt;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da-DK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message </a:t>
            </a:r>
            <a:r>
              <a:rPr lang="da-DK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da-DK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da-DK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"elif stands for 'else if'"</a:t>
            </a:r>
            <a:endParaRPr lang="da-DK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else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message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"when all else fails use else (if you want to)"</a:t>
            </a: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message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419600"/>
            <a:ext cx="5698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parity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"even"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%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else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"odd"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800600"/>
            <a:ext cx="83820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 between</a:t>
            </a:r>
            <a:r>
              <a:rPr kumimoji="0" lang="en-US" sz="4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python 2 and python3 </a:t>
            </a:r>
            <a:r>
              <a:rPr kumimoji="0" lang="en-US" sz="42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</a:t>
            </a:r>
            <a:endParaRPr kumimoji="0" lang="en-US" sz="3200" b="0" i="1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aseline="0" dirty="0" smtClean="0"/>
              <a:t>In python 2, print is a statement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aseline="0" dirty="0" smtClean="0">
                <a:solidFill>
                  <a:srgbClr val="00B0F0"/>
                </a:solidFill>
              </a:rPr>
              <a:t>print(message</a:t>
            </a:r>
            <a:r>
              <a:rPr lang="en-US" sz="3200" baseline="0" dirty="0" smtClean="0">
                <a:solidFill>
                  <a:srgbClr val="00B0F0"/>
                </a:solidFill>
              </a:rPr>
              <a:t>)</a:t>
            </a:r>
            <a:r>
              <a:rPr lang="en-US" sz="3200" baseline="0" dirty="0" smtClean="0"/>
              <a:t> and </a:t>
            </a:r>
            <a:r>
              <a:rPr lang="en-US" sz="3200" baseline="0" dirty="0" smtClean="0">
                <a:solidFill>
                  <a:srgbClr val="00B0F0"/>
                </a:solidFill>
              </a:rPr>
              <a:t>print message</a:t>
            </a:r>
            <a:r>
              <a:rPr lang="en-US" sz="3200" baseline="0" dirty="0" smtClean="0"/>
              <a:t> are both valid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python 3, print is a function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aseline="0" dirty="0" smtClean="0"/>
              <a:t>Only </a:t>
            </a:r>
            <a:r>
              <a:rPr lang="en-US" sz="3200" baseline="0" dirty="0" smtClean="0">
                <a:solidFill>
                  <a:srgbClr val="00B0F0"/>
                </a:solidFill>
              </a:rPr>
              <a:t>print(message)</a:t>
            </a:r>
            <a:r>
              <a:rPr lang="en-US" sz="3200" dirty="0" smtClean="0"/>
              <a:t> is valid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4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</a:t>
            </a:r>
          </a:p>
          <a:p>
            <a:r>
              <a:rPr lang="en-US" dirty="0" smtClean="0"/>
              <a:t>False</a:t>
            </a:r>
          </a:p>
          <a:p>
            <a:r>
              <a:rPr lang="en-US" dirty="0" smtClean="0"/>
              <a:t>None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not</a:t>
            </a:r>
          </a:p>
          <a:p>
            <a:r>
              <a:rPr lang="en-US" dirty="0" smtClean="0"/>
              <a:t>any</a:t>
            </a:r>
          </a:p>
          <a:p>
            <a:r>
              <a:rPr lang="en-US" dirty="0" smtClean="0"/>
              <a:t>all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1984" y="1823506"/>
            <a:ext cx="6497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keywords are case sensitive.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41984" y="2432986"/>
            <a:ext cx="5971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0.0, [], (), None are considered False. Most other values are True.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341984" y="3358498"/>
            <a:ext cx="3819534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pt-BR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any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135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True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all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136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600200"/>
          <a:ext cx="4419600" cy="4236723"/>
        </p:xfrm>
        <a:graphic>
          <a:graphicData uri="http://schemas.openxmlformats.org/drawingml/2006/table">
            <a:tbl>
              <a:tblPr/>
              <a:tblGrid>
                <a:gridCol w="1143000"/>
                <a:gridCol w="3276600"/>
              </a:tblGrid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Operation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&lt;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strictly less than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&lt;=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less than or equal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 dirty="0"/>
                        <a:t>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strictly greater than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&gt;=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greater than or equal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==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equal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!=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not equal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is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object identity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47">
                <a:tc>
                  <a:txBody>
                    <a:bodyPr/>
                    <a:lstStyle/>
                    <a:p>
                      <a:r>
                        <a:rPr lang="en-US"/>
                        <a:t>is not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negated object identity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43400" y="1696283"/>
            <a:ext cx="4572000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pt-BR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pt-BR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[:]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129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True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is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130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True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132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True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is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Out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133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199"/>
          </a:xfrm>
        </p:spPr>
        <p:txBody>
          <a:bodyPr>
            <a:normAutofit/>
          </a:bodyPr>
          <a:lstStyle/>
          <a:p>
            <a:r>
              <a:rPr lang="en-US" dirty="0" smtClean="0"/>
              <a:t>Many languages use curly braces to delimit blocks of code. </a:t>
            </a:r>
            <a:r>
              <a:rPr lang="en-US" b="1" dirty="0" smtClean="0"/>
              <a:t>Python uses indentation. </a:t>
            </a:r>
            <a:r>
              <a:rPr lang="en-US" dirty="0" smtClean="0"/>
              <a:t>Incorrect indentation causes error.</a:t>
            </a:r>
            <a:endParaRPr lang="en-US" b="1" dirty="0" smtClean="0"/>
          </a:p>
          <a:p>
            <a:r>
              <a:rPr lang="en-US" dirty="0" smtClean="0"/>
              <a:t>Comments start with #</a:t>
            </a:r>
          </a:p>
          <a:p>
            <a:r>
              <a:rPr lang="en-US" dirty="0" smtClean="0"/>
              <a:t>Colons start a new block in many constructs, e.g. function definitions, if-then clause, for, while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39140" y="3566279"/>
            <a:ext cx="76057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i </a:t>
            </a:r>
            <a:r>
              <a:rPr lang="nn-NO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n-NO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nn-NO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nn-NO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n-NO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nn-NO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n-NO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nn-NO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n-NO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nn-NO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nn-NO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nn-NO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nn-NO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first line in "for </a:t>
            </a:r>
            <a:r>
              <a:rPr lang="en-US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" block   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j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]: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first line in "for j" block       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(j)                 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last line in "for j" block   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j)             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last line in "for </a:t>
            </a:r>
            <a:r>
              <a:rPr lang="en-US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" block print "done looping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"done looping”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22098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&lt;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"is less than 10“)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0386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pass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90600" y="32766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3505200"/>
            <a:ext cx="375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happens if we forgot to indent?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49530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range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continue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go immediately to the next iteration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quit the loop entirely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(x)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3000" y="4038600"/>
            <a:ext cx="1905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09999" y="4114800"/>
            <a:ext cx="470535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b="1" dirty="0" smtClean="0"/>
              <a:t>Keyword </a:t>
            </a:r>
            <a:r>
              <a:rPr lang="en-US" b="1" dirty="0" smtClean="0">
                <a:solidFill>
                  <a:srgbClr val="FF0000"/>
                </a:solidFill>
              </a:rPr>
              <a:t>pass</a:t>
            </a:r>
            <a:r>
              <a:rPr lang="en-US" b="1" dirty="0" smtClean="0"/>
              <a:t> in loops:</a:t>
            </a:r>
            <a:endParaRPr lang="en-US" dirty="0" smtClean="0"/>
          </a:p>
          <a:p>
            <a:pPr fontAlgn="base"/>
            <a:r>
              <a:rPr lang="en-US" dirty="0" smtClean="0"/>
              <a:t>Does nothing, empty statement placeholder</a:t>
            </a:r>
          </a:p>
        </p:txBody>
      </p:sp>
    </p:spTree>
    <p:extLst>
      <p:ext uri="{BB962C8B-B14F-4D97-AF65-F5344CB8AC3E}">
        <p14:creationId xmlns:p14="http://schemas.microsoft.com/office/powerpoint/2010/main" val="39241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590"/>
            <a:ext cx="8229600" cy="457199"/>
          </a:xfrm>
        </p:spPr>
        <p:txBody>
          <a:bodyPr>
            <a:noAutofit/>
          </a:bodyPr>
          <a:lstStyle/>
          <a:p>
            <a:r>
              <a:rPr lang="en-US" sz="2400" dirty="0" smtClean="0"/>
              <a:t>Functions are defined using </a:t>
            </a:r>
            <a:r>
              <a:rPr lang="en-US" sz="2400" i="1" dirty="0" smtClean="0"/>
              <a:t>def</a:t>
            </a:r>
            <a:endParaRPr lang="en-US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697735" y="1804590"/>
            <a:ext cx="82326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FF"/>
                </a:solidFill>
                <a:highlight>
                  <a:srgbClr val="FFFFFF"/>
                </a:highlight>
                <a:latin typeface="Courier New"/>
              </a:rPr>
              <a:t>double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"""this is where you put an optional </a:t>
            </a:r>
            <a:r>
              <a:rPr lang="en-US" sz="2000" dirty="0" err="1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docstring</a:t>
            </a:r>
            <a:endParaRPr lang="en-US" sz="2000" dirty="0" smtClean="0">
              <a:solidFill>
                <a:srgbClr val="FF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    that explains what the function does.</a:t>
            </a:r>
          </a:p>
          <a:p>
            <a:r>
              <a:rPr lang="en-US" sz="200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    for example, this function multiplies its </a:t>
            </a:r>
            <a:br>
              <a:rPr lang="en-US" sz="200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</a:br>
            <a:r>
              <a:rPr lang="en-US" sz="200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    input by 2"""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x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645058"/>
            <a:ext cx="8382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call a function after it is defined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7736" y="4026058"/>
            <a:ext cx="3877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z </a:t>
            </a:r>
            <a:r>
              <a:rPr lang="pl-PL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pl-PL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double</a:t>
            </a:r>
            <a:r>
              <a:rPr lang="pl-PL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l-PL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pl-PL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pl-PL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pl-PL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z is 20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381996"/>
            <a:ext cx="8382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give default values to parameters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4850864"/>
            <a:ext cx="73821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FF00FF"/>
                </a:solidFill>
                <a:highlight>
                  <a:srgbClr val="FFFFFF"/>
                </a:highlight>
                <a:latin typeface="Courier New"/>
              </a:rPr>
              <a:t>my_print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message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"my default message"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(message)</a:t>
            </a:r>
          </a:p>
          <a:p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my_print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"hello"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prints 'hello'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my_print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prints 'my default message‘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790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57199"/>
          </a:xfrm>
        </p:spPr>
        <p:txBody>
          <a:bodyPr>
            <a:noAutofit/>
          </a:bodyPr>
          <a:lstStyle/>
          <a:p>
            <a:r>
              <a:rPr lang="en-US" sz="2400" dirty="0" smtClean="0"/>
              <a:t>Sometimes it is useful to specify arguments by name</a:t>
            </a:r>
            <a:endParaRPr lang="en-US" sz="2400" i="1" dirty="0"/>
          </a:p>
        </p:txBody>
      </p:sp>
      <p:sp>
        <p:nvSpPr>
          <p:cNvPr id="9" name="Rectangle 8"/>
          <p:cNvSpPr/>
          <p:nvPr/>
        </p:nvSpPr>
        <p:spPr>
          <a:xfrm>
            <a:off x="742950" y="2357927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FF"/>
                </a:solidFill>
                <a:highlight>
                  <a:srgbClr val="FFFFFF"/>
                </a:highlight>
                <a:latin typeface="Courier New"/>
              </a:rPr>
              <a:t>subtract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):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</a:p>
          <a:p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–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</a:p>
          <a:p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subtract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returns 5</a:t>
            </a:r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subtract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returns -5</a:t>
            </a:r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subtract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same as above</a:t>
            </a:r>
            <a:endParaRPr lang="en-US" sz="24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subtract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same as above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98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Functions are objects too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599" y="2097993"/>
            <a:ext cx="6196413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12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def double(x): return x * 2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DD = double;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DD(2)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8B0000"/>
                </a:solidFill>
              </a:rPr>
              <a:t>Out[</a:t>
            </a:r>
            <a:r>
              <a:rPr lang="en-US" sz="2400" b="1" dirty="0" smtClean="0">
                <a:solidFill>
                  <a:srgbClr val="8B0000"/>
                </a:solidFill>
              </a:rPr>
              <a:t>12</a:t>
            </a:r>
            <a:r>
              <a:rPr lang="en-US" sz="2400" dirty="0" smtClean="0">
                <a:solidFill>
                  <a:srgbClr val="8B0000"/>
                </a:solidFill>
              </a:rPr>
              <a:t>]:</a:t>
            </a:r>
            <a:r>
              <a:rPr lang="en-US" sz="2400" dirty="0" smtClean="0"/>
              <a:t> 4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90598" y="4295438"/>
            <a:ext cx="6196413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16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def </a:t>
            </a:r>
            <a:r>
              <a:rPr lang="en-US" sz="2400" dirty="0" err="1" smtClean="0"/>
              <a:t>apply_to_one</a:t>
            </a:r>
            <a:r>
              <a:rPr lang="en-US" sz="2400" dirty="0" smtClean="0"/>
              <a:t>(f):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return f(1)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x=</a:t>
            </a:r>
            <a:r>
              <a:rPr lang="en-US" sz="2400" dirty="0" err="1" smtClean="0"/>
              <a:t>apply_to_one</a:t>
            </a:r>
            <a:r>
              <a:rPr lang="en-US" sz="2400" dirty="0" smtClean="0"/>
              <a:t>(DD)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x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8B0000"/>
                </a:solidFill>
              </a:rPr>
              <a:t>Out[</a:t>
            </a:r>
            <a:r>
              <a:rPr lang="en-US" sz="2400" b="1" dirty="0" smtClean="0">
                <a:solidFill>
                  <a:srgbClr val="8B0000"/>
                </a:solidFill>
              </a:rPr>
              <a:t>16</a:t>
            </a:r>
            <a:r>
              <a:rPr lang="en-US" sz="2400" dirty="0" smtClean="0">
                <a:solidFill>
                  <a:srgbClr val="8B0000"/>
                </a:solidFill>
              </a:rPr>
              <a:t>]:</a:t>
            </a:r>
            <a:r>
              <a:rPr lang="en-US" sz="2400" dirty="0" smtClean="0"/>
              <a:t>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Sorted(list): keeps the original list intact and returns a new sorted list</a:t>
            </a:r>
          </a:p>
          <a:p>
            <a:r>
              <a:rPr lang="en-US" sz="2800" dirty="0" err="1" smtClean="0"/>
              <a:t>list.sort</a:t>
            </a:r>
            <a:r>
              <a:rPr lang="en-US" sz="2800" dirty="0" smtClean="0"/>
              <a:t>: sort the original list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Change the default behavior of sorted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28956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sorted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is [1,2,3,4], x is unchanged 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sort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now x is [1,2,3,4]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419600"/>
            <a:ext cx="84724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sort the list by absolute value from largest to smallest 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[-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,-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sorted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key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abs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reverse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True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is [-4,3,-2,1]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734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A very convenient way to create a new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514600"/>
            <a:ext cx="7829550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80"/>
                </a:solidFill>
              </a:rPr>
              <a:t>In [</a:t>
            </a:r>
            <a:r>
              <a:rPr lang="en-US" sz="2800" b="1" dirty="0" smtClean="0">
                <a:solidFill>
                  <a:srgbClr val="000080"/>
                </a:solidFill>
              </a:rPr>
              <a:t>51</a:t>
            </a:r>
            <a:r>
              <a:rPr lang="en-US" sz="2800" dirty="0" smtClean="0">
                <a:solidFill>
                  <a:srgbClr val="000080"/>
                </a:solidFill>
              </a:rPr>
              <a:t>]:</a:t>
            </a:r>
            <a:r>
              <a:rPr lang="en-US" sz="2800" dirty="0" smtClean="0"/>
              <a:t> squares = [x * x for x in range(5)]</a:t>
            </a:r>
          </a:p>
          <a:p>
            <a:r>
              <a:rPr lang="en-US" sz="2800" dirty="0" smtClean="0">
                <a:solidFill>
                  <a:srgbClr val="000080"/>
                </a:solidFill>
              </a:rPr>
              <a:t>In [</a:t>
            </a:r>
            <a:r>
              <a:rPr lang="en-US" sz="2800" b="1" dirty="0" smtClean="0">
                <a:solidFill>
                  <a:srgbClr val="000080"/>
                </a:solidFill>
              </a:rPr>
              <a:t>52</a:t>
            </a:r>
            <a:r>
              <a:rPr lang="en-US" sz="2800" dirty="0" smtClean="0">
                <a:solidFill>
                  <a:srgbClr val="000080"/>
                </a:solidFill>
              </a:rPr>
              <a:t>]:</a:t>
            </a:r>
            <a:r>
              <a:rPr lang="en-US" sz="2800" dirty="0" smtClean="0"/>
              <a:t> squares</a:t>
            </a:r>
          </a:p>
          <a:p>
            <a:r>
              <a:rPr lang="en-US" sz="2800" dirty="0" smtClean="0">
                <a:solidFill>
                  <a:srgbClr val="8B0000"/>
                </a:solidFill>
              </a:rPr>
              <a:t>Out[</a:t>
            </a:r>
            <a:r>
              <a:rPr lang="en-US" sz="2800" b="1" dirty="0" smtClean="0">
                <a:solidFill>
                  <a:srgbClr val="8B0000"/>
                </a:solidFill>
              </a:rPr>
              <a:t>52</a:t>
            </a:r>
            <a:r>
              <a:rPr lang="en-US" sz="2800" dirty="0" smtClean="0">
                <a:solidFill>
                  <a:srgbClr val="8B0000"/>
                </a:solidFill>
              </a:rPr>
              <a:t>]:</a:t>
            </a:r>
            <a:r>
              <a:rPr lang="en-US" sz="2800" dirty="0" smtClean="0"/>
              <a:t> [0, 1, 4, 9, 16]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00100" y="4760107"/>
            <a:ext cx="7886700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80"/>
                </a:solidFill>
              </a:rPr>
              <a:t>In [</a:t>
            </a:r>
            <a:r>
              <a:rPr lang="en-US" sz="2800" b="1" dirty="0" smtClean="0">
                <a:solidFill>
                  <a:srgbClr val="000080"/>
                </a:solidFill>
              </a:rPr>
              <a:t>64</a:t>
            </a:r>
            <a:r>
              <a:rPr lang="en-US" sz="2800" dirty="0" smtClean="0">
                <a:solidFill>
                  <a:srgbClr val="000080"/>
                </a:solidFill>
              </a:rPr>
              <a:t>]:</a:t>
            </a:r>
            <a:r>
              <a:rPr lang="en-US" sz="2800" dirty="0" smtClean="0"/>
              <a:t> for x in range(5): squares[x] = x * x</a:t>
            </a:r>
          </a:p>
          <a:p>
            <a:r>
              <a:rPr lang="en-US" sz="2800" dirty="0" smtClean="0">
                <a:solidFill>
                  <a:srgbClr val="000080"/>
                </a:solidFill>
              </a:rPr>
              <a:t>    ...:</a:t>
            </a:r>
            <a:r>
              <a:rPr lang="en-US" sz="2800" dirty="0" smtClean="0"/>
              <a:t> squares</a:t>
            </a:r>
          </a:p>
          <a:p>
            <a:r>
              <a:rPr lang="en-US" sz="2800" dirty="0" smtClean="0">
                <a:solidFill>
                  <a:srgbClr val="8B0000"/>
                </a:solidFill>
              </a:rPr>
              <a:t>Out[</a:t>
            </a:r>
            <a:r>
              <a:rPr lang="en-US" sz="2800" b="1" dirty="0" smtClean="0">
                <a:solidFill>
                  <a:srgbClr val="8B0000"/>
                </a:solidFill>
              </a:rPr>
              <a:t>64</a:t>
            </a:r>
            <a:r>
              <a:rPr lang="en-US" sz="2800" dirty="0" smtClean="0">
                <a:solidFill>
                  <a:srgbClr val="8B0000"/>
                </a:solidFill>
              </a:rPr>
              <a:t>]:</a:t>
            </a:r>
            <a:r>
              <a:rPr lang="en-US" sz="2800" dirty="0" smtClean="0"/>
              <a:t> [0, 1, 4, 9, 16]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07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 - 2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3692497"/>
            <a:ext cx="79604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68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</a:t>
            </a:r>
            <a:r>
              <a:rPr lang="en-US" sz="2400" dirty="0" err="1" smtClean="0"/>
              <a:t>even_numbers</a:t>
            </a:r>
            <a:r>
              <a:rPr lang="en-US" sz="2400" dirty="0" smtClean="0"/>
              <a:t> = []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69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for x in range(5):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		if x % 2 == 0: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			</a:t>
            </a:r>
            <a:r>
              <a:rPr lang="en-US" sz="2400" dirty="0" err="1" smtClean="0"/>
              <a:t>even_numbers.append</a:t>
            </a:r>
            <a:r>
              <a:rPr lang="en-US" sz="2400" dirty="0" smtClean="0"/>
              <a:t>(x)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...:</a:t>
            </a:r>
            <a:r>
              <a:rPr lang="en-US" sz="2400" dirty="0" smtClean="0"/>
              <a:t> </a:t>
            </a:r>
            <a:r>
              <a:rPr lang="en-US" sz="2400" dirty="0" err="1" smtClean="0"/>
              <a:t>even_numbers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B0000"/>
                </a:solidFill>
              </a:rPr>
              <a:t>Out[</a:t>
            </a:r>
            <a:r>
              <a:rPr lang="en-US" sz="2400" b="1" dirty="0" smtClean="0">
                <a:solidFill>
                  <a:srgbClr val="8B0000"/>
                </a:solidFill>
              </a:rPr>
              <a:t>69</a:t>
            </a:r>
            <a:r>
              <a:rPr lang="en-US" sz="2400" dirty="0" smtClean="0">
                <a:solidFill>
                  <a:srgbClr val="8B0000"/>
                </a:solidFill>
              </a:rPr>
              <a:t>]:</a:t>
            </a:r>
            <a:r>
              <a:rPr lang="en-US" sz="2400" dirty="0" smtClean="0"/>
              <a:t> [0, 2, 4]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28650" y="2228671"/>
            <a:ext cx="8319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65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</a:t>
            </a:r>
            <a:r>
              <a:rPr lang="en-US" sz="2400" dirty="0" err="1" smtClean="0"/>
              <a:t>even_numbers</a:t>
            </a:r>
            <a:r>
              <a:rPr lang="en-US" sz="2400" dirty="0" smtClean="0"/>
              <a:t> = [x for x in range(5) if x % 2 == 0]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66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</a:t>
            </a:r>
            <a:r>
              <a:rPr lang="en-US" sz="2400" dirty="0" err="1" smtClean="0"/>
              <a:t>even_numbers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B0000"/>
                </a:solidFill>
              </a:rPr>
              <a:t>Out[</a:t>
            </a:r>
            <a:r>
              <a:rPr lang="en-US" sz="2400" b="1" dirty="0" smtClean="0">
                <a:solidFill>
                  <a:srgbClr val="8B0000"/>
                </a:solidFill>
              </a:rPr>
              <a:t>66</a:t>
            </a:r>
            <a:r>
              <a:rPr lang="en-US" sz="2400" dirty="0" smtClean="0">
                <a:solidFill>
                  <a:srgbClr val="8B0000"/>
                </a:solidFill>
              </a:rPr>
              <a:t>]:</a:t>
            </a:r>
            <a:r>
              <a:rPr lang="en-US" sz="2400" dirty="0" smtClean="0"/>
              <a:t> [0, 2, 4]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Can also be used to filter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More complex examples: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501" y="2261787"/>
            <a:ext cx="67091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# create 100 pairs (0,0) (0,1) ... (9,8), (9,9) 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pairs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[(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range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	 	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range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# only pairs with x &lt; y,   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# range(lo, hi) equals </a:t>
            </a:r>
          </a:p>
          <a:p>
            <a:r>
              <a:rPr lang="es-E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# [lo, lo + 1, ..., </a:t>
            </a:r>
            <a:r>
              <a:rPr lang="es-ES" sz="20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lang="es-ES" sz="2000" b="1" dirty="0" smtClean="0">
                <a:solidFill>
                  <a:srgbClr val="008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- 1] 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increasing_pairs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[(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range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r>
              <a:rPr lang="es-E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0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s-E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endParaRPr lang="es-ES" sz="2000" b="1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Functools</a:t>
            </a:r>
            <a:r>
              <a:rPr lang="en-US" dirty="0" smtClean="0"/>
              <a:t>: </a:t>
            </a:r>
            <a:r>
              <a:rPr lang="en-US" b="1" dirty="0" smtClean="0"/>
              <a:t>map</a:t>
            </a:r>
            <a:r>
              <a:rPr lang="en-US" dirty="0" smtClean="0"/>
              <a:t>, reduce,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Do not confuse with </a:t>
            </a:r>
            <a:r>
              <a:rPr lang="en-US" dirty="0" err="1" smtClean="0"/>
              <a:t>MapReduce</a:t>
            </a:r>
            <a:r>
              <a:rPr lang="en-US" dirty="0" smtClean="0"/>
              <a:t> in big data</a:t>
            </a:r>
          </a:p>
          <a:p>
            <a:r>
              <a:rPr lang="en-US" dirty="0" smtClean="0"/>
              <a:t>Convenient tools in python to apply function to sequences of data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map(</a:t>
            </a:r>
            <a:r>
              <a:rPr lang="en-US" i="1" dirty="0" err="1" smtClean="0"/>
              <a:t>function_to_apply</a:t>
            </a:r>
            <a:r>
              <a:rPr lang="en-US" i="1" dirty="0"/>
              <a:t>, </a:t>
            </a:r>
            <a:r>
              <a:rPr lang="en-US" i="1" dirty="0" err="1"/>
              <a:t>list_of_inputs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items </a:t>
            </a:r>
            <a:r>
              <a:rPr lang="en-US" b="1" dirty="0"/>
              <a:t>=</a:t>
            </a:r>
            <a:r>
              <a:rPr lang="en-US" dirty="0"/>
              <a:t> [1, 2, 3, 4, 5] </a:t>
            </a:r>
            <a:br>
              <a:rPr lang="en-US" dirty="0"/>
            </a:br>
            <a:r>
              <a:rPr lang="en-US" dirty="0" smtClean="0"/>
              <a:t>squared </a:t>
            </a:r>
            <a:r>
              <a:rPr lang="en-US" b="1" dirty="0"/>
              <a:t>=</a:t>
            </a:r>
            <a:r>
              <a:rPr lang="en-US" dirty="0"/>
              <a:t> [] </a:t>
            </a:r>
            <a:br>
              <a:rPr lang="en-US" dirty="0"/>
            </a:b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items: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squared</a:t>
            </a:r>
            <a:r>
              <a:rPr lang="en-US" b="1" dirty="0" err="1" smtClean="0"/>
              <a:t>.</a:t>
            </a:r>
            <a:r>
              <a:rPr lang="en-US" dirty="0" err="1" smtClean="0"/>
              <a:t>append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b="1" dirty="0"/>
              <a:t>**</a:t>
            </a:r>
            <a:r>
              <a:rPr lang="en-US" dirty="0"/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#using map allows us to implement in simpler way</a:t>
            </a:r>
          </a:p>
          <a:p>
            <a:pPr marL="0" indent="0">
              <a:buNone/>
            </a:pPr>
            <a:r>
              <a:rPr lang="en-US" dirty="0" smtClean="0"/>
              <a:t>items </a:t>
            </a:r>
            <a:r>
              <a:rPr lang="en-US" b="1" dirty="0"/>
              <a:t>=</a:t>
            </a:r>
            <a:r>
              <a:rPr lang="en-US" dirty="0"/>
              <a:t> [1, 2, 3, 4, 5]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squared </a:t>
            </a:r>
            <a:r>
              <a:rPr lang="en-US" b="1" dirty="0"/>
              <a:t>=</a:t>
            </a:r>
            <a:r>
              <a:rPr lang="en-US" dirty="0"/>
              <a:t> list(map(</a:t>
            </a:r>
            <a:r>
              <a:rPr lang="en-US" b="1" dirty="0"/>
              <a:t>lambda</a:t>
            </a:r>
            <a:r>
              <a:rPr lang="en-US" dirty="0"/>
              <a:t> x: x</a:t>
            </a:r>
            <a:r>
              <a:rPr lang="en-US" b="1" dirty="0"/>
              <a:t>**</a:t>
            </a:r>
            <a:r>
              <a:rPr lang="en-US" dirty="0"/>
              <a:t>2, items))</a:t>
            </a:r>
            <a:endParaRPr lang="en-US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69976" y="4096871"/>
            <a:ext cx="4966447" cy="123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b="1" dirty="0" smtClean="0">
                <a:solidFill>
                  <a:srgbClr val="FF0000"/>
                </a:solidFill>
              </a:rPr>
              <a:t>lambda</a:t>
            </a:r>
            <a:r>
              <a:rPr lang="en-US" b="1" dirty="0" smtClean="0"/>
              <a:t>   </a:t>
            </a:r>
            <a:r>
              <a:rPr lang="en-US" b="1" dirty="0" err="1" smtClean="0"/>
              <a:t>argument_list</a:t>
            </a:r>
            <a:r>
              <a:rPr lang="en-US" b="1" dirty="0" smtClean="0"/>
              <a:t>: expression  </a:t>
            </a:r>
            <a:endParaRPr lang="en-US" dirty="0" smtClean="0"/>
          </a:p>
          <a:p>
            <a:r>
              <a:rPr lang="en-US" sz="1400" dirty="0"/>
              <a:t>lambda function is a way to create small anonymous functions, i.e. functions without a name. These functions are throw-away functions, i.e. they are just needed where they have been created.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296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You have the following list of Celsius values, and generate Fahrenheit equivalent values using map and lambda function. </a:t>
            </a:r>
          </a:p>
          <a:p>
            <a:pPr marL="0" indent="0">
              <a:buNone/>
            </a:pPr>
            <a:r>
              <a:rPr lang="en-US" dirty="0" smtClean="0"/>
              <a:t>    Celsius </a:t>
            </a:r>
            <a:r>
              <a:rPr lang="en-US" dirty="0"/>
              <a:t>= [39.2, 36.5, 37.3, 37.8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F = ((9/5)*C) + 32</a:t>
            </a:r>
          </a:p>
        </p:txBody>
      </p:sp>
    </p:spTree>
    <p:extLst>
      <p:ext uri="{BB962C8B-B14F-4D97-AF65-F5344CB8AC3E}">
        <p14:creationId xmlns:p14="http://schemas.microsoft.com/office/powerpoint/2010/main" val="19290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7526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long_winded_computation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6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7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8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				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9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11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12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13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14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				15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16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17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18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19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2819400"/>
            <a:ext cx="75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list_of_lists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6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7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8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9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]]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easier_to_read_list_of_lists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	</a:t>
            </a:r>
          </a:p>
          <a:p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6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</a:t>
            </a:r>
            <a:endParaRPr lang="en-US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7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8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9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Whitespace is ignored inside parentheses and brackets.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47244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Alternatively: 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long_winded_computation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3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4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6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7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8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\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	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9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11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12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13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14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\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	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15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16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17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18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19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Functools</a:t>
            </a:r>
            <a:r>
              <a:rPr lang="en-US" dirty="0" smtClean="0"/>
              <a:t>: </a:t>
            </a:r>
            <a:r>
              <a:rPr lang="en-US" b="1" dirty="0" smtClean="0"/>
              <a:t>map</a:t>
            </a:r>
            <a:r>
              <a:rPr lang="en-US" dirty="0" smtClean="0"/>
              <a:t>, reduce,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Instead of a list of inputs we can even have a list of </a:t>
            </a:r>
            <a:r>
              <a:rPr lang="en-US" dirty="0" smtClean="0"/>
              <a:t>functions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sz="2000" b="1" dirty="0" err="1"/>
              <a:t>def</a:t>
            </a:r>
            <a:r>
              <a:rPr lang="en-US" sz="2000" dirty="0"/>
              <a:t> </a:t>
            </a:r>
            <a:r>
              <a:rPr lang="en-US" sz="2000" b="1" dirty="0"/>
              <a:t>multiply</a:t>
            </a:r>
            <a:r>
              <a:rPr lang="en-US" sz="2000" dirty="0"/>
              <a:t>(x):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return</a:t>
            </a:r>
            <a:r>
              <a:rPr lang="en-US" sz="2000" dirty="0" smtClean="0"/>
              <a:t> </a:t>
            </a:r>
            <a:r>
              <a:rPr lang="en-US" sz="2000" dirty="0"/>
              <a:t>(x</a:t>
            </a:r>
            <a:r>
              <a:rPr lang="en-US" sz="2000" b="1" dirty="0"/>
              <a:t>*</a:t>
            </a:r>
            <a:r>
              <a:rPr lang="en-US" sz="2000" dirty="0"/>
              <a:t>x)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 smtClean="0"/>
              <a:t>def</a:t>
            </a:r>
            <a:r>
              <a:rPr lang="en-US" sz="2000" dirty="0" smtClean="0"/>
              <a:t> </a:t>
            </a:r>
            <a:r>
              <a:rPr lang="en-US" sz="2000" b="1" dirty="0"/>
              <a:t>add</a:t>
            </a:r>
            <a:r>
              <a:rPr lang="en-US" sz="2000" dirty="0"/>
              <a:t>(x):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return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x</a:t>
            </a:r>
            <a:r>
              <a:rPr lang="en-US" sz="2000" b="1" dirty="0" err="1"/>
              <a:t>+</a:t>
            </a:r>
            <a:r>
              <a:rPr lang="en-US" sz="2000" dirty="0" err="1"/>
              <a:t>x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funcs</a:t>
            </a:r>
            <a:r>
              <a:rPr lang="en-US" sz="2000" dirty="0" smtClean="0"/>
              <a:t> </a:t>
            </a:r>
            <a:r>
              <a:rPr lang="en-US" sz="2000" b="1" dirty="0"/>
              <a:t>=</a:t>
            </a:r>
            <a:r>
              <a:rPr lang="en-US" sz="2000" dirty="0"/>
              <a:t> [multiply, add]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b="1" dirty="0"/>
              <a:t>in</a:t>
            </a:r>
            <a:r>
              <a:rPr lang="en-US" sz="2000" dirty="0"/>
              <a:t> range(5):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value </a:t>
            </a:r>
            <a:r>
              <a:rPr lang="en-US" sz="2000" b="1" dirty="0"/>
              <a:t>=</a:t>
            </a:r>
            <a:r>
              <a:rPr lang="en-US" sz="2000" dirty="0"/>
              <a:t> </a:t>
            </a:r>
            <a:r>
              <a:rPr lang="en-US" sz="2000" dirty="0" smtClean="0"/>
              <a:t>list(map(</a:t>
            </a:r>
            <a:r>
              <a:rPr lang="en-US" sz="2000" b="1" dirty="0" smtClean="0"/>
              <a:t>lambda</a:t>
            </a:r>
            <a:r>
              <a:rPr lang="en-US" sz="2000" dirty="0" smtClean="0"/>
              <a:t> a: a(</a:t>
            </a:r>
            <a:r>
              <a:rPr lang="en-US" sz="2000" dirty="0" err="1" smtClean="0"/>
              <a:t>i</a:t>
            </a:r>
            <a:r>
              <a:rPr lang="en-US" sz="2000" dirty="0"/>
              <a:t>), </a:t>
            </a:r>
            <a:r>
              <a:rPr lang="en-US" sz="2000" dirty="0" err="1"/>
              <a:t>funcs</a:t>
            </a:r>
            <a:r>
              <a:rPr lang="en-US" sz="2000" dirty="0"/>
              <a:t>))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print(value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# </a:t>
            </a:r>
            <a:r>
              <a:rPr lang="en-US" sz="2000" i="1" dirty="0"/>
              <a:t>Output: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# </a:t>
            </a:r>
            <a:r>
              <a:rPr lang="en-US" sz="2000" i="1" dirty="0"/>
              <a:t>[0, 0]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# </a:t>
            </a:r>
            <a:r>
              <a:rPr lang="en-US" sz="2000" i="1" dirty="0"/>
              <a:t>[1, 2]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# </a:t>
            </a:r>
            <a:r>
              <a:rPr lang="en-US" sz="2000" i="1" dirty="0"/>
              <a:t>[4, 4]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# </a:t>
            </a:r>
            <a:r>
              <a:rPr lang="en-US" sz="2000" i="1" dirty="0"/>
              <a:t>[9, 6]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# </a:t>
            </a:r>
            <a:r>
              <a:rPr lang="en-US" sz="2000" i="1" dirty="0"/>
              <a:t>[16, 8]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5514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Functools</a:t>
            </a:r>
            <a:r>
              <a:rPr lang="en-US" dirty="0" smtClean="0"/>
              <a:t>: map, reduce, </a:t>
            </a:r>
            <a:r>
              <a:rPr lang="en-US" b="1" dirty="0" smtClean="0"/>
              <a:t>filter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name suggests, filter creates a list of elements for which a function returns true. Here is a short and concise example: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28650" y="3429000"/>
            <a:ext cx="8129868" cy="156966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number_list</a:t>
            </a:r>
            <a:r>
              <a:rPr lang="en-US" sz="2400" dirty="0" smtClean="0"/>
              <a:t> </a:t>
            </a:r>
            <a:r>
              <a:rPr lang="en-US" sz="2400" b="1" dirty="0"/>
              <a:t>=</a:t>
            </a:r>
            <a:r>
              <a:rPr lang="en-US" sz="2400" dirty="0"/>
              <a:t> range(</a:t>
            </a:r>
            <a:r>
              <a:rPr lang="en-US" sz="2400" b="1" dirty="0"/>
              <a:t>-</a:t>
            </a:r>
            <a:r>
              <a:rPr lang="en-US" sz="2400" dirty="0"/>
              <a:t>5, 5) </a:t>
            </a:r>
            <a:endParaRPr lang="en-US" sz="2400" dirty="0" smtClean="0"/>
          </a:p>
          <a:p>
            <a:r>
              <a:rPr lang="en-US" sz="2400" dirty="0" err="1" smtClean="0"/>
              <a:t>less_than_zero</a:t>
            </a:r>
            <a:r>
              <a:rPr lang="en-US" sz="2400" dirty="0" smtClean="0"/>
              <a:t> </a:t>
            </a:r>
            <a:r>
              <a:rPr lang="en-US" sz="2400" b="1" dirty="0"/>
              <a:t>=</a:t>
            </a:r>
            <a:r>
              <a:rPr lang="en-US" sz="2400" dirty="0"/>
              <a:t> list(filter(</a:t>
            </a:r>
            <a:r>
              <a:rPr lang="en-US" sz="2400" b="1" dirty="0"/>
              <a:t>lambda</a:t>
            </a:r>
            <a:r>
              <a:rPr lang="en-US" sz="2400" dirty="0"/>
              <a:t> x: x </a:t>
            </a:r>
            <a:r>
              <a:rPr lang="en-US" sz="2400" b="1" dirty="0"/>
              <a:t>&lt;</a:t>
            </a:r>
            <a:r>
              <a:rPr lang="en-US" sz="2400" dirty="0"/>
              <a:t> 0, </a:t>
            </a:r>
            <a:r>
              <a:rPr lang="en-US" sz="2400" dirty="0" err="1"/>
              <a:t>number_list</a:t>
            </a:r>
            <a:r>
              <a:rPr lang="en-US" sz="2400" dirty="0"/>
              <a:t>)) print(</a:t>
            </a:r>
            <a:r>
              <a:rPr lang="en-US" sz="2400" dirty="0" err="1"/>
              <a:t>less_than_zero</a:t>
            </a:r>
            <a:r>
              <a:rPr lang="en-US" sz="2400" dirty="0"/>
              <a:t>) </a:t>
            </a:r>
            <a:endParaRPr lang="en-US" sz="2400" dirty="0" smtClean="0"/>
          </a:p>
          <a:p>
            <a:r>
              <a:rPr lang="en-US" sz="2400" i="1" dirty="0" smtClean="0"/>
              <a:t># </a:t>
            </a:r>
            <a:r>
              <a:rPr lang="en-US" sz="2400" i="1" dirty="0"/>
              <a:t>Output: [-5, -4, -3, -2, -1]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85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379" y="2551020"/>
            <a:ext cx="2785421" cy="150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Functools</a:t>
            </a:r>
            <a:r>
              <a:rPr lang="en-US" dirty="0" smtClean="0"/>
              <a:t>: map, </a:t>
            </a:r>
            <a:r>
              <a:rPr lang="en-US" b="1" dirty="0" smtClean="0"/>
              <a:t>reduce</a:t>
            </a:r>
            <a:r>
              <a:rPr lang="en-US" dirty="0" smtClean="0"/>
              <a:t>,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4351338"/>
          </a:xfrm>
        </p:spPr>
        <p:txBody>
          <a:bodyPr/>
          <a:lstStyle/>
          <a:p>
            <a:r>
              <a:rPr lang="en-US" dirty="0"/>
              <a:t>The function reduce(</a:t>
            </a:r>
            <a:r>
              <a:rPr lang="en-US" dirty="0" err="1"/>
              <a:t>func</a:t>
            </a:r>
            <a:r>
              <a:rPr lang="en-US" dirty="0"/>
              <a:t>, </a:t>
            </a:r>
            <a:r>
              <a:rPr lang="en-US" dirty="0" err="1"/>
              <a:t>seq</a:t>
            </a:r>
            <a:r>
              <a:rPr lang="en-US" dirty="0"/>
              <a:t>) continually applies the function </a:t>
            </a:r>
            <a:r>
              <a:rPr lang="en-US" dirty="0" err="1"/>
              <a:t>func</a:t>
            </a:r>
            <a:r>
              <a:rPr lang="en-US" dirty="0"/>
              <a:t>() to the sequence seq. It returns a single value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s-ES" dirty="0"/>
              <a:t>&gt;&gt;&gt; reduce(lambda </a:t>
            </a:r>
            <a:r>
              <a:rPr lang="es-ES" dirty="0" err="1"/>
              <a:t>x,y</a:t>
            </a:r>
            <a:r>
              <a:rPr lang="es-ES" dirty="0"/>
              <a:t>: </a:t>
            </a:r>
            <a:r>
              <a:rPr lang="es-ES" dirty="0" err="1"/>
              <a:t>x+y</a:t>
            </a:r>
            <a:r>
              <a:rPr lang="es-ES" dirty="0"/>
              <a:t>, [47,11,42,13])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#output : 113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46846" y="3523130"/>
            <a:ext cx="6553201" cy="31700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Determining the maximum of a </a:t>
            </a:r>
            <a:r>
              <a:rPr lang="en-US" sz="2000" dirty="0" smtClean="0"/>
              <a:t>list </a:t>
            </a:r>
            <a:r>
              <a:rPr lang="en-US" sz="2000" dirty="0"/>
              <a:t>of numerical values by using </a:t>
            </a:r>
            <a:r>
              <a:rPr lang="en-US" sz="2000" dirty="0" smtClean="0"/>
              <a:t>reduce:</a:t>
            </a:r>
          </a:p>
          <a:p>
            <a:r>
              <a:rPr lang="en-US" sz="2000" dirty="0"/>
              <a:t>&gt;&gt;&gt; f = lambda </a:t>
            </a:r>
            <a:r>
              <a:rPr lang="en-US" sz="2000" dirty="0" err="1"/>
              <a:t>a,b</a:t>
            </a:r>
            <a:r>
              <a:rPr lang="en-US" sz="2000" dirty="0"/>
              <a:t>: a if (a &gt; b) else b </a:t>
            </a:r>
            <a:endParaRPr lang="en-US" sz="2000" dirty="0" smtClean="0"/>
          </a:p>
          <a:p>
            <a:r>
              <a:rPr lang="en-US" sz="2000" dirty="0" smtClean="0"/>
              <a:t>&gt;&gt;&gt; </a:t>
            </a:r>
            <a:r>
              <a:rPr lang="en-US" sz="2000" dirty="0"/>
              <a:t>from </a:t>
            </a:r>
            <a:r>
              <a:rPr lang="en-US" sz="2000" dirty="0" err="1"/>
              <a:t>functools</a:t>
            </a:r>
            <a:r>
              <a:rPr lang="en-US" sz="2000" dirty="0"/>
              <a:t> import </a:t>
            </a:r>
            <a:r>
              <a:rPr lang="en-US" sz="2000" dirty="0" smtClean="0"/>
              <a:t>reduce</a:t>
            </a:r>
            <a:br>
              <a:rPr lang="en-US" sz="2000" dirty="0" smtClean="0"/>
            </a:br>
            <a:r>
              <a:rPr lang="en-US" sz="2000" dirty="0" smtClean="0"/>
              <a:t>&gt;&gt;&gt; reduce(f</a:t>
            </a:r>
            <a:r>
              <a:rPr lang="en-US" sz="2000" dirty="0"/>
              <a:t>, [47,11,42,102,13]) </a:t>
            </a:r>
            <a:endParaRPr lang="en-US" sz="2000" dirty="0" smtClean="0"/>
          </a:p>
          <a:p>
            <a:r>
              <a:rPr lang="en-US" sz="2000" dirty="0" smtClean="0"/>
              <a:t>#output: 102</a:t>
            </a:r>
          </a:p>
          <a:p>
            <a:endParaRPr lang="en-US" sz="2000" dirty="0"/>
          </a:p>
          <a:p>
            <a:r>
              <a:rPr lang="en-US" sz="2000" dirty="0"/>
              <a:t>Calculating the sum of the numbers from 1 to 100</a:t>
            </a:r>
            <a:r>
              <a:rPr lang="en-US" sz="2000" dirty="0" smtClean="0"/>
              <a:t>:</a:t>
            </a:r>
          </a:p>
          <a:p>
            <a:r>
              <a:rPr lang="es-ES" sz="2000" dirty="0"/>
              <a:t>&gt;&gt;&gt; reduce(lambda x, y: </a:t>
            </a:r>
            <a:r>
              <a:rPr lang="es-ES" sz="2000" dirty="0" err="1"/>
              <a:t>x+y</a:t>
            </a:r>
            <a:r>
              <a:rPr lang="es-ES" sz="2000" dirty="0"/>
              <a:t>, </a:t>
            </a:r>
            <a:r>
              <a:rPr lang="es-ES" sz="2000" dirty="0" err="1"/>
              <a:t>range</a:t>
            </a:r>
            <a:r>
              <a:rPr lang="es-ES" sz="2000" dirty="0"/>
              <a:t>(1,101)) </a:t>
            </a:r>
            <a:endParaRPr lang="es-ES" sz="2000" dirty="0" smtClean="0"/>
          </a:p>
          <a:p>
            <a:r>
              <a:rPr lang="es-ES" sz="2000" dirty="0" smtClean="0"/>
              <a:t>#output: 5050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8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Useful to combined multiple lists into a list of </a:t>
            </a:r>
            <a:r>
              <a:rPr lang="en-US" dirty="0" err="1" smtClean="0"/>
              <a:t>tuples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266147"/>
            <a:ext cx="7829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238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list(zip(['a', 'b', 'c'], [1, 2, 3], ['A', 'B', 'C']))</a:t>
            </a:r>
          </a:p>
          <a:p>
            <a:r>
              <a:rPr lang="en-US" sz="2400" dirty="0" smtClean="0">
                <a:solidFill>
                  <a:srgbClr val="8B0000"/>
                </a:solidFill>
              </a:rPr>
              <a:t>Out[</a:t>
            </a:r>
            <a:r>
              <a:rPr lang="en-US" sz="2400" b="1" dirty="0" smtClean="0">
                <a:solidFill>
                  <a:srgbClr val="8B0000"/>
                </a:solidFill>
              </a:rPr>
              <a:t>238</a:t>
            </a:r>
            <a:r>
              <a:rPr lang="en-US" sz="2400" dirty="0" smtClean="0">
                <a:solidFill>
                  <a:srgbClr val="8B0000"/>
                </a:solidFill>
              </a:rPr>
              <a:t>]:</a:t>
            </a:r>
            <a:r>
              <a:rPr lang="en-US" sz="2400" dirty="0" smtClean="0"/>
              <a:t> [('a', 1, 'A'), ('b', 2, 'B'), ('c', 3, 'C')]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38100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80"/>
                </a:solidFill>
              </a:rPr>
              <a:t>In [</a:t>
            </a:r>
            <a:r>
              <a:rPr lang="en-US" sz="2400" b="1" dirty="0" smtClean="0">
                <a:solidFill>
                  <a:srgbClr val="000080"/>
                </a:solidFill>
              </a:rPr>
              <a:t>245</a:t>
            </a:r>
            <a:r>
              <a:rPr lang="en-US" sz="2400" dirty="0" smtClean="0">
                <a:solidFill>
                  <a:srgbClr val="000080"/>
                </a:solidFill>
              </a:rPr>
              <a:t>]:</a:t>
            </a:r>
            <a:r>
              <a:rPr lang="en-US" sz="2400" dirty="0" smtClean="0"/>
              <a:t> names = ['James', 'Tom', 'Mary']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 ...:</a:t>
            </a:r>
            <a:r>
              <a:rPr lang="en-US" sz="2400" dirty="0" smtClean="0"/>
              <a:t> grades = [100, 90, 95]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 ...:</a:t>
            </a:r>
            <a:r>
              <a:rPr lang="en-US" sz="2400" dirty="0" smtClean="0"/>
              <a:t> list(zip(names, grades))</a:t>
            </a:r>
          </a:p>
          <a:p>
            <a:r>
              <a:rPr lang="en-US" sz="2400" dirty="0" smtClean="0">
                <a:solidFill>
                  <a:srgbClr val="000080"/>
                </a:solidFill>
              </a:rPr>
              <a:t>     ...: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8B0000"/>
                </a:solidFill>
              </a:rPr>
              <a:t>Out[</a:t>
            </a:r>
            <a:r>
              <a:rPr lang="en-US" sz="2400" b="1" dirty="0" smtClean="0">
                <a:solidFill>
                  <a:srgbClr val="8B0000"/>
                </a:solidFill>
              </a:rPr>
              <a:t>245</a:t>
            </a:r>
            <a:r>
              <a:rPr lang="en-US" sz="2400" dirty="0" smtClean="0">
                <a:solidFill>
                  <a:srgbClr val="8B0000"/>
                </a:solidFill>
              </a:rPr>
              <a:t>]:</a:t>
            </a:r>
            <a:r>
              <a:rPr lang="en-US" sz="2400" dirty="0" smtClean="0"/>
              <a:t> [('James', 100), ('Tom', 90), ('Mary', 95)]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86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unpacking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zip(*[a, </a:t>
            </a:r>
            <a:r>
              <a:rPr lang="en-US" dirty="0" err="1" smtClean="0"/>
              <a:t>b,c</a:t>
            </a:r>
            <a:r>
              <a:rPr lang="en-US" dirty="0" smtClean="0"/>
              <a:t>]) same as zip(a, b, c)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362200"/>
            <a:ext cx="510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80"/>
                </a:solidFill>
              </a:rPr>
              <a:t>In [</a:t>
            </a:r>
            <a:r>
              <a:rPr lang="en-US" sz="2000" b="1" dirty="0" smtClean="0">
                <a:solidFill>
                  <a:srgbClr val="000080"/>
                </a:solidFill>
              </a:rPr>
              <a:t>252</a:t>
            </a:r>
            <a:r>
              <a:rPr lang="en-US" sz="2000" dirty="0" smtClean="0">
                <a:solidFill>
                  <a:srgbClr val="000080"/>
                </a:solidFill>
              </a:rPr>
              <a:t>]:</a:t>
            </a:r>
            <a:r>
              <a:rPr lang="en-US" sz="2000" dirty="0" smtClean="0"/>
              <a:t> </a:t>
            </a:r>
            <a:r>
              <a:rPr lang="en-US" sz="2000" dirty="0" err="1" smtClean="0"/>
              <a:t>gradeBook</a:t>
            </a:r>
            <a:r>
              <a:rPr lang="en-US" sz="2000" dirty="0" smtClean="0"/>
              <a:t> = [['James', 100], </a:t>
            </a:r>
          </a:p>
          <a:p>
            <a:r>
              <a:rPr lang="en-US" sz="2000" dirty="0" smtClean="0"/>
              <a:t>			       ['Tom', 90], </a:t>
            </a:r>
          </a:p>
          <a:p>
            <a:r>
              <a:rPr lang="en-US" sz="2000" dirty="0" smtClean="0"/>
              <a:t>			       ['Mary', 95]]</a:t>
            </a:r>
          </a:p>
          <a:p>
            <a:r>
              <a:rPr lang="en-US" sz="2000" dirty="0" smtClean="0">
                <a:solidFill>
                  <a:srgbClr val="000080"/>
                </a:solidFill>
              </a:rPr>
              <a:t>     ...:</a:t>
            </a:r>
            <a:r>
              <a:rPr lang="en-US" sz="2000" dirty="0" smtClean="0"/>
              <a:t> [names, grades]=zip(*</a:t>
            </a:r>
            <a:r>
              <a:rPr lang="en-US" sz="2000" dirty="0" err="1" smtClean="0"/>
              <a:t>gradeBook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olidFill>
                  <a:srgbClr val="000080"/>
                </a:solidFill>
              </a:rPr>
              <a:t>In [</a:t>
            </a:r>
            <a:r>
              <a:rPr lang="en-US" sz="2000" b="1" dirty="0" smtClean="0">
                <a:solidFill>
                  <a:srgbClr val="000080"/>
                </a:solidFill>
              </a:rPr>
              <a:t>253</a:t>
            </a:r>
            <a:r>
              <a:rPr lang="en-US" sz="2000" dirty="0" smtClean="0">
                <a:solidFill>
                  <a:srgbClr val="000080"/>
                </a:solidFill>
              </a:rPr>
              <a:t>]:</a:t>
            </a:r>
            <a:r>
              <a:rPr lang="en-US" sz="2000" dirty="0" smtClean="0"/>
              <a:t> names</a:t>
            </a:r>
          </a:p>
          <a:p>
            <a:r>
              <a:rPr lang="en-US" sz="2000" dirty="0" smtClean="0">
                <a:solidFill>
                  <a:srgbClr val="8B0000"/>
                </a:solidFill>
              </a:rPr>
              <a:t>Out[</a:t>
            </a:r>
            <a:r>
              <a:rPr lang="en-US" sz="2000" b="1" dirty="0" smtClean="0">
                <a:solidFill>
                  <a:srgbClr val="8B0000"/>
                </a:solidFill>
              </a:rPr>
              <a:t>253</a:t>
            </a:r>
            <a:r>
              <a:rPr lang="en-US" sz="2000" dirty="0" smtClean="0">
                <a:solidFill>
                  <a:srgbClr val="8B0000"/>
                </a:solidFill>
              </a:rPr>
              <a:t>]:</a:t>
            </a:r>
            <a:r>
              <a:rPr lang="en-US" sz="2000" dirty="0" smtClean="0"/>
              <a:t> ('James', 'Tom', 'Mary')</a:t>
            </a:r>
          </a:p>
          <a:p>
            <a:r>
              <a:rPr lang="en-US" sz="2000" dirty="0" smtClean="0">
                <a:solidFill>
                  <a:srgbClr val="000080"/>
                </a:solidFill>
              </a:rPr>
              <a:t>In [</a:t>
            </a:r>
            <a:r>
              <a:rPr lang="en-US" sz="2000" b="1" dirty="0" smtClean="0">
                <a:solidFill>
                  <a:srgbClr val="000080"/>
                </a:solidFill>
              </a:rPr>
              <a:t>254</a:t>
            </a:r>
            <a:r>
              <a:rPr lang="en-US" sz="2000" dirty="0" smtClean="0">
                <a:solidFill>
                  <a:srgbClr val="000080"/>
                </a:solidFill>
              </a:rPr>
              <a:t>]:</a:t>
            </a:r>
            <a:r>
              <a:rPr lang="en-US" sz="2000" dirty="0" smtClean="0"/>
              <a:t> grades</a:t>
            </a:r>
          </a:p>
          <a:p>
            <a:r>
              <a:rPr lang="en-US" sz="2000" dirty="0" smtClean="0">
                <a:solidFill>
                  <a:srgbClr val="8B0000"/>
                </a:solidFill>
              </a:rPr>
              <a:t>Out[</a:t>
            </a:r>
            <a:r>
              <a:rPr lang="en-US" sz="2000" b="1" dirty="0" smtClean="0">
                <a:solidFill>
                  <a:srgbClr val="8B0000"/>
                </a:solidFill>
              </a:rPr>
              <a:t>254</a:t>
            </a:r>
            <a:r>
              <a:rPr lang="en-US" sz="2000" dirty="0" smtClean="0">
                <a:solidFill>
                  <a:srgbClr val="8B0000"/>
                </a:solidFill>
              </a:rPr>
              <a:t>]:</a:t>
            </a:r>
            <a:r>
              <a:rPr lang="en-US" sz="2000" dirty="0" smtClean="0"/>
              <a:t> (100, 90, 95)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5562600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80"/>
                </a:solidFill>
              </a:rPr>
              <a:t>In [</a:t>
            </a:r>
            <a:r>
              <a:rPr lang="en-US" sz="2000" b="1" dirty="0" smtClean="0">
                <a:solidFill>
                  <a:srgbClr val="000080"/>
                </a:solidFill>
              </a:rPr>
              <a:t>259</a:t>
            </a:r>
            <a:r>
              <a:rPr lang="en-US" sz="2000" dirty="0" smtClean="0">
                <a:solidFill>
                  <a:srgbClr val="000080"/>
                </a:solidFill>
              </a:rPr>
              <a:t>]:</a:t>
            </a:r>
            <a:r>
              <a:rPr lang="en-US" sz="2000" dirty="0" smtClean="0"/>
              <a:t> list(zip(['James', 100], ['Tom', 90], ['Mary', 95]))</a:t>
            </a:r>
          </a:p>
          <a:p>
            <a:r>
              <a:rPr lang="en-US" sz="2000" dirty="0" smtClean="0">
                <a:solidFill>
                  <a:srgbClr val="8B0000"/>
                </a:solidFill>
              </a:rPr>
              <a:t>Out[</a:t>
            </a:r>
            <a:r>
              <a:rPr lang="en-US" sz="2000" b="1" dirty="0" smtClean="0">
                <a:solidFill>
                  <a:srgbClr val="8B0000"/>
                </a:solidFill>
              </a:rPr>
              <a:t>259</a:t>
            </a:r>
            <a:r>
              <a:rPr lang="en-US" sz="2000" dirty="0" smtClean="0">
                <a:solidFill>
                  <a:srgbClr val="8B0000"/>
                </a:solidFill>
              </a:rPr>
              <a:t>]:</a:t>
            </a:r>
            <a:r>
              <a:rPr lang="en-US" sz="2000" dirty="0" smtClean="0"/>
              <a:t> [('James', 'Tom', 'Mary'), (100, 90, 95)]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50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math</a:t>
            </a:r>
            <a:endParaRPr lang="en-US" dirty="0"/>
          </a:p>
        </p:txBody>
      </p:sp>
      <p:graphicFrame>
        <p:nvGraphicFramePr>
          <p:cNvPr id="1538116" name="Group 68"/>
          <p:cNvGraphicFramePr>
            <a:graphicFrameLocks noGrp="1"/>
          </p:cNvGraphicFramePr>
          <p:nvPr/>
        </p:nvGraphicFramePr>
        <p:xfrm>
          <a:off x="152400" y="1327148"/>
          <a:ext cx="5975350" cy="3854452"/>
        </p:xfrm>
        <a:graphic>
          <a:graphicData uri="http://schemas.openxmlformats.org/drawingml/2006/table">
            <a:tbl>
              <a:tblPr/>
              <a:tblGrid>
                <a:gridCol w="2414588"/>
                <a:gridCol w="35607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Command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abs(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absolute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ceil(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rounds 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cos(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cosine, in radians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floor(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rounds down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log(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logarithm, base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log10(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logarithm, base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max(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larger of two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min(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smaller of two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round(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nearest whole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sin(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sine, in radians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sqrt(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square root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8115" name="Group 67"/>
          <p:cNvGraphicFramePr>
            <a:graphicFrameLocks noGrp="1"/>
          </p:cNvGraphicFramePr>
          <p:nvPr/>
        </p:nvGraphicFramePr>
        <p:xfrm>
          <a:off x="6219825" y="1327148"/>
          <a:ext cx="2771775" cy="990600"/>
        </p:xfrm>
        <a:graphic>
          <a:graphicData uri="http://schemas.openxmlformats.org/drawingml/2006/table">
            <a:tbl>
              <a:tblPr/>
              <a:tblGrid>
                <a:gridCol w="1219200"/>
                <a:gridCol w="1552575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Constant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2.7182818...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3.1415926...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5410200"/>
            <a:ext cx="4267200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#bad style. Many unknown #names in name space.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from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math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import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abs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(-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0.5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4165937"/>
            <a:ext cx="2438400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 preferred.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import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math</a:t>
            </a: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math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abs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(-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0.5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5410200"/>
            <a:ext cx="3733800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#This is fine</a:t>
            </a:r>
          </a:p>
          <a:p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from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math </a:t>
            </a:r>
            <a:r>
              <a:rPr lang="en-US" sz="20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import</a:t>
            </a:r>
            <a:r>
              <a:rPr lang="en-US" sz="20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abs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abs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(-</a:t>
            </a:r>
            <a:r>
              <a:rPr lang="en-US" sz="20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0.5</a:t>
            </a:r>
            <a:r>
              <a:rPr lang="en-US" sz="20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2000" b="1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08398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random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Generating random numbers are important in statistics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699247" y="2250141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80"/>
                </a:solidFill>
              </a:rPr>
              <a:t>In [</a:t>
            </a:r>
            <a:r>
              <a:rPr lang="en-US" sz="2000" b="1" dirty="0" smtClean="0">
                <a:solidFill>
                  <a:srgbClr val="000080"/>
                </a:solidFill>
              </a:rPr>
              <a:t>75</a:t>
            </a:r>
            <a:r>
              <a:rPr lang="en-US" sz="2000" dirty="0" smtClean="0">
                <a:solidFill>
                  <a:srgbClr val="000080"/>
                </a:solidFill>
              </a:rPr>
              <a:t>]:</a:t>
            </a:r>
            <a:r>
              <a:rPr lang="en-US" sz="2000" dirty="0" smtClean="0"/>
              <a:t> import random</a:t>
            </a:r>
          </a:p>
          <a:p>
            <a:r>
              <a:rPr lang="en-US" sz="2000" dirty="0" smtClean="0">
                <a:solidFill>
                  <a:srgbClr val="000080"/>
                </a:solidFill>
              </a:rPr>
              <a:t>    ...:</a:t>
            </a:r>
            <a:r>
              <a:rPr lang="en-US" sz="2000" dirty="0" smtClean="0"/>
              <a:t> </a:t>
            </a:r>
            <a:r>
              <a:rPr lang="en-US" sz="2000" dirty="0" err="1" smtClean="0"/>
              <a:t>rands</a:t>
            </a:r>
            <a:r>
              <a:rPr lang="en-US" sz="2000" dirty="0" smtClean="0"/>
              <a:t> = [</a:t>
            </a:r>
            <a:r>
              <a:rPr lang="en-US" sz="2000" dirty="0" err="1" smtClean="0"/>
              <a:t>random.randint</a:t>
            </a:r>
            <a:r>
              <a:rPr lang="en-US" sz="2000" dirty="0" smtClean="0"/>
              <a:t>(0,9) for _ in range(10)]</a:t>
            </a:r>
          </a:p>
          <a:p>
            <a:r>
              <a:rPr lang="en-US" sz="2000" dirty="0" smtClean="0">
                <a:solidFill>
                  <a:srgbClr val="000080"/>
                </a:solidFill>
              </a:rPr>
              <a:t>    ...:</a:t>
            </a:r>
            <a:r>
              <a:rPr lang="en-US" sz="2000" dirty="0" smtClean="0"/>
              <a:t> print(</a:t>
            </a:r>
            <a:r>
              <a:rPr lang="en-US" sz="2000" dirty="0" err="1" smtClean="0"/>
              <a:t>rands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olidFill>
                  <a:srgbClr val="000080"/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72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37" name="Group 25"/>
          <p:cNvGraphicFramePr>
            <a:graphicFrameLocks noGrp="1"/>
          </p:cNvGraphicFramePr>
          <p:nvPr/>
        </p:nvGraphicFramePr>
        <p:xfrm>
          <a:off x="685800" y="1447800"/>
          <a:ext cx="8153400" cy="4270824"/>
        </p:xfrm>
        <a:graphic>
          <a:graphicData uri="http://schemas.openxmlformats.org/drawingml/2006/table">
            <a:tbl>
              <a:tblPr/>
              <a:tblGrid>
                <a:gridCol w="3962400"/>
                <a:gridCol w="4191000"/>
              </a:tblGrid>
              <a:tr h="828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inflobj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open(‘data’, ‘r’)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 the file ‘data’ for 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= inflobj.read()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whole file into one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 = inflobj.read(N)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Reads N bytes (N &gt;=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=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inflobj.readline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one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=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inflobj.readlines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Returns a list of line strings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Files - input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60960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https://docs.python.org/3/tutorial/inputoutput.html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66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1" name="Group 25"/>
          <p:cNvGraphicFramePr>
            <a:graphicFrameLocks noGrp="1"/>
          </p:cNvGraphicFramePr>
          <p:nvPr/>
        </p:nvGraphicFramePr>
        <p:xfrm>
          <a:off x="762000" y="1828800"/>
          <a:ext cx="7620000" cy="4089400"/>
        </p:xfrm>
        <a:graphic>
          <a:graphicData uri="http://schemas.openxmlformats.org/drawingml/2006/table">
            <a:tbl>
              <a:tblPr/>
              <a:tblGrid>
                <a:gridCol w="4191000"/>
                <a:gridCol w="34290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outflobj = open(‘data’, ‘w’)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 the file ‘data’ for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outflobj.write(S)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Writes the string S to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outflobj.writelines(L)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Writes each of the strings in list L to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outflobj.close()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Closes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- output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60960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https://docs.python.org/3/tutorial/inputoutput.html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python modules for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Numpy</a:t>
            </a:r>
            <a:endParaRPr lang="en-US" dirty="0" smtClean="0"/>
          </a:p>
          <a:p>
            <a:pPr lvl="1"/>
            <a:r>
              <a:rPr lang="en-US" dirty="0" smtClean="0"/>
              <a:t>Key module for scientific computing</a:t>
            </a:r>
          </a:p>
          <a:p>
            <a:pPr lvl="1"/>
            <a:r>
              <a:rPr lang="en-US" dirty="0" smtClean="0"/>
              <a:t>Convenient and efficient ways to handle multi dimensional arrays</a:t>
            </a:r>
          </a:p>
          <a:p>
            <a:r>
              <a:rPr lang="en-US" dirty="0"/>
              <a:t>p</a:t>
            </a:r>
            <a:r>
              <a:rPr lang="en-US" dirty="0" smtClean="0"/>
              <a:t>andas</a:t>
            </a:r>
          </a:p>
          <a:p>
            <a:pPr lvl="1"/>
            <a:r>
              <a:rPr lang="en-US" dirty="0" err="1" smtClean="0"/>
              <a:t>DataFrame</a:t>
            </a:r>
            <a:endParaRPr lang="en-US" dirty="0"/>
          </a:p>
          <a:p>
            <a:pPr lvl="1"/>
            <a:r>
              <a:rPr lang="en-US" dirty="0" smtClean="0"/>
              <a:t>Flexible data structure of labeled tabular data</a:t>
            </a:r>
          </a:p>
          <a:p>
            <a:r>
              <a:rPr lang="en-US" dirty="0" err="1" smtClean="0"/>
              <a:t>Matplotlib</a:t>
            </a:r>
            <a:r>
              <a:rPr lang="en-US" dirty="0" smtClean="0"/>
              <a:t>: for plotting</a:t>
            </a:r>
          </a:p>
          <a:p>
            <a:r>
              <a:rPr lang="en-US" dirty="0" err="1" smtClean="0"/>
              <a:t>Scipy</a:t>
            </a:r>
            <a:r>
              <a:rPr lang="en-US" dirty="0" smtClean="0"/>
              <a:t>: solutions to common scientific computing problem such as linear algebra, optimization, statistics, sparse matrix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0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Certain features </a:t>
            </a:r>
            <a:r>
              <a:rPr lang="en-US" dirty="0"/>
              <a:t>of Python are not loaded by </a:t>
            </a:r>
            <a:r>
              <a:rPr lang="en-US" dirty="0" smtClean="0"/>
              <a:t>default</a:t>
            </a:r>
          </a:p>
          <a:p>
            <a:r>
              <a:rPr lang="en-US" dirty="0"/>
              <a:t>In order to use these features, you’ll need to import the modules that </a:t>
            </a:r>
            <a:r>
              <a:rPr lang="en-US" dirty="0" smtClean="0"/>
              <a:t>contain them.</a:t>
            </a:r>
          </a:p>
          <a:p>
            <a:r>
              <a:rPr lang="en-US" dirty="0" smtClean="0"/>
              <a:t>E.g. </a:t>
            </a:r>
          </a:p>
          <a:p>
            <a:pPr lvl="1">
              <a:buNone/>
            </a:pPr>
            <a:r>
              <a:rPr lang="en-US" b="1" dirty="0"/>
              <a:t>import </a:t>
            </a:r>
            <a:r>
              <a:rPr lang="en-US" b="1" dirty="0" err="1"/>
              <a:t>matplotlib.pyplot</a:t>
            </a:r>
            <a:r>
              <a:rPr lang="en-US" b="1" dirty="0"/>
              <a:t> as </a:t>
            </a:r>
            <a:r>
              <a:rPr lang="en-US" b="1" dirty="0" err="1" smtClean="0"/>
              <a:t>plt</a:t>
            </a:r>
            <a:endParaRPr lang="en-US" b="1" dirty="0" smtClean="0"/>
          </a:p>
          <a:p>
            <a:pPr lvl="1">
              <a:buNone/>
            </a:pPr>
            <a:r>
              <a:rPr lang="en-US" b="1" dirty="0"/>
              <a:t>import </a:t>
            </a:r>
            <a:r>
              <a:rPr lang="en-US" b="1" dirty="0" err="1" smtClean="0"/>
              <a:t>numpy</a:t>
            </a:r>
            <a:r>
              <a:rPr lang="en-US" b="1" dirty="0" smtClean="0"/>
              <a:t> as </a:t>
            </a:r>
            <a:r>
              <a:rPr lang="en-US" b="1" dirty="0" err="1" smtClean="0"/>
              <a:t>np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053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are created the first time it is assigned a value</a:t>
            </a:r>
          </a:p>
          <a:p>
            <a:pPr lvl="1"/>
            <a:r>
              <a:rPr lang="en-US" dirty="0" smtClean="0"/>
              <a:t>No need to declare type</a:t>
            </a:r>
          </a:p>
          <a:p>
            <a:pPr lvl="1"/>
            <a:r>
              <a:rPr lang="en-US" dirty="0" smtClean="0"/>
              <a:t>Types are associated with objects not variables</a:t>
            </a:r>
          </a:p>
          <a:p>
            <a:pPr lvl="2"/>
            <a:r>
              <a:rPr lang="en-US" dirty="0" smtClean="0"/>
              <a:t>X = 5</a:t>
            </a:r>
          </a:p>
          <a:p>
            <a:pPr lvl="2"/>
            <a:r>
              <a:rPr lang="en-US" dirty="0" smtClean="0"/>
              <a:t>X = [1, 3, 5]</a:t>
            </a:r>
          </a:p>
          <a:p>
            <a:pPr lvl="2"/>
            <a:r>
              <a:rPr lang="en-US" dirty="0" smtClean="0"/>
              <a:t>X = ‘python’</a:t>
            </a:r>
          </a:p>
          <a:p>
            <a:pPr lvl="1"/>
            <a:r>
              <a:rPr lang="en-US" dirty="0" smtClean="0"/>
              <a:t>Assignment creates </a:t>
            </a:r>
            <a:r>
              <a:rPr lang="en-US" i="1" dirty="0" smtClean="0"/>
              <a:t>references</a:t>
            </a:r>
            <a:r>
              <a:rPr lang="en-US" dirty="0" smtClean="0"/>
              <a:t>, not </a:t>
            </a:r>
            <a:r>
              <a:rPr lang="en-US" i="1" dirty="0" smtClean="0"/>
              <a:t>copies</a:t>
            </a:r>
          </a:p>
          <a:p>
            <a:pPr lvl="2">
              <a:buNone/>
            </a:pPr>
            <a:r>
              <a:rPr lang="en-US" i="1" dirty="0" smtClean="0"/>
              <a:t>X = [1, 3, 5]</a:t>
            </a:r>
          </a:p>
          <a:p>
            <a:pPr lvl="2">
              <a:buNone/>
            </a:pPr>
            <a:r>
              <a:rPr lang="en-US" i="1" dirty="0" smtClean="0"/>
              <a:t>Y= X</a:t>
            </a:r>
          </a:p>
          <a:p>
            <a:pPr lvl="2">
              <a:buNone/>
            </a:pPr>
            <a:r>
              <a:rPr lang="en-US" i="1" dirty="0" smtClean="0"/>
              <a:t>X[0] = 2</a:t>
            </a:r>
          </a:p>
          <a:p>
            <a:pPr lvl="2">
              <a:buNone/>
            </a:pPr>
            <a:r>
              <a:rPr lang="en-US" i="1" dirty="0" smtClean="0"/>
              <a:t>Print (Y) # Y is [2, 3, 5]</a:t>
            </a:r>
          </a:p>
        </p:txBody>
      </p:sp>
    </p:spTree>
    <p:extLst>
      <p:ext uri="{BB962C8B-B14F-4D97-AF65-F5344CB8AC3E}">
        <p14:creationId xmlns:p14="http://schemas.microsoft.com/office/powerpoint/2010/main" val="384053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assign to multiple names at the same time  </a:t>
            </a:r>
          </a:p>
          <a:p>
            <a:pPr>
              <a:buNone/>
            </a:pPr>
            <a:r>
              <a:rPr lang="en-US" dirty="0" smtClean="0"/>
              <a:t>		x, y = 2, 3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To swap values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	x, y = y, x</a:t>
            </a:r>
          </a:p>
          <a:p>
            <a:r>
              <a:rPr lang="en-US" dirty="0" smtClean="0"/>
              <a:t>Assignments can be chained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	x = y = z = 3</a:t>
            </a:r>
          </a:p>
          <a:p>
            <a:r>
              <a:rPr lang="en-US" dirty="0" smtClean="0"/>
              <a:t>Accessing a name before it’s been created (by assignment), raises an error</a:t>
            </a:r>
          </a:p>
        </p:txBody>
      </p:sp>
    </p:spTree>
    <p:extLst>
      <p:ext uri="{BB962C8B-B14F-4D97-AF65-F5344CB8AC3E}">
        <p14:creationId xmlns:p14="http://schemas.microsoft.com/office/powerpoint/2010/main" val="11145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= 5 + 2 				# a is 7</a:t>
            </a:r>
          </a:p>
          <a:p>
            <a:r>
              <a:rPr lang="en-US" dirty="0" smtClean="0"/>
              <a:t>b = 9 – 3.				#  b is 6.0</a:t>
            </a:r>
          </a:p>
          <a:p>
            <a:r>
              <a:rPr lang="en-US" dirty="0" smtClean="0"/>
              <a:t>c = 5 * 2				# c is 10</a:t>
            </a:r>
          </a:p>
          <a:p>
            <a:r>
              <a:rPr lang="en-US" dirty="0" smtClean="0"/>
              <a:t>d = 5**2				# d is 25</a:t>
            </a:r>
          </a:p>
          <a:p>
            <a:r>
              <a:rPr lang="en-US" dirty="0" smtClean="0"/>
              <a:t>e = 5 % 2				# e is 1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Built in numerical types: </a:t>
            </a:r>
            <a:r>
              <a:rPr lang="en-US" dirty="0" err="1" smtClean="0">
                <a:solidFill>
                  <a:srgbClr val="002060"/>
                </a:solidFill>
              </a:rPr>
              <a:t>int</a:t>
            </a:r>
            <a:r>
              <a:rPr lang="en-US" dirty="0" smtClean="0">
                <a:solidFill>
                  <a:srgbClr val="002060"/>
                </a:solidFill>
              </a:rPr>
              <a:t>, float, long, complex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 = 7 / 2 </a:t>
            </a:r>
          </a:p>
          <a:p>
            <a:r>
              <a:rPr lang="en-US" dirty="0" smtClean="0"/>
              <a:t>f = 7 / 2 # in python3 f = 3.5</a:t>
            </a:r>
          </a:p>
          <a:p>
            <a:r>
              <a:rPr lang="en-US" dirty="0" smtClean="0"/>
              <a:t>f = 7 // 2  # f = 3 in both python 2 and 3</a:t>
            </a:r>
          </a:p>
          <a:p>
            <a:r>
              <a:rPr lang="en-US" dirty="0" smtClean="0"/>
              <a:t>f = 7 / 2. # f = 3.5 in both python 2 and 3</a:t>
            </a:r>
          </a:p>
          <a:p>
            <a:endParaRPr lang="en-US" dirty="0" smtClean="0"/>
          </a:p>
          <a:p>
            <a:r>
              <a:rPr lang="en-US" dirty="0" smtClean="0"/>
              <a:t>f = 7 / float(2) # f is 3.5 in both python 2 and 3</a:t>
            </a:r>
          </a:p>
          <a:p>
            <a:r>
              <a:rPr lang="en-US" dirty="0" smtClean="0"/>
              <a:t>f = </a:t>
            </a:r>
            <a:r>
              <a:rPr lang="en-US" dirty="0" err="1" smtClean="0"/>
              <a:t>int</a:t>
            </a:r>
            <a:r>
              <a:rPr lang="en-US" dirty="0" smtClean="0"/>
              <a:t>(7 / 2) # f is 3 in both python 2 and 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Complex numbers</a:t>
            </a:r>
          </a:p>
          <a:p>
            <a:r>
              <a:rPr lang="en-US" dirty="0" smtClean="0"/>
              <a:t>f = 1+2.56j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f.real,f.imag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5170</TotalTime>
  <Words>3361</Words>
  <Application>Microsoft Office PowerPoint</Application>
  <PresentationFormat>On-screen Show (4:3)</PresentationFormat>
  <Paragraphs>641</Paragraphs>
  <Slides>49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ＭＳ Ｐゴシック</vt:lpstr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Lecture 1c- Python</vt:lpstr>
      <vt:lpstr>Python programming in &lt;2 hours</vt:lpstr>
      <vt:lpstr>Formatting</vt:lpstr>
      <vt:lpstr>PowerPoint Presentation</vt:lpstr>
      <vt:lpstr>Modules</vt:lpstr>
      <vt:lpstr>Variables and objects</vt:lpstr>
      <vt:lpstr>Assignment</vt:lpstr>
      <vt:lpstr>Arithmetic</vt:lpstr>
      <vt:lpstr>PowerPoint Presentation</vt:lpstr>
      <vt:lpstr>String - 1</vt:lpstr>
      <vt:lpstr>String - 2</vt:lpstr>
      <vt:lpstr>Input and Output</vt:lpstr>
      <vt:lpstr>List - 1</vt:lpstr>
      <vt:lpstr>List - 2</vt:lpstr>
      <vt:lpstr>List - 3</vt:lpstr>
      <vt:lpstr>The range() function</vt:lpstr>
      <vt:lpstr>Activity 1</vt:lpstr>
      <vt:lpstr>Range() in python 2 and 3</vt:lpstr>
      <vt:lpstr>Ref to lists</vt:lpstr>
      <vt:lpstr>tuples</vt:lpstr>
      <vt:lpstr>Tuples - 2</vt:lpstr>
      <vt:lpstr>Dictionaries</vt:lpstr>
      <vt:lpstr>Exceptions</vt:lpstr>
      <vt:lpstr>Dictionaries - 2</vt:lpstr>
      <vt:lpstr>Dictionaries - 2</vt:lpstr>
      <vt:lpstr>Difference between python 2 and python 3: Iterable objects vs lists</vt:lpstr>
      <vt:lpstr>Control flow - 1</vt:lpstr>
      <vt:lpstr>Truthiness</vt:lpstr>
      <vt:lpstr>Comparison</vt:lpstr>
      <vt:lpstr>Control flow - 2</vt:lpstr>
      <vt:lpstr>Functions - 1</vt:lpstr>
      <vt:lpstr>Functions - 2</vt:lpstr>
      <vt:lpstr>Functions - 3</vt:lpstr>
      <vt:lpstr>Sorting list</vt:lpstr>
      <vt:lpstr>List comprehension</vt:lpstr>
      <vt:lpstr>List comprehension - 2</vt:lpstr>
      <vt:lpstr>List comprehension - 3</vt:lpstr>
      <vt:lpstr>Functools: map, reduce, filter</vt:lpstr>
      <vt:lpstr>Activity 2</vt:lpstr>
      <vt:lpstr>Functools: map, reduce, filter</vt:lpstr>
      <vt:lpstr>Functools: map, reduce, filter</vt:lpstr>
      <vt:lpstr>Functools: map, reduce, filter</vt:lpstr>
      <vt:lpstr>zip</vt:lpstr>
      <vt:lpstr>Argument unpacking</vt:lpstr>
      <vt:lpstr>Module math</vt:lpstr>
      <vt:lpstr>Module random</vt:lpstr>
      <vt:lpstr>Files - input</vt:lpstr>
      <vt:lpstr>Files - output</vt:lpstr>
      <vt:lpstr>Important python modules for data science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 </dc:title>
  <cp:lastModifiedBy>sam</cp:lastModifiedBy>
  <cp:revision>172</cp:revision>
  <dcterms:created xsi:type="dcterms:W3CDTF">2009-12-29T10:39:27Z</dcterms:created>
  <dcterms:modified xsi:type="dcterms:W3CDTF">2018-04-02T02:18:53Z</dcterms:modified>
</cp:coreProperties>
</file>