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315" r:id="rId12"/>
    <p:sldId id="268" r:id="rId13"/>
    <p:sldId id="270" r:id="rId14"/>
    <p:sldId id="271" r:id="rId15"/>
    <p:sldId id="316" r:id="rId16"/>
    <p:sldId id="344" r:id="rId17"/>
    <p:sldId id="331" r:id="rId18"/>
    <p:sldId id="336" r:id="rId19"/>
    <p:sldId id="337" r:id="rId20"/>
    <p:sldId id="338" r:id="rId21"/>
    <p:sldId id="339" r:id="rId22"/>
    <p:sldId id="340" r:id="rId23"/>
    <p:sldId id="345" r:id="rId24"/>
    <p:sldId id="341" r:id="rId25"/>
    <p:sldId id="342" r:id="rId26"/>
    <p:sldId id="343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4/16/2018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779963" y="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779963" y="868680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en-US" sz="1200"/>
              <a:t>3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868680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270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16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348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18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19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20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21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23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267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p.edu/~ukjayarathna/courses/s18/cs299/files/xml/country_data.x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json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07136" y="4758266"/>
            <a:ext cx="8142341" cy="86360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Semi-Structured Data (XML, JSON)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49164" y="5684838"/>
            <a:ext cx="4652963" cy="859723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Sampath Jayarathna</a:t>
            </a:r>
          </a:p>
          <a:p>
            <a:pPr eaLnBrk="1" hangingPunct="1"/>
            <a:r>
              <a:rPr lang="en-US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92594" y="1368759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299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Science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16466" y="541866"/>
            <a:ext cx="7886700" cy="979489"/>
          </a:xfrm>
        </p:spPr>
        <p:txBody>
          <a:bodyPr/>
          <a:lstStyle/>
          <a:p>
            <a:r>
              <a:rPr lang="en-US" altLang="en-US" dirty="0"/>
              <a:t>Attributes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6466" y="1665289"/>
            <a:ext cx="7924800" cy="50292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can have </a:t>
            </a:r>
            <a:r>
              <a:rPr lang="en-US" alt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attributes</a:t>
            </a:r>
          </a:p>
          <a:p>
            <a:pPr lvl="1">
              <a:buFont typeface="Monotype Sorts" charset="2"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&lt;account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acct-type = “checking”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&lt;account_number&gt; A-102 &lt;/account_number&gt;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Perryridge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&lt;/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&lt;balance&gt; 400 &lt;/balance&gt;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&lt;/account&gt;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are specified by 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name=value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pairs inside the starting tag of an element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element may have several attributes, but each attribute name can only occur once</a:t>
            </a:r>
          </a:p>
          <a:p>
            <a:pPr lvl="2">
              <a:buFont typeface="Webding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&lt;account  acct-type = “checking”  monthly-fee=“5”&gt;</a:t>
            </a:r>
          </a:p>
        </p:txBody>
      </p:sp>
    </p:spTree>
    <p:extLst>
      <p:ext uri="{BB962C8B-B14F-4D97-AF65-F5344CB8AC3E}">
        <p14:creationId xmlns:p14="http://schemas.microsoft.com/office/powerpoint/2010/main" val="348285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Class Activity 8</a:t>
            </a:r>
            <a:endParaRPr lang="en-US" altLang="en-US" dirty="0" smtClean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/>
              <a:t>Convert the following Tree structure to bookstore.xml</a:t>
            </a:r>
            <a:endParaRPr lang="en-US" altLang="en-US" b="1" dirty="0" smtClean="0"/>
          </a:p>
          <a:p>
            <a:pPr>
              <a:spcBef>
                <a:spcPct val="50000"/>
              </a:spcBef>
            </a:pPr>
            <a:endParaRPr lang="en-US" alt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124" y="2403943"/>
            <a:ext cx="5851543" cy="331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65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Attributes vs. Subelements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583" y="1630892"/>
            <a:ext cx="7886700" cy="4351338"/>
          </a:xfrm>
        </p:spPr>
        <p:txBody>
          <a:bodyPr/>
          <a:lstStyle/>
          <a:p>
            <a:r>
              <a:rPr lang="en-US" altLang="en-US" sz="2800" dirty="0"/>
              <a:t>Distinction between </a:t>
            </a:r>
            <a:r>
              <a:rPr lang="en-US" altLang="en-US" sz="2800" dirty="0" err="1"/>
              <a:t>subelement</a:t>
            </a:r>
            <a:r>
              <a:rPr lang="en-US" altLang="en-US" sz="2800" dirty="0"/>
              <a:t> and attribute</a:t>
            </a:r>
          </a:p>
          <a:p>
            <a:pPr lvl="1"/>
            <a:r>
              <a:rPr lang="en-US" altLang="en-US" sz="2000" dirty="0"/>
              <a:t>In the context of documents, attributes are part of markup, while </a:t>
            </a:r>
            <a:r>
              <a:rPr lang="en-US" altLang="en-US" sz="2000" dirty="0" err="1"/>
              <a:t>subelement</a:t>
            </a:r>
            <a:r>
              <a:rPr lang="en-US" altLang="en-US" sz="2000" dirty="0"/>
              <a:t> contents are part of the basic document contents</a:t>
            </a:r>
          </a:p>
          <a:p>
            <a:pPr lvl="1"/>
            <a:r>
              <a:rPr lang="en-US" altLang="en-US" sz="2000" dirty="0"/>
              <a:t>In the context of data representation, the difference is unclear and may be confusing</a:t>
            </a:r>
          </a:p>
          <a:p>
            <a:pPr lvl="2"/>
            <a:r>
              <a:rPr lang="en-US" altLang="en-US" sz="1800" dirty="0"/>
              <a:t>Same information can be represented in two ways</a:t>
            </a:r>
          </a:p>
          <a:p>
            <a:pPr marL="1028700" lvl="3" indent="0"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&lt;account  account_number = “A-101”&gt;  …. &lt;/account</a:t>
            </a:r>
            <a:r>
              <a:rPr lang="en-US" altLang="en-US" sz="1800" dirty="0" smtClean="0">
                <a:solidFill>
                  <a:srgbClr val="993300"/>
                </a:solidFill>
              </a:rPr>
              <a:t>&gt;</a:t>
            </a:r>
          </a:p>
          <a:p>
            <a:pPr marL="1028700" lvl="3" indent="0">
              <a:buNone/>
            </a:pPr>
            <a:endParaRPr lang="en-US" altLang="en-US" sz="1800" dirty="0">
              <a:solidFill>
                <a:srgbClr val="993300"/>
              </a:solidFill>
            </a:endParaRPr>
          </a:p>
          <a:p>
            <a:pPr marL="1028700" lvl="3" indent="0"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&lt;account&gt; </a:t>
            </a:r>
            <a:br>
              <a:rPr lang="en-US" altLang="en-US" sz="1800" dirty="0">
                <a:solidFill>
                  <a:srgbClr val="993300"/>
                </a:solidFill>
              </a:rPr>
            </a:br>
            <a:r>
              <a:rPr lang="en-US" altLang="en-US" sz="1800" dirty="0">
                <a:solidFill>
                  <a:srgbClr val="993300"/>
                </a:solidFill>
              </a:rPr>
              <a:t>    &lt;account_number&gt;A-101&lt;/account_number&gt; …</a:t>
            </a:r>
            <a:br>
              <a:rPr lang="en-US" altLang="en-US" sz="1800" dirty="0">
                <a:solidFill>
                  <a:srgbClr val="993300"/>
                </a:solidFill>
              </a:rPr>
            </a:br>
            <a:r>
              <a:rPr lang="en-US" altLang="en-US" sz="1800" dirty="0">
                <a:solidFill>
                  <a:srgbClr val="993300"/>
                </a:solidFill>
              </a:rPr>
              <a:t> &lt;/account&gt;</a:t>
            </a:r>
          </a:p>
          <a:p>
            <a:pPr lvl="1"/>
            <a:r>
              <a:rPr lang="en-US" altLang="en-US" sz="2000" dirty="0"/>
              <a:t>Suggestion: use attributes for identifiers of elements, and use </a:t>
            </a:r>
            <a:r>
              <a:rPr lang="en-US" altLang="en-US" sz="2000" dirty="0" err="1"/>
              <a:t>subelements</a:t>
            </a:r>
            <a:r>
              <a:rPr lang="en-US" altLang="en-US" sz="2000" dirty="0"/>
              <a:t> for contents</a:t>
            </a:r>
          </a:p>
          <a:p>
            <a:pPr lvl="1">
              <a:buFont typeface="Monotype Sorts" charset="2"/>
              <a:buNone/>
            </a:pPr>
            <a:endParaRPr lang="en-US" altLang="en-US" sz="16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4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on XML Syntax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699156"/>
            <a:ext cx="8039100" cy="4876800"/>
          </a:xfrm>
        </p:spPr>
        <p:txBody>
          <a:bodyPr/>
          <a:lstStyle/>
          <a:p>
            <a:r>
              <a:rPr lang="en-US" altLang="en-US" dirty="0"/>
              <a:t>Elements without </a:t>
            </a:r>
            <a:r>
              <a:rPr lang="en-US" altLang="en-US" dirty="0" err="1"/>
              <a:t>subelements</a:t>
            </a:r>
            <a:r>
              <a:rPr lang="en-US" altLang="en-US" dirty="0"/>
              <a:t> or text content can be abbreviated by ending the start tag with a  /&gt;  and deleting the end tag</a:t>
            </a:r>
          </a:p>
          <a:p>
            <a:pPr lvl="1"/>
            <a:r>
              <a:rPr lang="en-US" altLang="en-US" dirty="0">
                <a:solidFill>
                  <a:srgbClr val="993300"/>
                </a:solidFill>
              </a:rPr>
              <a:t>&lt;account  number=“A-101” branch=“</a:t>
            </a:r>
            <a:r>
              <a:rPr lang="en-US" altLang="en-US" dirty="0" err="1">
                <a:solidFill>
                  <a:srgbClr val="993300"/>
                </a:solidFill>
              </a:rPr>
              <a:t>Perryridge</a:t>
            </a:r>
            <a:r>
              <a:rPr lang="en-US" altLang="en-US" dirty="0">
                <a:solidFill>
                  <a:srgbClr val="993300"/>
                </a:solidFill>
              </a:rPr>
              <a:t>”  balance=“200 /&gt;</a:t>
            </a:r>
          </a:p>
          <a:p>
            <a:r>
              <a:rPr lang="en-US" altLang="en-US" dirty="0"/>
              <a:t>To store string data that may contain tags, without the tags being interpreted as </a:t>
            </a:r>
            <a:r>
              <a:rPr lang="en-US" altLang="en-US" dirty="0" err="1"/>
              <a:t>subelements</a:t>
            </a:r>
            <a:r>
              <a:rPr lang="en-US" altLang="en-US" dirty="0"/>
              <a:t>, use CDATA as below</a:t>
            </a:r>
          </a:p>
          <a:p>
            <a:pPr lvl="1"/>
            <a:r>
              <a:rPr lang="en-US" altLang="en-US" dirty="0">
                <a:solidFill>
                  <a:srgbClr val="993300"/>
                </a:solidFill>
              </a:rPr>
              <a:t>&lt;![CDATA[&lt;account&gt; … &lt;/account&gt;]]&gt;</a:t>
            </a:r>
          </a:p>
          <a:p>
            <a:pPr lvl="1">
              <a:buFont typeface="Monotype Sorts" charset="2"/>
              <a:buNone/>
            </a:pPr>
            <a:r>
              <a:rPr lang="en-US" altLang="en-US" dirty="0"/>
              <a:t>Here, &lt;account&gt; and &lt;/account&gt; are treated as just strings</a:t>
            </a:r>
          </a:p>
          <a:p>
            <a:pPr lvl="1">
              <a:buFont typeface="Monotype Sorts" charset="2"/>
              <a:buNone/>
            </a:pPr>
            <a:r>
              <a:rPr lang="en-US" altLang="en-US" dirty="0"/>
              <a:t>CDATA stands for “character data</a:t>
            </a:r>
            <a:r>
              <a:rPr lang="en-US" altLang="en-US" dirty="0" smtClean="0"/>
              <a:t>”, </a:t>
            </a:r>
            <a:r>
              <a:rPr lang="en-US" b="1" dirty="0"/>
              <a:t>text that will NOT be parsed by a parser</a:t>
            </a:r>
            <a:endParaRPr lang="en-US" altLang="en-US" dirty="0"/>
          </a:p>
          <a:p>
            <a:pPr>
              <a:buFont typeface="Monotype Sorts" charset="2"/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 typeface="Monotype Sorts" charset="2"/>
              <a:buNone/>
            </a:pPr>
            <a:endParaRPr lang="en-US" altLang="en-US" sz="2000" dirty="0"/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4859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 Document Schema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Database schemas constrain what information can be stored, and the data types of stored values</a:t>
            </a:r>
          </a:p>
          <a:p>
            <a:r>
              <a:rPr lang="en-US" altLang="en-US" dirty="0"/>
              <a:t>XML documents are not required to have an associated schema</a:t>
            </a:r>
          </a:p>
          <a:p>
            <a:r>
              <a:rPr lang="en-US" altLang="en-US" dirty="0"/>
              <a:t>However, schemas are very important for XML data exchange</a:t>
            </a:r>
          </a:p>
          <a:p>
            <a:pPr lvl="1"/>
            <a:r>
              <a:rPr lang="en-US" altLang="en-US" dirty="0"/>
              <a:t>Otherwise, a site cannot automatically interpret data received from another site</a:t>
            </a:r>
          </a:p>
          <a:p>
            <a:r>
              <a:rPr lang="en-US" altLang="en-US" dirty="0"/>
              <a:t>Two mechanisms for specifying XML schema</a:t>
            </a:r>
          </a:p>
          <a:p>
            <a:pPr lvl="1"/>
            <a:r>
              <a:rPr lang="en-US" altLang="en-US" sz="2000" b="1" dirty="0">
                <a:solidFill>
                  <a:schemeClr val="accent1"/>
                </a:solidFill>
              </a:rPr>
              <a:t>Document Type Definition (DTD)</a:t>
            </a:r>
          </a:p>
          <a:p>
            <a:pPr lvl="2"/>
            <a:r>
              <a:rPr lang="en-US" altLang="en-US" sz="1600" dirty="0"/>
              <a:t>Widely used</a:t>
            </a:r>
          </a:p>
          <a:p>
            <a:pPr lvl="1"/>
            <a:r>
              <a:rPr lang="en-US" altLang="en-US" sz="2000" b="1" dirty="0">
                <a:solidFill>
                  <a:schemeClr val="accent1"/>
                </a:solidFill>
              </a:rPr>
              <a:t>XML Schema </a:t>
            </a:r>
          </a:p>
          <a:p>
            <a:pPr lvl="2"/>
            <a:r>
              <a:rPr lang="en-US" altLang="en-US" sz="1600" dirty="0"/>
              <a:t>Newer, increasing use</a:t>
            </a:r>
          </a:p>
        </p:txBody>
      </p:sp>
    </p:spTree>
    <p:extLst>
      <p:ext uri="{BB962C8B-B14F-4D97-AF65-F5344CB8AC3E}">
        <p14:creationId xmlns:p14="http://schemas.microsoft.com/office/powerpoint/2010/main" val="67374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en-US" dirty="0"/>
              <a:t>Why DTDs?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XML documents are designed to be processed by computer programs</a:t>
            </a:r>
          </a:p>
          <a:p>
            <a:pPr lvl="1"/>
            <a:r>
              <a:rPr lang="en-US" altLang="en-US" dirty="0"/>
              <a:t>If you can put just </a:t>
            </a:r>
            <a:r>
              <a:rPr lang="en-US" altLang="en-US" i="1" dirty="0"/>
              <a:t>any</a:t>
            </a:r>
            <a:r>
              <a:rPr lang="en-US" altLang="en-US" dirty="0"/>
              <a:t> tags in an XML document, it’s very hard to write a program that knows how to process the tags</a:t>
            </a:r>
          </a:p>
          <a:p>
            <a:pPr lvl="1"/>
            <a:r>
              <a:rPr lang="en-US" altLang="en-US" dirty="0"/>
              <a:t>A DTD specifies what tags may occur, when they may occur, and what attributes they may (or must) have</a:t>
            </a:r>
          </a:p>
          <a:p>
            <a:r>
              <a:rPr lang="en-US" altLang="en-US" dirty="0"/>
              <a:t>A DTD allows the XML document to be verified (shown to be legal)</a:t>
            </a:r>
          </a:p>
          <a:p>
            <a:r>
              <a:rPr lang="en-US" altLang="en-US" dirty="0"/>
              <a:t>A DTD that is shared across groups allows the groups to produce consistent XML documents</a:t>
            </a:r>
          </a:p>
        </p:txBody>
      </p:sp>
    </p:spTree>
    <p:extLst>
      <p:ext uri="{BB962C8B-B14F-4D97-AF65-F5344CB8AC3E}">
        <p14:creationId xmlns:p14="http://schemas.microsoft.com/office/powerpoint/2010/main" val="247237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XML Parsing</a:t>
            </a:r>
            <a:endParaRPr lang="el-GR" altLang="en-US" sz="36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3"/>
            <a:ext cx="7980363" cy="48244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sz="1800" dirty="0">
                <a:hlinkClick r:id="rId3"/>
              </a:rPr>
              <a:t>http://www.cpp.edu/~</a:t>
            </a:r>
            <a:r>
              <a:rPr lang="en-US" altLang="en-US" sz="1800" dirty="0" smtClean="0">
                <a:hlinkClick r:id="rId3"/>
              </a:rPr>
              <a:t>ukjayarathna/courses/s18/cs299/files/xml/country_data.xml</a:t>
            </a:r>
            <a:r>
              <a:rPr lang="en-US" altLang="en-US" sz="1800" dirty="0" smtClean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import </a:t>
            </a:r>
            <a:r>
              <a:rPr lang="en-US" altLang="en-US" sz="2000" dirty="0" err="1">
                <a:solidFill>
                  <a:srgbClr val="002060"/>
                </a:solidFill>
              </a:rPr>
              <a:t>xml.etree.ElementTree</a:t>
            </a:r>
            <a:r>
              <a:rPr lang="en-US" altLang="en-US" sz="2000" dirty="0">
                <a:solidFill>
                  <a:srgbClr val="002060"/>
                </a:solidFill>
              </a:rPr>
              <a:t> as </a:t>
            </a:r>
            <a:r>
              <a:rPr lang="en-US" altLang="en-US" sz="2000" dirty="0" smtClean="0">
                <a:solidFill>
                  <a:srgbClr val="002060"/>
                </a:solidFill>
              </a:rPr>
              <a:t>ET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tree = </a:t>
            </a:r>
            <a:r>
              <a:rPr lang="en-US" altLang="en-US" sz="2000" dirty="0" err="1">
                <a:solidFill>
                  <a:srgbClr val="002060"/>
                </a:solidFill>
              </a:rPr>
              <a:t>ET.parse</a:t>
            </a:r>
            <a:r>
              <a:rPr lang="en-US" altLang="en-US" sz="2000" dirty="0">
                <a:solidFill>
                  <a:srgbClr val="002060"/>
                </a:solidFill>
              </a:rPr>
              <a:t>('country_data.xml')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root = </a:t>
            </a:r>
            <a:r>
              <a:rPr lang="en-US" altLang="en-US" sz="2000" dirty="0" err="1">
                <a:solidFill>
                  <a:srgbClr val="002060"/>
                </a:solidFill>
              </a:rPr>
              <a:t>tree.getroot</a:t>
            </a:r>
            <a:r>
              <a:rPr lang="en-US" altLang="en-US" sz="2000" dirty="0" smtClean="0">
                <a:solidFill>
                  <a:srgbClr val="002060"/>
                </a:solidFill>
              </a:rPr>
              <a:t>()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#root has a tag and a dictionary of attributes: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print(</a:t>
            </a:r>
            <a:r>
              <a:rPr lang="en-US" altLang="en-US" sz="2000" dirty="0" err="1">
                <a:solidFill>
                  <a:srgbClr val="002060"/>
                </a:solidFill>
              </a:rPr>
              <a:t>root.tag</a:t>
            </a:r>
            <a:r>
              <a:rPr lang="en-US" altLang="en-US" sz="2000" dirty="0">
                <a:solidFill>
                  <a:srgbClr val="00206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print(</a:t>
            </a:r>
            <a:r>
              <a:rPr lang="en-US" altLang="en-US" sz="2000" dirty="0" err="1">
                <a:solidFill>
                  <a:srgbClr val="002060"/>
                </a:solidFill>
              </a:rPr>
              <a:t>root.attrib</a:t>
            </a:r>
            <a:r>
              <a:rPr lang="en-US" altLang="en-US" sz="2000" dirty="0" smtClean="0">
                <a:solidFill>
                  <a:srgbClr val="002060"/>
                </a:solidFill>
              </a:rPr>
              <a:t>)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 smtClean="0">
                <a:solidFill>
                  <a:srgbClr val="002060"/>
                </a:solidFill>
              </a:rPr>
              <a:t>#</a:t>
            </a:r>
            <a:r>
              <a:rPr lang="en-US" altLang="en-US" sz="2000" dirty="0">
                <a:solidFill>
                  <a:srgbClr val="002060"/>
                </a:solidFill>
              </a:rPr>
              <a:t>Children are nested, and we can access specific child nodes by index: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print(root[0][1].text</a:t>
            </a:r>
            <a:r>
              <a:rPr lang="en-US" altLang="en-US" sz="2000" dirty="0" smtClean="0">
                <a:solidFill>
                  <a:srgbClr val="002060"/>
                </a:solidFill>
              </a:rPr>
              <a:t>)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1900" dirty="0">
                <a:solidFill>
                  <a:srgbClr val="002060"/>
                </a:solidFill>
              </a:rPr>
              <a:t>#It also has children nodes over which we can iterate: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for child in root: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    </a:t>
            </a:r>
            <a:r>
              <a:rPr lang="en-US" altLang="en-US" sz="2000" dirty="0" smtClean="0">
                <a:solidFill>
                  <a:srgbClr val="002060"/>
                </a:solidFill>
              </a:rPr>
              <a:t>    print(</a:t>
            </a:r>
            <a:r>
              <a:rPr lang="en-US" altLang="en-US" sz="2000" dirty="0" err="1" smtClean="0">
                <a:solidFill>
                  <a:srgbClr val="002060"/>
                </a:solidFill>
              </a:rPr>
              <a:t>child.tag</a:t>
            </a:r>
            <a:r>
              <a:rPr lang="en-US" altLang="en-US" sz="2000" dirty="0">
                <a:solidFill>
                  <a:srgbClr val="002060"/>
                </a:solidFill>
              </a:rPr>
              <a:t>, </a:t>
            </a:r>
            <a:r>
              <a:rPr lang="en-US" altLang="en-US" sz="2000" dirty="0" err="1">
                <a:solidFill>
                  <a:srgbClr val="002060"/>
                </a:solidFill>
              </a:rPr>
              <a:t>child.attrib</a:t>
            </a:r>
            <a:r>
              <a:rPr lang="en-US" altLang="en-US" sz="2000" dirty="0" smtClean="0">
                <a:solidFill>
                  <a:srgbClr val="002060"/>
                </a:solidFill>
              </a:rPr>
              <a:t>)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# For more information: https://docs.python.org/2/library/xml.etree.elementtree.html </a:t>
            </a:r>
          </a:p>
          <a:p>
            <a:pPr>
              <a:lnSpc>
                <a:spcPct val="120000"/>
              </a:lnSpc>
            </a:pPr>
            <a:endParaRPr lang="el-GR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2245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DTD </a:t>
            </a:r>
            <a:r>
              <a:rPr lang="en-US" altLang="en-US" dirty="0"/>
              <a:t>example: XML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60868" y="1690689"/>
            <a:ext cx="4233332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&lt;?xml version="1.0"?&gt;</a:t>
            </a:r>
          </a:p>
          <a:p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&lt;!DOCTYPE </a:t>
            </a:r>
            <a:r>
              <a:rPr lang="en-US" altLang="en-US" dirty="0" err="1">
                <a:solidFill>
                  <a:schemeClr val="tx2"/>
                </a:solidFill>
                <a:latin typeface="Trebuchet MS" pitchFamily="34" charset="0"/>
              </a:rPr>
              <a:t>weatherReport</a:t>
            </a:r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 SYSTEM</a:t>
            </a:r>
            <a:b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tx2"/>
                </a:solidFill>
                <a:latin typeface="Trebuchet MS" pitchFamily="34" charset="0"/>
              </a:rPr>
              <a:t>"http</a:t>
            </a:r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://www.mysite.com/mydoc.dtd"&gt;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weatherReport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</a:p>
          <a:p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date&gt;</a:t>
            </a:r>
            <a:r>
              <a:rPr lang="en-US" altLang="en-US" dirty="0">
                <a:latin typeface="Trebuchet MS" pitchFamily="34" charset="0"/>
              </a:rPr>
              <a:t>05/29/2002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&lt;/date&gt;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location&gt;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city&gt;</a:t>
            </a:r>
            <a:r>
              <a:rPr lang="en-US" altLang="en-US" dirty="0">
                <a:latin typeface="Trebuchet MS" pitchFamily="34" charset="0"/>
              </a:rPr>
              <a:t>Philadelphia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&lt;/city&gt;</a:t>
            </a:r>
            <a:r>
              <a:rPr lang="en-US" altLang="en-US" dirty="0">
                <a:latin typeface="Trebuchet MS" pitchFamily="34" charset="0"/>
              </a:rPr>
              <a:t>,</a:t>
            </a: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rgbClr val="FFFF82"/>
                </a:solidFill>
                <a:latin typeface="Trebuchet MS" pitchFamily="34" charset="0"/>
              </a:rPr>
              <a:t>                 		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state&gt;</a:t>
            </a:r>
            <a:r>
              <a:rPr lang="en-US" altLang="en-US" dirty="0">
                <a:latin typeface="Trebuchet MS" pitchFamily="34" charset="0"/>
              </a:rPr>
              <a:t>PA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&lt;/state&gt;</a:t>
            </a:r>
          </a:p>
          <a:p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country&gt;</a:t>
            </a:r>
            <a:r>
              <a:rPr lang="en-US" altLang="en-US" dirty="0">
                <a:latin typeface="Trebuchet MS" pitchFamily="34" charset="0"/>
              </a:rPr>
              <a:t>USA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&lt;/country&gt;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 </a:t>
            </a:r>
            <a:r>
              <a:rPr lang="en-US" altLang="en-US" dirty="0" smtClean="0">
                <a:solidFill>
                  <a:srgbClr val="FFFF82"/>
                </a:solidFill>
                <a:latin typeface="Trebuchet MS" pitchFamily="34" charset="0"/>
              </a:rPr>
              <a:t>	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&lt;/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location&gt;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temperature-range&gt;</a:t>
            </a:r>
          </a:p>
          <a:p>
            <a:r>
              <a:rPr lang="en-US" altLang="en-US" dirty="0">
                <a:latin typeface="Trebuchet MS" pitchFamily="34" charset="0"/>
              </a:rPr>
              <a:t> 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high </a:t>
            </a:r>
            <a:r>
              <a:rPr lang="en-US" altLang="en-US" dirty="0">
                <a:solidFill>
                  <a:schemeClr val="folHlink"/>
                </a:solidFill>
                <a:latin typeface="Trebuchet MS" pitchFamily="34" charset="0"/>
              </a:rPr>
              <a:t>scale="F"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r>
              <a:rPr lang="en-US" altLang="en-US" dirty="0">
                <a:latin typeface="Trebuchet MS" pitchFamily="34" charset="0"/>
              </a:rPr>
              <a:t>84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&lt;/high&gt;</a:t>
            </a:r>
          </a:p>
          <a:p>
            <a:r>
              <a:rPr lang="en-US" altLang="en-US" dirty="0">
                <a:latin typeface="Trebuchet MS" pitchFamily="34" charset="0"/>
              </a:rPr>
              <a:t> 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low </a:t>
            </a:r>
            <a:r>
              <a:rPr lang="en-US" altLang="en-US" dirty="0">
                <a:solidFill>
                  <a:schemeClr val="folHlink"/>
                </a:solidFill>
                <a:latin typeface="Trebuchet MS" pitchFamily="34" charset="0"/>
              </a:rPr>
              <a:t>scale="F"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r>
              <a:rPr lang="en-US" altLang="en-US" dirty="0">
                <a:latin typeface="Trebuchet MS" pitchFamily="34" charset="0"/>
              </a:rPr>
              <a:t>51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&lt;/low&gt;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&lt;/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temperature-range&gt;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weatherReport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4343400" y="1608667"/>
            <a:ext cx="4800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Clr>
                <a:srgbClr val="FFFF82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tx2"/>
                </a:solidFill>
                <a:latin typeface="Trebuchet MS" pitchFamily="34" charset="0"/>
              </a:rPr>
              <a:t>mydoc.dtd</a:t>
            </a:r>
          </a:p>
          <a:p>
            <a:pPr fontAlgn="auto">
              <a:spcAft>
                <a:spcPts val="0"/>
              </a:spcAft>
              <a:buClr>
                <a:srgbClr val="FFFF82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weatherReport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(date, location, temperature-range)&gt;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date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location (city, state, country)&gt;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city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state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country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temperature-range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       ((low, high)|(high, low))&gt;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low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high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&lt;!ATTLIST low scale (C|F) #REQUIRED&gt; 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&lt;!ATTLIST high scale (C|F) #REQUIRED&gt;</a:t>
            </a:r>
            <a:endParaRPr lang="en-US" altLang="en-US" sz="1800" dirty="0">
              <a:solidFill>
                <a:schemeClr val="accent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01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JSON as an XML Alternative</a:t>
            </a:r>
            <a:endParaRPr lang="el-GR" altLang="en-US" sz="36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3"/>
            <a:ext cx="7980363" cy="48244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JSON = JavaScript Object Notation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It’s really language independent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most programming languages can easily read it and instantiate objects or some other data structure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JSON is a light-weight alternative to XML for </a:t>
            </a:r>
            <a:r>
              <a:rPr lang="en-US" altLang="en-US" dirty="0" smtClean="0"/>
              <a:t>data-interchange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Started gaining tracking ~2006 and now widely used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>
                <a:hlinkClick r:id="rId3"/>
              </a:rPr>
              <a:t>http://json.org/</a:t>
            </a:r>
            <a:r>
              <a:rPr lang="en-US" altLang="en-US" dirty="0" smtClean="0"/>
              <a:t> has more information</a:t>
            </a:r>
          </a:p>
          <a:p>
            <a:pPr eaLnBrk="1" hangingPunct="1">
              <a:lnSpc>
                <a:spcPct val="120000"/>
              </a:lnSpc>
            </a:pP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604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JSON Data – A name and a value</a:t>
            </a:r>
            <a:endParaRPr lang="el-GR" altLang="en-US" sz="32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3"/>
            <a:ext cx="7980363" cy="48244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name/value pair consists of a field name (in double quotes), followed by a colon, followed by a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Unordered </a:t>
            </a:r>
            <a:r>
              <a:rPr lang="en-US" dirty="0"/>
              <a:t>sets of name/value pairs</a:t>
            </a:r>
          </a:p>
          <a:p>
            <a:r>
              <a:rPr lang="es-ES_tradnl" dirty="0" err="1" smtClean="0"/>
              <a:t>Begins</a:t>
            </a:r>
            <a:r>
              <a:rPr lang="es-ES_tradnl" dirty="0" smtClean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b="1" dirty="0">
                <a:solidFill>
                  <a:srgbClr val="C00000"/>
                </a:solidFill>
              </a:rPr>
              <a:t>{</a:t>
            </a:r>
            <a:r>
              <a:rPr lang="es-ES_tradnl" b="1" dirty="0"/>
              <a:t> </a:t>
            </a:r>
            <a:r>
              <a:rPr lang="es-ES_tradnl" dirty="0"/>
              <a:t>(</a:t>
            </a:r>
            <a:r>
              <a:rPr lang="es-ES_tradnl" dirty="0" err="1"/>
              <a:t>left</a:t>
            </a:r>
            <a:r>
              <a:rPr lang="es-ES_tradnl" dirty="0"/>
              <a:t> </a:t>
            </a:r>
            <a:r>
              <a:rPr lang="es-ES_tradnl" dirty="0" err="1"/>
              <a:t>brace</a:t>
            </a:r>
            <a:r>
              <a:rPr lang="es-ES_tradnl" dirty="0"/>
              <a:t>)</a:t>
            </a:r>
          </a:p>
          <a:p>
            <a:r>
              <a:rPr lang="es-ES_tradnl" dirty="0" err="1" smtClean="0"/>
              <a:t>Ends</a:t>
            </a:r>
            <a:r>
              <a:rPr lang="es-ES_tradnl" dirty="0" smtClean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b="1" dirty="0">
                <a:solidFill>
                  <a:srgbClr val="C00000"/>
                </a:solidFill>
              </a:rPr>
              <a:t>}</a:t>
            </a:r>
            <a:r>
              <a:rPr lang="es-ES_tradnl" b="1" dirty="0"/>
              <a:t> </a:t>
            </a:r>
            <a:r>
              <a:rPr lang="es-ES_tradnl" dirty="0"/>
              <a:t>(</a:t>
            </a:r>
            <a:r>
              <a:rPr lang="es-ES_tradnl" dirty="0" err="1"/>
              <a:t>right</a:t>
            </a:r>
            <a:r>
              <a:rPr lang="es-ES_tradnl" dirty="0"/>
              <a:t> </a:t>
            </a:r>
            <a:r>
              <a:rPr lang="es-ES_tradnl" dirty="0" err="1"/>
              <a:t>brace</a:t>
            </a:r>
            <a:r>
              <a:rPr lang="es-ES_tradnl" dirty="0"/>
              <a:t>)</a:t>
            </a:r>
          </a:p>
          <a:p>
            <a:r>
              <a:rPr lang="en-US" dirty="0" smtClean="0"/>
              <a:t>Each </a:t>
            </a:r>
            <a:r>
              <a:rPr lang="en-US" dirty="0"/>
              <a:t>name is followed by </a:t>
            </a:r>
            <a:r>
              <a:rPr lang="en-US" b="1" dirty="0">
                <a:solidFill>
                  <a:srgbClr val="C00000"/>
                </a:solidFill>
              </a:rPr>
              <a:t>:</a:t>
            </a:r>
            <a:r>
              <a:rPr lang="en-US" b="1" dirty="0"/>
              <a:t> </a:t>
            </a:r>
            <a:r>
              <a:rPr lang="en-US" dirty="0"/>
              <a:t>(colon)</a:t>
            </a:r>
          </a:p>
          <a:p>
            <a:r>
              <a:rPr lang="en-US" dirty="0" smtClean="0"/>
              <a:t>Name/value </a:t>
            </a:r>
            <a:r>
              <a:rPr lang="en-US" dirty="0"/>
              <a:t>pairs are separated by </a:t>
            </a:r>
            <a:r>
              <a:rPr lang="en-US" b="1" dirty="0">
                <a:solidFill>
                  <a:srgbClr val="C00000"/>
                </a:solidFill>
              </a:rPr>
              <a:t>,</a:t>
            </a:r>
            <a:r>
              <a:rPr lang="en-US" b="1" dirty="0"/>
              <a:t> </a:t>
            </a:r>
            <a:r>
              <a:rPr lang="en-US" dirty="0"/>
              <a:t>(comma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altLang="en-US" dirty="0"/>
          </a:p>
          <a:p>
            <a:pPr marL="457200" lvl="6" indent="0">
              <a:buNone/>
            </a:pPr>
            <a:r>
              <a:rPr lang="es-ES_tradnl" sz="1850" dirty="0"/>
              <a:t>{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employee_id</a:t>
            </a:r>
            <a:r>
              <a:rPr lang="es-ES_tradnl" sz="1850" dirty="0"/>
              <a:t>": 1234567,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name</a:t>
            </a:r>
            <a:r>
              <a:rPr lang="es-ES_tradnl" sz="1850" dirty="0"/>
              <a:t>": "Jeff Fox",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hire_date</a:t>
            </a:r>
            <a:r>
              <a:rPr lang="es-ES_tradnl" sz="1850" dirty="0"/>
              <a:t>": "1/1/2013",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location</a:t>
            </a:r>
            <a:r>
              <a:rPr lang="es-ES_tradnl" sz="1850" dirty="0"/>
              <a:t>": "Norwalk, CT",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consultant</a:t>
            </a:r>
            <a:r>
              <a:rPr lang="es-ES_tradnl" sz="1850" dirty="0"/>
              <a:t>": false</a:t>
            </a:r>
          </a:p>
          <a:p>
            <a:pPr marL="457200" lvl="6" indent="0">
              <a:buNone/>
            </a:pPr>
            <a:r>
              <a:rPr lang="es-ES_tradnl" sz="1850" dirty="0"/>
              <a:t>}</a:t>
            </a:r>
            <a:endParaRPr lang="el-GR" altLang="en-US" sz="185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629" y="4608513"/>
            <a:ext cx="49371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93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272" y="1690689"/>
            <a:ext cx="8115300" cy="4662486"/>
          </a:xfrm>
        </p:spPr>
        <p:txBody>
          <a:bodyPr/>
          <a:lstStyle/>
          <a:p>
            <a:r>
              <a:rPr lang="en-US" altLang="en-US" dirty="0"/>
              <a:t>XML:  Extensible Markup Language</a:t>
            </a:r>
          </a:p>
          <a:p>
            <a:r>
              <a:rPr lang="en-US" altLang="en-US" dirty="0"/>
              <a:t>Defined by the WWW Consortium (W3C)</a:t>
            </a:r>
          </a:p>
          <a:p>
            <a:r>
              <a:rPr lang="en-US" altLang="en-US" dirty="0" smtClean="0"/>
              <a:t>Documents </a:t>
            </a:r>
            <a:r>
              <a:rPr lang="en-US" altLang="en-US" dirty="0"/>
              <a:t>have tags giving extra information about sections of the document</a:t>
            </a:r>
          </a:p>
          <a:p>
            <a:pPr lvl="1"/>
            <a:r>
              <a:rPr lang="en-US" altLang="en-US" dirty="0"/>
              <a:t>E.g.  </a:t>
            </a:r>
            <a:r>
              <a:rPr lang="en-US" altLang="en-US" dirty="0">
                <a:solidFill>
                  <a:srgbClr val="993300"/>
                </a:solidFill>
              </a:rPr>
              <a:t>&lt;title&gt; XML &lt;/title&gt;  &lt;slide&gt; Introduction …&lt;/slide&gt;</a:t>
            </a:r>
          </a:p>
          <a:p>
            <a:r>
              <a:rPr lang="en-US" altLang="en-US" b="1" dirty="0"/>
              <a:t>Extensible</a:t>
            </a:r>
            <a:r>
              <a:rPr lang="en-US" altLang="en-US" dirty="0"/>
              <a:t>, unlike HTML</a:t>
            </a:r>
          </a:p>
          <a:p>
            <a:pPr lvl="1"/>
            <a:r>
              <a:rPr lang="en-US" altLang="en-US" dirty="0"/>
              <a:t>Users can add new tags, and </a:t>
            </a:r>
            <a:r>
              <a:rPr lang="en-US" altLang="en-US" i="1" dirty="0"/>
              <a:t>separately</a:t>
            </a:r>
            <a:r>
              <a:rPr lang="en-US" altLang="en-US" dirty="0"/>
              <a:t> specify how the tag should be handled for display</a:t>
            </a:r>
          </a:p>
          <a:p>
            <a:pPr>
              <a:buFont typeface="Monotype Sorts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149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JSON Data – A name and a value</a:t>
            </a:r>
            <a:endParaRPr lang="el-GR" altLang="en-US" sz="32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3"/>
            <a:ext cx="7980363" cy="48244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JSON, </a:t>
            </a:r>
            <a:r>
              <a:rPr lang="en-US" i="1" dirty="0"/>
              <a:t>values</a:t>
            </a:r>
            <a:r>
              <a:rPr lang="en-US" dirty="0"/>
              <a:t> must be one of the following data types:</a:t>
            </a:r>
          </a:p>
          <a:p>
            <a:r>
              <a:rPr lang="en-US" dirty="0"/>
              <a:t>a string</a:t>
            </a:r>
          </a:p>
          <a:p>
            <a:r>
              <a:rPr lang="en-US" dirty="0"/>
              <a:t>a number</a:t>
            </a:r>
          </a:p>
          <a:p>
            <a:r>
              <a:rPr lang="en-US" dirty="0"/>
              <a:t>an object (JSON object)</a:t>
            </a:r>
          </a:p>
          <a:p>
            <a:r>
              <a:rPr lang="en-US" dirty="0"/>
              <a:t>an array</a:t>
            </a:r>
          </a:p>
          <a:p>
            <a:r>
              <a:rPr lang="en-US" dirty="0"/>
              <a:t>a </a:t>
            </a:r>
            <a:r>
              <a:rPr lang="en-US" dirty="0" err="1"/>
              <a:t>boolean</a:t>
            </a:r>
            <a:endParaRPr lang="en-US" dirty="0"/>
          </a:p>
          <a:p>
            <a:r>
              <a:rPr lang="en-US" dirty="0"/>
              <a:t>null</a:t>
            </a:r>
          </a:p>
          <a:p>
            <a:pPr marL="0" indent="0">
              <a:buNone/>
            </a:pPr>
            <a:endParaRPr lang="en-US" altLang="en-US" dirty="0"/>
          </a:p>
          <a:p>
            <a:pPr marL="457200" lvl="6" indent="0">
              <a:buNone/>
            </a:pPr>
            <a:r>
              <a:rPr lang="es-ES_tradnl" sz="1850" dirty="0"/>
              <a:t>{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employee_id</a:t>
            </a:r>
            <a:r>
              <a:rPr lang="es-ES_tradnl" sz="1850" dirty="0"/>
              <a:t>": 1234567,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name</a:t>
            </a:r>
            <a:r>
              <a:rPr lang="es-ES_tradnl" sz="1850" dirty="0"/>
              <a:t>": "Jeff Fox",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hire_date</a:t>
            </a:r>
            <a:r>
              <a:rPr lang="es-ES_tradnl" sz="1850" dirty="0"/>
              <a:t>": "1/1/2013",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location</a:t>
            </a:r>
            <a:r>
              <a:rPr lang="es-ES_tradnl" sz="1850" dirty="0"/>
              <a:t>": "Norwalk, CT",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consultant</a:t>
            </a:r>
            <a:r>
              <a:rPr lang="es-ES_tradnl" sz="1850" dirty="0"/>
              <a:t>": false</a:t>
            </a:r>
          </a:p>
          <a:p>
            <a:pPr marL="457200" lvl="6" indent="0">
              <a:buNone/>
            </a:pPr>
            <a:r>
              <a:rPr lang="es-ES_tradnl" sz="1850" dirty="0"/>
              <a:t>}</a:t>
            </a:r>
            <a:endParaRPr lang="el-GR" altLang="en-US" sz="185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7" y="2355851"/>
            <a:ext cx="4938713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6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JSON Data – A name and a value</a:t>
            </a:r>
            <a:endParaRPr lang="el-GR" altLang="en-US" sz="32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2"/>
            <a:ext cx="8534400" cy="50942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Strings in JSON must be written in double quotes</a:t>
            </a:r>
            <a:r>
              <a:rPr lang="en-US" dirty="0" smtClean="0"/>
              <a:t>.</a:t>
            </a:r>
          </a:p>
          <a:p>
            <a:pPr marL="1371600" lvl="4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{ "</a:t>
            </a:r>
            <a:r>
              <a:rPr lang="en-US" sz="2400" dirty="0" err="1" smtClean="0">
                <a:solidFill>
                  <a:srgbClr val="C00000"/>
                </a:solidFill>
              </a:rPr>
              <a:t>name":"John</a:t>
            </a:r>
            <a:r>
              <a:rPr lang="en-US" sz="2400" dirty="0" smtClean="0">
                <a:solidFill>
                  <a:srgbClr val="C00000"/>
                </a:solidFill>
              </a:rPr>
              <a:t>" }</a:t>
            </a:r>
          </a:p>
          <a:p>
            <a:pPr marL="1371600" lvl="4" indent="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dirty="0"/>
              <a:t>Numbers in JSON must be an integer or a floating point</a:t>
            </a:r>
            <a:r>
              <a:rPr lang="en-US" dirty="0" smtClean="0"/>
              <a:t>.</a:t>
            </a:r>
          </a:p>
          <a:p>
            <a:pPr marL="0" lvl="4" indent="0">
              <a:spcBef>
                <a:spcPts val="750"/>
              </a:spcBef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	</a:t>
            </a:r>
            <a:r>
              <a:rPr lang="en-US" sz="2400" dirty="0">
                <a:solidFill>
                  <a:srgbClr val="C00000"/>
                </a:solidFill>
              </a:rPr>
              <a:t>{ "age":30 </a:t>
            </a:r>
            <a:r>
              <a:rPr lang="en-US" sz="2400" dirty="0" smtClean="0">
                <a:solidFill>
                  <a:srgbClr val="C00000"/>
                </a:solidFill>
              </a:rPr>
              <a:t>}</a:t>
            </a:r>
          </a:p>
          <a:p>
            <a:pPr marL="0" lvl="4" indent="0">
              <a:spcBef>
                <a:spcPts val="750"/>
              </a:spcBef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dirty="0"/>
              <a:t>Values in JSON can be objects</a:t>
            </a:r>
            <a:r>
              <a:rPr lang="en-US" dirty="0" smtClean="0"/>
              <a:t>.</a:t>
            </a:r>
          </a:p>
          <a:p>
            <a:pPr marL="1312863" indent="0">
              <a:buNone/>
            </a:pPr>
            <a:r>
              <a:rPr lang="en-US" sz="2000" dirty="0">
                <a:solidFill>
                  <a:srgbClr val="C00000"/>
                </a:solidFill>
              </a:rPr>
              <a:t>{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"employee":{ "</a:t>
            </a:r>
            <a:r>
              <a:rPr lang="en-US" sz="2000" dirty="0" err="1">
                <a:solidFill>
                  <a:srgbClr val="C00000"/>
                </a:solidFill>
              </a:rPr>
              <a:t>name":"John</a:t>
            </a:r>
            <a:r>
              <a:rPr lang="en-US" sz="2000" dirty="0">
                <a:solidFill>
                  <a:srgbClr val="C00000"/>
                </a:solidFill>
              </a:rPr>
              <a:t>", "age":30, "</a:t>
            </a:r>
            <a:r>
              <a:rPr lang="en-US" sz="2000" dirty="0" err="1">
                <a:solidFill>
                  <a:srgbClr val="C00000"/>
                </a:solidFill>
              </a:rPr>
              <a:t>city":"New</a:t>
            </a:r>
            <a:r>
              <a:rPr lang="en-US" sz="2000" dirty="0">
                <a:solidFill>
                  <a:srgbClr val="C00000"/>
                </a:solidFill>
              </a:rPr>
              <a:t> York" }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}</a:t>
            </a:r>
          </a:p>
          <a:p>
            <a:endParaRPr lang="en-US" dirty="0" smtClean="0"/>
          </a:p>
          <a:p>
            <a:r>
              <a:rPr lang="en-US" dirty="0"/>
              <a:t>Values in JSON can be arrays</a:t>
            </a:r>
            <a:r>
              <a:rPr lang="en-US" dirty="0" smtClean="0"/>
              <a:t>.</a:t>
            </a:r>
          </a:p>
          <a:p>
            <a:pPr marL="1312863" indent="0">
              <a:buNone/>
            </a:pPr>
            <a:r>
              <a:rPr lang="en-US" sz="2200" dirty="0">
                <a:solidFill>
                  <a:srgbClr val="C00000"/>
                </a:solidFill>
              </a:rPr>
              <a:t>{</a:t>
            </a:r>
            <a:br>
              <a:rPr lang="en-US" sz="2200" dirty="0">
                <a:solidFill>
                  <a:srgbClr val="C00000"/>
                </a:solidFill>
              </a:rPr>
            </a:br>
            <a:r>
              <a:rPr lang="en-US" sz="2200" dirty="0">
                <a:solidFill>
                  <a:srgbClr val="C00000"/>
                </a:solidFill>
              </a:rPr>
              <a:t>"employees":[ "John", "Anna", "Peter" ]</a:t>
            </a:r>
            <a:br>
              <a:rPr lang="en-US" sz="2200" dirty="0">
                <a:solidFill>
                  <a:srgbClr val="C00000"/>
                </a:solidFill>
              </a:rPr>
            </a:br>
            <a:r>
              <a:rPr lang="en-US" sz="2200" dirty="0" smtClean="0">
                <a:solidFill>
                  <a:srgbClr val="C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0076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Another example: </a:t>
            </a:r>
            <a:r>
              <a:rPr lang="en-US" altLang="en-US" dirty="0" smtClean="0"/>
              <a:t>XML vs JSON</a:t>
            </a:r>
            <a:endParaRPr lang="en-US" altLang="en-US" dirty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628650" y="1690689"/>
            <a:ext cx="81343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600" dirty="0">
                <a:solidFill>
                  <a:srgbClr val="C00000"/>
                </a:solidFill>
                <a:latin typeface="Trebuchet MS" pitchFamily="34" charset="0"/>
              </a:rPr>
              <a:t>&lt;?xml version="1.0"?&gt;</a:t>
            </a:r>
          </a:p>
          <a:p>
            <a:r>
              <a:rPr lang="en-US" sz="1600" dirty="0">
                <a:solidFill>
                  <a:srgbClr val="C00000"/>
                </a:solidFill>
              </a:rPr>
              <a:t>&lt;employees&gt;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    &lt;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&gt;John&lt;/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 &lt;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&gt;Doe&lt;/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&lt;/employee&gt;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    &lt;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&gt;Anna&lt;/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 &lt;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&gt;Smith&lt;/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&lt;/employee&gt;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    &lt;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&gt;Peter&lt;/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 &lt;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&gt;Jones&lt;/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&lt;/employee&gt;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&lt;/employees&gt;</a:t>
            </a:r>
            <a:endParaRPr lang="en-US" altLang="en-US" sz="16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1072533" y="5070732"/>
            <a:ext cx="4800600" cy="1117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FFF82"/>
              </a:buClr>
              <a:buFontTx/>
              <a:buChar char=" "/>
            </a:pPr>
            <a:r>
              <a:rPr lang="en-US" sz="1800" dirty="0">
                <a:solidFill>
                  <a:srgbClr val="C00000"/>
                </a:solidFill>
              </a:rPr>
              <a:t>{"employees":[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    { "</a:t>
            </a:r>
            <a:r>
              <a:rPr lang="en-US" sz="1800" dirty="0" err="1">
                <a:solidFill>
                  <a:srgbClr val="C00000"/>
                </a:solidFill>
              </a:rPr>
              <a:t>firstName</a:t>
            </a:r>
            <a:r>
              <a:rPr lang="en-US" sz="1800" dirty="0">
                <a:solidFill>
                  <a:srgbClr val="C00000"/>
                </a:solidFill>
              </a:rPr>
              <a:t>":"John", "</a:t>
            </a:r>
            <a:r>
              <a:rPr lang="en-US" sz="1800" dirty="0" err="1">
                <a:solidFill>
                  <a:srgbClr val="C00000"/>
                </a:solidFill>
              </a:rPr>
              <a:t>lastName</a:t>
            </a:r>
            <a:r>
              <a:rPr lang="en-US" sz="1800" dirty="0">
                <a:solidFill>
                  <a:srgbClr val="C00000"/>
                </a:solidFill>
              </a:rPr>
              <a:t>":"Doe" },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    { "</a:t>
            </a:r>
            <a:r>
              <a:rPr lang="en-US" sz="1800" dirty="0" err="1">
                <a:solidFill>
                  <a:srgbClr val="C00000"/>
                </a:solidFill>
              </a:rPr>
              <a:t>firstName</a:t>
            </a:r>
            <a:r>
              <a:rPr lang="en-US" sz="1800" dirty="0">
                <a:solidFill>
                  <a:srgbClr val="C00000"/>
                </a:solidFill>
              </a:rPr>
              <a:t>":"Anna", "</a:t>
            </a:r>
            <a:r>
              <a:rPr lang="en-US" sz="1800" dirty="0" err="1">
                <a:solidFill>
                  <a:srgbClr val="C00000"/>
                </a:solidFill>
              </a:rPr>
              <a:t>lastName</a:t>
            </a:r>
            <a:r>
              <a:rPr lang="en-US" sz="1800" dirty="0">
                <a:solidFill>
                  <a:srgbClr val="C00000"/>
                </a:solidFill>
              </a:rPr>
              <a:t>":"Smith" },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    { "</a:t>
            </a:r>
            <a:r>
              <a:rPr lang="en-US" sz="1800" dirty="0" err="1">
                <a:solidFill>
                  <a:srgbClr val="C00000"/>
                </a:solidFill>
              </a:rPr>
              <a:t>firstName</a:t>
            </a:r>
            <a:r>
              <a:rPr lang="en-US" sz="1800" dirty="0">
                <a:solidFill>
                  <a:srgbClr val="C00000"/>
                </a:solidFill>
              </a:rPr>
              <a:t>":"Peter", "</a:t>
            </a:r>
            <a:r>
              <a:rPr lang="en-US" sz="1800" dirty="0" err="1">
                <a:solidFill>
                  <a:srgbClr val="C00000"/>
                </a:solidFill>
              </a:rPr>
              <a:t>lastName</a:t>
            </a:r>
            <a:r>
              <a:rPr lang="en-US" sz="1800" dirty="0">
                <a:solidFill>
                  <a:srgbClr val="C00000"/>
                </a:solidFill>
              </a:rPr>
              <a:t>":"Jones" }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]}</a:t>
            </a:r>
            <a:endParaRPr lang="en-US" altLang="en-US" sz="1800" dirty="0">
              <a:solidFill>
                <a:srgbClr val="C0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43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JSON Parsing</a:t>
            </a:r>
            <a:endParaRPr lang="el-GR" altLang="en-US" sz="36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8" y="1535113"/>
            <a:ext cx="6709574" cy="482441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 smtClean="0"/>
              <a:t>import </a:t>
            </a:r>
            <a:r>
              <a:rPr lang="en-US" altLang="en-US" sz="2000" dirty="0" err="1" smtClean="0"/>
              <a:t>json</a:t>
            </a:r>
            <a:endParaRPr lang="en-US" altLang="en-US" sz="2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 err="1" smtClean="0"/>
              <a:t>json_string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'{"</a:t>
            </a:r>
            <a:r>
              <a:rPr lang="en-US" altLang="en-US" sz="2000" dirty="0" err="1"/>
              <a:t>first_name</a:t>
            </a:r>
            <a:r>
              <a:rPr lang="en-US" altLang="en-US" sz="2000" dirty="0"/>
              <a:t>": "Guido", "</a:t>
            </a:r>
            <a:r>
              <a:rPr lang="en-US" altLang="en-US" sz="2000" dirty="0" err="1"/>
              <a:t>last_name":"Rossum</a:t>
            </a:r>
            <a:r>
              <a:rPr lang="en-US" altLang="en-US" sz="2000" dirty="0"/>
              <a:t>", "phone":[9098693256, 9097846521]}'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 err="1"/>
              <a:t>parsed_json</a:t>
            </a:r>
            <a:r>
              <a:rPr lang="en-US" altLang="en-US" sz="2000" dirty="0"/>
              <a:t> = </a:t>
            </a:r>
            <a:r>
              <a:rPr lang="en-US" altLang="en-US" sz="2000" dirty="0" err="1"/>
              <a:t>json.loads</a:t>
            </a:r>
            <a:r>
              <a:rPr lang="en-US" altLang="en-US" sz="2000" dirty="0"/>
              <a:t>(</a:t>
            </a:r>
            <a:r>
              <a:rPr lang="en-US" altLang="en-US" sz="2000" dirty="0" err="1"/>
              <a:t>json_string</a:t>
            </a:r>
            <a:r>
              <a:rPr lang="en-US" altLang="en-US" sz="2000" dirty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data = </a:t>
            </a:r>
            <a:r>
              <a:rPr lang="en-US" altLang="en-US" sz="2000" dirty="0" err="1"/>
              <a:t>DataFrame</a:t>
            </a:r>
            <a:r>
              <a:rPr lang="en-US" altLang="en-US" sz="2000" dirty="0"/>
              <a:t>(</a:t>
            </a:r>
            <a:r>
              <a:rPr lang="en-US" altLang="en-US" sz="2000" dirty="0" err="1"/>
              <a:t>parsed_json</a:t>
            </a:r>
            <a:r>
              <a:rPr lang="en-US" altLang="en-US" sz="2000" dirty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print(</a:t>
            </a:r>
            <a:r>
              <a:rPr lang="en-US" altLang="en-US" sz="2000" dirty="0" err="1"/>
              <a:t>parsed_json</a:t>
            </a:r>
            <a:r>
              <a:rPr lang="en-US" altLang="en-US" sz="2000" dirty="0"/>
              <a:t>['</a:t>
            </a:r>
            <a:r>
              <a:rPr lang="en-US" altLang="en-US" sz="2000" dirty="0" err="1"/>
              <a:t>first_name</a:t>
            </a:r>
            <a:r>
              <a:rPr lang="en-US" altLang="en-US" sz="2000" dirty="0"/>
              <a:t>'])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phone = list(</a:t>
            </a:r>
            <a:r>
              <a:rPr lang="en-US" altLang="en-US" sz="2000" dirty="0" err="1"/>
              <a:t>parsed_json</a:t>
            </a:r>
            <a:r>
              <a:rPr lang="en-US" altLang="en-US" sz="2000" dirty="0"/>
              <a:t>['phone'])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print(phone)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print(data)</a:t>
            </a:r>
            <a:endParaRPr lang="el-GR" alt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750837" y="4553331"/>
            <a:ext cx="4225212" cy="2031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Note: For external file read, use </a:t>
            </a:r>
            <a:r>
              <a:rPr lang="en-US" dirty="0" err="1" smtClean="0"/>
              <a:t>json.load</a:t>
            </a:r>
            <a:r>
              <a:rPr lang="en-US" dirty="0" smtClean="0"/>
              <a:t> and data pretty print  to display the content of </a:t>
            </a:r>
            <a:r>
              <a:rPr lang="en-US" dirty="0" err="1" smtClean="0"/>
              <a:t>json</a:t>
            </a:r>
            <a:r>
              <a:rPr lang="en-US" dirty="0" smtClean="0"/>
              <a:t> file. </a:t>
            </a:r>
          </a:p>
          <a:p>
            <a:endParaRPr lang="en-US" dirty="0"/>
          </a:p>
          <a:p>
            <a:r>
              <a:rPr lang="en-US" dirty="0" smtClean="0"/>
              <a:t>from </a:t>
            </a:r>
            <a:r>
              <a:rPr lang="en-US" dirty="0" err="1" smtClean="0"/>
              <a:t>pprint</a:t>
            </a:r>
            <a:r>
              <a:rPr lang="en-US" dirty="0" smtClean="0"/>
              <a:t> </a:t>
            </a:r>
            <a:r>
              <a:rPr lang="en-US" dirty="0"/>
              <a:t>import </a:t>
            </a:r>
            <a:r>
              <a:rPr lang="en-US" dirty="0" err="1" smtClean="0"/>
              <a:t>pprint</a:t>
            </a:r>
            <a:endParaRPr lang="en-US" dirty="0"/>
          </a:p>
          <a:p>
            <a:r>
              <a:rPr lang="en-US" dirty="0"/>
              <a:t>data = </a:t>
            </a:r>
            <a:r>
              <a:rPr lang="en-US" dirty="0" err="1"/>
              <a:t>json.load</a:t>
            </a:r>
            <a:r>
              <a:rPr lang="en-US" dirty="0"/>
              <a:t>(open('</a:t>
            </a:r>
            <a:r>
              <a:rPr lang="en-US" dirty="0" err="1"/>
              <a:t>data.json</a:t>
            </a:r>
            <a:r>
              <a:rPr lang="en-US" dirty="0" smtClean="0"/>
              <a:t>'))</a:t>
            </a:r>
            <a:endParaRPr lang="en-US" dirty="0"/>
          </a:p>
          <a:p>
            <a:r>
              <a:rPr lang="en-US" dirty="0" err="1"/>
              <a:t>pprint</a:t>
            </a:r>
            <a:r>
              <a:rPr lang="en-US" dirty="0"/>
              <a:t>(data)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679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Class Activity 9</a:t>
            </a:r>
            <a:endParaRPr lang="en-US" altLang="en-US" dirty="0" smtClean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460498"/>
            <a:ext cx="7886700" cy="5260977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50000"/>
              </a:spcBef>
            </a:pPr>
            <a:r>
              <a:rPr lang="en-US" altLang="en-US" sz="3300" dirty="0" smtClean="0"/>
              <a:t>Convert the following bookstore.xml to </a:t>
            </a:r>
            <a:r>
              <a:rPr lang="en-US" altLang="en-US" sz="3300" dirty="0" err="1" smtClean="0"/>
              <a:t>bookstore.json</a:t>
            </a:r>
            <a:endParaRPr lang="en-US" altLang="en-US" b="1" dirty="0"/>
          </a:p>
          <a:p>
            <a:pPr marL="1719263" indent="0">
              <a:spcBef>
                <a:spcPct val="50000"/>
              </a:spcBef>
              <a:buNone/>
            </a:pPr>
            <a:r>
              <a:rPr lang="en-US" altLang="en-US" sz="3400" b="1" dirty="0">
                <a:solidFill>
                  <a:srgbClr val="C00000"/>
                </a:solidFill>
              </a:rPr>
              <a:t>&lt;?xml version="1.0"?&gt;</a:t>
            </a:r>
          </a:p>
          <a:p>
            <a:pPr marL="1719263" indent="0">
              <a:spcBef>
                <a:spcPct val="50000"/>
              </a:spcBef>
              <a:buNone/>
            </a:pPr>
            <a:r>
              <a:rPr lang="en-US" altLang="en-US" sz="3400" b="1" dirty="0">
                <a:solidFill>
                  <a:srgbClr val="C00000"/>
                </a:solidFill>
              </a:rPr>
              <a:t>&lt;bookstore&gt;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book category="sci-fi"&gt;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title </a:t>
            </a:r>
            <a:r>
              <a:rPr lang="en-US" altLang="en-US" sz="2900" b="1" dirty="0" err="1">
                <a:solidFill>
                  <a:srgbClr val="C00000"/>
                </a:solidFill>
              </a:rPr>
              <a:t>lang</a:t>
            </a:r>
            <a:r>
              <a:rPr lang="en-US" altLang="en-US" sz="2900" b="1" dirty="0">
                <a:solidFill>
                  <a:srgbClr val="C00000"/>
                </a:solidFill>
              </a:rPr>
              <a:t>="</a:t>
            </a:r>
            <a:r>
              <a:rPr lang="en-US" altLang="en-US" sz="2900" b="1" dirty="0" err="1">
                <a:solidFill>
                  <a:srgbClr val="C00000"/>
                </a:solidFill>
              </a:rPr>
              <a:t>en</a:t>
            </a:r>
            <a:r>
              <a:rPr lang="en-US" altLang="en-US" sz="2900" b="1" dirty="0">
                <a:solidFill>
                  <a:srgbClr val="C00000"/>
                </a:solidFill>
              </a:rPr>
              <a:t>"&gt; 2001&lt;/title&gt;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author&gt;Arthur C. Clarke&lt;/author&gt;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price&gt;$30.0&lt;/price&gt;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year&gt;1968&lt;/year&gt;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 smtClean="0">
                <a:solidFill>
                  <a:srgbClr val="C00000"/>
                </a:solidFill>
              </a:rPr>
              <a:t>&lt;/</a:t>
            </a:r>
            <a:r>
              <a:rPr lang="en-US" altLang="en-US" sz="2900" b="1" dirty="0">
                <a:solidFill>
                  <a:srgbClr val="C00000"/>
                </a:solidFill>
              </a:rPr>
              <a:t>book&gt;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book&gt;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 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	 &lt;</a:t>
            </a:r>
            <a:r>
              <a:rPr lang="en-US" altLang="en-US" sz="2900" b="1" dirty="0">
                <a:solidFill>
                  <a:srgbClr val="C00000"/>
                </a:solidFill>
              </a:rPr>
              <a:t>title </a:t>
            </a:r>
            <a:r>
              <a:rPr lang="en-US" altLang="en-US" sz="2900" b="1" dirty="0" err="1">
                <a:solidFill>
                  <a:srgbClr val="C00000"/>
                </a:solidFill>
              </a:rPr>
              <a:t>lang</a:t>
            </a:r>
            <a:r>
              <a:rPr lang="en-US" altLang="en-US" sz="2900" b="1" dirty="0">
                <a:solidFill>
                  <a:srgbClr val="C00000"/>
                </a:solidFill>
              </a:rPr>
              <a:t>="</a:t>
            </a:r>
            <a:r>
              <a:rPr lang="en-US" altLang="en-US" sz="2900" b="1" dirty="0" err="1">
                <a:solidFill>
                  <a:srgbClr val="C00000"/>
                </a:solidFill>
              </a:rPr>
              <a:t>rs</a:t>
            </a:r>
            <a:r>
              <a:rPr lang="en-US" altLang="en-US" sz="2900" b="1" dirty="0">
                <a:solidFill>
                  <a:srgbClr val="C00000"/>
                </a:solidFill>
              </a:rPr>
              <a:t>"&gt;Story about a True Man&lt;/title&gt;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author&gt;Boris </a:t>
            </a:r>
            <a:r>
              <a:rPr lang="en-US" altLang="en-US" sz="2900" b="1" dirty="0" err="1">
                <a:solidFill>
                  <a:srgbClr val="C00000"/>
                </a:solidFill>
              </a:rPr>
              <a:t>Polevoy</a:t>
            </a:r>
            <a:r>
              <a:rPr lang="en-US" altLang="en-US" sz="2900" b="1" dirty="0">
                <a:solidFill>
                  <a:srgbClr val="C00000"/>
                </a:solidFill>
              </a:rPr>
              <a:t>&lt;/author&gt;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  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	&lt;</a:t>
            </a:r>
            <a:r>
              <a:rPr lang="en-US" altLang="en-US" sz="2900" b="1" dirty="0">
                <a:solidFill>
                  <a:srgbClr val="C00000"/>
                </a:solidFill>
              </a:rPr>
              <a:t>price&gt;$20.00&lt;/price&gt;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  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	&lt;</a:t>
            </a:r>
            <a:r>
              <a:rPr lang="en-US" altLang="en-US" sz="2900" b="1" dirty="0">
                <a:solidFill>
                  <a:srgbClr val="C00000"/>
                </a:solidFill>
              </a:rPr>
              <a:t>year&gt;1952&lt;/year&gt;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&lt;/</a:t>
            </a:r>
            <a:r>
              <a:rPr lang="en-US" altLang="en-US" sz="2900" b="1" dirty="0">
                <a:solidFill>
                  <a:srgbClr val="C00000"/>
                </a:solidFill>
              </a:rPr>
              <a:t>book&gt;</a:t>
            </a:r>
          </a:p>
          <a:p>
            <a:pPr marL="1719263" indent="0">
              <a:spcBef>
                <a:spcPct val="50000"/>
              </a:spcBef>
              <a:buNone/>
            </a:pPr>
            <a:r>
              <a:rPr lang="en-US" altLang="en-US" sz="3400" b="1" dirty="0">
                <a:solidFill>
                  <a:srgbClr val="C00000"/>
                </a:solidFill>
              </a:rPr>
              <a:t>&lt;/bookstore</a:t>
            </a:r>
            <a:r>
              <a:rPr lang="en-US" altLang="en-US" sz="3400" b="1" dirty="0" smtClean="0">
                <a:solidFill>
                  <a:srgbClr val="C00000"/>
                </a:solidFill>
              </a:rPr>
              <a:t>&gt;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3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XML vs JSON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628650" y="1687514"/>
            <a:ext cx="7886700" cy="47699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JSON is Like XML Because</a:t>
            </a:r>
          </a:p>
          <a:p>
            <a:pPr lvl="1"/>
            <a:r>
              <a:rPr lang="en-US" dirty="0"/>
              <a:t>Both JSON and XML are "self describing" (human readable)</a:t>
            </a:r>
          </a:p>
          <a:p>
            <a:pPr lvl="1"/>
            <a:r>
              <a:rPr lang="en-US" dirty="0"/>
              <a:t>Both JSON and XML are hierarchical (values within values)</a:t>
            </a:r>
          </a:p>
          <a:p>
            <a:pPr lvl="1"/>
            <a:r>
              <a:rPr lang="en-US" dirty="0"/>
              <a:t>Both JSON and XML can be parsed and used by lots of programming </a:t>
            </a:r>
            <a:r>
              <a:rPr lang="en-US" dirty="0" smtClean="0"/>
              <a:t>languages</a:t>
            </a:r>
            <a:endParaRPr lang="en-US" dirty="0"/>
          </a:p>
          <a:p>
            <a:pPr marL="342900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JSON </a:t>
            </a:r>
            <a:r>
              <a:rPr lang="en-US" dirty="0"/>
              <a:t>is Unlike XML Because</a:t>
            </a:r>
          </a:p>
          <a:p>
            <a:pPr lvl="1"/>
            <a:r>
              <a:rPr lang="en-US" dirty="0"/>
              <a:t>JSON doesn't use end tag</a:t>
            </a:r>
          </a:p>
          <a:p>
            <a:pPr lvl="1"/>
            <a:r>
              <a:rPr lang="en-US" dirty="0"/>
              <a:t>JSON is shorter</a:t>
            </a:r>
          </a:p>
          <a:p>
            <a:pPr lvl="1"/>
            <a:r>
              <a:rPr lang="en-US" dirty="0"/>
              <a:t>JSON is quicker to read and write</a:t>
            </a:r>
          </a:p>
          <a:p>
            <a:pPr lvl="1"/>
            <a:r>
              <a:rPr lang="en-US" dirty="0"/>
              <a:t>JSON can use </a:t>
            </a:r>
            <a:r>
              <a:rPr lang="en-US" dirty="0" smtClean="0"/>
              <a:t>arrays</a:t>
            </a:r>
          </a:p>
          <a:p>
            <a:pPr lvl="1"/>
            <a:r>
              <a:rPr lang="en-US" altLang="en-US" dirty="0"/>
              <a:t>JSON has a better fit for OO systems than XML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The biggest difference is:</a:t>
            </a:r>
          </a:p>
          <a:p>
            <a:pPr lvl="1"/>
            <a:r>
              <a:rPr lang="en-US" dirty="0" smtClean="0"/>
              <a:t>XML </a:t>
            </a:r>
            <a:r>
              <a:rPr lang="en-US" dirty="0"/>
              <a:t>has to be parsed with an XML parser. JSON can be parsed by a standard JavaScript function.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673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JSON?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3" y="1934308"/>
            <a:ext cx="7622249" cy="451338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 smtClean="0"/>
              <a:t>Steps </a:t>
            </a:r>
            <a:r>
              <a:rPr lang="en-US" dirty="0"/>
              <a:t>involved in exchanging data from web server to browser involves:</a:t>
            </a:r>
          </a:p>
          <a:p>
            <a:pPr marL="0" indent="0" fontAlgn="base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Using XML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Fetch an XML document from web server.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Use the XML DOM to loop through the document.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Extract values and store in variables.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It also involves type conversions</a:t>
            </a:r>
            <a:r>
              <a:rPr lang="en-US" sz="2000" dirty="0" smtClean="0"/>
              <a:t>.</a:t>
            </a:r>
          </a:p>
          <a:p>
            <a:pPr marL="0" indent="0" fontAlgn="base">
              <a:buNone/>
            </a:pPr>
            <a:endParaRPr lang="en-US" sz="2000" dirty="0"/>
          </a:p>
          <a:p>
            <a:pPr marL="0" indent="0" fontAlgn="base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Using JSON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Fetch a JSON string.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Parse the JSON </a:t>
            </a:r>
            <a:r>
              <a:rPr lang="en-US" sz="2000" dirty="0" smtClean="0"/>
              <a:t>using JavaScript </a:t>
            </a:r>
            <a:r>
              <a:rPr lang="en-US" sz="2000" dirty="0"/>
              <a:t>functions.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19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 Introduction (Cont.)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9534" y="1490133"/>
            <a:ext cx="8191500" cy="5210175"/>
          </a:xfrm>
        </p:spPr>
        <p:txBody>
          <a:bodyPr/>
          <a:lstStyle/>
          <a:p>
            <a:r>
              <a:rPr lang="en-US" altLang="en-US" dirty="0"/>
              <a:t>The ability to specify new tags, and to create nested tag structures make XML a great way to exchange </a:t>
            </a:r>
            <a:r>
              <a:rPr lang="en-US" altLang="en-US" b="1" dirty="0"/>
              <a:t>data</a:t>
            </a:r>
            <a:r>
              <a:rPr lang="en-US" altLang="en-US" dirty="0"/>
              <a:t>, not just documents.</a:t>
            </a:r>
          </a:p>
          <a:p>
            <a:pPr lvl="1"/>
            <a:r>
              <a:rPr lang="en-US" altLang="en-US" sz="1600" dirty="0"/>
              <a:t>Much of the use of XML has been in data exchange applications, not as a replacement for HTML</a:t>
            </a:r>
          </a:p>
          <a:p>
            <a:r>
              <a:rPr lang="en-US" altLang="en-US" dirty="0"/>
              <a:t>Tags make data (relatively) self-documenting </a:t>
            </a:r>
          </a:p>
          <a:p>
            <a:pPr lvl="1"/>
            <a:r>
              <a:rPr lang="en-US" altLang="en-US" sz="1600" dirty="0"/>
              <a:t>E.g.</a:t>
            </a:r>
            <a:br>
              <a:rPr lang="en-US" altLang="en-US" sz="1600" dirty="0"/>
            </a:br>
            <a:r>
              <a:rPr lang="en-US" altLang="en-US" sz="1600" dirty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&lt;?xml version = "1.0"?&gt;</a:t>
            </a:r>
            <a:endParaRPr lang="en-US" alt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lvl="1" indent="0"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</a:t>
            </a:r>
            <a:r>
              <a:rPr lang="en-US" altLang="en-US" sz="1600" dirty="0" smtClean="0">
                <a:solidFill>
                  <a:srgbClr val="993300"/>
                </a:solidFill>
              </a:rPr>
              <a:t>       &lt;</a:t>
            </a:r>
            <a:r>
              <a:rPr lang="en-US" altLang="en-US" sz="1600" dirty="0">
                <a:solidFill>
                  <a:srgbClr val="993300"/>
                </a:solidFill>
              </a:rPr>
              <a:t>bank&gt;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&lt;account&gt;  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&lt;account_number&gt; A-101     &lt;/account_number&gt;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</a:t>
            </a:r>
            <a:r>
              <a:rPr lang="en-US" altLang="en-US" sz="1600" dirty="0" err="1">
                <a:solidFill>
                  <a:srgbClr val="993300"/>
                </a:solidFill>
              </a:rPr>
              <a:t>branch_name</a:t>
            </a:r>
            <a:r>
              <a:rPr lang="en-US" altLang="en-US" sz="1600" dirty="0">
                <a:solidFill>
                  <a:srgbClr val="993300"/>
                </a:solidFill>
              </a:rPr>
              <a:t>&gt;      Downtown &lt;/</a:t>
            </a:r>
            <a:r>
              <a:rPr lang="en-US" altLang="en-US" sz="1600" dirty="0" err="1">
                <a:solidFill>
                  <a:srgbClr val="993300"/>
                </a:solidFill>
              </a:rPr>
              <a:t>branch_name</a:t>
            </a:r>
            <a:r>
              <a:rPr lang="en-US" altLang="en-US" sz="1600" dirty="0">
                <a:solidFill>
                  <a:srgbClr val="993300"/>
                </a:solidFill>
              </a:rPr>
              <a:t>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&lt;balance&gt;              500         &lt;/balance&gt;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&lt;/account&gt;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&lt;depositor&gt;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&lt;account_number&gt; A-101    &lt;/account_number&gt;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</a:t>
            </a:r>
            <a:r>
              <a:rPr lang="en-US" altLang="en-US" sz="16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1600" dirty="0">
                <a:solidFill>
                  <a:srgbClr val="993300"/>
                </a:solidFill>
              </a:rPr>
              <a:t>&gt; Johnson &lt;/</a:t>
            </a:r>
            <a:r>
              <a:rPr lang="en-US" altLang="en-US" sz="16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1600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&lt;/depositor&gt;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&lt;/bank&gt;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endParaRPr lang="en-US" altLang="en-US" sz="16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XML: Motivation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583266"/>
            <a:ext cx="7886700" cy="5133975"/>
          </a:xfrm>
        </p:spPr>
        <p:txBody>
          <a:bodyPr>
            <a:normAutofit/>
          </a:bodyPr>
          <a:lstStyle/>
          <a:p>
            <a:r>
              <a:rPr lang="en-US" altLang="en-US" dirty="0"/>
              <a:t>Data interchange is critical in today’s networked world</a:t>
            </a:r>
          </a:p>
          <a:p>
            <a:pPr lvl="1"/>
            <a:r>
              <a:rPr lang="en-US" altLang="en-US" dirty="0"/>
              <a:t>Examples:</a:t>
            </a:r>
          </a:p>
          <a:p>
            <a:pPr lvl="2"/>
            <a:r>
              <a:rPr lang="en-US" altLang="en-US" dirty="0"/>
              <a:t>Banking:  funds transfer</a:t>
            </a:r>
          </a:p>
          <a:p>
            <a:pPr lvl="2"/>
            <a:r>
              <a:rPr lang="en-US" altLang="en-US" dirty="0"/>
              <a:t>Order processing (especially inter-company orders)</a:t>
            </a:r>
          </a:p>
          <a:p>
            <a:pPr lvl="2"/>
            <a:r>
              <a:rPr lang="en-US" altLang="en-US" dirty="0"/>
              <a:t>Scientific data</a:t>
            </a:r>
          </a:p>
          <a:p>
            <a:pPr lvl="3"/>
            <a:r>
              <a:rPr lang="en-US" altLang="en-US" dirty="0" smtClean="0"/>
              <a:t>Chemistry, Genetics </a:t>
            </a:r>
            <a:endParaRPr lang="en-US" altLang="en-US" dirty="0"/>
          </a:p>
          <a:p>
            <a:pPr lvl="1"/>
            <a:r>
              <a:rPr lang="en-US" altLang="en-US" dirty="0"/>
              <a:t>Paper flow of information between organizations is being replaced by electronic flow of information</a:t>
            </a:r>
          </a:p>
          <a:p>
            <a:r>
              <a:rPr lang="en-US" altLang="en-US" dirty="0"/>
              <a:t>Each application area has its own set of standards for representing information</a:t>
            </a:r>
          </a:p>
          <a:p>
            <a:r>
              <a:rPr lang="en-US" altLang="en-US" dirty="0"/>
              <a:t>XML has become the basis for all new generation data interchange </a:t>
            </a:r>
            <a:r>
              <a:rPr lang="en-US" altLang="en-US" dirty="0" smtClean="0"/>
              <a:t>formats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awhile, XML (extensible markup language) was the only choice for open data interchange. But over the years there has been a lot of transformation in the world of open data sharing. The more lightweight JSON (</a:t>
            </a:r>
            <a:r>
              <a:rPr lang="en-US" dirty="0" err="1"/>
              <a:t>Javascript</a:t>
            </a:r>
            <a:r>
              <a:rPr lang="en-US" dirty="0"/>
              <a:t> object notation) has become a popular alternative to XML for various reasons. 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907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 Motivation (Cont.)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334" y="1524000"/>
            <a:ext cx="8229600" cy="5257800"/>
          </a:xfrm>
        </p:spPr>
        <p:txBody>
          <a:bodyPr/>
          <a:lstStyle/>
          <a:p>
            <a:r>
              <a:rPr lang="en-US" altLang="en-US" dirty="0"/>
              <a:t>Earlier generation formats were based on plain text with line headers indicating the meaning of fields</a:t>
            </a:r>
          </a:p>
          <a:p>
            <a:pPr lvl="1"/>
            <a:r>
              <a:rPr lang="en-US" altLang="en-US" dirty="0"/>
              <a:t>Similar in concept to email headers</a:t>
            </a:r>
          </a:p>
          <a:p>
            <a:pPr lvl="1"/>
            <a:r>
              <a:rPr lang="en-US" altLang="en-US" dirty="0"/>
              <a:t>Does not allow for nested structures, no standard “type” language</a:t>
            </a:r>
          </a:p>
          <a:p>
            <a:pPr lvl="1"/>
            <a:r>
              <a:rPr lang="en-US" altLang="en-US" dirty="0"/>
              <a:t>Tied too closely to low level document structure (lines, spaces, </a:t>
            </a:r>
            <a:r>
              <a:rPr lang="en-US" altLang="en-US" dirty="0" err="1"/>
              <a:t>etc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Each XML based standard defines what are valid elements, using</a:t>
            </a:r>
          </a:p>
          <a:p>
            <a:pPr lvl="1"/>
            <a:r>
              <a:rPr lang="en-US" altLang="en-US" dirty="0"/>
              <a:t> XML type specification languages to specify the syntax</a:t>
            </a:r>
          </a:p>
          <a:p>
            <a:pPr lvl="2"/>
            <a:r>
              <a:rPr lang="en-US" altLang="en-US" dirty="0"/>
              <a:t>DTD (Document Type Descriptors)</a:t>
            </a:r>
          </a:p>
          <a:p>
            <a:pPr lvl="2"/>
            <a:r>
              <a:rPr lang="en-US" altLang="en-US" dirty="0"/>
              <a:t>XML Schema</a:t>
            </a:r>
          </a:p>
          <a:p>
            <a:pPr lvl="1"/>
            <a:r>
              <a:rPr lang="en-US" altLang="en-US" dirty="0"/>
              <a:t>Plus textual descriptions of the semantics</a:t>
            </a:r>
          </a:p>
          <a:p>
            <a:r>
              <a:rPr lang="en-US" altLang="en-US" dirty="0"/>
              <a:t>XML allows new tags to be defined as required</a:t>
            </a:r>
          </a:p>
          <a:p>
            <a:pPr lvl="1"/>
            <a:r>
              <a:rPr lang="en-US" altLang="en-US" dirty="0"/>
              <a:t>However, this may be constrained by DTDs</a:t>
            </a:r>
          </a:p>
          <a:p>
            <a:r>
              <a:rPr lang="en-US" altLang="en-US" dirty="0"/>
              <a:t>A wide variety of tools is available for parsing, browsing and querying XML documents/data</a:t>
            </a:r>
          </a:p>
          <a:p>
            <a:pPr lvl="2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315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49" y="365126"/>
            <a:ext cx="8320617" cy="1325563"/>
          </a:xfrm>
        </p:spPr>
        <p:txBody>
          <a:bodyPr/>
          <a:lstStyle/>
          <a:p>
            <a:r>
              <a:rPr lang="en-US" altLang="en-US" dirty="0"/>
              <a:t>Comparison with </a:t>
            </a:r>
            <a:r>
              <a:rPr lang="en-US" altLang="en-US" dirty="0" smtClean="0"/>
              <a:t>Structured (Relational) </a:t>
            </a:r>
            <a:r>
              <a:rPr lang="en-US" altLang="en-US" dirty="0"/>
              <a:t>Data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Inefficient: tags, which in effect represent schema information, are repeated</a:t>
            </a:r>
          </a:p>
          <a:p>
            <a:r>
              <a:rPr lang="en-US" altLang="en-US" dirty="0"/>
              <a:t>Better than relational tuples as a data-exchange format</a:t>
            </a:r>
          </a:p>
          <a:p>
            <a:pPr lvl="1"/>
            <a:r>
              <a:rPr lang="en-US" altLang="en-US" dirty="0"/>
              <a:t>Unlike relational tuples, XML data is self-documenting due to presence of tags</a:t>
            </a:r>
          </a:p>
          <a:p>
            <a:pPr lvl="1"/>
            <a:r>
              <a:rPr lang="en-US" altLang="en-US" dirty="0"/>
              <a:t>Non-rigid format: tags can be added</a:t>
            </a:r>
          </a:p>
          <a:p>
            <a:pPr lvl="1"/>
            <a:r>
              <a:rPr lang="en-US" altLang="en-US" dirty="0"/>
              <a:t>Allows nested structures</a:t>
            </a:r>
          </a:p>
          <a:p>
            <a:pPr lvl="1"/>
            <a:r>
              <a:rPr lang="en-US" altLang="en-US" dirty="0"/>
              <a:t>Wide acceptance, not only in database systems, but also in browsers, tools, and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32348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Structure of XML Data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tx2"/>
                </a:solidFill>
              </a:rPr>
              <a:t>Tag</a:t>
            </a:r>
            <a:r>
              <a:rPr lang="en-US" altLang="en-US" dirty="0"/>
              <a:t>:  label for a section of data</a:t>
            </a:r>
          </a:p>
          <a:p>
            <a:r>
              <a:rPr lang="en-US" altLang="en-US" b="1" dirty="0">
                <a:solidFill>
                  <a:schemeClr val="tx2"/>
                </a:solidFill>
              </a:rPr>
              <a:t>Element</a:t>
            </a:r>
            <a:r>
              <a:rPr lang="en-US" altLang="en-US" dirty="0"/>
              <a:t>: section of data beginning with &lt;</a:t>
            </a:r>
            <a:r>
              <a:rPr lang="en-US" altLang="en-US" i="1" dirty="0" err="1"/>
              <a:t>tagname</a:t>
            </a:r>
            <a:r>
              <a:rPr lang="en-US" altLang="en-US" dirty="0"/>
              <a:t>&gt; and ending with matching &lt;/</a:t>
            </a:r>
            <a:r>
              <a:rPr lang="en-US" altLang="en-US" i="1" dirty="0" err="1"/>
              <a:t>tagname</a:t>
            </a:r>
            <a:r>
              <a:rPr lang="en-US" altLang="en-US" dirty="0"/>
              <a:t>&gt;</a:t>
            </a:r>
          </a:p>
          <a:p>
            <a:r>
              <a:rPr lang="en-US" altLang="en-US" dirty="0"/>
              <a:t>Elements must be properly </a:t>
            </a:r>
            <a:r>
              <a:rPr lang="en-US" altLang="en-US" dirty="0">
                <a:solidFill>
                  <a:schemeClr val="tx2"/>
                </a:solidFill>
              </a:rPr>
              <a:t>nested</a:t>
            </a:r>
          </a:p>
          <a:p>
            <a:pPr lvl="1"/>
            <a:r>
              <a:rPr lang="en-US" altLang="en-US" dirty="0"/>
              <a:t>Proper nesting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dirty="0">
                <a:solidFill>
                  <a:srgbClr val="993300"/>
                </a:solidFill>
              </a:rPr>
              <a:t>&lt;account&gt; … &lt;balance&gt;  …. &lt;/balance&gt; &lt;/account&gt; </a:t>
            </a:r>
          </a:p>
          <a:p>
            <a:pPr lvl="1"/>
            <a:r>
              <a:rPr lang="en-US" altLang="en-US" dirty="0"/>
              <a:t>Improper nesting 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dirty="0">
                <a:solidFill>
                  <a:srgbClr val="993300"/>
                </a:solidFill>
              </a:rPr>
              <a:t>&lt;account&gt; … &lt;balance&gt;  …. &lt;/account&gt; &lt;/balance&gt; </a:t>
            </a:r>
          </a:p>
          <a:p>
            <a:pPr lvl="1"/>
            <a:r>
              <a:rPr lang="en-US" altLang="en-US" dirty="0"/>
              <a:t>Formally:  every start tag must have a unique matching end tag, that is in the context of the same parent element.</a:t>
            </a:r>
          </a:p>
          <a:p>
            <a:r>
              <a:rPr lang="en-US" altLang="en-US" dirty="0"/>
              <a:t>Every document must have a single top-level element</a:t>
            </a:r>
          </a:p>
          <a:p>
            <a:pPr lvl="1"/>
            <a:endParaRPr lang="en-US" altLang="en-US" dirty="0"/>
          </a:p>
          <a:p>
            <a:pPr lvl="2">
              <a:buFont typeface="Webdings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636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Nested Elements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4350" y="1557867"/>
            <a:ext cx="8001000" cy="5181600"/>
          </a:xfrm>
        </p:spPr>
        <p:txBody>
          <a:bodyPr/>
          <a:lstStyle/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/>
              <a:t>	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&lt;?xml version = "1.0"?&gt;</a:t>
            </a:r>
            <a:r>
              <a:rPr lang="en-US" altLang="en-US" dirty="0" smtClean="0"/>
              <a:t> 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&lt;</a:t>
            </a:r>
            <a:r>
              <a:rPr lang="en-US" altLang="en-US" dirty="0"/>
              <a:t>bank-1&gt;</a:t>
            </a:r>
            <a:br>
              <a:rPr lang="en-US" altLang="en-US" dirty="0"/>
            </a:br>
            <a:r>
              <a:rPr lang="en-US" altLang="en-US" dirty="0">
                <a:solidFill>
                  <a:srgbClr val="993300"/>
                </a:solidFill>
              </a:rPr>
              <a:t>   </a:t>
            </a:r>
            <a:r>
              <a:rPr lang="en-US" altLang="en-US" sz="2400" dirty="0">
                <a:solidFill>
                  <a:srgbClr val="993300"/>
                </a:solidFill>
              </a:rPr>
              <a:t>   </a:t>
            </a:r>
            <a:r>
              <a:rPr lang="en-US" altLang="en-US" dirty="0">
                <a:solidFill>
                  <a:srgbClr val="993300"/>
                </a:solidFill>
              </a:rPr>
              <a:t>&lt;customer&gt;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dirty="0">
                <a:solidFill>
                  <a:srgbClr val="993300"/>
                </a:solidFill>
              </a:rPr>
              <a:t>	      </a:t>
            </a:r>
            <a:r>
              <a:rPr lang="en-US" altLang="en-US" sz="2000" dirty="0">
                <a:solidFill>
                  <a:srgbClr val="993300"/>
                </a:solidFill>
              </a:rPr>
              <a:t>&lt;</a:t>
            </a:r>
            <a:r>
              <a:rPr lang="en-US" altLang="en-US" sz="20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2000" dirty="0">
                <a:solidFill>
                  <a:srgbClr val="993300"/>
                </a:solidFill>
              </a:rPr>
              <a:t>&gt; Hayes &lt;/</a:t>
            </a:r>
            <a:r>
              <a:rPr lang="en-US" altLang="en-US" sz="20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2000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</a:rPr>
              <a:t>	      &lt;customer_street&gt; Main &lt;/customer_street&gt;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</a:rPr>
              <a:t>	      &lt;</a:t>
            </a:r>
            <a:r>
              <a:rPr lang="en-US" altLang="en-US" sz="2000" dirty="0" err="1">
                <a:solidFill>
                  <a:srgbClr val="993300"/>
                </a:solidFill>
              </a:rPr>
              <a:t>customer_city</a:t>
            </a:r>
            <a:r>
              <a:rPr lang="en-US" altLang="en-US" sz="2000" dirty="0">
                <a:solidFill>
                  <a:srgbClr val="993300"/>
                </a:solidFill>
              </a:rPr>
              <a:t>&gt;     Harrison &lt;/</a:t>
            </a:r>
            <a:r>
              <a:rPr lang="en-US" altLang="en-US" sz="2000" dirty="0" err="1">
                <a:solidFill>
                  <a:srgbClr val="993300"/>
                </a:solidFill>
              </a:rPr>
              <a:t>customer_city</a:t>
            </a:r>
            <a:r>
              <a:rPr lang="en-US" altLang="en-US" sz="2000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</a:rPr>
              <a:t>	      </a:t>
            </a:r>
            <a:r>
              <a:rPr lang="en-US" altLang="en-US" sz="2000" dirty="0">
                <a:solidFill>
                  <a:srgbClr val="006666"/>
                </a:solidFill>
              </a:rPr>
              <a:t>&lt;account&gt;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&lt;account_number&gt; A-102 &lt;/account_number&gt;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&lt;</a:t>
            </a:r>
            <a:r>
              <a:rPr lang="en-US" altLang="en-US" sz="2000" dirty="0" err="1">
                <a:solidFill>
                  <a:srgbClr val="006666"/>
                </a:solidFill>
              </a:rPr>
              <a:t>branch_name</a:t>
            </a:r>
            <a:r>
              <a:rPr lang="en-US" altLang="en-US" sz="2000" dirty="0">
                <a:solidFill>
                  <a:srgbClr val="006666"/>
                </a:solidFill>
              </a:rPr>
              <a:t>&gt;      </a:t>
            </a:r>
            <a:r>
              <a:rPr lang="en-US" altLang="en-US" sz="2000" dirty="0" err="1">
                <a:solidFill>
                  <a:srgbClr val="006666"/>
                </a:solidFill>
              </a:rPr>
              <a:t>Perryridge</a:t>
            </a:r>
            <a:r>
              <a:rPr lang="en-US" altLang="en-US" sz="2000" dirty="0">
                <a:solidFill>
                  <a:srgbClr val="006666"/>
                </a:solidFill>
              </a:rPr>
              <a:t> &lt;/</a:t>
            </a:r>
            <a:r>
              <a:rPr lang="en-US" altLang="en-US" sz="2000" dirty="0" err="1">
                <a:solidFill>
                  <a:srgbClr val="006666"/>
                </a:solidFill>
              </a:rPr>
              <a:t>branch_name</a:t>
            </a:r>
            <a:r>
              <a:rPr lang="en-US" altLang="en-US" sz="2000" dirty="0">
                <a:solidFill>
                  <a:srgbClr val="006666"/>
                </a:solidFill>
              </a:rPr>
              <a:t>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&lt;balance&gt;               400 &lt;/balance&gt;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 &lt;/account&gt;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          &lt;account&gt;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               …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          &lt;/account&gt;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>
                <a:solidFill>
                  <a:srgbClr val="993300"/>
                </a:solidFill>
              </a:rPr>
              <a:t>	       &lt;/customer&gt;</a:t>
            </a:r>
            <a:br>
              <a:rPr lang="en-US" altLang="en-US" dirty="0">
                <a:solidFill>
                  <a:srgbClr val="993300"/>
                </a:solidFill>
              </a:rPr>
            </a:br>
            <a:r>
              <a:rPr lang="en-US" altLang="en-US" dirty="0">
                <a:solidFill>
                  <a:srgbClr val="993300"/>
                </a:solidFill>
              </a:rPr>
              <a:t>         .</a:t>
            </a:r>
            <a:br>
              <a:rPr lang="en-US" altLang="en-US" dirty="0">
                <a:solidFill>
                  <a:srgbClr val="993300"/>
                </a:solidFill>
              </a:rPr>
            </a:br>
            <a:r>
              <a:rPr lang="en-US" altLang="en-US" dirty="0">
                <a:solidFill>
                  <a:srgbClr val="993300"/>
                </a:solidFill>
              </a:rPr>
              <a:t>         .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>
                <a:solidFill>
                  <a:srgbClr val="993300"/>
                </a:solidFill>
              </a:rPr>
              <a:t>   </a:t>
            </a:r>
            <a:r>
              <a:rPr lang="en-US" altLang="en-US" dirty="0" smtClean="0"/>
              <a:t>&lt;/</a:t>
            </a:r>
            <a:r>
              <a:rPr lang="en-US" altLang="en-US" dirty="0"/>
              <a:t>bank-1&gt;</a:t>
            </a:r>
          </a:p>
        </p:txBody>
      </p:sp>
    </p:spTree>
    <p:extLst>
      <p:ext uri="{BB962C8B-B14F-4D97-AF65-F5344CB8AC3E}">
        <p14:creationId xmlns:p14="http://schemas.microsoft.com/office/powerpoint/2010/main" val="210617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Structure of XML Data (Cont.)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0333" y="1566334"/>
            <a:ext cx="7886700" cy="47529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Mixture of text with sub-elements is legal in XML.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This account is seldom used any more.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&lt;account_number&gt; A-102&lt;/account_number&gt;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&lt;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Perryridge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&lt;balance&gt;400 &lt;/balance&gt;</a:t>
            </a:r>
            <a:b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&lt;/account&gt;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for document markup, but discouraged for data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420748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11540</TotalTime>
  <Words>1469</Words>
  <Application>Microsoft Office PowerPoint</Application>
  <PresentationFormat>On-screen Show (4:3)</PresentationFormat>
  <Paragraphs>287</Paragraphs>
  <Slides>26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Semi-Structured Data (XML, JSON)</vt:lpstr>
      <vt:lpstr>Introduction</vt:lpstr>
      <vt:lpstr>XML Introduction (Cont.)</vt:lpstr>
      <vt:lpstr>XML: Motivation</vt:lpstr>
      <vt:lpstr>XML Motivation (Cont.)</vt:lpstr>
      <vt:lpstr>Comparison with Structured (Relational) Data</vt:lpstr>
      <vt:lpstr>Structure of XML Data</vt:lpstr>
      <vt:lpstr>Example of Nested Elements</vt:lpstr>
      <vt:lpstr>Structure of XML Data (Cont.)</vt:lpstr>
      <vt:lpstr>Attributes</vt:lpstr>
      <vt:lpstr>Class Activity 8</vt:lpstr>
      <vt:lpstr>Attributes vs. Subelements</vt:lpstr>
      <vt:lpstr>More on XML Syntax</vt:lpstr>
      <vt:lpstr>XML Document Schema</vt:lpstr>
      <vt:lpstr>Why DTDs?</vt:lpstr>
      <vt:lpstr>XML Parsing</vt:lpstr>
      <vt:lpstr>DTD example: XML</vt:lpstr>
      <vt:lpstr>JSON as an XML Alternative</vt:lpstr>
      <vt:lpstr>JSON Data – A name and a value</vt:lpstr>
      <vt:lpstr>JSON Data – A name and a value</vt:lpstr>
      <vt:lpstr>JSON Data – A name and a value</vt:lpstr>
      <vt:lpstr>Another example: XML vs JSON</vt:lpstr>
      <vt:lpstr>JSON Parsing</vt:lpstr>
      <vt:lpstr>Class Activity 9</vt:lpstr>
      <vt:lpstr>XML vs JSON</vt:lpstr>
      <vt:lpstr>Why JSON?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Sampath Jayarathna</cp:lastModifiedBy>
  <cp:revision>333</cp:revision>
  <dcterms:created xsi:type="dcterms:W3CDTF">2009-12-29T10:39:27Z</dcterms:created>
  <dcterms:modified xsi:type="dcterms:W3CDTF">2018-04-16T20:27:49Z</dcterms:modified>
</cp:coreProperties>
</file>