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notesMasterIdLst>
    <p:notesMasterId r:id="rId29"/>
  </p:notesMasterIdLst>
  <p:handoutMasterIdLst>
    <p:handoutMasterId r:id="rId30"/>
  </p:handoutMasterIdLst>
  <p:sldIdLst>
    <p:sldId id="256" r:id="rId2"/>
    <p:sldId id="315" r:id="rId3"/>
    <p:sldId id="327" r:id="rId4"/>
    <p:sldId id="328" r:id="rId5"/>
    <p:sldId id="329" r:id="rId6"/>
    <p:sldId id="330" r:id="rId7"/>
    <p:sldId id="331" r:id="rId8"/>
    <p:sldId id="316" r:id="rId9"/>
    <p:sldId id="318" r:id="rId10"/>
    <p:sldId id="325" r:id="rId11"/>
    <p:sldId id="326" r:id="rId12"/>
    <p:sldId id="319" r:id="rId13"/>
    <p:sldId id="320" r:id="rId14"/>
    <p:sldId id="321" r:id="rId15"/>
    <p:sldId id="317" r:id="rId16"/>
    <p:sldId id="335" r:id="rId17"/>
    <p:sldId id="336" r:id="rId18"/>
    <p:sldId id="334" r:id="rId19"/>
    <p:sldId id="333" r:id="rId20"/>
    <p:sldId id="332" r:id="rId21"/>
    <p:sldId id="305" r:id="rId22"/>
    <p:sldId id="322" r:id="rId23"/>
    <p:sldId id="310" r:id="rId24"/>
    <p:sldId id="324" r:id="rId25"/>
    <p:sldId id="323" r:id="rId26"/>
    <p:sldId id="311" r:id="rId27"/>
    <p:sldId id="313" r:id="rId2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84000" autoAdjust="0"/>
  </p:normalViewPr>
  <p:slideViewPr>
    <p:cSldViewPr snapToGrid="0" snapToObjects="1">
      <p:cViewPr varScale="1">
        <p:scale>
          <a:sx n="92" d="100"/>
          <a:sy n="92" d="100"/>
        </p:scale>
        <p:origin x="42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472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80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path Jayarathna" userId="aa7a8714-7736-4927-8c16-9ff815108838" providerId="ADAL" clId="{A92EAB33-BCFD-4A00-BA77-E8E0E1C63E4A}"/>
    <pc:docChg chg="modSld">
      <pc:chgData name="Sampath Jayarathna" userId="aa7a8714-7736-4927-8c16-9ff815108838" providerId="ADAL" clId="{A92EAB33-BCFD-4A00-BA77-E8E0E1C63E4A}" dt="2017-09-12T02:28:40.084" v="0" actId="20577"/>
      <pc:docMkLst>
        <pc:docMk/>
      </pc:docMkLst>
      <pc:sldChg chg="modSp">
        <pc:chgData name="Sampath Jayarathna" userId="aa7a8714-7736-4927-8c16-9ff815108838" providerId="ADAL" clId="{A92EAB33-BCFD-4A00-BA77-E8E0E1C63E4A}" dt="2017-09-12T02:28:40.084" v="0" actId="20577"/>
        <pc:sldMkLst>
          <pc:docMk/>
          <pc:sldMk cId="0" sldId="256"/>
        </pc:sldMkLst>
        <pc:spChg chg="mod">
          <ac:chgData name="Sampath Jayarathna" userId="aa7a8714-7736-4927-8c16-9ff815108838" providerId="ADAL" clId="{A92EAB33-BCFD-4A00-BA77-E8E0E1C63E4A}" dt="2017-09-12T02:28:40.084" v="0" actId="20577"/>
          <ac:spMkLst>
            <pc:docMk/>
            <pc:sldMk cId="0" sldId="256"/>
            <ac:spMk id="13314" creationId="{00000000-0000-0000-0000-000000000000}"/>
          </ac:spMkLst>
        </pc:spChg>
      </pc:sldChg>
    </pc:docChg>
  </pc:docChgLst>
  <pc:docChgLst>
    <pc:chgData name="Sampath Jayarathna" userId="aa7a8714-7736-4927-8c16-9ff815108838" providerId="ADAL" clId="{499EBE74-92CE-4708-B4D0-D68D5EA82886}"/>
    <pc:docChg chg="custSel addSld delSld modSld sldOrd">
      <pc:chgData name="Sampath Jayarathna" userId="aa7a8714-7736-4927-8c16-9ff815108838" providerId="ADAL" clId="{499EBE74-92CE-4708-B4D0-D68D5EA82886}" dt="2017-09-24T18:01:35.321" v="430"/>
      <pc:docMkLst>
        <pc:docMk/>
      </pc:docMkLst>
      <pc:sldChg chg="modSp">
        <pc:chgData name="Sampath Jayarathna" userId="aa7a8714-7736-4927-8c16-9ff815108838" providerId="ADAL" clId="{499EBE74-92CE-4708-B4D0-D68D5EA82886}" dt="2017-09-24T16:46:30.011" v="37" actId="20577"/>
        <pc:sldMkLst>
          <pc:docMk/>
          <pc:sldMk cId="0" sldId="256"/>
        </pc:sldMkLst>
        <pc:spChg chg="mod">
          <ac:chgData name="Sampath Jayarathna" userId="aa7a8714-7736-4927-8c16-9ff815108838" providerId="ADAL" clId="{499EBE74-92CE-4708-B4D0-D68D5EA82886}" dt="2017-09-24T16:46:12.246" v="36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Sampath Jayarathna" userId="aa7a8714-7736-4927-8c16-9ff815108838" providerId="ADAL" clId="{499EBE74-92CE-4708-B4D0-D68D5EA82886}" dt="2017-09-24T16:46:30.011" v="37" actId="20577"/>
          <ac:spMkLst>
            <pc:docMk/>
            <pc:sldMk cId="0" sldId="256"/>
            <ac:spMk id="13314" creationId="{00000000-0000-0000-0000-000000000000}"/>
          </ac:spMkLst>
        </pc:spChg>
      </pc:sldChg>
      <pc:sldChg chg="modSp">
        <pc:chgData name="Sampath Jayarathna" userId="aa7a8714-7736-4927-8c16-9ff815108838" providerId="ADAL" clId="{499EBE74-92CE-4708-B4D0-D68D5EA82886}" dt="2017-09-24T16:47:41.258" v="48"/>
        <pc:sldMkLst>
          <pc:docMk/>
          <pc:sldMk cId="450086219" sldId="340"/>
        </pc:sldMkLst>
        <pc:spChg chg="mod">
          <ac:chgData name="Sampath Jayarathna" userId="aa7a8714-7736-4927-8c16-9ff815108838" providerId="ADAL" clId="{499EBE74-92CE-4708-B4D0-D68D5EA82886}" dt="2017-09-24T16:47:41.258" v="48"/>
          <ac:spMkLst>
            <pc:docMk/>
            <pc:sldMk cId="450086219" sldId="340"/>
            <ac:spMk id="3" creationId="{00000000-0000-0000-0000-000000000000}"/>
          </ac:spMkLst>
        </pc:spChg>
      </pc:sldChg>
      <pc:sldChg chg="modAnim">
        <pc:chgData name="Sampath Jayarathna" userId="aa7a8714-7736-4927-8c16-9ff815108838" providerId="ADAL" clId="{499EBE74-92CE-4708-B4D0-D68D5EA82886}" dt="2017-09-24T17:25:22.242" v="406"/>
        <pc:sldMkLst>
          <pc:docMk/>
          <pc:sldMk cId="265880121" sldId="343"/>
        </pc:sldMkLst>
      </pc:sldChg>
      <pc:sldChg chg="modSp">
        <pc:chgData name="Sampath Jayarathna" userId="aa7a8714-7736-4927-8c16-9ff815108838" providerId="ADAL" clId="{499EBE74-92CE-4708-B4D0-D68D5EA82886}" dt="2017-09-24T16:59:45.445" v="86"/>
        <pc:sldMkLst>
          <pc:docMk/>
          <pc:sldMk cId="858178701" sldId="353"/>
        </pc:sldMkLst>
        <pc:spChg chg="mod">
          <ac:chgData name="Sampath Jayarathna" userId="aa7a8714-7736-4927-8c16-9ff815108838" providerId="ADAL" clId="{499EBE74-92CE-4708-B4D0-D68D5EA82886}" dt="2017-09-24T16:59:45.445" v="86"/>
          <ac:spMkLst>
            <pc:docMk/>
            <pc:sldMk cId="858178701" sldId="353"/>
            <ac:spMk id="3" creationId="{00000000-0000-0000-0000-000000000000}"/>
          </ac:spMkLst>
        </pc:spChg>
      </pc:sldChg>
      <pc:sldChg chg="del">
        <pc:chgData name="Sampath Jayarathna" userId="aa7a8714-7736-4927-8c16-9ff815108838" providerId="ADAL" clId="{499EBE74-92CE-4708-B4D0-D68D5EA82886}" dt="2017-09-12T15:04:08.729" v="1" actId="2696"/>
        <pc:sldMkLst>
          <pc:docMk/>
          <pc:sldMk cId="3814497085" sldId="372"/>
        </pc:sldMkLst>
      </pc:sldChg>
      <pc:sldChg chg="del">
        <pc:chgData name="Sampath Jayarathna" userId="aa7a8714-7736-4927-8c16-9ff815108838" providerId="ADAL" clId="{499EBE74-92CE-4708-B4D0-D68D5EA82886}" dt="2017-09-12T15:04:09.166" v="2" actId="2696"/>
        <pc:sldMkLst>
          <pc:docMk/>
          <pc:sldMk cId="410254146" sldId="373"/>
        </pc:sldMkLst>
      </pc:sldChg>
      <pc:sldChg chg="del">
        <pc:chgData name="Sampath Jayarathna" userId="aa7a8714-7736-4927-8c16-9ff815108838" providerId="ADAL" clId="{499EBE74-92CE-4708-B4D0-D68D5EA82886}" dt="2017-09-12T15:04:10.197" v="5" actId="2696"/>
        <pc:sldMkLst>
          <pc:docMk/>
          <pc:sldMk cId="2465032117" sldId="416"/>
        </pc:sldMkLst>
      </pc:sldChg>
      <pc:sldChg chg="del">
        <pc:chgData name="Sampath Jayarathna" userId="aa7a8714-7736-4927-8c16-9ff815108838" providerId="ADAL" clId="{499EBE74-92CE-4708-B4D0-D68D5EA82886}" dt="2017-09-12T15:04:10.431" v="6" actId="2696"/>
        <pc:sldMkLst>
          <pc:docMk/>
          <pc:sldMk cId="560557113" sldId="417"/>
        </pc:sldMkLst>
      </pc:sldChg>
      <pc:sldChg chg="del">
        <pc:chgData name="Sampath Jayarathna" userId="aa7a8714-7736-4927-8c16-9ff815108838" providerId="ADAL" clId="{499EBE74-92CE-4708-B4D0-D68D5EA82886}" dt="2017-09-12T15:04:10.931" v="7" actId="2696"/>
        <pc:sldMkLst>
          <pc:docMk/>
          <pc:sldMk cId="604490762" sldId="419"/>
        </pc:sldMkLst>
      </pc:sldChg>
      <pc:sldChg chg="del">
        <pc:chgData name="Sampath Jayarathna" userId="aa7a8714-7736-4927-8c16-9ff815108838" providerId="ADAL" clId="{499EBE74-92CE-4708-B4D0-D68D5EA82886}" dt="2017-09-12T15:04:11.227" v="8" actId="2696"/>
        <pc:sldMkLst>
          <pc:docMk/>
          <pc:sldMk cId="1281587551" sldId="420"/>
        </pc:sldMkLst>
      </pc:sldChg>
      <pc:sldChg chg="del">
        <pc:chgData name="Sampath Jayarathna" userId="aa7a8714-7736-4927-8c16-9ff815108838" providerId="ADAL" clId="{499EBE74-92CE-4708-B4D0-D68D5EA82886}" dt="2017-09-12T15:04:11.603" v="9" actId="2696"/>
        <pc:sldMkLst>
          <pc:docMk/>
          <pc:sldMk cId="1504104208" sldId="421"/>
        </pc:sldMkLst>
      </pc:sldChg>
      <pc:sldChg chg="del">
        <pc:chgData name="Sampath Jayarathna" userId="aa7a8714-7736-4927-8c16-9ff815108838" providerId="ADAL" clId="{499EBE74-92CE-4708-B4D0-D68D5EA82886}" dt="2017-09-12T15:04:11.994" v="10" actId="2696"/>
        <pc:sldMkLst>
          <pc:docMk/>
          <pc:sldMk cId="3480587755" sldId="422"/>
        </pc:sldMkLst>
      </pc:sldChg>
      <pc:sldChg chg="del">
        <pc:chgData name="Sampath Jayarathna" userId="aa7a8714-7736-4927-8c16-9ff815108838" providerId="ADAL" clId="{499EBE74-92CE-4708-B4D0-D68D5EA82886}" dt="2017-09-12T15:04:12.446" v="11" actId="2696"/>
        <pc:sldMkLst>
          <pc:docMk/>
          <pc:sldMk cId="1631321762" sldId="423"/>
        </pc:sldMkLst>
      </pc:sldChg>
      <pc:sldChg chg="del">
        <pc:chgData name="Sampath Jayarathna" userId="aa7a8714-7736-4927-8c16-9ff815108838" providerId="ADAL" clId="{499EBE74-92CE-4708-B4D0-D68D5EA82886}" dt="2017-09-12T15:04:12.821" v="12" actId="2696"/>
        <pc:sldMkLst>
          <pc:docMk/>
          <pc:sldMk cId="3371586983" sldId="424"/>
        </pc:sldMkLst>
      </pc:sldChg>
      <pc:sldChg chg="del">
        <pc:chgData name="Sampath Jayarathna" userId="aa7a8714-7736-4927-8c16-9ff815108838" providerId="ADAL" clId="{499EBE74-92CE-4708-B4D0-D68D5EA82886}" dt="2017-09-12T15:04:13.180" v="13" actId="2696"/>
        <pc:sldMkLst>
          <pc:docMk/>
          <pc:sldMk cId="617484425" sldId="426"/>
        </pc:sldMkLst>
      </pc:sldChg>
      <pc:sldChg chg="del">
        <pc:chgData name="Sampath Jayarathna" userId="aa7a8714-7736-4927-8c16-9ff815108838" providerId="ADAL" clId="{499EBE74-92CE-4708-B4D0-D68D5EA82886}" dt="2017-09-12T15:04:13.477" v="14" actId="2696"/>
        <pc:sldMkLst>
          <pc:docMk/>
          <pc:sldMk cId="2443456539" sldId="427"/>
        </pc:sldMkLst>
      </pc:sldChg>
      <pc:sldChg chg="del">
        <pc:chgData name="Sampath Jayarathna" userId="aa7a8714-7736-4927-8c16-9ff815108838" providerId="ADAL" clId="{499EBE74-92CE-4708-B4D0-D68D5EA82886}" dt="2017-09-12T15:04:13.743" v="15" actId="2696"/>
        <pc:sldMkLst>
          <pc:docMk/>
          <pc:sldMk cId="2385046714" sldId="428"/>
        </pc:sldMkLst>
      </pc:sldChg>
      <pc:sldChg chg="del">
        <pc:chgData name="Sampath Jayarathna" userId="aa7a8714-7736-4927-8c16-9ff815108838" providerId="ADAL" clId="{499EBE74-92CE-4708-B4D0-D68D5EA82886}" dt="2017-09-12T15:04:14.008" v="16" actId="2696"/>
        <pc:sldMkLst>
          <pc:docMk/>
          <pc:sldMk cId="2459958421" sldId="429"/>
        </pc:sldMkLst>
      </pc:sldChg>
      <pc:sldChg chg="del">
        <pc:chgData name="Sampath Jayarathna" userId="aa7a8714-7736-4927-8c16-9ff815108838" providerId="ADAL" clId="{499EBE74-92CE-4708-B4D0-D68D5EA82886}" dt="2017-09-12T15:04:14.523" v="17" actId="2696"/>
        <pc:sldMkLst>
          <pc:docMk/>
          <pc:sldMk cId="2604325515" sldId="430"/>
        </pc:sldMkLst>
      </pc:sldChg>
      <pc:sldChg chg="del">
        <pc:chgData name="Sampath Jayarathna" userId="aa7a8714-7736-4927-8c16-9ff815108838" providerId="ADAL" clId="{499EBE74-92CE-4708-B4D0-D68D5EA82886}" dt="2017-09-12T15:04:14.962" v="18" actId="2696"/>
        <pc:sldMkLst>
          <pc:docMk/>
          <pc:sldMk cId="4287012752" sldId="431"/>
        </pc:sldMkLst>
      </pc:sldChg>
      <pc:sldChg chg="del">
        <pc:chgData name="Sampath Jayarathna" userId="aa7a8714-7736-4927-8c16-9ff815108838" providerId="ADAL" clId="{499EBE74-92CE-4708-B4D0-D68D5EA82886}" dt="2017-09-12T15:04:15.523" v="19" actId="2696"/>
        <pc:sldMkLst>
          <pc:docMk/>
          <pc:sldMk cId="3254873868" sldId="432"/>
        </pc:sldMkLst>
      </pc:sldChg>
      <pc:sldChg chg="del">
        <pc:chgData name="Sampath Jayarathna" userId="aa7a8714-7736-4927-8c16-9ff815108838" providerId="ADAL" clId="{499EBE74-92CE-4708-B4D0-D68D5EA82886}" dt="2017-09-12T15:04:15.958" v="20" actId="2696"/>
        <pc:sldMkLst>
          <pc:docMk/>
          <pc:sldMk cId="2149540359" sldId="433"/>
        </pc:sldMkLst>
      </pc:sldChg>
      <pc:sldChg chg="del">
        <pc:chgData name="Sampath Jayarathna" userId="aa7a8714-7736-4927-8c16-9ff815108838" providerId="ADAL" clId="{499EBE74-92CE-4708-B4D0-D68D5EA82886}" dt="2017-09-12T15:04:16.368" v="21" actId="2696"/>
        <pc:sldMkLst>
          <pc:docMk/>
          <pc:sldMk cId="1431824454" sldId="434"/>
        </pc:sldMkLst>
      </pc:sldChg>
      <pc:sldChg chg="del">
        <pc:chgData name="Sampath Jayarathna" userId="aa7a8714-7736-4927-8c16-9ff815108838" providerId="ADAL" clId="{499EBE74-92CE-4708-B4D0-D68D5EA82886}" dt="2017-09-12T15:04:16.802" v="22" actId="2696"/>
        <pc:sldMkLst>
          <pc:docMk/>
          <pc:sldMk cId="177052231" sldId="436"/>
        </pc:sldMkLst>
      </pc:sldChg>
      <pc:sldChg chg="del">
        <pc:chgData name="Sampath Jayarathna" userId="aa7a8714-7736-4927-8c16-9ff815108838" providerId="ADAL" clId="{499EBE74-92CE-4708-B4D0-D68D5EA82886}" dt="2017-09-12T15:04:17.192" v="23" actId="2696"/>
        <pc:sldMkLst>
          <pc:docMk/>
          <pc:sldMk cId="237875402" sldId="437"/>
        </pc:sldMkLst>
      </pc:sldChg>
      <pc:sldChg chg="del">
        <pc:chgData name="Sampath Jayarathna" userId="aa7a8714-7736-4927-8c16-9ff815108838" providerId="ADAL" clId="{499EBE74-92CE-4708-B4D0-D68D5EA82886}" dt="2017-09-12T15:04:17.717" v="24" actId="2696"/>
        <pc:sldMkLst>
          <pc:docMk/>
          <pc:sldMk cId="4022589867" sldId="438"/>
        </pc:sldMkLst>
      </pc:sldChg>
      <pc:sldChg chg="del">
        <pc:chgData name="Sampath Jayarathna" userId="aa7a8714-7736-4927-8c16-9ff815108838" providerId="ADAL" clId="{499EBE74-92CE-4708-B4D0-D68D5EA82886}" dt="2017-09-12T15:04:18.371" v="25" actId="2696"/>
        <pc:sldMkLst>
          <pc:docMk/>
          <pc:sldMk cId="2877326565" sldId="441"/>
        </pc:sldMkLst>
      </pc:sldChg>
      <pc:sldChg chg="del">
        <pc:chgData name="Sampath Jayarathna" userId="aa7a8714-7736-4927-8c16-9ff815108838" providerId="ADAL" clId="{499EBE74-92CE-4708-B4D0-D68D5EA82886}" dt="2017-09-12T15:04:18.723" v="26" actId="2696"/>
        <pc:sldMkLst>
          <pc:docMk/>
          <pc:sldMk cId="1634963024" sldId="443"/>
        </pc:sldMkLst>
      </pc:sldChg>
      <pc:sldChg chg="del">
        <pc:chgData name="Sampath Jayarathna" userId="aa7a8714-7736-4927-8c16-9ff815108838" providerId="ADAL" clId="{499EBE74-92CE-4708-B4D0-D68D5EA82886}" dt="2017-09-12T15:04:19.163" v="27" actId="2696"/>
        <pc:sldMkLst>
          <pc:docMk/>
          <pc:sldMk cId="674464450" sldId="444"/>
        </pc:sldMkLst>
      </pc:sldChg>
      <pc:sldChg chg="del">
        <pc:chgData name="Sampath Jayarathna" userId="aa7a8714-7736-4927-8c16-9ff815108838" providerId="ADAL" clId="{499EBE74-92CE-4708-B4D0-D68D5EA82886}" dt="2017-09-12T15:04:19.523" v="28" actId="2696"/>
        <pc:sldMkLst>
          <pc:docMk/>
          <pc:sldMk cId="1103648532" sldId="445"/>
        </pc:sldMkLst>
      </pc:sldChg>
      <pc:sldChg chg="del">
        <pc:chgData name="Sampath Jayarathna" userId="aa7a8714-7736-4927-8c16-9ff815108838" providerId="ADAL" clId="{499EBE74-92CE-4708-B4D0-D68D5EA82886}" dt="2017-09-12T15:04:19.965" v="29" actId="2696"/>
        <pc:sldMkLst>
          <pc:docMk/>
          <pc:sldMk cId="2310452793" sldId="446"/>
        </pc:sldMkLst>
      </pc:sldChg>
      <pc:sldChg chg="del">
        <pc:chgData name="Sampath Jayarathna" userId="aa7a8714-7736-4927-8c16-9ff815108838" providerId="ADAL" clId="{499EBE74-92CE-4708-B4D0-D68D5EA82886}" dt="2017-09-12T15:04:20.408" v="30" actId="2696"/>
        <pc:sldMkLst>
          <pc:docMk/>
          <pc:sldMk cId="2034690977" sldId="447"/>
        </pc:sldMkLst>
      </pc:sldChg>
      <pc:sldChg chg="del">
        <pc:chgData name="Sampath Jayarathna" userId="aa7a8714-7736-4927-8c16-9ff815108838" providerId="ADAL" clId="{499EBE74-92CE-4708-B4D0-D68D5EA82886}" dt="2017-09-12T15:04:20.804" v="31" actId="2696"/>
        <pc:sldMkLst>
          <pc:docMk/>
          <pc:sldMk cId="1558320191" sldId="448"/>
        </pc:sldMkLst>
      </pc:sldChg>
      <pc:sldChg chg="del">
        <pc:chgData name="Sampath Jayarathna" userId="aa7a8714-7736-4927-8c16-9ff815108838" providerId="ADAL" clId="{499EBE74-92CE-4708-B4D0-D68D5EA82886}" dt="2017-09-12T15:04:21.274" v="32" actId="2696"/>
        <pc:sldMkLst>
          <pc:docMk/>
          <pc:sldMk cId="3719010250" sldId="449"/>
        </pc:sldMkLst>
      </pc:sldChg>
      <pc:sldChg chg="del">
        <pc:chgData name="Sampath Jayarathna" userId="aa7a8714-7736-4927-8c16-9ff815108838" providerId="ADAL" clId="{499EBE74-92CE-4708-B4D0-D68D5EA82886}" dt="2017-09-12T15:04:21.916" v="33" actId="2696"/>
        <pc:sldMkLst>
          <pc:docMk/>
          <pc:sldMk cId="364204776" sldId="450"/>
        </pc:sldMkLst>
      </pc:sldChg>
      <pc:sldChg chg="del">
        <pc:chgData name="Sampath Jayarathna" userId="aa7a8714-7736-4927-8c16-9ff815108838" providerId="ADAL" clId="{499EBE74-92CE-4708-B4D0-D68D5EA82886}" dt="2017-09-12T15:04:09.696" v="3" actId="2696"/>
        <pc:sldMkLst>
          <pc:docMk/>
          <pc:sldMk cId="314550613" sldId="451"/>
        </pc:sldMkLst>
      </pc:sldChg>
      <pc:sldChg chg="del">
        <pc:chgData name="Sampath Jayarathna" userId="aa7a8714-7736-4927-8c16-9ff815108838" providerId="ADAL" clId="{499EBE74-92CE-4708-B4D0-D68D5EA82886}" dt="2017-09-12T15:04:09.994" v="4" actId="2696"/>
        <pc:sldMkLst>
          <pc:docMk/>
          <pc:sldMk cId="1882339211" sldId="452"/>
        </pc:sldMkLst>
      </pc:sldChg>
      <pc:sldChg chg="modAnim">
        <pc:chgData name="Sampath Jayarathna" userId="aa7a8714-7736-4927-8c16-9ff815108838" providerId="ADAL" clId="{499EBE74-92CE-4708-B4D0-D68D5EA82886}" dt="2017-09-24T17:59:08.893" v="413"/>
        <pc:sldMkLst>
          <pc:docMk/>
          <pc:sldMk cId="2324434147" sldId="459"/>
        </pc:sldMkLst>
      </pc:sldChg>
      <pc:sldChg chg="modSp modAnim">
        <pc:chgData name="Sampath Jayarathna" userId="aa7a8714-7736-4927-8c16-9ff815108838" providerId="ADAL" clId="{499EBE74-92CE-4708-B4D0-D68D5EA82886}" dt="2017-09-24T17:59:28.132" v="417"/>
        <pc:sldMkLst>
          <pc:docMk/>
          <pc:sldMk cId="2673305904" sldId="460"/>
        </pc:sldMkLst>
        <pc:spChg chg="mod">
          <ac:chgData name="Sampath Jayarathna" userId="aa7a8714-7736-4927-8c16-9ff815108838" providerId="ADAL" clId="{499EBE74-92CE-4708-B4D0-D68D5EA82886}" dt="2017-09-24T17:59:28.132" v="417"/>
          <ac:spMkLst>
            <pc:docMk/>
            <pc:sldMk cId="2673305904" sldId="460"/>
            <ac:spMk id="27652" creationId="{60C014B1-9F59-4E24-8530-CDDA149C3C8F}"/>
          </ac:spMkLst>
        </pc:spChg>
      </pc:sldChg>
      <pc:sldChg chg="modAnim">
        <pc:chgData name="Sampath Jayarathna" userId="aa7a8714-7736-4927-8c16-9ff815108838" providerId="ADAL" clId="{499EBE74-92CE-4708-B4D0-D68D5EA82886}" dt="2017-09-24T18:01:35.321" v="430"/>
        <pc:sldMkLst>
          <pc:docMk/>
          <pc:sldMk cId="3569340784" sldId="462"/>
        </pc:sldMkLst>
      </pc:sldChg>
      <pc:sldChg chg="modAnim">
        <pc:chgData name="Sampath Jayarathna" userId="aa7a8714-7736-4927-8c16-9ff815108838" providerId="ADAL" clId="{499EBE74-92CE-4708-B4D0-D68D5EA82886}" dt="2017-09-24T18:01:26.949" v="428"/>
        <pc:sldMkLst>
          <pc:docMk/>
          <pc:sldMk cId="1650374584" sldId="463"/>
        </pc:sldMkLst>
      </pc:sldChg>
      <pc:sldChg chg="modAnim">
        <pc:chgData name="Sampath Jayarathna" userId="aa7a8714-7736-4927-8c16-9ff815108838" providerId="ADAL" clId="{499EBE74-92CE-4708-B4D0-D68D5EA82886}" dt="2017-09-24T18:01:21.010" v="427"/>
        <pc:sldMkLst>
          <pc:docMk/>
          <pc:sldMk cId="1732650775" sldId="464"/>
        </pc:sldMkLst>
      </pc:sldChg>
      <pc:sldChg chg="modAnim">
        <pc:chgData name="Sampath Jayarathna" userId="aa7a8714-7736-4927-8c16-9ff815108838" providerId="ADAL" clId="{499EBE74-92CE-4708-B4D0-D68D5EA82886}" dt="2017-09-24T18:01:06.897" v="424"/>
        <pc:sldMkLst>
          <pc:docMk/>
          <pc:sldMk cId="2381656722" sldId="465"/>
        </pc:sldMkLst>
      </pc:sldChg>
      <pc:sldChg chg="modAnim">
        <pc:chgData name="Sampath Jayarathna" userId="aa7a8714-7736-4927-8c16-9ff815108838" providerId="ADAL" clId="{499EBE74-92CE-4708-B4D0-D68D5EA82886}" dt="2017-09-24T18:00:51.651" v="422"/>
        <pc:sldMkLst>
          <pc:docMk/>
          <pc:sldMk cId="2743797303" sldId="467"/>
        </pc:sldMkLst>
      </pc:sldChg>
      <pc:sldChg chg="modSp modAnim">
        <pc:chgData name="Sampath Jayarathna" userId="aa7a8714-7736-4927-8c16-9ff815108838" providerId="ADAL" clId="{499EBE74-92CE-4708-B4D0-D68D5EA82886}" dt="2017-09-24T18:00:31.868" v="420"/>
        <pc:sldMkLst>
          <pc:docMk/>
          <pc:sldMk cId="647630597" sldId="468"/>
        </pc:sldMkLst>
        <pc:spChg chg="mod">
          <ac:chgData name="Sampath Jayarathna" userId="aa7a8714-7736-4927-8c16-9ff815108838" providerId="ADAL" clId="{499EBE74-92CE-4708-B4D0-D68D5EA82886}" dt="2017-09-24T17:02:08.052" v="127" actId="20577"/>
          <ac:spMkLst>
            <pc:docMk/>
            <pc:sldMk cId="647630597" sldId="468"/>
            <ac:spMk id="43012" creationId="{3529B49F-5AB4-48C2-9A75-A588B51ABD5C}"/>
          </ac:spMkLst>
        </pc:spChg>
      </pc:sldChg>
      <pc:sldChg chg="addSp delSp modSp add">
        <pc:chgData name="Sampath Jayarathna" userId="aa7a8714-7736-4927-8c16-9ff815108838" providerId="ADAL" clId="{499EBE74-92CE-4708-B4D0-D68D5EA82886}" dt="2017-09-24T17:27:30.949" v="411" actId="20577"/>
        <pc:sldMkLst>
          <pc:docMk/>
          <pc:sldMk cId="4004224794" sldId="469"/>
        </pc:sldMkLst>
        <pc:spChg chg="mod">
          <ac:chgData name="Sampath Jayarathna" userId="aa7a8714-7736-4927-8c16-9ff815108838" providerId="ADAL" clId="{499EBE74-92CE-4708-B4D0-D68D5EA82886}" dt="2017-09-24T17:27:30.949" v="411" actId="20577"/>
          <ac:spMkLst>
            <pc:docMk/>
            <pc:sldMk cId="4004224794" sldId="469"/>
            <ac:spMk id="25603" creationId="{404F4243-B8BE-49AD-AB14-0FE369C1E4E1}"/>
          </ac:spMkLst>
        </pc:spChg>
        <pc:spChg chg="mod">
          <ac:chgData name="Sampath Jayarathna" userId="aa7a8714-7736-4927-8c16-9ff815108838" providerId="ADAL" clId="{499EBE74-92CE-4708-B4D0-D68D5EA82886}" dt="2017-09-24T17:14:17.076" v="370" actId="20577"/>
          <ac:spMkLst>
            <pc:docMk/>
            <pc:sldMk cId="4004224794" sldId="469"/>
            <ac:spMk id="25604" creationId="{1CC20BDA-0ECE-4A4D-AC80-A330D20FA7FE}"/>
          </ac:spMkLst>
        </pc:spChg>
        <pc:picChg chg="add del">
          <ac:chgData name="Sampath Jayarathna" userId="aa7a8714-7736-4927-8c16-9ff815108838" providerId="ADAL" clId="{499EBE74-92CE-4708-B4D0-D68D5EA82886}" dt="2017-09-24T17:12:44.421" v="141"/>
          <ac:picMkLst>
            <pc:docMk/>
            <pc:sldMk cId="4004224794" sldId="469"/>
            <ac:picMk id="2" creationId="{03D96066-6314-495A-8146-11942B0FA05C}"/>
          </ac:picMkLst>
        </pc:picChg>
        <pc:picChg chg="add mod">
          <ac:chgData name="Sampath Jayarathna" userId="aa7a8714-7736-4927-8c16-9ff815108838" providerId="ADAL" clId="{499EBE74-92CE-4708-B4D0-D68D5EA82886}" dt="2017-09-24T17:14:27.741" v="373" actId="1076"/>
          <ac:picMkLst>
            <pc:docMk/>
            <pc:sldMk cId="4004224794" sldId="469"/>
            <ac:picMk id="3" creationId="{4725EAB6-2D18-4526-928D-3B26207B0606}"/>
          </ac:picMkLst>
        </pc:picChg>
      </pc:sldChg>
      <pc:sldChg chg="addSp delSp modSp add ord">
        <pc:chgData name="Sampath Jayarathna" userId="aa7a8714-7736-4927-8c16-9ff815108838" providerId="ADAL" clId="{499EBE74-92CE-4708-B4D0-D68D5EA82886}" dt="2017-09-24T18:00:02.718" v="418"/>
        <pc:sldMkLst>
          <pc:docMk/>
          <pc:sldMk cId="1414251485" sldId="470"/>
        </pc:sldMkLst>
        <pc:spChg chg="mod">
          <ac:chgData name="Sampath Jayarathna" userId="aa7a8714-7736-4927-8c16-9ff815108838" providerId="ADAL" clId="{499EBE74-92CE-4708-B4D0-D68D5EA82886}" dt="2017-09-24T17:18:45.910" v="396" actId="20577"/>
          <ac:spMkLst>
            <pc:docMk/>
            <pc:sldMk cId="1414251485" sldId="470"/>
            <ac:spMk id="30723" creationId="{A129D506-3C2C-43FF-BD16-BE75B2E53A0C}"/>
          </ac:spMkLst>
        </pc:spChg>
        <pc:spChg chg="del">
          <ac:chgData name="Sampath Jayarathna" userId="aa7a8714-7736-4927-8c16-9ff815108838" providerId="ADAL" clId="{499EBE74-92CE-4708-B4D0-D68D5EA82886}" dt="2017-09-24T17:18:56.117" v="397" actId="478"/>
          <ac:spMkLst>
            <pc:docMk/>
            <pc:sldMk cId="1414251485" sldId="470"/>
            <ac:spMk id="30724" creationId="{87DAD555-A649-4C13-83C9-C3BF924892F5}"/>
          </ac:spMkLst>
        </pc:spChg>
        <pc:spChg chg="del">
          <ac:chgData name="Sampath Jayarathna" userId="aa7a8714-7736-4927-8c16-9ff815108838" providerId="ADAL" clId="{499EBE74-92CE-4708-B4D0-D68D5EA82886}" dt="2017-09-24T17:18:59.349" v="399" actId="478"/>
          <ac:spMkLst>
            <pc:docMk/>
            <pc:sldMk cId="1414251485" sldId="470"/>
            <ac:spMk id="30725" creationId="{36DAF2DE-B4D8-41C2-8C63-0D9B2D79EEA4}"/>
          </ac:spMkLst>
        </pc:spChg>
        <pc:spChg chg="del">
          <ac:chgData name="Sampath Jayarathna" userId="aa7a8714-7736-4927-8c16-9ff815108838" providerId="ADAL" clId="{499EBE74-92CE-4708-B4D0-D68D5EA82886}" dt="2017-09-24T17:18:58.037" v="398" actId="478"/>
          <ac:spMkLst>
            <pc:docMk/>
            <pc:sldMk cId="1414251485" sldId="470"/>
            <ac:spMk id="30726" creationId="{B4C2DF14-6451-4456-B87E-AEBD23AB83EB}"/>
          </ac:spMkLst>
        </pc:spChg>
        <pc:picChg chg="add mod">
          <ac:chgData name="Sampath Jayarathna" userId="aa7a8714-7736-4927-8c16-9ff815108838" providerId="ADAL" clId="{499EBE74-92CE-4708-B4D0-D68D5EA82886}" dt="2017-09-24T17:19:11.941" v="404" actId="14100"/>
          <ac:picMkLst>
            <pc:docMk/>
            <pc:sldMk cId="1414251485" sldId="470"/>
            <ac:picMk id="2" creationId="{B4CE6886-46EB-4299-9974-3F2D9C270AE2}"/>
          </ac:picMkLst>
        </pc:picChg>
      </pc:sldChg>
      <pc:sldChg chg="add del">
        <pc:chgData name="Sampath Jayarathna" userId="aa7a8714-7736-4927-8c16-9ff815108838" providerId="ADAL" clId="{499EBE74-92CE-4708-B4D0-D68D5EA82886}" dt="2017-09-24T17:12:20.886" v="137"/>
        <pc:sldMkLst>
          <pc:docMk/>
          <pc:sldMk cId="2815770532" sldId="470"/>
        </pc:sldMkLst>
      </pc:sldChg>
      <pc:sldChg chg="add del">
        <pc:chgData name="Sampath Jayarathna" userId="aa7a8714-7736-4927-8c16-9ff815108838" providerId="ADAL" clId="{499EBE74-92CE-4708-B4D0-D68D5EA82886}" dt="2017-09-24T17:12:28.891" v="139"/>
        <pc:sldMkLst>
          <pc:docMk/>
          <pc:sldMk cId="3299962109" sldId="47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Obj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pd.read_csv</a:t>
            </a:r>
            <a:r>
              <a:rPr lang="en-US" baseline="0" dirty="0" smtClean="0"/>
              <a:t>(‘values.csv’)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89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5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major difference is that a histogram is only used to plot the frequency of score occurrences in a continuous data set that has been divided into classes, called bins. Bar charts, on the other hand, can be used for a great deal of other types of variables including ordinal and nominal data sets.</a:t>
            </a:r>
            <a:endParaRPr lang="es-ES_tradnl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52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5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968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PH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987F6E7-3A53-4DA7-AA10-B2844391D412}" type="slidenum">
              <a:rPr lang="en-P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2811636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PH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4A1A0F-94FE-44DF-8FBD-FC086EA4EC88}" type="slidenum">
              <a:rPr lang="en-P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3024746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5404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Obj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pd.read_csv</a:t>
            </a:r>
            <a:r>
              <a:rPr lang="en-US" baseline="0" dirty="0" smtClean="0"/>
              <a:t>(‘values.csv’)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48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p.edu/~ukjayarathna/courses/s18/cs299/files/data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p.edu/~ukjayarathna/courses/s18/cs299/files/data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p.edu/~ukjayarathna/courses/s18/cs299/files/data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143000" y="2877271"/>
            <a:ext cx="7014882" cy="23876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3b- Data Wrangling 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0384" y="5380725"/>
            <a:ext cx="6867330" cy="11562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Sampath Jayarathna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</a:p>
          <a:p>
            <a:r>
              <a:rPr lang="en-US" sz="1400" dirty="0"/>
              <a:t> 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92594" y="1362035"/>
            <a:ext cx="63588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299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Science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277" y="202873"/>
            <a:ext cx="3435183" cy="11591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CDC BRFSS Dataset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78183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The Behavioral Risk Factor Surveillance System (BRFSS) is the nation's premier system of health-related telephone surveys that collect state data about U.S. residents regarding their health-related risk behaviors, chronic health conditions, and use of </a:t>
            </a:r>
            <a:r>
              <a:rPr lang="en-US" dirty="0" smtClean="0"/>
              <a:t>preventive </a:t>
            </a:r>
            <a:r>
              <a:rPr lang="en-US" dirty="0"/>
              <a:t>services. </a:t>
            </a:r>
            <a:endParaRPr lang="en-US" dirty="0" smtClean="0"/>
          </a:p>
          <a:p>
            <a:pPr lvl="1"/>
            <a:r>
              <a:rPr lang="en-US" dirty="0">
                <a:hlinkClick r:id="rId2"/>
              </a:rPr>
              <a:t>http://www.cpp.edu/~ukjayarathna/courses/s18/cs299/files/data/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83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55" y="1607274"/>
            <a:ext cx="8330610" cy="4999714"/>
          </a:xfrm>
        </p:spPr>
        <p:txBody>
          <a:bodyPr>
            <a:normAutofit/>
          </a:bodyPr>
          <a:lstStyle/>
          <a:p>
            <a:r>
              <a:rPr lang="en-US" dirty="0"/>
              <a:t>Download the </a:t>
            </a:r>
            <a:r>
              <a:rPr lang="en-US" dirty="0" smtClean="0"/>
              <a:t>brfss.csv </a:t>
            </a:r>
            <a:r>
              <a:rPr lang="en-US" dirty="0"/>
              <a:t>file and load it to your python module. 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http://www.cpp.edu/~ukjayarathna/courses/s18/cs299/files/data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Display the content and observe the data</a:t>
            </a:r>
          </a:p>
          <a:p>
            <a:r>
              <a:rPr lang="en-US" dirty="0" smtClean="0"/>
              <a:t>Create a function </a:t>
            </a:r>
            <a:r>
              <a:rPr lang="en-US" dirty="0" err="1" smtClean="0"/>
              <a:t>cleanBRFSSFrame</a:t>
            </a:r>
            <a:r>
              <a:rPr lang="en-US" dirty="0" smtClean="0"/>
              <a:t>() to clean the dataset</a:t>
            </a:r>
          </a:p>
          <a:p>
            <a:pPr lvl="1"/>
            <a:r>
              <a:rPr lang="en-US" dirty="0" smtClean="0"/>
              <a:t>Drop the sex from the </a:t>
            </a:r>
            <a:r>
              <a:rPr lang="en-US" dirty="0" err="1" smtClean="0"/>
              <a:t>dataframe</a:t>
            </a:r>
            <a:endParaRPr lang="en-US" dirty="0" smtClean="0"/>
          </a:p>
          <a:p>
            <a:pPr lvl="1"/>
            <a:r>
              <a:rPr lang="en-US" dirty="0" smtClean="0"/>
              <a:t>Drop the rows of </a:t>
            </a:r>
            <a:r>
              <a:rPr lang="en-US" dirty="0" err="1" smtClean="0"/>
              <a:t>NaN</a:t>
            </a:r>
            <a:r>
              <a:rPr lang="en-US" dirty="0" smtClean="0"/>
              <a:t> values (every single </a:t>
            </a:r>
            <a:r>
              <a:rPr lang="en-US" dirty="0" err="1" smtClean="0"/>
              <a:t>NaN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Use describe() method to display the count, mean, </a:t>
            </a:r>
            <a:r>
              <a:rPr lang="en-US" dirty="0" err="1" smtClean="0"/>
              <a:t>std</a:t>
            </a:r>
            <a:r>
              <a:rPr lang="en-US" dirty="0" smtClean="0"/>
              <a:t>, min, and quantile data for column weight2 and the mode.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78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</a:t>
            </a:r>
            <a:r>
              <a:rPr lang="en-US" dirty="0" err="1" smtClean="0"/>
              <a:t>vs</a:t>
            </a:r>
            <a:r>
              <a:rPr lang="en-US" dirty="0" smtClean="0"/>
              <a:t> average </a:t>
            </a:r>
            <a:r>
              <a:rPr lang="en-US" dirty="0" err="1" smtClean="0"/>
              <a:t>vs</a:t>
            </a:r>
            <a:r>
              <a:rPr lang="en-US" dirty="0" smtClean="0"/>
              <a:t> median </a:t>
            </a:r>
            <a:r>
              <a:rPr lang="en-US" dirty="0" err="1" smtClean="0"/>
              <a:t>vs</a:t>
            </a:r>
            <a:r>
              <a:rPr lang="en-US" dirty="0" smtClean="0"/>
              <a:t>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80106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(Arithmetic) Mean: the “average” value of the data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Average: can be ambiguous</a:t>
            </a:r>
          </a:p>
          <a:p>
            <a:pPr lvl="1"/>
            <a:r>
              <a:rPr lang="en-US" sz="2000" dirty="0" smtClean="0"/>
              <a:t>The average household income in this community is $60,000</a:t>
            </a:r>
          </a:p>
          <a:p>
            <a:pPr lvl="2"/>
            <a:r>
              <a:rPr lang="en-US" sz="1800" dirty="0" smtClean="0"/>
              <a:t>The average (mean) income for households in this community is $60,000</a:t>
            </a:r>
          </a:p>
          <a:p>
            <a:pPr lvl="2"/>
            <a:r>
              <a:rPr lang="en-US" sz="1800" dirty="0" smtClean="0"/>
              <a:t>The income for an average household in this community is $60,000</a:t>
            </a:r>
          </a:p>
          <a:p>
            <a:pPr lvl="2"/>
            <a:r>
              <a:rPr lang="en-US" sz="1800" dirty="0" smtClean="0"/>
              <a:t>What if most households are earning below $30,000 but one household is earning $1M</a:t>
            </a:r>
          </a:p>
          <a:p>
            <a:r>
              <a:rPr lang="en-US" sz="2400" dirty="0" smtClean="0"/>
              <a:t>Median: the “</a:t>
            </a:r>
            <a:r>
              <a:rPr lang="en-US" sz="2400" dirty="0" err="1" smtClean="0"/>
              <a:t>middlest</a:t>
            </a:r>
            <a:r>
              <a:rPr lang="en-US" sz="2400" dirty="0" smtClean="0"/>
              <a:t>” value, or mean of the two middle values</a:t>
            </a:r>
          </a:p>
          <a:p>
            <a:pPr lvl="1"/>
            <a:r>
              <a:rPr lang="en-US" sz="2000" dirty="0" smtClean="0"/>
              <a:t>Can be obtained by sorting the data first</a:t>
            </a:r>
          </a:p>
          <a:p>
            <a:pPr lvl="1"/>
            <a:r>
              <a:rPr lang="en-US" sz="2000" dirty="0" smtClean="0"/>
              <a:t>Does not depend on all values in the data. </a:t>
            </a:r>
          </a:p>
          <a:p>
            <a:pPr lvl="1"/>
            <a:r>
              <a:rPr lang="en-US" sz="2000" dirty="0" smtClean="0"/>
              <a:t>More robust to outliers</a:t>
            </a:r>
          </a:p>
          <a:p>
            <a:r>
              <a:rPr lang="en-US" sz="2400" dirty="0" smtClean="0"/>
              <a:t>Mode: the most-common value in the data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69243" y="1545658"/>
            <a:ext cx="1268088" cy="1023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271957" y="2257363"/>
            <a:ext cx="4081567" cy="33855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highlight>
                  <a:srgbClr val="FFFFFF"/>
                </a:highlight>
              </a:rPr>
              <a:t>def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 smtClean="0">
                <a:solidFill>
                  <a:srgbClr val="FF00FF"/>
                </a:solidFill>
                <a:highlight>
                  <a:srgbClr val="FFFFFF"/>
                </a:highlight>
              </a:rPr>
              <a:t>mean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):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highlight>
                  <a:srgbClr val="FFFFFF"/>
                </a:highlight>
              </a:rPr>
              <a:t>return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 sum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)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/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 float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 err="1" smtClean="0">
                <a:solidFill>
                  <a:srgbClr val="000000"/>
                </a:solidFill>
                <a:highlight>
                  <a:srgbClr val="FFFFFF"/>
                </a:highlight>
              </a:rPr>
              <a:t>len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))</a:t>
            </a:r>
            <a:endParaRPr lang="en-US" sz="1600" b="1" dirty="0" smtClean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69190" y="2649248"/>
            <a:ext cx="6025176" cy="33855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highlight>
                  <a:srgbClr val="FFFFFF"/>
                </a:highlight>
              </a:rPr>
              <a:t>def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 smtClean="0">
                <a:solidFill>
                  <a:srgbClr val="FF00FF"/>
                </a:solidFill>
                <a:highlight>
                  <a:srgbClr val="FFFFFF"/>
                </a:highlight>
              </a:rPr>
              <a:t>mean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):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highlight>
                  <a:srgbClr val="FFFFFF"/>
                </a:highlight>
              </a:rPr>
              <a:t>return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 reduce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 smtClean="0">
                <a:solidFill>
                  <a:srgbClr val="0000FF"/>
                </a:solidFill>
                <a:highlight>
                  <a:srgbClr val="FFFFFF"/>
                </a:highlight>
              </a:rPr>
              <a:t>lambda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 x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 y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: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highlight>
                  <a:srgbClr val="FFFFFF"/>
                </a:highlight>
              </a:rPr>
              <a:t>x</a:t>
            </a:r>
            <a:r>
              <a:rPr lang="en-US" sz="1600" b="1" dirty="0" err="1" smtClean="0">
                <a:solidFill>
                  <a:srgbClr val="000080"/>
                </a:solidFill>
                <a:highlight>
                  <a:srgbClr val="FFFFFF"/>
                </a:highlight>
              </a:rPr>
              <a:t>+</a:t>
            </a:r>
            <a:r>
              <a:rPr lang="en-US" sz="1600" b="1" dirty="0" err="1" smtClean="0">
                <a:solidFill>
                  <a:srgbClr val="000000"/>
                </a:solidFill>
                <a:highlight>
                  <a:srgbClr val="FFFFFF"/>
                </a:highlight>
              </a:rPr>
              <a:t>y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 a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)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/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 float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 err="1" smtClean="0">
                <a:solidFill>
                  <a:srgbClr val="000000"/>
                </a:solidFill>
                <a:highlight>
                  <a:srgbClr val="FFFFFF"/>
                </a:highlight>
              </a:rPr>
              <a:t>len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))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6027417" y="5014643"/>
            <a:ext cx="2951740" cy="1323439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53975" lvl="1"/>
            <a:r>
              <a:rPr lang="en-US" sz="1600" dirty="0" err="1" smtClean="0"/>
              <a:t>Quantile</a:t>
            </a:r>
            <a:r>
              <a:rPr lang="en-US" sz="1600" dirty="0" smtClean="0"/>
              <a:t>: a generalization of median. </a:t>
            </a:r>
            <a:br>
              <a:rPr lang="en-US" sz="1600" dirty="0" smtClean="0"/>
            </a:br>
            <a:r>
              <a:rPr lang="en-US" sz="1600" dirty="0" smtClean="0"/>
              <a:t>E.g. 75 percentile is the value which 75% of values are less than or equal to</a:t>
            </a:r>
          </a:p>
        </p:txBody>
      </p:sp>
    </p:spTree>
    <p:extLst>
      <p:ext uri="{BB962C8B-B14F-4D97-AF65-F5344CB8AC3E}">
        <p14:creationId xmlns:p14="http://schemas.microsoft.com/office/powerpoint/2010/main" val="57250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Variance and standard deviation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Describes the spread of the data from the mean</a:t>
            </a:r>
          </a:p>
          <a:p>
            <a:pPr lvl="1"/>
            <a:r>
              <a:rPr lang="en-US" dirty="0" smtClean="0"/>
              <a:t>Is the mean squared of the deviation </a:t>
            </a:r>
          </a:p>
          <a:p>
            <a:r>
              <a:rPr lang="en-US" dirty="0" smtClean="0"/>
              <a:t>Standard deviation (square root of the variance): </a:t>
            </a:r>
            <a:r>
              <a:rPr lang="en-US" dirty="0" smtClean="0">
                <a:sym typeface="Symbol"/>
              </a:rPr>
              <a:t></a:t>
            </a:r>
          </a:p>
          <a:p>
            <a:pPr lvl="1"/>
            <a:r>
              <a:rPr lang="en-US" dirty="0" smtClean="0">
                <a:sym typeface="Symbol"/>
              </a:rPr>
              <a:t>Easier to understand than variance</a:t>
            </a:r>
          </a:p>
          <a:p>
            <a:pPr lvl="1"/>
            <a:r>
              <a:rPr lang="en-US" dirty="0" smtClean="0">
                <a:sym typeface="Symbol"/>
              </a:rPr>
              <a:t>Has the same unit as the measurement</a:t>
            </a:r>
          </a:p>
          <a:p>
            <a:pPr lvl="1"/>
            <a:r>
              <a:rPr lang="en-US" dirty="0" smtClean="0">
                <a:sym typeface="Symbol"/>
              </a:rPr>
              <a:t>Say the data measures height of people in inch, the unit of  is also inch. The unit for 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is square inch …</a:t>
            </a:r>
          </a:p>
          <a:p>
            <a:pPr lvl="1"/>
            <a:endParaRPr lang="en-US" dirty="0" smtClean="0">
              <a:sym typeface="Symbol"/>
            </a:endParaRPr>
          </a:p>
          <a:p>
            <a:pPr lvl="1"/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1704" y="1486874"/>
            <a:ext cx="1778840" cy="95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9774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</a:t>
            </a:r>
            <a:r>
              <a:rPr lang="en-US" dirty="0" err="1" smtClean="0"/>
              <a:t>vs</a:t>
            </a:r>
            <a:r>
              <a:rPr lang="en-US" dirty="0" smtClean="0"/>
              <a:t>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Population: all members of a group in a study</a:t>
            </a:r>
          </a:p>
          <a:p>
            <a:pPr lvl="1"/>
            <a:r>
              <a:rPr lang="en-US" dirty="0" smtClean="0"/>
              <a:t>The average height of men</a:t>
            </a:r>
          </a:p>
          <a:p>
            <a:pPr lvl="1"/>
            <a:r>
              <a:rPr lang="en-US" dirty="0" smtClean="0"/>
              <a:t>The average height of living male ≥ 18yr in USA between 2001 and 2010</a:t>
            </a:r>
          </a:p>
          <a:p>
            <a:pPr lvl="1"/>
            <a:r>
              <a:rPr lang="en-US" dirty="0" smtClean="0"/>
              <a:t>The average height of all male students ≥ 18yr  registered in Fall’17</a:t>
            </a:r>
          </a:p>
          <a:p>
            <a:r>
              <a:rPr lang="en-US" dirty="0" smtClean="0"/>
              <a:t>Sample: a subset of  the members in the population</a:t>
            </a:r>
          </a:p>
          <a:p>
            <a:pPr lvl="1"/>
            <a:r>
              <a:rPr lang="en-US" dirty="0" smtClean="0"/>
              <a:t>Most studies choose to sample the population due to cost/time or other factors</a:t>
            </a:r>
          </a:p>
          <a:p>
            <a:pPr lvl="1"/>
            <a:r>
              <a:rPr lang="en-US" dirty="0" smtClean="0"/>
              <a:t>Each sample is only one of many possible subsets of the population</a:t>
            </a:r>
          </a:p>
          <a:p>
            <a:pPr lvl="1"/>
            <a:r>
              <a:rPr lang="en-US" dirty="0" smtClean="0"/>
              <a:t>May or may not be representative of the whole population</a:t>
            </a:r>
          </a:p>
          <a:p>
            <a:pPr lvl="1"/>
            <a:r>
              <a:rPr lang="en-US" dirty="0" smtClean="0"/>
              <a:t>Sample size and sampling procedure is important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18117" y="5224038"/>
            <a:ext cx="5758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df</a:t>
            </a:r>
            <a:r>
              <a:rPr lang="en-US" dirty="0"/>
              <a:t> = </a:t>
            </a:r>
            <a:r>
              <a:rPr lang="en-US" dirty="0" err="1"/>
              <a:t>pd.read_csv</a:t>
            </a:r>
            <a:r>
              <a:rPr lang="en-US" dirty="0"/>
              <a:t>('brfss.csv', </a:t>
            </a:r>
            <a:r>
              <a:rPr lang="en-US" dirty="0" err="1"/>
              <a:t>index_col</a:t>
            </a:r>
            <a:r>
              <a:rPr lang="en-US" dirty="0"/>
              <a:t>=0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print(</a:t>
            </a:r>
            <a:r>
              <a:rPr lang="en-US" dirty="0" err="1" smtClean="0"/>
              <a:t>df.sample</a:t>
            </a:r>
            <a:r>
              <a:rPr lang="en-US" dirty="0" smtClean="0"/>
              <a:t>(100))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76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Your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</a:t>
            </a:r>
            <a:r>
              <a:rPr lang="en-US" dirty="0"/>
              <a:t>next step is </a:t>
            </a:r>
            <a:r>
              <a:rPr lang="en-US" dirty="0" smtClean="0"/>
              <a:t>to create </a:t>
            </a:r>
            <a:r>
              <a:rPr lang="en-US" dirty="0"/>
              <a:t>a histogram, in which you group your data into discrete </a:t>
            </a:r>
            <a:r>
              <a:rPr lang="en-US" i="1" dirty="0"/>
              <a:t>buckets </a:t>
            </a:r>
            <a:r>
              <a:rPr lang="en-US" dirty="0"/>
              <a:t>and count </a:t>
            </a:r>
            <a:r>
              <a:rPr lang="en-US" dirty="0" smtClean="0"/>
              <a:t>how many </a:t>
            </a:r>
            <a:r>
              <a:rPr lang="en-US" dirty="0"/>
              <a:t>points fall into each bucket: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199" y="3046114"/>
            <a:ext cx="45372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df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pd.read_csv</a:t>
            </a:r>
            <a:r>
              <a:rPr lang="en-US" dirty="0"/>
              <a:t>('brfss.csv', </a:t>
            </a:r>
            <a:r>
              <a:rPr lang="en-US" dirty="0" err="1"/>
              <a:t>index_col</a:t>
            </a:r>
            <a:r>
              <a:rPr lang="en-US" dirty="0"/>
              <a:t>=0)</a:t>
            </a:r>
          </a:p>
          <a:p>
            <a:r>
              <a:rPr lang="en-US" dirty="0" err="1" smtClean="0"/>
              <a:t>df</a:t>
            </a:r>
            <a:r>
              <a:rPr lang="en-US" dirty="0" smtClean="0"/>
              <a:t>[</a:t>
            </a:r>
            <a:r>
              <a:rPr lang="en-US" dirty="0"/>
              <a:t>'weight2'].</a:t>
            </a:r>
            <a:r>
              <a:rPr lang="en-US" dirty="0" err="1"/>
              <a:t>hist</a:t>
            </a:r>
            <a:r>
              <a:rPr lang="en-US" dirty="0"/>
              <a:t>(bins=100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3779547"/>
            <a:ext cx="4338711" cy="279630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830194" y="3022592"/>
            <a:ext cx="2951740" cy="255454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53975" lvl="1"/>
            <a:r>
              <a:rPr lang="en-US" sz="1600" dirty="0"/>
              <a:t>A histogram is a plot that lets you discover, and show, the underlying frequency distribution (shape) of a set of continuous data. This allows the inspection of the data for its underlying distribution (e.g., normal distribution), outliers, skewness, etc.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410221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review the relationships between attributes by looking at the distribution of the interactions of each pair of attributes.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2067" y="2911178"/>
            <a:ext cx="5013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scatter_matrix</a:t>
            </a:r>
            <a:r>
              <a:rPr lang="en-US" dirty="0" smtClean="0"/>
              <a:t>(</a:t>
            </a:r>
            <a:r>
              <a:rPr lang="en-US" dirty="0" err="1" smtClean="0"/>
              <a:t>df</a:t>
            </a:r>
            <a:r>
              <a:rPr lang="en-US" dirty="0" smtClean="0"/>
              <a:t>[[</a:t>
            </a:r>
            <a:r>
              <a:rPr lang="en-US" dirty="0"/>
              <a:t>'weight2', '</a:t>
            </a:r>
            <a:r>
              <a:rPr lang="en-US" dirty="0" err="1"/>
              <a:t>wtyrago</a:t>
            </a:r>
            <a:r>
              <a:rPr lang="en-US" dirty="0"/>
              <a:t>', 'htm3' ]])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30194" y="3022592"/>
            <a:ext cx="2951740" cy="156966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53975" lvl="1"/>
            <a:r>
              <a:rPr lang="en-US" sz="1600" dirty="0"/>
              <a:t>This is a powerful plot from which a lot of inspiration about the data can be drawn. For example, we can see a possible correlation between </a:t>
            </a:r>
            <a:r>
              <a:rPr lang="en-US" sz="1600" dirty="0" smtClean="0"/>
              <a:t>weight and weight year ago</a:t>
            </a:r>
            <a:endParaRPr lang="en-US" sz="16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066" y="3351274"/>
            <a:ext cx="4928723" cy="344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88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only measures </a:t>
            </a:r>
            <a:r>
              <a:rPr lang="en-US" b="1" i="1" dirty="0"/>
              <a:t>linear</a:t>
            </a:r>
            <a:r>
              <a:rPr lang="en-US" dirty="0"/>
              <a:t>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7303" y="1916888"/>
            <a:ext cx="6968288" cy="3573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739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3 - </a:t>
            </a:r>
            <a:fld id="{A3EC8DDF-BBB5-4737-B5CB-D9FEEE95BB29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82949" name="Text Box 1029"/>
          <p:cNvSpPr txBox="1">
            <a:spLocks noChangeArrowheads="1"/>
          </p:cNvSpPr>
          <p:nvPr/>
        </p:nvSpPr>
        <p:spPr bwMode="auto">
          <a:xfrm>
            <a:off x="457200" y="1752600"/>
            <a:ext cx="8305800" cy="429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dirty="0"/>
              <a:t>There are two basic types of </a:t>
            </a:r>
            <a:r>
              <a:rPr lang="en-US" altLang="en-US" sz="3000" dirty="0" smtClean="0"/>
              <a:t>data: </a:t>
            </a:r>
            <a:r>
              <a:rPr lang="en-US" altLang="en-US" sz="3000" b="1" i="1" dirty="0"/>
              <a:t>numerical</a:t>
            </a:r>
            <a:r>
              <a:rPr lang="en-US" altLang="en-US" sz="3000" dirty="0"/>
              <a:t> and </a:t>
            </a:r>
            <a:r>
              <a:rPr lang="en-US" altLang="en-US" sz="3000" b="1" i="1" dirty="0"/>
              <a:t>categorical </a:t>
            </a:r>
            <a:r>
              <a:rPr lang="en-US" altLang="en-US" sz="3000" dirty="0" smtClean="0"/>
              <a:t>data.</a:t>
            </a:r>
            <a:endParaRPr lang="en-US" altLang="en-US" sz="3000" dirty="0"/>
          </a:p>
          <a:p>
            <a:pPr>
              <a:spcBef>
                <a:spcPct val="50000"/>
              </a:spcBef>
            </a:pPr>
            <a:endParaRPr lang="en-US" altLang="en-US" sz="1200" dirty="0"/>
          </a:p>
          <a:p>
            <a:pPr>
              <a:spcBef>
                <a:spcPct val="50000"/>
              </a:spcBef>
            </a:pPr>
            <a:r>
              <a:rPr lang="en-US" altLang="en-US" sz="3000" b="1" dirty="0"/>
              <a:t>Numerical </a:t>
            </a:r>
            <a:r>
              <a:rPr lang="en-US" altLang="en-US" sz="3000" b="1" dirty="0" smtClean="0"/>
              <a:t>data:</a:t>
            </a:r>
            <a:r>
              <a:rPr lang="en-US" altLang="en-US" sz="3000" dirty="0" smtClean="0"/>
              <a:t> data </a:t>
            </a:r>
            <a:r>
              <a:rPr lang="en-US" altLang="en-US" sz="3000" dirty="0"/>
              <a:t>to which a  number is assigned as a quantitative value.</a:t>
            </a:r>
          </a:p>
          <a:p>
            <a:pPr>
              <a:spcBef>
                <a:spcPct val="50000"/>
              </a:spcBef>
            </a:pPr>
            <a:endParaRPr lang="en-US" altLang="en-US" sz="1200" dirty="0"/>
          </a:p>
          <a:p>
            <a:pPr>
              <a:spcBef>
                <a:spcPct val="50000"/>
              </a:spcBef>
            </a:pPr>
            <a:r>
              <a:rPr lang="en-US" altLang="en-US" sz="3000" b="1" dirty="0"/>
              <a:t>Categorical </a:t>
            </a:r>
            <a:r>
              <a:rPr lang="en-US" altLang="en-US" sz="3000" b="1" dirty="0" smtClean="0"/>
              <a:t>data:</a:t>
            </a:r>
            <a:r>
              <a:rPr lang="en-US" altLang="en-US" sz="3000" dirty="0" smtClean="0"/>
              <a:t> data </a:t>
            </a:r>
            <a:r>
              <a:rPr lang="en-US" altLang="en-US" sz="3000" dirty="0"/>
              <a:t>defined by the classes or categories into which an individual member falls.</a:t>
            </a:r>
          </a:p>
        </p:txBody>
      </p:sp>
      <p:sp>
        <p:nvSpPr>
          <p:cNvPr id="82951" name="Rectangle 1031"/>
          <p:cNvSpPr>
            <a:spLocks noChangeArrowheads="1"/>
          </p:cNvSpPr>
          <p:nvPr/>
        </p:nvSpPr>
        <p:spPr bwMode="auto">
          <a:xfrm>
            <a:off x="609600" y="548640"/>
            <a:ext cx="85344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 dirty="0">
                <a:solidFill>
                  <a:schemeClr val="tx2"/>
                </a:solidFill>
              </a:rPr>
              <a:t>Types of </a:t>
            </a:r>
            <a:r>
              <a:rPr lang="en-US" altLang="en-US" sz="3600" dirty="0" smtClean="0">
                <a:solidFill>
                  <a:schemeClr val="tx2"/>
                </a:solidFill>
              </a:rPr>
              <a:t>data</a:t>
            </a:r>
            <a:endParaRPr lang="en-US" alt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60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502920" y="792480"/>
            <a:ext cx="7620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PH" altLang="en-US" sz="2800" dirty="0" smtClean="0"/>
              <a:t>Continuous </a:t>
            </a:r>
            <a:r>
              <a:rPr lang="en-PH" altLang="en-US" sz="2800" dirty="0"/>
              <a:t>or Non-continuous </a:t>
            </a:r>
            <a:r>
              <a:rPr lang="en-PH" altLang="en-US" sz="2800" dirty="0" smtClean="0"/>
              <a:t>data</a:t>
            </a:r>
            <a:endParaRPr lang="en-PH" altLang="en-US" sz="2800" dirty="0"/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309880" y="1635760"/>
            <a:ext cx="84582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PH" altLang="en-US" sz="2800" dirty="0"/>
              <a:t> A </a:t>
            </a:r>
            <a:r>
              <a:rPr lang="en-PH" altLang="en-US" sz="2800" b="1" dirty="0"/>
              <a:t>continuous variable</a:t>
            </a:r>
            <a:r>
              <a:rPr lang="en-PH" altLang="en-US" sz="2800" dirty="0"/>
              <a:t> is one in which it can theoretically assume any value between the lowest and highest point on the scale on which it is being </a:t>
            </a:r>
            <a:r>
              <a:rPr lang="en-PH" altLang="en-US" sz="2800" dirty="0" smtClean="0"/>
              <a:t>measured</a:t>
            </a:r>
          </a:p>
          <a:p>
            <a:pPr lvl="1">
              <a:buFont typeface="Arial" charset="0"/>
              <a:buChar char="•"/>
            </a:pPr>
            <a:r>
              <a:rPr lang="en-PH" altLang="en-US" sz="2800" dirty="0" smtClean="0"/>
              <a:t> (</a:t>
            </a:r>
            <a:r>
              <a:rPr lang="en-PH" altLang="en-US" sz="2800" dirty="0"/>
              <a:t>e.g. </a:t>
            </a:r>
            <a:r>
              <a:rPr lang="en-PH" altLang="en-US" sz="2800" dirty="0" smtClean="0"/>
              <a:t>weight, speed</a:t>
            </a:r>
            <a:r>
              <a:rPr lang="en-PH" altLang="en-US" sz="2800" dirty="0"/>
              <a:t>, price, time, height)</a:t>
            </a:r>
          </a:p>
          <a:p>
            <a:pPr>
              <a:buFont typeface="Arial" charset="0"/>
              <a:buChar char="•"/>
            </a:pPr>
            <a:endParaRPr lang="en-PH" altLang="en-US" sz="2800" dirty="0"/>
          </a:p>
          <a:p>
            <a:pPr>
              <a:buFont typeface="Arial" charset="0"/>
              <a:buChar char="•"/>
            </a:pPr>
            <a:r>
              <a:rPr lang="en-PH" altLang="en-US" sz="2800" dirty="0"/>
              <a:t> Non-continuous variables, also known as </a:t>
            </a:r>
            <a:r>
              <a:rPr lang="en-PH" altLang="en-US" sz="2800" b="1" dirty="0"/>
              <a:t>discrete variables</a:t>
            </a:r>
            <a:r>
              <a:rPr lang="en-PH" altLang="en-US" sz="2800" dirty="0"/>
              <a:t>, </a:t>
            </a:r>
            <a:r>
              <a:rPr lang="en-PH" altLang="en-US" sz="2800" dirty="0" smtClean="0"/>
              <a:t>that </a:t>
            </a:r>
            <a:r>
              <a:rPr lang="en-PH" altLang="en-US" sz="2800" dirty="0"/>
              <a:t>can only take on a finite number of values </a:t>
            </a:r>
            <a:endParaRPr lang="en-PH" altLang="en-US" sz="2800" dirty="0" smtClean="0"/>
          </a:p>
          <a:p>
            <a:pPr lvl="1">
              <a:buFont typeface="Arial" charset="0"/>
              <a:buChar char="•"/>
            </a:pPr>
            <a:r>
              <a:rPr lang="en-US" sz="2800" dirty="0"/>
              <a:t>Discrete data can be numeric -- like numbers of apples -- but it can also be categorical -- like red or blue, or male or female, or good or bad.</a:t>
            </a:r>
            <a:endParaRPr lang="en-PH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0394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Your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with data is both an art and a science. We’ve mostly been talking about </a:t>
            </a:r>
            <a:r>
              <a:rPr lang="en-US" dirty="0" smtClean="0"/>
              <a:t>the science </a:t>
            </a:r>
            <a:r>
              <a:rPr lang="en-US" dirty="0"/>
              <a:t>part</a:t>
            </a:r>
            <a:r>
              <a:rPr lang="en-US" dirty="0" smtClean="0"/>
              <a:t>, getting your feet wet with Python tools for Data Science. Lets look at </a:t>
            </a:r>
            <a:r>
              <a:rPr lang="en-US" dirty="0"/>
              <a:t>some of the </a:t>
            </a:r>
            <a:r>
              <a:rPr lang="en-US" dirty="0" smtClean="0"/>
              <a:t>art now.</a:t>
            </a:r>
          </a:p>
          <a:p>
            <a:r>
              <a:rPr lang="en-US" dirty="0" smtClean="0"/>
              <a:t>After </a:t>
            </a:r>
            <a:r>
              <a:rPr lang="en-US" dirty="0"/>
              <a:t>you’ve identified the questions you’re trying to answer and have gotten your </a:t>
            </a:r>
            <a:r>
              <a:rPr lang="en-US" dirty="0" smtClean="0"/>
              <a:t>hands on </a:t>
            </a:r>
            <a:r>
              <a:rPr lang="en-US" dirty="0"/>
              <a:t>some data, you might be tempted to dive in and immediately start building models </a:t>
            </a:r>
            <a:r>
              <a:rPr lang="en-US" dirty="0" smtClean="0"/>
              <a:t>and getting </a:t>
            </a:r>
            <a:r>
              <a:rPr lang="en-US" dirty="0"/>
              <a:t>answers. But you should resist this urge. Your first step should be to </a:t>
            </a:r>
            <a:r>
              <a:rPr lang="en-US" i="1" dirty="0"/>
              <a:t>explore </a:t>
            </a:r>
            <a:r>
              <a:rPr lang="en-US" dirty="0" smtClean="0"/>
              <a:t>your </a:t>
            </a:r>
            <a:r>
              <a:rPr lang="es-ES_tradnl" dirty="0" smtClean="0"/>
              <a:t>data</a:t>
            </a:r>
            <a:r>
              <a:rPr lang="es-ES_tradnl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5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533400" y="381000"/>
            <a:ext cx="7620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PH" altLang="en-US" sz="3200" b="1"/>
              <a:t>Qualitative vs. Quantitative Data</a:t>
            </a: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320040" y="1574800"/>
            <a:ext cx="845820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PH" altLang="en-US" sz="2400" dirty="0"/>
              <a:t> A </a:t>
            </a:r>
            <a:r>
              <a:rPr lang="en-PH" altLang="en-US" sz="2400" b="1" dirty="0"/>
              <a:t>qualitative </a:t>
            </a:r>
            <a:r>
              <a:rPr lang="en-PH" altLang="en-US" sz="2400" b="1" dirty="0" smtClean="0"/>
              <a:t>data </a:t>
            </a:r>
            <a:r>
              <a:rPr lang="en-PH" altLang="en-US" sz="2400" dirty="0"/>
              <a:t>is one in which the “true” or naturally occurring levels or categories taken by that variable are not described as numbers but rather by verbal </a:t>
            </a:r>
            <a:r>
              <a:rPr lang="en-PH" altLang="en-US" sz="2400" dirty="0" smtClean="0"/>
              <a:t>groupings</a:t>
            </a:r>
            <a:endParaRPr lang="en-PH" altLang="en-US" sz="2400" dirty="0"/>
          </a:p>
          <a:p>
            <a:pPr lvl="1">
              <a:buFont typeface="Arial" charset="0"/>
              <a:buChar char="•"/>
            </a:pPr>
            <a:r>
              <a:rPr lang="en-PH" altLang="en-US" sz="2000" dirty="0" smtClean="0"/>
              <a:t>Open ended answers</a:t>
            </a:r>
            <a:endParaRPr lang="en-PH" altLang="en-US" sz="2000" dirty="0"/>
          </a:p>
          <a:p>
            <a:pPr>
              <a:buFont typeface="Arial" charset="0"/>
              <a:buChar char="•"/>
            </a:pPr>
            <a:endParaRPr lang="en-PH" altLang="en-US" sz="2400" dirty="0"/>
          </a:p>
          <a:p>
            <a:pPr>
              <a:buFont typeface="Arial" charset="0"/>
              <a:buChar char="•"/>
            </a:pPr>
            <a:r>
              <a:rPr lang="en-PH" altLang="en-US" sz="2400" dirty="0"/>
              <a:t> </a:t>
            </a:r>
            <a:r>
              <a:rPr lang="en-PH" altLang="en-US" sz="2400" b="1" dirty="0"/>
              <a:t>Quantitative </a:t>
            </a:r>
            <a:r>
              <a:rPr lang="en-PH" altLang="en-US" sz="2400" b="1" dirty="0" smtClean="0"/>
              <a:t>data </a:t>
            </a:r>
            <a:r>
              <a:rPr lang="en-PH" altLang="en-US" sz="2400" dirty="0"/>
              <a:t>on the other hand are those in which the natural levels take on certain quantities (e.g. price, travel time)</a:t>
            </a:r>
          </a:p>
          <a:p>
            <a:pPr>
              <a:buFont typeface="Arial" charset="0"/>
              <a:buChar char="•"/>
            </a:pPr>
            <a:r>
              <a:rPr lang="en-PH" altLang="en-US" sz="2400" dirty="0"/>
              <a:t> </a:t>
            </a:r>
            <a:r>
              <a:rPr lang="en-PH" altLang="en-US" sz="2400" dirty="0" smtClean="0"/>
              <a:t>	That </a:t>
            </a:r>
            <a:r>
              <a:rPr lang="en-PH" altLang="en-US" sz="2400" dirty="0"/>
              <a:t>is, quantitative variables are measurable in some numerical unit (e.g. pesos, minutes, inches, etc</a:t>
            </a:r>
            <a:r>
              <a:rPr lang="en-PH" altLang="en-US" sz="2400" dirty="0" smtClean="0"/>
              <a:t>.)</a:t>
            </a:r>
          </a:p>
          <a:p>
            <a:pPr lvl="1">
              <a:buFont typeface="Arial" charset="0"/>
              <a:buChar char="•"/>
            </a:pPr>
            <a:r>
              <a:rPr lang="en-PH" altLang="en-US" sz="2000" dirty="0" smtClean="0"/>
              <a:t>Likert scales, semantic scales, yes/no, check box</a:t>
            </a:r>
            <a:endParaRPr lang="en-PH" altLang="en-US" sz="2000" dirty="0"/>
          </a:p>
          <a:p>
            <a:pPr>
              <a:buFont typeface="Arial" charset="0"/>
              <a:buChar char="•"/>
            </a:pPr>
            <a:endParaRPr lang="en-PH" altLang="en-US" dirty="0"/>
          </a:p>
          <a:p>
            <a:endParaRPr lang="en-PH" altLang="en-US" dirty="0"/>
          </a:p>
        </p:txBody>
      </p:sp>
    </p:spTree>
    <p:extLst>
      <p:ext uri="{BB962C8B-B14F-4D97-AF65-F5344CB8AC3E}">
        <p14:creationId xmlns:p14="http://schemas.microsoft.com/office/powerpoint/2010/main" val="74858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transformation and normalization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Transform </a:t>
            </a:r>
            <a:r>
              <a:rPr lang="en-US" dirty="0"/>
              <a:t>data to obtain a certain distribution</a:t>
            </a:r>
          </a:p>
          <a:p>
            <a:pPr lvl="1"/>
            <a:r>
              <a:rPr lang="en-US" dirty="0" smtClean="0"/>
              <a:t>Normalize </a:t>
            </a:r>
            <a:r>
              <a:rPr lang="en-US" dirty="0"/>
              <a:t>data so different columns became comparable / compatible</a:t>
            </a:r>
          </a:p>
          <a:p>
            <a:r>
              <a:rPr lang="en-US" dirty="0"/>
              <a:t>Typical normalization approach:</a:t>
            </a:r>
          </a:p>
          <a:p>
            <a:pPr lvl="1"/>
            <a:r>
              <a:rPr lang="en-US" dirty="0"/>
              <a:t>Z-score transformation</a:t>
            </a:r>
          </a:p>
          <a:p>
            <a:pPr lvl="1"/>
            <a:r>
              <a:rPr lang="en-US" dirty="0"/>
              <a:t>Scale to between 0 and 1</a:t>
            </a:r>
          </a:p>
          <a:p>
            <a:pPr lvl="1"/>
            <a:r>
              <a:rPr lang="en-US" dirty="0" smtClean="0"/>
              <a:t>mean normalization</a:t>
            </a:r>
          </a:p>
        </p:txBody>
      </p:sp>
    </p:spTree>
    <p:extLst>
      <p:ext uri="{BB962C8B-B14F-4D97-AF65-F5344CB8AC3E}">
        <p14:creationId xmlns:p14="http://schemas.microsoft.com/office/powerpoint/2010/main" val="255057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Rescaling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6873"/>
            <a:ext cx="7886700" cy="501987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Many techniques are sensitive to the </a:t>
            </a:r>
            <a:r>
              <a:rPr lang="en-US" sz="2800" i="1" dirty="0"/>
              <a:t>scale </a:t>
            </a:r>
            <a:r>
              <a:rPr lang="en-US" sz="2800" dirty="0"/>
              <a:t>of your data. For example, imagine that </a:t>
            </a:r>
            <a:r>
              <a:rPr lang="en-US" sz="2800" dirty="0" smtClean="0"/>
              <a:t>you have </a:t>
            </a:r>
            <a:r>
              <a:rPr lang="en-US" sz="2800" dirty="0"/>
              <a:t>a data set consisting of the heights and weights of hundreds of data scientists, </a:t>
            </a:r>
            <a:r>
              <a:rPr lang="en-US" sz="2800" dirty="0" smtClean="0"/>
              <a:t>and that </a:t>
            </a:r>
            <a:r>
              <a:rPr lang="en-US" sz="2800" dirty="0"/>
              <a:t>you are trying to identify </a:t>
            </a:r>
            <a:r>
              <a:rPr lang="en-US" sz="2800" i="1" dirty="0"/>
              <a:t>clusters </a:t>
            </a:r>
            <a:r>
              <a:rPr lang="en-US" sz="2800" dirty="0"/>
              <a:t>of body sizes</a:t>
            </a:r>
            <a:r>
              <a:rPr lang="en-US" sz="2800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2100" dirty="0" smtClean="0"/>
          </a:p>
          <a:p>
            <a:pPr marL="0" indent="0">
              <a:buNone/>
            </a:pPr>
            <a:r>
              <a:rPr lang="en-US" sz="2100" dirty="0" smtClean="0"/>
              <a:t>data </a:t>
            </a:r>
            <a:r>
              <a:rPr lang="en-US" sz="2100" dirty="0"/>
              <a:t>= {"</a:t>
            </a:r>
            <a:r>
              <a:rPr lang="en-US" sz="2100" dirty="0" err="1"/>
              <a:t>height_inch</a:t>
            </a:r>
            <a:r>
              <a:rPr lang="en-US" sz="2100" dirty="0"/>
              <a:t>":{'A':63, 'B':67, 'C':70}, </a:t>
            </a:r>
          </a:p>
          <a:p>
            <a:pPr marL="0" indent="0">
              <a:buNone/>
            </a:pPr>
            <a:r>
              <a:rPr lang="en-US" sz="2100" dirty="0"/>
              <a:t>        "</a:t>
            </a:r>
            <a:r>
              <a:rPr lang="en-US" sz="2100" dirty="0" err="1"/>
              <a:t>height_cm</a:t>
            </a:r>
            <a:r>
              <a:rPr lang="en-US" sz="2100" dirty="0"/>
              <a:t>":{'A':160, 'B':170.2, 'C':177.8}, </a:t>
            </a:r>
          </a:p>
          <a:p>
            <a:pPr marL="0" indent="0">
              <a:buNone/>
            </a:pPr>
            <a:r>
              <a:rPr lang="en-US" sz="2100" dirty="0"/>
              <a:t>        "weight":{'A':150, 'B':160, 'C':171}}</a:t>
            </a:r>
          </a:p>
          <a:p>
            <a:pPr marL="0" indent="0">
              <a:buNone/>
            </a:pPr>
            <a:r>
              <a:rPr lang="en-US" sz="2100" dirty="0" smtClean="0"/>
              <a:t>df2 </a:t>
            </a:r>
            <a:r>
              <a:rPr lang="en-US" sz="2100" dirty="0"/>
              <a:t>= </a:t>
            </a:r>
            <a:r>
              <a:rPr lang="en-US" sz="2100" dirty="0" err="1"/>
              <a:t>DataFrame</a:t>
            </a:r>
            <a:r>
              <a:rPr lang="en-US" sz="2100" dirty="0"/>
              <a:t>(data)</a:t>
            </a:r>
          </a:p>
          <a:p>
            <a:pPr marL="0" indent="0">
              <a:buNone/>
            </a:pPr>
            <a:r>
              <a:rPr lang="en-US" sz="2100" dirty="0" smtClean="0"/>
              <a:t>print(df2)</a:t>
            </a:r>
            <a:endParaRPr lang="en-US" sz="21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116" y="2659841"/>
            <a:ext cx="4589757" cy="1916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586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normalization (re-scaling)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10469" y="1690689"/>
            <a:ext cx="717033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 </a:t>
            </a:r>
            <a:r>
              <a:rPr lang="en-US" sz="1200" dirty="0" smtClean="0"/>
              <a:t>   </a:t>
            </a:r>
            <a:r>
              <a:rPr lang="en-US" sz="1200" dirty="0" err="1" smtClean="0"/>
              <a:t>height_inch</a:t>
            </a:r>
            <a:r>
              <a:rPr lang="en-US" sz="1200" dirty="0" smtClean="0"/>
              <a:t>  </a:t>
            </a:r>
            <a:r>
              <a:rPr lang="en-US" sz="1200" dirty="0" err="1"/>
              <a:t>height_cm</a:t>
            </a:r>
            <a:r>
              <a:rPr lang="en-US" sz="1200" dirty="0"/>
              <a:t>  weight</a:t>
            </a:r>
          </a:p>
          <a:p>
            <a:r>
              <a:rPr lang="en-US" sz="1200" dirty="0"/>
              <a:t>A           63      160.0     150</a:t>
            </a:r>
          </a:p>
          <a:p>
            <a:r>
              <a:rPr lang="en-US" sz="1200" dirty="0"/>
              <a:t>B           67      170.2     160</a:t>
            </a:r>
          </a:p>
          <a:p>
            <a:r>
              <a:rPr lang="en-US" sz="1200" dirty="0"/>
              <a:t>C           70      177.8     </a:t>
            </a:r>
            <a:r>
              <a:rPr lang="en-US" sz="1200" dirty="0" smtClean="0"/>
              <a:t>171</a:t>
            </a:r>
          </a:p>
          <a:p>
            <a:endParaRPr lang="en-US" sz="1200" dirty="0" smtClean="0"/>
          </a:p>
          <a:p>
            <a:r>
              <a:rPr lang="en-US" sz="1200" dirty="0"/>
              <a:t>from </a:t>
            </a:r>
            <a:r>
              <a:rPr lang="en-US" sz="1200" dirty="0" err="1"/>
              <a:t>scipy.spatial</a:t>
            </a:r>
            <a:r>
              <a:rPr lang="en-US" sz="1200" dirty="0"/>
              <a:t> import distance</a:t>
            </a:r>
            <a:endParaRPr lang="en-US" sz="1200" dirty="0" smtClean="0"/>
          </a:p>
          <a:p>
            <a:r>
              <a:rPr lang="pt-BR" sz="1200" dirty="0" smtClean="0"/>
              <a:t>a </a:t>
            </a:r>
            <a:r>
              <a:rPr lang="pt-BR" sz="1200" dirty="0"/>
              <a:t>= </a:t>
            </a:r>
            <a:r>
              <a:rPr lang="pt-BR" sz="1200" dirty="0" smtClean="0"/>
              <a:t>df2.iloc[0</a:t>
            </a:r>
            <a:r>
              <a:rPr lang="pt-BR" sz="1200" dirty="0"/>
              <a:t>, [0,2]]</a:t>
            </a:r>
          </a:p>
          <a:p>
            <a:r>
              <a:rPr lang="pt-BR" sz="1200" dirty="0"/>
              <a:t>b = </a:t>
            </a:r>
            <a:r>
              <a:rPr lang="pt-BR" sz="1200" dirty="0" smtClean="0"/>
              <a:t>df2.iloc[1</a:t>
            </a:r>
            <a:r>
              <a:rPr lang="pt-BR" sz="1200" dirty="0"/>
              <a:t>, [0,2]]</a:t>
            </a:r>
          </a:p>
          <a:p>
            <a:r>
              <a:rPr lang="pt-BR" sz="1200" dirty="0"/>
              <a:t>c = </a:t>
            </a:r>
            <a:r>
              <a:rPr lang="pt-BR" sz="1200" dirty="0" smtClean="0"/>
              <a:t>df2.iloc[2</a:t>
            </a:r>
            <a:r>
              <a:rPr lang="pt-BR" sz="1200" dirty="0"/>
              <a:t>, [0,2]]</a:t>
            </a:r>
          </a:p>
          <a:p>
            <a:r>
              <a:rPr lang="pt-BR" sz="1200" dirty="0"/>
              <a:t>print("%.2f" % distance.euclidean(a,b</a:t>
            </a:r>
            <a:r>
              <a:rPr lang="pt-BR" sz="1200" dirty="0" smtClean="0"/>
              <a:t>))   #10.77</a:t>
            </a:r>
            <a:endParaRPr lang="pt-BR" sz="1200" dirty="0"/>
          </a:p>
          <a:p>
            <a:r>
              <a:rPr lang="pt-BR" sz="1200" dirty="0"/>
              <a:t>print("%.2f" % distance.euclidean(a,c</a:t>
            </a:r>
            <a:r>
              <a:rPr lang="pt-BR" sz="1200" dirty="0" smtClean="0"/>
              <a:t>))   # 22.14</a:t>
            </a:r>
            <a:endParaRPr lang="pt-BR" sz="1200" dirty="0"/>
          </a:p>
          <a:p>
            <a:r>
              <a:rPr lang="pt-BR" sz="1200" dirty="0"/>
              <a:t>print("%.2f" % distance.euclidean(b,c</a:t>
            </a:r>
            <a:r>
              <a:rPr lang="pt-BR" sz="1200" dirty="0" smtClean="0"/>
              <a:t>))    #11.40</a:t>
            </a:r>
            <a:endParaRPr lang="en-US" sz="1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040" y="3936058"/>
            <a:ext cx="8411920" cy="267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55" y="1607274"/>
            <a:ext cx="8330610" cy="4999714"/>
          </a:xfrm>
        </p:spPr>
        <p:txBody>
          <a:bodyPr>
            <a:normAutofit/>
          </a:bodyPr>
          <a:lstStyle/>
          <a:p>
            <a:r>
              <a:rPr lang="en-US" dirty="0" smtClean="0"/>
              <a:t>Use the brfss.csv </a:t>
            </a:r>
            <a:r>
              <a:rPr lang="en-US" dirty="0"/>
              <a:t>file and load it to your python module. 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http://www.cpp.edu/~ukjayarathna/courses/s18/cs299/files/data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Use the min-max algorithm to re-scale the data. Remember to drop the column ‘sex’ from the </a:t>
            </a:r>
            <a:r>
              <a:rPr lang="en-US" dirty="0" err="1" smtClean="0"/>
              <a:t>dataframe</a:t>
            </a:r>
            <a:r>
              <a:rPr lang="en-US" dirty="0" smtClean="0"/>
              <a:t> before the rescaling. (Activity 10)</a:t>
            </a:r>
          </a:p>
          <a:p>
            <a:pPr lvl="1"/>
            <a:r>
              <a:rPr lang="en-US" dirty="0" smtClean="0"/>
              <a:t>(series – </a:t>
            </a:r>
            <a:r>
              <a:rPr lang="en-US" dirty="0" err="1" smtClean="0"/>
              <a:t>series.min</a:t>
            </a:r>
            <a:r>
              <a:rPr lang="en-US" dirty="0" smtClean="0"/>
              <a:t>())/(</a:t>
            </a:r>
            <a:r>
              <a:rPr lang="en-US" dirty="0" err="1" smtClean="0"/>
              <a:t>series.max</a:t>
            </a:r>
            <a:r>
              <a:rPr lang="en-US" dirty="0" smtClean="0"/>
              <a:t>() – </a:t>
            </a:r>
            <a:r>
              <a:rPr lang="en-US" dirty="0" err="1" smtClean="0"/>
              <a:t>series.min</a:t>
            </a:r>
            <a:r>
              <a:rPr lang="en-US" dirty="0" smtClean="0"/>
              <a:t>())	</a:t>
            </a:r>
          </a:p>
          <a:p>
            <a:r>
              <a:rPr lang="en-US" dirty="0" smtClean="0"/>
              <a:t>Create a boxplot of the dataset. 	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6454" y="4030803"/>
            <a:ext cx="3056599" cy="273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22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Z-score transformation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Z scores, or standard scores, indicate how many standard deviations an observation is above or below the </a:t>
            </a:r>
            <a:r>
              <a:rPr lang="en-US" dirty="0" smtClean="0"/>
              <a:t>mean. These </a:t>
            </a:r>
            <a:r>
              <a:rPr lang="en-US" dirty="0"/>
              <a:t>scores are a useful way of putting data from different sources onto the same scale.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Z score reflects a standard normal deviate - the variation of across the standard normal distribution, which is a normal distribution with mean equal to zero and standard deviation equal to one.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Z </a:t>
            </a:r>
            <a:r>
              <a:rPr lang="en-US" dirty="0"/>
              <a:t>score: Z = (</a:t>
            </a:r>
            <a:r>
              <a:rPr lang="en-US" dirty="0" smtClean="0"/>
              <a:t>x - sample </a:t>
            </a:r>
            <a:r>
              <a:rPr lang="en-US" dirty="0"/>
              <a:t>mean)/sample standard deviation.</a:t>
            </a:r>
          </a:p>
        </p:txBody>
      </p:sp>
    </p:spTree>
    <p:extLst>
      <p:ext uri="{BB962C8B-B14F-4D97-AF65-F5344CB8AC3E}">
        <p14:creationId xmlns:p14="http://schemas.microsoft.com/office/powerpoint/2010/main" val="214492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Z-score transformation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825440" y="3287539"/>
            <a:ext cx="2984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df4.boxplot()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" y="3656870"/>
            <a:ext cx="3601270" cy="32011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130328" y="2179543"/>
            <a:ext cx="49843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zscore</a:t>
            </a:r>
            <a:r>
              <a:rPr lang="en-US" dirty="0"/>
              <a:t>(series): </a:t>
            </a:r>
          </a:p>
          <a:p>
            <a:r>
              <a:rPr lang="en-US" dirty="0"/>
              <a:t>    return (series - </a:t>
            </a:r>
            <a:r>
              <a:rPr lang="en-US" dirty="0" err="1"/>
              <a:t>series.mean</a:t>
            </a:r>
            <a:r>
              <a:rPr lang="en-US" dirty="0"/>
              <a:t>(</a:t>
            </a:r>
            <a:r>
              <a:rPr lang="en-US" dirty="0" err="1"/>
              <a:t>skipna</a:t>
            </a:r>
            <a:r>
              <a:rPr lang="en-US" dirty="0"/>
              <a:t>=True)) / </a:t>
            </a:r>
            <a:r>
              <a:rPr lang="en-US" dirty="0" err="1"/>
              <a:t>series.std</a:t>
            </a:r>
            <a:r>
              <a:rPr lang="en-US" dirty="0"/>
              <a:t>(</a:t>
            </a:r>
            <a:r>
              <a:rPr lang="en-US" dirty="0" err="1"/>
              <a:t>skipna</a:t>
            </a:r>
            <a:r>
              <a:rPr lang="en-US" dirty="0"/>
              <a:t>=True);</a:t>
            </a:r>
          </a:p>
          <a:p>
            <a:r>
              <a:rPr lang="en-US" dirty="0"/>
              <a:t>df3 = df2.apply(</a:t>
            </a:r>
            <a:r>
              <a:rPr lang="en-US" dirty="0" err="1"/>
              <a:t>zscore</a:t>
            </a:r>
            <a:r>
              <a:rPr lang="en-US" dirty="0"/>
              <a:t>)</a:t>
            </a:r>
          </a:p>
          <a:p>
            <a:r>
              <a:rPr lang="en-US" dirty="0"/>
              <a:t>df3.boxplot()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8614" y="3656871"/>
            <a:ext cx="3620325" cy="3201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54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Mean-based scaling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2478673" y="1973451"/>
            <a:ext cx="42207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 err="1"/>
              <a:t>meanScaling</a:t>
            </a:r>
            <a:r>
              <a:rPr lang="en-US" dirty="0"/>
              <a:t>(series):</a:t>
            </a:r>
          </a:p>
          <a:p>
            <a:r>
              <a:rPr lang="en-US" dirty="0">
                <a:solidFill>
                  <a:srgbClr val="000080"/>
                </a:solidFill>
              </a:rPr>
              <a:t>      </a:t>
            </a:r>
            <a:r>
              <a:rPr lang="en-US" dirty="0" smtClean="0"/>
              <a:t>return </a:t>
            </a:r>
            <a:r>
              <a:rPr lang="en-US" dirty="0"/>
              <a:t>series / </a:t>
            </a:r>
            <a:r>
              <a:rPr lang="en-US" dirty="0" err="1"/>
              <a:t>series.mean</a:t>
            </a:r>
            <a:r>
              <a:rPr lang="en-US" dirty="0"/>
              <a:t>()</a:t>
            </a:r>
          </a:p>
          <a:p>
            <a:r>
              <a:rPr lang="en-US" dirty="0" smtClean="0"/>
              <a:t>df8 </a:t>
            </a:r>
            <a:r>
              <a:rPr lang="en-US" dirty="0"/>
              <a:t>= df4.apply(</a:t>
            </a:r>
            <a:r>
              <a:rPr lang="en-US" dirty="0" err="1"/>
              <a:t>meanScaling</a:t>
            </a:r>
            <a:r>
              <a:rPr lang="en-US" dirty="0"/>
              <a:t>) * 100</a:t>
            </a:r>
          </a:p>
          <a:p>
            <a:r>
              <a:rPr lang="en-US" dirty="0" smtClean="0"/>
              <a:t>df8.boxplot()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8673" y="3423441"/>
            <a:ext cx="3601271" cy="3213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06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Your Data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2664" y="1869831"/>
            <a:ext cx="4668915" cy="4540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73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Wrangling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of transforming “raw” data into data that can be analyzed to generate valid actionable insights</a:t>
            </a:r>
          </a:p>
          <a:p>
            <a:r>
              <a:rPr lang="en-US" dirty="0" smtClean="0"/>
              <a:t>Data Wrangling : aka</a:t>
            </a:r>
          </a:p>
          <a:p>
            <a:pPr lvl="1"/>
            <a:r>
              <a:rPr lang="en-US" dirty="0" smtClean="0"/>
              <a:t>Data preprocessing</a:t>
            </a:r>
          </a:p>
          <a:p>
            <a:pPr lvl="1"/>
            <a:r>
              <a:rPr lang="en-US" dirty="0" smtClean="0"/>
              <a:t>Data preparation</a:t>
            </a:r>
          </a:p>
          <a:p>
            <a:pPr lvl="1"/>
            <a:r>
              <a:rPr lang="en-US" dirty="0" smtClean="0"/>
              <a:t>Data Cleansing</a:t>
            </a:r>
          </a:p>
          <a:p>
            <a:pPr lvl="1"/>
            <a:r>
              <a:rPr lang="en-US" dirty="0" smtClean="0"/>
              <a:t>Data Scrubbing</a:t>
            </a:r>
          </a:p>
          <a:p>
            <a:pPr lvl="1"/>
            <a:r>
              <a:rPr lang="en-US" dirty="0" smtClean="0"/>
              <a:t>Data Munging</a:t>
            </a:r>
          </a:p>
          <a:p>
            <a:pPr lvl="1"/>
            <a:r>
              <a:rPr lang="en-US" dirty="0" smtClean="0"/>
              <a:t>Data Transformation</a:t>
            </a:r>
          </a:p>
          <a:p>
            <a:pPr lvl="1"/>
            <a:r>
              <a:rPr lang="en-US" dirty="0" smtClean="0"/>
              <a:t>Data Fold, Spindle, Mutilate……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20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Wrangling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Iterative process of</a:t>
            </a:r>
          </a:p>
          <a:p>
            <a:pPr lvl="1"/>
            <a:r>
              <a:rPr lang="en-US" dirty="0" smtClean="0"/>
              <a:t>Obtain</a:t>
            </a:r>
          </a:p>
          <a:p>
            <a:pPr lvl="1"/>
            <a:r>
              <a:rPr lang="en-US" dirty="0" smtClean="0"/>
              <a:t>Understand</a:t>
            </a:r>
          </a:p>
          <a:p>
            <a:pPr lvl="1"/>
            <a:r>
              <a:rPr lang="en-US" dirty="0" smtClean="0"/>
              <a:t>Explore</a:t>
            </a:r>
          </a:p>
          <a:p>
            <a:pPr lvl="1"/>
            <a:r>
              <a:rPr lang="en-US" dirty="0" smtClean="0"/>
              <a:t>Transform</a:t>
            </a:r>
          </a:p>
          <a:p>
            <a:pPr lvl="1"/>
            <a:r>
              <a:rPr lang="en-US" dirty="0" smtClean="0"/>
              <a:t>Augment</a:t>
            </a:r>
          </a:p>
          <a:p>
            <a:pPr lvl="1"/>
            <a:r>
              <a:rPr lang="en-US" dirty="0" smtClean="0"/>
              <a:t>Visualize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9158" y="1977021"/>
            <a:ext cx="4089896" cy="4044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60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Wrangling Steps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231" y="2327533"/>
            <a:ext cx="8323868" cy="299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5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Wrangling Steps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400" y="1871405"/>
            <a:ext cx="7779614" cy="384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36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Your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simplest case is when you have a one-dimensional data set, which is just a collection of numbers. For example, </a:t>
            </a:r>
          </a:p>
          <a:p>
            <a:pPr lvl="1"/>
            <a:r>
              <a:rPr lang="en-US" dirty="0"/>
              <a:t>daily average number of minutes each user spends on your site, </a:t>
            </a:r>
          </a:p>
          <a:p>
            <a:pPr lvl="1"/>
            <a:r>
              <a:rPr lang="en-US" dirty="0"/>
              <a:t>the number of times each of a collection of data science tutorial videos was watched, </a:t>
            </a:r>
          </a:p>
          <a:p>
            <a:pPr lvl="1"/>
            <a:r>
              <a:rPr lang="en-US" dirty="0"/>
              <a:t>the number of pages of each of the data science books in your data science library.</a:t>
            </a:r>
          </a:p>
          <a:p>
            <a:r>
              <a:rPr lang="en-US" dirty="0" smtClean="0"/>
              <a:t>An </a:t>
            </a:r>
            <a:r>
              <a:rPr lang="en-US" dirty="0"/>
              <a:t>obvious first step is to compute a few summary </a:t>
            </a:r>
            <a:r>
              <a:rPr lang="en-US" dirty="0" smtClean="0"/>
              <a:t>statistics.</a:t>
            </a:r>
          </a:p>
          <a:p>
            <a:pPr lvl="1"/>
            <a:r>
              <a:rPr lang="en-US" dirty="0" smtClean="0"/>
              <a:t>You’d </a:t>
            </a:r>
            <a:r>
              <a:rPr lang="en-US" dirty="0"/>
              <a:t>like to know how many data points you have, the smallest, the largest, the mean, and the standard deviation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But even these don’t necessarily give you a great understanding.</a:t>
            </a:r>
          </a:p>
        </p:txBody>
      </p:sp>
    </p:spTree>
    <p:extLst>
      <p:ext uri="{BB962C8B-B14F-4D97-AF65-F5344CB8AC3E}">
        <p14:creationId xmlns:p14="http://schemas.microsoft.com/office/powerpoint/2010/main" val="282428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statistics of a single data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78183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(numbers) that give a quick and simple description of the data</a:t>
            </a:r>
          </a:p>
          <a:p>
            <a:pPr lvl="1"/>
            <a:r>
              <a:rPr lang="en-US" dirty="0" smtClean="0"/>
              <a:t>Maximum value</a:t>
            </a:r>
          </a:p>
          <a:p>
            <a:pPr lvl="1"/>
            <a:r>
              <a:rPr lang="en-US" dirty="0" smtClean="0"/>
              <a:t>Minimum value</a:t>
            </a:r>
          </a:p>
          <a:p>
            <a:pPr lvl="1"/>
            <a:r>
              <a:rPr lang="en-US" dirty="0" smtClean="0"/>
              <a:t>Range (dispersion): max – min</a:t>
            </a:r>
          </a:p>
          <a:p>
            <a:pPr lvl="1"/>
            <a:r>
              <a:rPr lang="en-US" dirty="0" smtClean="0"/>
              <a:t>Mean</a:t>
            </a:r>
          </a:p>
          <a:p>
            <a:pPr lvl="1"/>
            <a:r>
              <a:rPr lang="en-US" dirty="0" smtClean="0"/>
              <a:t>Median</a:t>
            </a:r>
          </a:p>
          <a:p>
            <a:pPr lvl="1"/>
            <a:r>
              <a:rPr lang="en-US" dirty="0" smtClean="0"/>
              <a:t>Mode</a:t>
            </a:r>
          </a:p>
          <a:p>
            <a:pPr lvl="1"/>
            <a:r>
              <a:rPr lang="en-US" dirty="0" smtClean="0"/>
              <a:t>Quantile</a:t>
            </a:r>
          </a:p>
          <a:p>
            <a:pPr lvl="1"/>
            <a:r>
              <a:rPr lang="en-US" dirty="0" smtClean="0"/>
              <a:t>Standard deviation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83993" y="4484804"/>
            <a:ext cx="4452358" cy="1323439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it-IT" sz="1600" dirty="0"/>
              <a:t>0 quartile = 0 quantile = 0 percentile</a:t>
            </a:r>
          </a:p>
          <a:p>
            <a:r>
              <a:rPr lang="it-IT" sz="1600" dirty="0"/>
              <a:t>1 quartile = 0.25 quantile = 25 percentile</a:t>
            </a:r>
          </a:p>
          <a:p>
            <a:r>
              <a:rPr lang="it-IT" sz="1600" dirty="0"/>
              <a:t>2 quartile = .5 quantile = 50 percentile (median)</a:t>
            </a:r>
          </a:p>
          <a:p>
            <a:r>
              <a:rPr lang="it-IT" sz="1600" dirty="0"/>
              <a:t>3 quartile = .75 quantile = 75 percentile</a:t>
            </a:r>
          </a:p>
          <a:p>
            <a:r>
              <a:rPr lang="it-IT" sz="1600" dirty="0"/>
              <a:t>4 quartile = 1 quantile = 100 percentile</a:t>
            </a:r>
          </a:p>
        </p:txBody>
      </p:sp>
    </p:spTree>
    <p:extLst>
      <p:ext uri="{BB962C8B-B14F-4D97-AF65-F5344CB8AC3E}">
        <p14:creationId xmlns:p14="http://schemas.microsoft.com/office/powerpoint/2010/main" val="379807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6679</TotalTime>
  <Words>1657</Words>
  <Application>Microsoft Office PowerPoint</Application>
  <PresentationFormat>On-screen Show (4:3)</PresentationFormat>
  <Paragraphs>200</Paragraphs>
  <Slides>27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ＭＳ Ｐゴシック</vt:lpstr>
      <vt:lpstr>Arial</vt:lpstr>
      <vt:lpstr>Calibri</vt:lpstr>
      <vt:lpstr>Symbol</vt:lpstr>
      <vt:lpstr>Times New Roman</vt:lpstr>
      <vt:lpstr>Office Theme</vt:lpstr>
      <vt:lpstr>Lecture 3b- Data Wrangling I</vt:lpstr>
      <vt:lpstr>Exploring Your Data</vt:lpstr>
      <vt:lpstr>Exploring Your Data</vt:lpstr>
      <vt:lpstr>Data Wrangling</vt:lpstr>
      <vt:lpstr>Data Wrangling Steps</vt:lpstr>
      <vt:lpstr>Data Wrangling Steps</vt:lpstr>
      <vt:lpstr>Data Wrangling Steps</vt:lpstr>
      <vt:lpstr>Exploring Your Data</vt:lpstr>
      <vt:lpstr>Summary statistics of a single data set</vt:lpstr>
      <vt:lpstr>CDC BRFSS Dataset</vt:lpstr>
      <vt:lpstr>Activity 10</vt:lpstr>
      <vt:lpstr>Mean vs average vs median vs mode</vt:lpstr>
      <vt:lpstr>Variance and standard deviation</vt:lpstr>
      <vt:lpstr>Population vs sample</vt:lpstr>
      <vt:lpstr>Exploring Your Data</vt:lpstr>
      <vt:lpstr>Feature Matrix</vt:lpstr>
      <vt:lpstr>Correlation only measures linear relationship</vt:lpstr>
      <vt:lpstr>PowerPoint Presentation</vt:lpstr>
      <vt:lpstr>PowerPoint Presentation</vt:lpstr>
      <vt:lpstr>PowerPoint Presentation</vt:lpstr>
      <vt:lpstr>Data transformation and normalization</vt:lpstr>
      <vt:lpstr>Rescaling</vt:lpstr>
      <vt:lpstr>Why normalization (re-scaling)</vt:lpstr>
      <vt:lpstr>Activity 11</vt:lpstr>
      <vt:lpstr>Z-score transformation</vt:lpstr>
      <vt:lpstr>Z-score transformation</vt:lpstr>
      <vt:lpstr>Mean-based scaling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Sampath Jayarathna</dc:creator>
  <cp:lastModifiedBy>sam</cp:lastModifiedBy>
  <cp:revision>250</cp:revision>
  <dcterms:created xsi:type="dcterms:W3CDTF">2009-12-29T10:39:27Z</dcterms:created>
  <dcterms:modified xsi:type="dcterms:W3CDTF">2018-04-23T06:41:35Z</dcterms:modified>
</cp:coreProperties>
</file>