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notesSlides/notesSlide8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8" r:id="rId3"/>
    <p:sldId id="259" r:id="rId4"/>
    <p:sldId id="262" r:id="rId5"/>
    <p:sldId id="301" r:id="rId6"/>
    <p:sldId id="263" r:id="rId7"/>
    <p:sldId id="264" r:id="rId8"/>
    <p:sldId id="265" r:id="rId9"/>
    <p:sldId id="302" r:id="rId10"/>
    <p:sldId id="300" r:id="rId11"/>
    <p:sldId id="267" r:id="rId12"/>
    <p:sldId id="268" r:id="rId13"/>
    <p:sldId id="269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303" r:id="rId23"/>
    <p:sldId id="304" r:id="rId24"/>
    <p:sldId id="295" r:id="rId25"/>
    <p:sldId id="305" r:id="rId26"/>
    <p:sldId id="306" r:id="rId27"/>
    <p:sldId id="296" r:id="rId28"/>
    <p:sldId id="297" r:id="rId29"/>
    <p:sldId id="307" r:id="rId3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8693"/>
    <a:srgbClr val="4642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82171" autoAdjust="0"/>
  </p:normalViewPr>
  <p:slideViewPr>
    <p:cSldViewPr snapToGrid="0" snapToObjects="1">
      <p:cViewPr varScale="1">
        <p:scale>
          <a:sx n="96" d="100"/>
          <a:sy n="96" d="100"/>
        </p:scale>
        <p:origin x="-1980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80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path Jayarathna" userId="aa7a8714-7736-4927-8c16-9ff815108838" providerId="ADAL" clId="{A92EAB33-BCFD-4A00-BA77-E8E0E1C63E4A}"/>
    <pc:docChg chg="modSld">
      <pc:chgData name="Sampath Jayarathna" userId="aa7a8714-7736-4927-8c16-9ff815108838" providerId="ADAL" clId="{A92EAB33-BCFD-4A00-BA77-E8E0E1C63E4A}" dt="2017-09-12T02:28:40.084" v="0" actId="20577"/>
      <pc:docMkLst>
        <pc:docMk/>
      </pc:docMkLst>
      <pc:sldChg chg="modSp">
        <pc:chgData name="Sampath Jayarathna" userId="aa7a8714-7736-4927-8c16-9ff815108838" providerId="ADAL" clId="{A92EAB33-BCFD-4A00-BA77-E8E0E1C63E4A}" dt="2017-09-12T02:28:40.084" v="0" actId="20577"/>
        <pc:sldMkLst>
          <pc:docMk/>
          <pc:sldMk cId="0" sldId="256"/>
        </pc:sldMkLst>
        <pc:spChg chg="mod">
          <ac:chgData name="Sampath Jayarathna" userId="aa7a8714-7736-4927-8c16-9ff815108838" providerId="ADAL" clId="{A92EAB33-BCFD-4A00-BA77-E8E0E1C63E4A}" dt="2017-09-12T02:28:40.084" v="0" actId="20577"/>
          <ac:spMkLst>
            <pc:docMk/>
            <pc:sldMk cId="0" sldId="256"/>
            <ac:spMk id="13314" creationId="{00000000-0000-0000-0000-000000000000}"/>
          </ac:spMkLst>
        </pc:spChg>
      </pc:sldChg>
    </pc:docChg>
  </pc:docChgLst>
  <pc:docChgLst>
    <pc:chgData name="Sampath Jayarathna" userId="aa7a8714-7736-4927-8c16-9ff815108838" providerId="ADAL" clId="{499EBE74-92CE-4708-B4D0-D68D5EA82886}"/>
    <pc:docChg chg="custSel addSld delSld modSld sldOrd">
      <pc:chgData name="Sampath Jayarathna" userId="aa7a8714-7736-4927-8c16-9ff815108838" providerId="ADAL" clId="{499EBE74-92CE-4708-B4D0-D68D5EA82886}" dt="2017-09-24T18:01:35.321" v="430"/>
      <pc:docMkLst>
        <pc:docMk/>
      </pc:docMkLst>
      <pc:sldChg chg="modSp">
        <pc:chgData name="Sampath Jayarathna" userId="aa7a8714-7736-4927-8c16-9ff815108838" providerId="ADAL" clId="{499EBE74-92CE-4708-B4D0-D68D5EA82886}" dt="2017-09-24T16:46:30.011" v="37" actId="20577"/>
        <pc:sldMkLst>
          <pc:docMk/>
          <pc:sldMk cId="0" sldId="256"/>
        </pc:sldMkLst>
        <pc:spChg chg="mod">
          <ac:chgData name="Sampath Jayarathna" userId="aa7a8714-7736-4927-8c16-9ff815108838" providerId="ADAL" clId="{499EBE74-92CE-4708-B4D0-D68D5EA82886}" dt="2017-09-24T16:46:12.246" v="36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Sampath Jayarathna" userId="aa7a8714-7736-4927-8c16-9ff815108838" providerId="ADAL" clId="{499EBE74-92CE-4708-B4D0-D68D5EA82886}" dt="2017-09-24T16:46:30.011" v="37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modSp">
        <pc:chgData name="Sampath Jayarathna" userId="aa7a8714-7736-4927-8c16-9ff815108838" providerId="ADAL" clId="{499EBE74-92CE-4708-B4D0-D68D5EA82886}" dt="2017-09-24T16:47:41.258" v="48"/>
        <pc:sldMkLst>
          <pc:docMk/>
          <pc:sldMk cId="450086219" sldId="340"/>
        </pc:sldMkLst>
        <pc:spChg chg="mod">
          <ac:chgData name="Sampath Jayarathna" userId="aa7a8714-7736-4927-8c16-9ff815108838" providerId="ADAL" clId="{499EBE74-92CE-4708-B4D0-D68D5EA82886}" dt="2017-09-24T16:47:41.258" v="48"/>
          <ac:spMkLst>
            <pc:docMk/>
            <pc:sldMk cId="450086219" sldId="340"/>
            <ac:spMk id="3" creationId="{00000000-0000-0000-0000-000000000000}"/>
          </ac:spMkLst>
        </pc:spChg>
      </pc:sldChg>
      <pc:sldChg chg="modAnim">
        <pc:chgData name="Sampath Jayarathna" userId="aa7a8714-7736-4927-8c16-9ff815108838" providerId="ADAL" clId="{499EBE74-92CE-4708-B4D0-D68D5EA82886}" dt="2017-09-24T17:25:22.242" v="406"/>
        <pc:sldMkLst>
          <pc:docMk/>
          <pc:sldMk cId="265880121" sldId="343"/>
        </pc:sldMkLst>
      </pc:sldChg>
      <pc:sldChg chg="modSp">
        <pc:chgData name="Sampath Jayarathna" userId="aa7a8714-7736-4927-8c16-9ff815108838" providerId="ADAL" clId="{499EBE74-92CE-4708-B4D0-D68D5EA82886}" dt="2017-09-24T16:59:45.445" v="86"/>
        <pc:sldMkLst>
          <pc:docMk/>
          <pc:sldMk cId="858178701" sldId="353"/>
        </pc:sldMkLst>
        <pc:spChg chg="mod">
          <ac:chgData name="Sampath Jayarathna" userId="aa7a8714-7736-4927-8c16-9ff815108838" providerId="ADAL" clId="{499EBE74-92CE-4708-B4D0-D68D5EA82886}" dt="2017-09-24T16:59:45.445" v="86"/>
          <ac:spMkLst>
            <pc:docMk/>
            <pc:sldMk cId="858178701" sldId="353"/>
            <ac:spMk id="3" creationId="{00000000-0000-0000-0000-000000000000}"/>
          </ac:spMkLst>
        </pc:spChg>
      </pc:sldChg>
      <pc:sldChg chg="del">
        <pc:chgData name="Sampath Jayarathna" userId="aa7a8714-7736-4927-8c16-9ff815108838" providerId="ADAL" clId="{499EBE74-92CE-4708-B4D0-D68D5EA82886}" dt="2017-09-12T15:04:08.729" v="1" actId="2696"/>
        <pc:sldMkLst>
          <pc:docMk/>
          <pc:sldMk cId="3814497085" sldId="372"/>
        </pc:sldMkLst>
      </pc:sldChg>
      <pc:sldChg chg="del">
        <pc:chgData name="Sampath Jayarathna" userId="aa7a8714-7736-4927-8c16-9ff815108838" providerId="ADAL" clId="{499EBE74-92CE-4708-B4D0-D68D5EA82886}" dt="2017-09-12T15:04:09.166" v="2" actId="2696"/>
        <pc:sldMkLst>
          <pc:docMk/>
          <pc:sldMk cId="410254146" sldId="373"/>
        </pc:sldMkLst>
      </pc:sldChg>
      <pc:sldChg chg="del">
        <pc:chgData name="Sampath Jayarathna" userId="aa7a8714-7736-4927-8c16-9ff815108838" providerId="ADAL" clId="{499EBE74-92CE-4708-B4D0-D68D5EA82886}" dt="2017-09-12T15:04:10.197" v="5" actId="2696"/>
        <pc:sldMkLst>
          <pc:docMk/>
          <pc:sldMk cId="2465032117" sldId="416"/>
        </pc:sldMkLst>
      </pc:sldChg>
      <pc:sldChg chg="del">
        <pc:chgData name="Sampath Jayarathna" userId="aa7a8714-7736-4927-8c16-9ff815108838" providerId="ADAL" clId="{499EBE74-92CE-4708-B4D0-D68D5EA82886}" dt="2017-09-12T15:04:10.431" v="6" actId="2696"/>
        <pc:sldMkLst>
          <pc:docMk/>
          <pc:sldMk cId="560557113" sldId="417"/>
        </pc:sldMkLst>
      </pc:sldChg>
      <pc:sldChg chg="del">
        <pc:chgData name="Sampath Jayarathna" userId="aa7a8714-7736-4927-8c16-9ff815108838" providerId="ADAL" clId="{499EBE74-92CE-4708-B4D0-D68D5EA82886}" dt="2017-09-12T15:04:10.931" v="7" actId="2696"/>
        <pc:sldMkLst>
          <pc:docMk/>
          <pc:sldMk cId="604490762" sldId="419"/>
        </pc:sldMkLst>
      </pc:sldChg>
      <pc:sldChg chg="del">
        <pc:chgData name="Sampath Jayarathna" userId="aa7a8714-7736-4927-8c16-9ff815108838" providerId="ADAL" clId="{499EBE74-92CE-4708-B4D0-D68D5EA82886}" dt="2017-09-12T15:04:11.227" v="8" actId="2696"/>
        <pc:sldMkLst>
          <pc:docMk/>
          <pc:sldMk cId="1281587551" sldId="420"/>
        </pc:sldMkLst>
      </pc:sldChg>
      <pc:sldChg chg="del">
        <pc:chgData name="Sampath Jayarathna" userId="aa7a8714-7736-4927-8c16-9ff815108838" providerId="ADAL" clId="{499EBE74-92CE-4708-B4D0-D68D5EA82886}" dt="2017-09-12T15:04:11.603" v="9" actId="2696"/>
        <pc:sldMkLst>
          <pc:docMk/>
          <pc:sldMk cId="1504104208" sldId="421"/>
        </pc:sldMkLst>
      </pc:sldChg>
      <pc:sldChg chg="del">
        <pc:chgData name="Sampath Jayarathna" userId="aa7a8714-7736-4927-8c16-9ff815108838" providerId="ADAL" clId="{499EBE74-92CE-4708-B4D0-D68D5EA82886}" dt="2017-09-12T15:04:11.994" v="10" actId="2696"/>
        <pc:sldMkLst>
          <pc:docMk/>
          <pc:sldMk cId="3480587755" sldId="422"/>
        </pc:sldMkLst>
      </pc:sldChg>
      <pc:sldChg chg="del">
        <pc:chgData name="Sampath Jayarathna" userId="aa7a8714-7736-4927-8c16-9ff815108838" providerId="ADAL" clId="{499EBE74-92CE-4708-B4D0-D68D5EA82886}" dt="2017-09-12T15:04:12.446" v="11" actId="2696"/>
        <pc:sldMkLst>
          <pc:docMk/>
          <pc:sldMk cId="1631321762" sldId="423"/>
        </pc:sldMkLst>
      </pc:sldChg>
      <pc:sldChg chg="del">
        <pc:chgData name="Sampath Jayarathna" userId="aa7a8714-7736-4927-8c16-9ff815108838" providerId="ADAL" clId="{499EBE74-92CE-4708-B4D0-D68D5EA82886}" dt="2017-09-12T15:04:12.821" v="12" actId="2696"/>
        <pc:sldMkLst>
          <pc:docMk/>
          <pc:sldMk cId="3371586983" sldId="424"/>
        </pc:sldMkLst>
      </pc:sldChg>
      <pc:sldChg chg="del">
        <pc:chgData name="Sampath Jayarathna" userId="aa7a8714-7736-4927-8c16-9ff815108838" providerId="ADAL" clId="{499EBE74-92CE-4708-B4D0-D68D5EA82886}" dt="2017-09-12T15:04:13.180" v="13" actId="2696"/>
        <pc:sldMkLst>
          <pc:docMk/>
          <pc:sldMk cId="617484425" sldId="426"/>
        </pc:sldMkLst>
      </pc:sldChg>
      <pc:sldChg chg="del">
        <pc:chgData name="Sampath Jayarathna" userId="aa7a8714-7736-4927-8c16-9ff815108838" providerId="ADAL" clId="{499EBE74-92CE-4708-B4D0-D68D5EA82886}" dt="2017-09-12T15:04:13.477" v="14" actId="2696"/>
        <pc:sldMkLst>
          <pc:docMk/>
          <pc:sldMk cId="2443456539" sldId="427"/>
        </pc:sldMkLst>
      </pc:sldChg>
      <pc:sldChg chg="del">
        <pc:chgData name="Sampath Jayarathna" userId="aa7a8714-7736-4927-8c16-9ff815108838" providerId="ADAL" clId="{499EBE74-92CE-4708-B4D0-D68D5EA82886}" dt="2017-09-12T15:04:13.743" v="15" actId="2696"/>
        <pc:sldMkLst>
          <pc:docMk/>
          <pc:sldMk cId="2385046714" sldId="428"/>
        </pc:sldMkLst>
      </pc:sldChg>
      <pc:sldChg chg="del">
        <pc:chgData name="Sampath Jayarathna" userId="aa7a8714-7736-4927-8c16-9ff815108838" providerId="ADAL" clId="{499EBE74-92CE-4708-B4D0-D68D5EA82886}" dt="2017-09-12T15:04:14.008" v="16" actId="2696"/>
        <pc:sldMkLst>
          <pc:docMk/>
          <pc:sldMk cId="2459958421" sldId="429"/>
        </pc:sldMkLst>
      </pc:sldChg>
      <pc:sldChg chg="del">
        <pc:chgData name="Sampath Jayarathna" userId="aa7a8714-7736-4927-8c16-9ff815108838" providerId="ADAL" clId="{499EBE74-92CE-4708-B4D0-D68D5EA82886}" dt="2017-09-12T15:04:14.523" v="17" actId="2696"/>
        <pc:sldMkLst>
          <pc:docMk/>
          <pc:sldMk cId="2604325515" sldId="430"/>
        </pc:sldMkLst>
      </pc:sldChg>
      <pc:sldChg chg="del">
        <pc:chgData name="Sampath Jayarathna" userId="aa7a8714-7736-4927-8c16-9ff815108838" providerId="ADAL" clId="{499EBE74-92CE-4708-B4D0-D68D5EA82886}" dt="2017-09-12T15:04:14.962" v="18" actId="2696"/>
        <pc:sldMkLst>
          <pc:docMk/>
          <pc:sldMk cId="4287012752" sldId="431"/>
        </pc:sldMkLst>
      </pc:sldChg>
      <pc:sldChg chg="del">
        <pc:chgData name="Sampath Jayarathna" userId="aa7a8714-7736-4927-8c16-9ff815108838" providerId="ADAL" clId="{499EBE74-92CE-4708-B4D0-D68D5EA82886}" dt="2017-09-12T15:04:15.523" v="19" actId="2696"/>
        <pc:sldMkLst>
          <pc:docMk/>
          <pc:sldMk cId="3254873868" sldId="432"/>
        </pc:sldMkLst>
      </pc:sldChg>
      <pc:sldChg chg="del">
        <pc:chgData name="Sampath Jayarathna" userId="aa7a8714-7736-4927-8c16-9ff815108838" providerId="ADAL" clId="{499EBE74-92CE-4708-B4D0-D68D5EA82886}" dt="2017-09-12T15:04:15.958" v="20" actId="2696"/>
        <pc:sldMkLst>
          <pc:docMk/>
          <pc:sldMk cId="2149540359" sldId="433"/>
        </pc:sldMkLst>
      </pc:sldChg>
      <pc:sldChg chg="del">
        <pc:chgData name="Sampath Jayarathna" userId="aa7a8714-7736-4927-8c16-9ff815108838" providerId="ADAL" clId="{499EBE74-92CE-4708-B4D0-D68D5EA82886}" dt="2017-09-12T15:04:16.368" v="21" actId="2696"/>
        <pc:sldMkLst>
          <pc:docMk/>
          <pc:sldMk cId="1431824454" sldId="434"/>
        </pc:sldMkLst>
      </pc:sldChg>
      <pc:sldChg chg="del">
        <pc:chgData name="Sampath Jayarathna" userId="aa7a8714-7736-4927-8c16-9ff815108838" providerId="ADAL" clId="{499EBE74-92CE-4708-B4D0-D68D5EA82886}" dt="2017-09-12T15:04:16.802" v="22" actId="2696"/>
        <pc:sldMkLst>
          <pc:docMk/>
          <pc:sldMk cId="177052231" sldId="436"/>
        </pc:sldMkLst>
      </pc:sldChg>
      <pc:sldChg chg="del">
        <pc:chgData name="Sampath Jayarathna" userId="aa7a8714-7736-4927-8c16-9ff815108838" providerId="ADAL" clId="{499EBE74-92CE-4708-B4D0-D68D5EA82886}" dt="2017-09-12T15:04:17.192" v="23" actId="2696"/>
        <pc:sldMkLst>
          <pc:docMk/>
          <pc:sldMk cId="237875402" sldId="437"/>
        </pc:sldMkLst>
      </pc:sldChg>
      <pc:sldChg chg="del">
        <pc:chgData name="Sampath Jayarathna" userId="aa7a8714-7736-4927-8c16-9ff815108838" providerId="ADAL" clId="{499EBE74-92CE-4708-B4D0-D68D5EA82886}" dt="2017-09-12T15:04:17.717" v="24" actId="2696"/>
        <pc:sldMkLst>
          <pc:docMk/>
          <pc:sldMk cId="4022589867" sldId="438"/>
        </pc:sldMkLst>
      </pc:sldChg>
      <pc:sldChg chg="del">
        <pc:chgData name="Sampath Jayarathna" userId="aa7a8714-7736-4927-8c16-9ff815108838" providerId="ADAL" clId="{499EBE74-92CE-4708-B4D0-D68D5EA82886}" dt="2017-09-12T15:04:18.371" v="25" actId="2696"/>
        <pc:sldMkLst>
          <pc:docMk/>
          <pc:sldMk cId="2877326565" sldId="441"/>
        </pc:sldMkLst>
      </pc:sldChg>
      <pc:sldChg chg="del">
        <pc:chgData name="Sampath Jayarathna" userId="aa7a8714-7736-4927-8c16-9ff815108838" providerId="ADAL" clId="{499EBE74-92CE-4708-B4D0-D68D5EA82886}" dt="2017-09-12T15:04:18.723" v="26" actId="2696"/>
        <pc:sldMkLst>
          <pc:docMk/>
          <pc:sldMk cId="1634963024" sldId="443"/>
        </pc:sldMkLst>
      </pc:sldChg>
      <pc:sldChg chg="del">
        <pc:chgData name="Sampath Jayarathna" userId="aa7a8714-7736-4927-8c16-9ff815108838" providerId="ADAL" clId="{499EBE74-92CE-4708-B4D0-D68D5EA82886}" dt="2017-09-12T15:04:19.163" v="27" actId="2696"/>
        <pc:sldMkLst>
          <pc:docMk/>
          <pc:sldMk cId="674464450" sldId="444"/>
        </pc:sldMkLst>
      </pc:sldChg>
      <pc:sldChg chg="del">
        <pc:chgData name="Sampath Jayarathna" userId="aa7a8714-7736-4927-8c16-9ff815108838" providerId="ADAL" clId="{499EBE74-92CE-4708-B4D0-D68D5EA82886}" dt="2017-09-12T15:04:19.523" v="28" actId="2696"/>
        <pc:sldMkLst>
          <pc:docMk/>
          <pc:sldMk cId="1103648532" sldId="445"/>
        </pc:sldMkLst>
      </pc:sldChg>
      <pc:sldChg chg="del">
        <pc:chgData name="Sampath Jayarathna" userId="aa7a8714-7736-4927-8c16-9ff815108838" providerId="ADAL" clId="{499EBE74-92CE-4708-B4D0-D68D5EA82886}" dt="2017-09-12T15:04:19.965" v="29" actId="2696"/>
        <pc:sldMkLst>
          <pc:docMk/>
          <pc:sldMk cId="2310452793" sldId="446"/>
        </pc:sldMkLst>
      </pc:sldChg>
      <pc:sldChg chg="del">
        <pc:chgData name="Sampath Jayarathna" userId="aa7a8714-7736-4927-8c16-9ff815108838" providerId="ADAL" clId="{499EBE74-92CE-4708-B4D0-D68D5EA82886}" dt="2017-09-12T15:04:20.408" v="30" actId="2696"/>
        <pc:sldMkLst>
          <pc:docMk/>
          <pc:sldMk cId="2034690977" sldId="447"/>
        </pc:sldMkLst>
      </pc:sldChg>
      <pc:sldChg chg="del">
        <pc:chgData name="Sampath Jayarathna" userId="aa7a8714-7736-4927-8c16-9ff815108838" providerId="ADAL" clId="{499EBE74-92CE-4708-B4D0-D68D5EA82886}" dt="2017-09-12T15:04:20.804" v="31" actId="2696"/>
        <pc:sldMkLst>
          <pc:docMk/>
          <pc:sldMk cId="1558320191" sldId="448"/>
        </pc:sldMkLst>
      </pc:sldChg>
      <pc:sldChg chg="del">
        <pc:chgData name="Sampath Jayarathna" userId="aa7a8714-7736-4927-8c16-9ff815108838" providerId="ADAL" clId="{499EBE74-92CE-4708-B4D0-D68D5EA82886}" dt="2017-09-12T15:04:21.274" v="32" actId="2696"/>
        <pc:sldMkLst>
          <pc:docMk/>
          <pc:sldMk cId="3719010250" sldId="449"/>
        </pc:sldMkLst>
      </pc:sldChg>
      <pc:sldChg chg="del">
        <pc:chgData name="Sampath Jayarathna" userId="aa7a8714-7736-4927-8c16-9ff815108838" providerId="ADAL" clId="{499EBE74-92CE-4708-B4D0-D68D5EA82886}" dt="2017-09-12T15:04:21.916" v="33" actId="2696"/>
        <pc:sldMkLst>
          <pc:docMk/>
          <pc:sldMk cId="364204776" sldId="450"/>
        </pc:sldMkLst>
      </pc:sldChg>
      <pc:sldChg chg="del">
        <pc:chgData name="Sampath Jayarathna" userId="aa7a8714-7736-4927-8c16-9ff815108838" providerId="ADAL" clId="{499EBE74-92CE-4708-B4D0-D68D5EA82886}" dt="2017-09-12T15:04:09.696" v="3" actId="2696"/>
        <pc:sldMkLst>
          <pc:docMk/>
          <pc:sldMk cId="314550613" sldId="451"/>
        </pc:sldMkLst>
      </pc:sldChg>
      <pc:sldChg chg="del">
        <pc:chgData name="Sampath Jayarathna" userId="aa7a8714-7736-4927-8c16-9ff815108838" providerId="ADAL" clId="{499EBE74-92CE-4708-B4D0-D68D5EA82886}" dt="2017-09-12T15:04:09.994" v="4" actId="2696"/>
        <pc:sldMkLst>
          <pc:docMk/>
          <pc:sldMk cId="1882339211" sldId="452"/>
        </pc:sldMkLst>
      </pc:sldChg>
      <pc:sldChg chg="modAnim">
        <pc:chgData name="Sampath Jayarathna" userId="aa7a8714-7736-4927-8c16-9ff815108838" providerId="ADAL" clId="{499EBE74-92CE-4708-B4D0-D68D5EA82886}" dt="2017-09-24T17:59:08.893" v="413"/>
        <pc:sldMkLst>
          <pc:docMk/>
          <pc:sldMk cId="2324434147" sldId="459"/>
        </pc:sldMkLst>
      </pc:sldChg>
      <pc:sldChg chg="modSp modAnim">
        <pc:chgData name="Sampath Jayarathna" userId="aa7a8714-7736-4927-8c16-9ff815108838" providerId="ADAL" clId="{499EBE74-92CE-4708-B4D0-D68D5EA82886}" dt="2017-09-24T17:59:28.132" v="417"/>
        <pc:sldMkLst>
          <pc:docMk/>
          <pc:sldMk cId="2673305904" sldId="460"/>
        </pc:sldMkLst>
        <pc:spChg chg="mod">
          <ac:chgData name="Sampath Jayarathna" userId="aa7a8714-7736-4927-8c16-9ff815108838" providerId="ADAL" clId="{499EBE74-92CE-4708-B4D0-D68D5EA82886}" dt="2017-09-24T17:59:28.132" v="417"/>
          <ac:spMkLst>
            <pc:docMk/>
            <pc:sldMk cId="2673305904" sldId="460"/>
            <ac:spMk id="27652" creationId="{60C014B1-9F59-4E24-8530-CDDA149C3C8F}"/>
          </ac:spMkLst>
        </pc:spChg>
      </pc:sldChg>
      <pc:sldChg chg="modAnim">
        <pc:chgData name="Sampath Jayarathna" userId="aa7a8714-7736-4927-8c16-9ff815108838" providerId="ADAL" clId="{499EBE74-92CE-4708-B4D0-D68D5EA82886}" dt="2017-09-24T18:01:35.321" v="430"/>
        <pc:sldMkLst>
          <pc:docMk/>
          <pc:sldMk cId="3569340784" sldId="462"/>
        </pc:sldMkLst>
      </pc:sldChg>
      <pc:sldChg chg="modAnim">
        <pc:chgData name="Sampath Jayarathna" userId="aa7a8714-7736-4927-8c16-9ff815108838" providerId="ADAL" clId="{499EBE74-92CE-4708-B4D0-D68D5EA82886}" dt="2017-09-24T18:01:26.949" v="428"/>
        <pc:sldMkLst>
          <pc:docMk/>
          <pc:sldMk cId="1650374584" sldId="463"/>
        </pc:sldMkLst>
      </pc:sldChg>
      <pc:sldChg chg="modAnim">
        <pc:chgData name="Sampath Jayarathna" userId="aa7a8714-7736-4927-8c16-9ff815108838" providerId="ADAL" clId="{499EBE74-92CE-4708-B4D0-D68D5EA82886}" dt="2017-09-24T18:01:21.010" v="427"/>
        <pc:sldMkLst>
          <pc:docMk/>
          <pc:sldMk cId="1732650775" sldId="464"/>
        </pc:sldMkLst>
      </pc:sldChg>
      <pc:sldChg chg="modAnim">
        <pc:chgData name="Sampath Jayarathna" userId="aa7a8714-7736-4927-8c16-9ff815108838" providerId="ADAL" clId="{499EBE74-92CE-4708-B4D0-D68D5EA82886}" dt="2017-09-24T18:01:06.897" v="424"/>
        <pc:sldMkLst>
          <pc:docMk/>
          <pc:sldMk cId="2381656722" sldId="465"/>
        </pc:sldMkLst>
      </pc:sldChg>
      <pc:sldChg chg="modAnim">
        <pc:chgData name="Sampath Jayarathna" userId="aa7a8714-7736-4927-8c16-9ff815108838" providerId="ADAL" clId="{499EBE74-92CE-4708-B4D0-D68D5EA82886}" dt="2017-09-24T18:00:51.651" v="422"/>
        <pc:sldMkLst>
          <pc:docMk/>
          <pc:sldMk cId="2743797303" sldId="467"/>
        </pc:sldMkLst>
      </pc:sldChg>
      <pc:sldChg chg="modSp modAnim">
        <pc:chgData name="Sampath Jayarathna" userId="aa7a8714-7736-4927-8c16-9ff815108838" providerId="ADAL" clId="{499EBE74-92CE-4708-B4D0-D68D5EA82886}" dt="2017-09-24T18:00:31.868" v="420"/>
        <pc:sldMkLst>
          <pc:docMk/>
          <pc:sldMk cId="647630597" sldId="468"/>
        </pc:sldMkLst>
        <pc:spChg chg="mod">
          <ac:chgData name="Sampath Jayarathna" userId="aa7a8714-7736-4927-8c16-9ff815108838" providerId="ADAL" clId="{499EBE74-92CE-4708-B4D0-D68D5EA82886}" dt="2017-09-24T17:02:08.052" v="127" actId="20577"/>
          <ac:spMkLst>
            <pc:docMk/>
            <pc:sldMk cId="647630597" sldId="468"/>
            <ac:spMk id="43012" creationId="{3529B49F-5AB4-48C2-9A75-A588B51ABD5C}"/>
          </ac:spMkLst>
        </pc:spChg>
      </pc:sldChg>
      <pc:sldChg chg="addSp delSp modSp add">
        <pc:chgData name="Sampath Jayarathna" userId="aa7a8714-7736-4927-8c16-9ff815108838" providerId="ADAL" clId="{499EBE74-92CE-4708-B4D0-D68D5EA82886}" dt="2017-09-24T17:27:30.949" v="411" actId="20577"/>
        <pc:sldMkLst>
          <pc:docMk/>
          <pc:sldMk cId="4004224794" sldId="469"/>
        </pc:sldMkLst>
        <pc:spChg chg="mod">
          <ac:chgData name="Sampath Jayarathna" userId="aa7a8714-7736-4927-8c16-9ff815108838" providerId="ADAL" clId="{499EBE74-92CE-4708-B4D0-D68D5EA82886}" dt="2017-09-24T17:27:30.949" v="411" actId="20577"/>
          <ac:spMkLst>
            <pc:docMk/>
            <pc:sldMk cId="4004224794" sldId="469"/>
            <ac:spMk id="25603" creationId="{404F4243-B8BE-49AD-AB14-0FE369C1E4E1}"/>
          </ac:spMkLst>
        </pc:spChg>
        <pc:spChg chg="mod">
          <ac:chgData name="Sampath Jayarathna" userId="aa7a8714-7736-4927-8c16-9ff815108838" providerId="ADAL" clId="{499EBE74-92CE-4708-B4D0-D68D5EA82886}" dt="2017-09-24T17:14:17.076" v="370" actId="20577"/>
          <ac:spMkLst>
            <pc:docMk/>
            <pc:sldMk cId="4004224794" sldId="469"/>
            <ac:spMk id="25604" creationId="{1CC20BDA-0ECE-4A4D-AC80-A330D20FA7FE}"/>
          </ac:spMkLst>
        </pc:spChg>
        <pc:picChg chg="add del">
          <ac:chgData name="Sampath Jayarathna" userId="aa7a8714-7736-4927-8c16-9ff815108838" providerId="ADAL" clId="{499EBE74-92CE-4708-B4D0-D68D5EA82886}" dt="2017-09-24T17:12:44.421" v="141"/>
          <ac:picMkLst>
            <pc:docMk/>
            <pc:sldMk cId="4004224794" sldId="469"/>
            <ac:picMk id="2" creationId="{03D96066-6314-495A-8146-11942B0FA05C}"/>
          </ac:picMkLst>
        </pc:picChg>
        <pc:picChg chg="add mod">
          <ac:chgData name="Sampath Jayarathna" userId="aa7a8714-7736-4927-8c16-9ff815108838" providerId="ADAL" clId="{499EBE74-92CE-4708-B4D0-D68D5EA82886}" dt="2017-09-24T17:14:27.741" v="373" actId="1076"/>
          <ac:picMkLst>
            <pc:docMk/>
            <pc:sldMk cId="4004224794" sldId="469"/>
            <ac:picMk id="3" creationId="{4725EAB6-2D18-4526-928D-3B26207B0606}"/>
          </ac:picMkLst>
        </pc:picChg>
      </pc:sldChg>
      <pc:sldChg chg="addSp delSp modSp add ord">
        <pc:chgData name="Sampath Jayarathna" userId="aa7a8714-7736-4927-8c16-9ff815108838" providerId="ADAL" clId="{499EBE74-92CE-4708-B4D0-D68D5EA82886}" dt="2017-09-24T18:00:02.718" v="418"/>
        <pc:sldMkLst>
          <pc:docMk/>
          <pc:sldMk cId="1414251485" sldId="470"/>
        </pc:sldMkLst>
        <pc:spChg chg="mod">
          <ac:chgData name="Sampath Jayarathna" userId="aa7a8714-7736-4927-8c16-9ff815108838" providerId="ADAL" clId="{499EBE74-92CE-4708-B4D0-D68D5EA82886}" dt="2017-09-24T17:18:45.910" v="396" actId="20577"/>
          <ac:spMkLst>
            <pc:docMk/>
            <pc:sldMk cId="1414251485" sldId="470"/>
            <ac:spMk id="30723" creationId="{A129D506-3C2C-43FF-BD16-BE75B2E53A0C}"/>
          </ac:spMkLst>
        </pc:spChg>
        <pc:spChg chg="del">
          <ac:chgData name="Sampath Jayarathna" userId="aa7a8714-7736-4927-8c16-9ff815108838" providerId="ADAL" clId="{499EBE74-92CE-4708-B4D0-D68D5EA82886}" dt="2017-09-24T17:18:56.117" v="397" actId="478"/>
          <ac:spMkLst>
            <pc:docMk/>
            <pc:sldMk cId="1414251485" sldId="470"/>
            <ac:spMk id="30724" creationId="{87DAD555-A649-4C13-83C9-C3BF924892F5}"/>
          </ac:spMkLst>
        </pc:spChg>
        <pc:spChg chg="del">
          <ac:chgData name="Sampath Jayarathna" userId="aa7a8714-7736-4927-8c16-9ff815108838" providerId="ADAL" clId="{499EBE74-92CE-4708-B4D0-D68D5EA82886}" dt="2017-09-24T17:18:59.349" v="399" actId="478"/>
          <ac:spMkLst>
            <pc:docMk/>
            <pc:sldMk cId="1414251485" sldId="470"/>
            <ac:spMk id="30725" creationId="{36DAF2DE-B4D8-41C2-8C63-0D9B2D79EEA4}"/>
          </ac:spMkLst>
        </pc:spChg>
        <pc:spChg chg="del">
          <ac:chgData name="Sampath Jayarathna" userId="aa7a8714-7736-4927-8c16-9ff815108838" providerId="ADAL" clId="{499EBE74-92CE-4708-B4D0-D68D5EA82886}" dt="2017-09-24T17:18:58.037" v="398" actId="478"/>
          <ac:spMkLst>
            <pc:docMk/>
            <pc:sldMk cId="1414251485" sldId="470"/>
            <ac:spMk id="30726" creationId="{B4C2DF14-6451-4456-B87E-AEBD23AB83EB}"/>
          </ac:spMkLst>
        </pc:spChg>
        <pc:picChg chg="add mod">
          <ac:chgData name="Sampath Jayarathna" userId="aa7a8714-7736-4927-8c16-9ff815108838" providerId="ADAL" clId="{499EBE74-92CE-4708-B4D0-D68D5EA82886}" dt="2017-09-24T17:19:11.941" v="404" actId="14100"/>
          <ac:picMkLst>
            <pc:docMk/>
            <pc:sldMk cId="1414251485" sldId="470"/>
            <ac:picMk id="2" creationId="{B4CE6886-46EB-4299-9974-3F2D9C270AE2}"/>
          </ac:picMkLst>
        </pc:picChg>
      </pc:sldChg>
      <pc:sldChg chg="add del">
        <pc:chgData name="Sampath Jayarathna" userId="aa7a8714-7736-4927-8c16-9ff815108838" providerId="ADAL" clId="{499EBE74-92CE-4708-B4D0-D68D5EA82886}" dt="2017-09-24T17:12:20.886" v="137"/>
        <pc:sldMkLst>
          <pc:docMk/>
          <pc:sldMk cId="2815770532" sldId="470"/>
        </pc:sldMkLst>
      </pc:sldChg>
      <pc:sldChg chg="add del">
        <pc:chgData name="Sampath Jayarathna" userId="aa7a8714-7736-4927-8c16-9ff815108838" providerId="ADAL" clId="{499EBE74-92CE-4708-B4D0-D68D5EA82886}" dt="2017-09-24T17:12:28.891" v="139"/>
        <pc:sldMkLst>
          <pc:docMk/>
          <pc:sldMk cId="3299962109" sldId="470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8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6D99FA6-8430-4A81-99B0-529194EB252F}" type="slidenum">
              <a:rPr lang="en-US" altLang="en-US" sz="1200" i="0"/>
              <a:pPr eaLnBrk="1" hangingPunct="1"/>
              <a:t>3</a:t>
            </a:fld>
            <a:endParaRPr lang="en-US" altLang="en-US" sz="1200" i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515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DED5EC9-FA54-40A3-B440-E58FDC850F30}" type="slidenum">
              <a:rPr lang="en-US" altLang="en-US" sz="1200" i="0"/>
              <a:pPr eaLnBrk="1" hangingPunct="1"/>
              <a:t>4</a:t>
            </a:fld>
            <a:endParaRPr lang="en-US" altLang="en-US" sz="1200" i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219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DED5EC9-FA54-40A3-B440-E58FDC850F30}" type="slidenum">
              <a:rPr lang="en-US" altLang="en-US" sz="1200" i="0"/>
              <a:pPr eaLnBrk="1" hangingPunct="1"/>
              <a:t>5</a:t>
            </a:fld>
            <a:endParaRPr lang="en-US" altLang="en-US" sz="1200" i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219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3C7B861-937D-445C-A38C-B9790BE566D4}" type="slidenum">
              <a:rPr lang="en-US" altLang="en-US" sz="1200" i="0"/>
              <a:pPr eaLnBrk="1" hangingPunct="1"/>
              <a:t>6</a:t>
            </a:fld>
            <a:endParaRPr lang="en-US" altLang="en-US" sz="1200" i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415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3C7B861-937D-445C-A38C-B9790BE566D4}" type="slidenum">
              <a:rPr lang="en-US" altLang="en-US" sz="1200" i="0"/>
              <a:pPr eaLnBrk="1" hangingPunct="1"/>
              <a:t>9</a:t>
            </a:fld>
            <a:endParaRPr lang="en-US" altLang="en-US" sz="1200" i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415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Obj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pd.read_csv</a:t>
            </a:r>
            <a:r>
              <a:rPr lang="en-US" baseline="0" dirty="0" smtClean="0"/>
              <a:t>(‘values.csv’)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48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FFBE3F2-BE4B-45E8-A306-F1246D7803D2}" type="slidenum">
              <a:rPr lang="en-US" altLang="en-US" sz="1200" i="0"/>
              <a:pPr eaLnBrk="1" hangingPunct="1"/>
              <a:t>14</a:t>
            </a:fld>
            <a:endParaRPr lang="en-US" altLang="en-US" sz="1200" i="0"/>
          </a:p>
        </p:txBody>
      </p:sp>
    </p:spTree>
    <p:extLst>
      <p:ext uri="{BB962C8B-B14F-4D97-AF65-F5344CB8AC3E}">
        <p14:creationId xmlns:p14="http://schemas.microsoft.com/office/powerpoint/2010/main" val="3964591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00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HS 67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00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D2C1A8A-3088-4CE5-9BF2-1F420B759DAF}" type="datetime2">
              <a:rPr lang="en-US" altLang="en-US" smtClean="0"/>
              <a:pPr/>
              <a:t>Monday, May 07, 2018</a:t>
            </a:fld>
            <a:endParaRPr lang="en-US" altLang="en-US" smtClean="0"/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00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The Basics of Significance Testing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00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9A1349-2C64-4DDF-92A8-2EC5099973D2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2191"/>
            <a:ext cx="5485805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The first step in the procedure is to state the hypotheses null and alternative forms. The null hypothesis (abbreviate “H naught”) is a statement of no difference. The alternative hypothesis (“H sub a”) is a statement of difference. Seek evidence against the claim of </a:t>
            </a:r>
            <a:r>
              <a:rPr lang="en-US" altLang="en-US" i="1" dirty="0" smtClean="0">
                <a:sym typeface="Symbol" pitchFamily="18" charset="2"/>
              </a:rPr>
              <a:t>H</a:t>
            </a:r>
            <a:r>
              <a:rPr lang="en-US" altLang="en-US" baseline="-25000" dirty="0" smtClean="0">
                <a:sym typeface="Symbol" pitchFamily="18" charset="2"/>
              </a:rPr>
              <a:t>0 </a:t>
            </a:r>
            <a:r>
              <a:rPr lang="en-US" altLang="en-US" dirty="0" smtClean="0"/>
              <a:t>as a way of bolstering </a:t>
            </a:r>
            <a:r>
              <a:rPr lang="en-US" altLang="en-US" i="1" dirty="0" smtClean="0">
                <a:sym typeface="Symbol" pitchFamily="18" charset="2"/>
              </a:rPr>
              <a:t>H</a:t>
            </a:r>
            <a:r>
              <a:rPr lang="en-US" altLang="en-US" baseline="-25000" dirty="0" smtClean="0">
                <a:sym typeface="Symbol" pitchFamily="18" charset="2"/>
              </a:rPr>
              <a:t>a. </a:t>
            </a:r>
          </a:p>
          <a:p>
            <a:r>
              <a:rPr lang="en-US" altLang="en-US" dirty="0" smtClean="0">
                <a:sym typeface="Symbol" pitchFamily="18" charset="2"/>
              </a:rPr>
              <a:t>The next slide offers an illustrative example on setting up the hypotheses.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2289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359597" y="2877271"/>
            <a:ext cx="8581203" cy="23876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 Evaluations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92594" y="1362035"/>
            <a:ext cx="63588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299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Science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77" y="202873"/>
            <a:ext cx="3435183" cy="1159162"/>
          </a:xfrm>
          <a:prstGeom prst="rect">
            <a:avLst/>
          </a:prstGeom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87803" y="6342747"/>
            <a:ext cx="83683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1200" dirty="0">
                <a:solidFill>
                  <a:schemeClr val="accent2"/>
                </a:solidFill>
                <a:latin typeface="Arial" panose="020B0604020202020204" pitchFamily="34" charset="0"/>
              </a:rPr>
              <a:t>Credit for some of the slides in this lecture goes 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to Prof. Ray Mooney at UT Austin &amp; Prof. </a:t>
            </a:r>
            <a:r>
              <a:rPr lang="en-US" altLang="en-US" sz="1200" dirty="0" err="1" smtClean="0">
                <a:solidFill>
                  <a:schemeClr val="accent2"/>
                </a:solidFill>
                <a:latin typeface="Arial" panose="020B0604020202020204" pitchFamily="34" charset="0"/>
              </a:rPr>
              <a:t>Rong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200" dirty="0" err="1" smtClean="0">
                <a:solidFill>
                  <a:schemeClr val="accent2"/>
                </a:solidFill>
                <a:latin typeface="Arial" panose="020B0604020202020204" pitchFamily="34" charset="0"/>
              </a:rPr>
              <a:t>Jin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 at MSU</a:t>
            </a:r>
            <a:endParaRPr lang="en-US" altLang="en-US" sz="12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14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17555" y="1607274"/>
                <a:ext cx="8330610" cy="4999714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en-US" altLang="zh-TW" dirty="0" smtClean="0">
                    <a:ea typeface="新細明體" pitchFamily="2" charset="-120"/>
                  </a:rPr>
                  <a:t>Accuracy of a retrieval model is defined by,</a:t>
                </a:r>
                <a:endParaRPr lang="en-US" altLang="zh-TW" sz="2000" dirty="0">
                  <a:ea typeface="新細明體" pitchFamily="2" charset="-120"/>
                </a:endParaRPr>
              </a:p>
              <a:p>
                <a:pPr>
                  <a:buNone/>
                </a:pPr>
                <a:r>
                  <a:rPr lang="en-US" altLang="zh-CN" kern="0" dirty="0">
                    <a:ea typeface="宋体" pitchFamily="2" charset="-122"/>
                  </a:rPr>
                  <a:t>Accuracy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kern="0" dirty="0" smtClean="0">
                            <a:latin typeface="Cambria Math"/>
                            <a:ea typeface="宋体" pitchFamily="2" charset="-122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i="0" kern="0" dirty="0">
                            <a:latin typeface="Cambria Math"/>
                            <a:ea typeface="宋体" pitchFamily="2" charset="-122"/>
                          </a:rPr>
                          <m:t>tp</m:t>
                        </m:r>
                        <m:r>
                          <a:rPr lang="en-US" altLang="zh-CN" i="0" kern="0" dirty="0">
                            <a:latin typeface="Cambria Math"/>
                            <a:ea typeface="宋体" pitchFamily="2" charset="-122"/>
                          </a:rPr>
                          <m:t> + </m:t>
                        </m:r>
                        <m:r>
                          <m:rPr>
                            <m:sty m:val="p"/>
                          </m:rPr>
                          <a:rPr lang="en-US" altLang="zh-CN" i="0" kern="0" dirty="0" err="1">
                            <a:latin typeface="Cambria Math"/>
                            <a:ea typeface="宋体" pitchFamily="2" charset="-122"/>
                          </a:rPr>
                          <m:t>tn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i="0" kern="0" dirty="0">
                            <a:latin typeface="Cambria Math"/>
                            <a:ea typeface="宋体" pitchFamily="2" charset="-122"/>
                          </a:rPr>
                          <m:t>tp</m:t>
                        </m:r>
                        <m:r>
                          <a:rPr lang="en-US" altLang="zh-CN" i="0" kern="0" dirty="0">
                            <a:latin typeface="Cambria Math"/>
                            <a:ea typeface="宋体" pitchFamily="2" charset="-122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i="0" kern="0" dirty="0">
                            <a:latin typeface="Cambria Math"/>
                            <a:ea typeface="宋体" pitchFamily="2" charset="-122"/>
                          </a:rPr>
                          <m:t>tn</m:t>
                        </m:r>
                        <m:r>
                          <a:rPr lang="en-US" altLang="zh-CN" i="0" kern="0" dirty="0">
                            <a:latin typeface="Cambria Math"/>
                            <a:ea typeface="宋体" pitchFamily="2" charset="-122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i="0" kern="0" dirty="0">
                            <a:latin typeface="Cambria Math"/>
                            <a:ea typeface="宋体" pitchFamily="2" charset="-122"/>
                          </a:rPr>
                          <m:t>fp</m:t>
                        </m:r>
                        <m:r>
                          <a:rPr lang="en-US" altLang="zh-CN" i="0" kern="0" dirty="0">
                            <a:latin typeface="Cambria Math"/>
                            <a:ea typeface="宋体" pitchFamily="2" charset="-122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i="0" kern="0" dirty="0">
                            <a:latin typeface="Cambria Math"/>
                            <a:ea typeface="宋体" pitchFamily="2" charset="-122"/>
                          </a:rPr>
                          <m:t>fn</m:t>
                        </m:r>
                      </m:den>
                    </m:f>
                  </m:oMath>
                </a14:m>
                <a:endParaRPr lang="en-US" altLang="zh-CN" sz="1600" kern="0" dirty="0">
                  <a:ea typeface="宋体" pitchFamily="2" charset="-122"/>
                </a:endParaRPr>
              </a:p>
              <a:p>
                <a:pPr>
                  <a:buNone/>
                </a:pPr>
                <a:r>
                  <a:rPr lang="en-US" altLang="zh-TW" sz="2000" dirty="0" smtClean="0">
                    <a:ea typeface="新細明體" pitchFamily="2" charset="-120"/>
                  </a:rPr>
                  <a:t>Calculate the </a:t>
                </a:r>
                <a:r>
                  <a:rPr lang="en-US" altLang="zh-TW" sz="2000" dirty="0" smtClean="0">
                    <a:ea typeface="新細明體" pitchFamily="2" charset="-120"/>
                  </a:rPr>
                  <a:t> </a:t>
                </a:r>
                <a:r>
                  <a:rPr lang="en-US" altLang="zh-TW" sz="2000" dirty="0" err="1" smtClean="0">
                    <a:ea typeface="新細明體" pitchFamily="2" charset="-120"/>
                  </a:rPr>
                  <a:t>tp</a:t>
                </a:r>
                <a:r>
                  <a:rPr lang="en-US" altLang="zh-TW" sz="2000" dirty="0" smtClean="0">
                    <a:ea typeface="新細明體" pitchFamily="2" charset="-120"/>
                  </a:rPr>
                  <a:t>, </a:t>
                </a:r>
                <a:r>
                  <a:rPr lang="en-US" altLang="zh-TW" sz="2000" dirty="0" err="1" smtClean="0">
                    <a:ea typeface="新細明體" pitchFamily="2" charset="-120"/>
                  </a:rPr>
                  <a:t>fp</a:t>
                </a:r>
                <a:r>
                  <a:rPr lang="en-US" altLang="zh-TW" sz="2000" dirty="0" smtClean="0">
                    <a:ea typeface="新細明體" pitchFamily="2" charset="-120"/>
                  </a:rPr>
                  <a:t>, </a:t>
                </a:r>
                <a:r>
                  <a:rPr lang="en-US" altLang="zh-TW" sz="2000" dirty="0" err="1" smtClean="0">
                    <a:ea typeface="新細明體" pitchFamily="2" charset="-120"/>
                  </a:rPr>
                  <a:t>fn</a:t>
                </a:r>
                <a:r>
                  <a:rPr lang="en-US" altLang="zh-TW" sz="2000" dirty="0" smtClean="0">
                    <a:ea typeface="新細明體" pitchFamily="2" charset="-120"/>
                  </a:rPr>
                  <a:t>, </a:t>
                </a:r>
                <a:r>
                  <a:rPr lang="en-US" altLang="zh-TW" sz="2000" dirty="0" err="1" smtClean="0">
                    <a:ea typeface="新細明體" pitchFamily="2" charset="-120"/>
                  </a:rPr>
                  <a:t>tn</a:t>
                </a:r>
                <a:r>
                  <a:rPr lang="en-US" altLang="zh-TW" sz="2000" dirty="0" smtClean="0">
                    <a:ea typeface="新細明體" pitchFamily="2" charset="-120"/>
                  </a:rPr>
                  <a:t> and accuracy for Ranking algorithm #1 and #</a:t>
                </a:r>
                <a:r>
                  <a:rPr lang="en-US" altLang="zh-TW" sz="2000" dirty="0" smtClean="0">
                    <a:ea typeface="新細明體" pitchFamily="2" charset="-120"/>
                  </a:rPr>
                  <a:t>2 for the highlighted location in the ranking.  </a:t>
                </a:r>
                <a:endParaRPr lang="en-US" altLang="zh-TW" sz="2000" dirty="0">
                  <a:ea typeface="新細明體" pitchFamily="2" charset="-12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7555" y="1607274"/>
                <a:ext cx="8330610" cy="4999714"/>
              </a:xfrm>
              <a:blipFill rotWithShape="1">
                <a:blip r:embed="rId3"/>
                <a:stretch>
                  <a:fillRect l="-1171" t="-1707"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croft\Desktop\chap8-2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3355975"/>
            <a:ext cx="4976604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305425" y="4131932"/>
            <a:ext cx="369344" cy="942644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337697" y="5332082"/>
            <a:ext cx="369344" cy="942644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985916"/>
              </p:ext>
            </p:extLst>
          </p:nvPr>
        </p:nvGraphicFramePr>
        <p:xfrm>
          <a:off x="3254392" y="198755"/>
          <a:ext cx="5593773" cy="1126208"/>
        </p:xfrm>
        <a:graphic>
          <a:graphicData uri="http://schemas.openxmlformats.org/drawingml/2006/table">
            <a:tbl>
              <a:tblPr/>
              <a:tblGrid>
                <a:gridCol w="1864591"/>
                <a:gridCol w="1864591"/>
                <a:gridCol w="1864591"/>
              </a:tblGrid>
              <a:tr h="336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Nonrelevant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Retrieved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tp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= 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fp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=  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 Retrieved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= 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=  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56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1"/>
          <p:cNvSpPr>
            <a:spLocks noGrp="1"/>
          </p:cNvSpPr>
          <p:nvPr>
            <p:ph type="title" idx="4294967295"/>
          </p:nvPr>
        </p:nvSpPr>
        <p:spPr>
          <a:xfrm>
            <a:off x="457200" y="590550"/>
            <a:ext cx="7886700" cy="785814"/>
          </a:xfrm>
        </p:spPr>
        <p:txBody>
          <a:bodyPr anchor="ctr"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F Measure (F1/Harmonic Mean)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measure of performance that takes into account both recall and precision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Harmonic mean of recall and precision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1">
              <a:spcBef>
                <a:spcPts val="750"/>
              </a:spcBef>
            </a:pPr>
            <a:r>
              <a:rPr lang="en-US" altLang="zh-CN" sz="2800" dirty="0"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Why harmonic mean</a:t>
            </a:r>
            <a:r>
              <a:rPr lang="en-US" altLang="zh-CN" sz="2800" dirty="0" smtClean="0"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harmonic mean emphasizes the importance of small values, whereas the arithmetic mean is affected more by outliers that are unusually large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Data are extremely skewed; over 99% documents are non-relevant. This is why accuracy is not an appropriate measure</a:t>
            </a:r>
          </a:p>
          <a:p>
            <a:pPr lvl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to arithmetic mean, both need to be high for harmonic mean to be high.</a:t>
            </a:r>
          </a:p>
          <a:p>
            <a:pPr lvl="1" eaLnBrk="1" hangingPunct="1">
              <a:lnSpc>
                <a:spcPct val="90000"/>
              </a:lnSpc>
            </a:pPr>
            <a:endParaRPr lang="en-US" altLang="zh-CN" sz="2400" dirty="0" smtClean="0">
              <a:latin typeface="Times New Roman" panose="02020603050405020304" pitchFamily="18" charset="0"/>
              <a:ea typeface="宋体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1509" name="Picture 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640" y="3233420"/>
            <a:ext cx="3805238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160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2" descr="C:\Users\croft\Desktop\chap8-2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74850"/>
            <a:ext cx="6838950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4495800"/>
            <a:ext cx="8229600" cy="205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en-US" altLang="zh-CN" sz="2600" kern="0" dirty="0">
                <a:latin typeface="+mn-lt"/>
                <a:ea typeface="宋体" pitchFamily="2" charset="-122"/>
              </a:rPr>
              <a:t>Recall = 2/6 = 0.33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en-US" altLang="zh-CN" sz="2600" kern="0" dirty="0">
                <a:latin typeface="+mn-lt"/>
                <a:ea typeface="宋体" pitchFamily="2" charset="-122"/>
              </a:rPr>
              <a:t>Precision = 2/3 = 0.67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en-US" altLang="zh-CN" sz="2600" kern="0" dirty="0">
                <a:latin typeface="+mn-lt"/>
                <a:ea typeface="宋体" pitchFamily="2" charset="-122"/>
              </a:rPr>
              <a:t>F = 2*Recall*Precision/(Recall + Precision) 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en-US" altLang="zh-CN" sz="2600" kern="0" dirty="0">
                <a:latin typeface="+mn-lt"/>
                <a:ea typeface="宋体" pitchFamily="2" charset="-122"/>
              </a:rPr>
              <a:t>   = 2*0.33*0.67/(0.33 + 0.67) =  </a:t>
            </a:r>
            <a:r>
              <a:rPr lang="en-US" altLang="zh-CN" sz="2600" kern="0" dirty="0" smtClean="0">
                <a:latin typeface="+mn-lt"/>
                <a:ea typeface="宋体" pitchFamily="2" charset="-122"/>
              </a:rPr>
              <a:t>0.44</a:t>
            </a:r>
            <a:endParaRPr lang="en-US" altLang="zh-CN" sz="2600" kern="0" dirty="0">
              <a:latin typeface="+mn-lt"/>
              <a:ea typeface="宋体" pitchFamily="2" charset="-122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267200" y="3048000"/>
            <a:ext cx="457200" cy="1295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590550"/>
            <a:ext cx="7886700" cy="7858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zh-CN" dirty="0" smtClean="0">
                <a:ea typeface="宋体" pitchFamily="2" charset="-122"/>
              </a:rPr>
              <a:t>F Measure (F1/Harmonic Mean) : example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873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2" descr="C:\Users\croft\Desktop\chap8-2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74850"/>
            <a:ext cx="6838950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Content Placeholder 2"/>
          <p:cNvSpPr txBox="1">
            <a:spLocks/>
          </p:cNvSpPr>
          <p:nvPr/>
        </p:nvSpPr>
        <p:spPr bwMode="auto">
          <a:xfrm>
            <a:off x="228600" y="4495800"/>
            <a:ext cx="8229600" cy="1752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</a:pPr>
            <a:r>
              <a:rPr lang="en-US" altLang="zh-CN" sz="2600">
                <a:ea typeface="宋体" pitchFamily="2" charset="-122"/>
              </a:rPr>
              <a:t>Recall = 5/6 = 0.83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</a:pPr>
            <a:r>
              <a:rPr lang="en-US" altLang="zh-CN" sz="2600">
                <a:ea typeface="宋体" pitchFamily="2" charset="-122"/>
              </a:rPr>
              <a:t>Precision = 5/6 = 0.83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</a:pPr>
            <a:r>
              <a:rPr lang="en-US" altLang="zh-CN" sz="2600">
                <a:ea typeface="宋体" pitchFamily="2" charset="-122"/>
              </a:rPr>
              <a:t>F = 2*Recall*Precision/(Recall + Precision) 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</a:pPr>
            <a:r>
              <a:rPr lang="en-US" altLang="zh-CN" sz="2600">
                <a:ea typeface="宋体" pitchFamily="2" charset="-122"/>
              </a:rPr>
              <a:t>   = 2*0.83*0.83/(0.83 + 0.83) =  0.83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</a:pPr>
            <a:endParaRPr lang="en-US" altLang="zh-CN" sz="2600">
              <a:ea typeface="宋体" pitchFamily="2" charset="-122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622925" y="3094038"/>
            <a:ext cx="457200" cy="1295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590550"/>
            <a:ext cx="7886700" cy="7858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zh-CN" dirty="0" smtClean="0">
                <a:ea typeface="宋体" pitchFamily="2" charset="-122"/>
              </a:rPr>
              <a:t>F Measure (F1/Harmonic Mean) : example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831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38539" y="746449"/>
            <a:ext cx="8076811" cy="662474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Mean Average Precision (MAP)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38539" y="1847461"/>
            <a:ext cx="7548465" cy="4687888"/>
          </a:xfrm>
        </p:spPr>
        <p:txBody>
          <a:bodyPr/>
          <a:lstStyle/>
          <a:p>
            <a:pPr eaLnBrk="1" hangingPunct="1"/>
            <a:r>
              <a:rPr lang="en-US" altLang="en-US" sz="2800" b="1" dirty="0" smtClean="0"/>
              <a:t>Average Precision</a:t>
            </a:r>
            <a:r>
              <a:rPr lang="en-US" altLang="en-US" sz="2800" dirty="0" smtClean="0"/>
              <a:t>: Average of the precision values at the points at which each relevant document is retrieved.</a:t>
            </a:r>
          </a:p>
          <a:p>
            <a:pPr lvl="1" eaLnBrk="1" hangingPunct="1"/>
            <a:r>
              <a:rPr lang="en-US" altLang="en-US" sz="2000" dirty="0" smtClean="0"/>
              <a:t>Ex1: (1 + 1 + 0.75 + 0.667 + 0.38 + 0)/6 = 0.633</a:t>
            </a:r>
          </a:p>
          <a:p>
            <a:pPr lvl="1" eaLnBrk="1" hangingPunct="1"/>
            <a:r>
              <a:rPr lang="en-US" altLang="en-US" sz="2000" dirty="0" smtClean="0"/>
              <a:t>Ex2: (1 + 0.667 + 0.6 + 0.5 + 0.556 + 0.429)/6 = 0.625</a:t>
            </a:r>
            <a:endParaRPr lang="en-US" altLang="en-US" sz="2000" b="1" dirty="0" smtClean="0"/>
          </a:p>
          <a:p>
            <a:pPr lvl="1"/>
            <a:r>
              <a:rPr lang="en-US" altLang="zh-CN" sz="2000" dirty="0">
                <a:ea typeface="SimSun" panose="02010600030101010101" pitchFamily="2" charset="-122"/>
              </a:rPr>
              <a:t>Averaging the precision values from the rank positions where a relevant document was retrieved</a:t>
            </a:r>
          </a:p>
          <a:p>
            <a:pPr lvl="1"/>
            <a:r>
              <a:rPr lang="en-US" altLang="zh-CN" sz="2000" dirty="0">
                <a:ea typeface="SimSun" panose="02010600030101010101" pitchFamily="2" charset="-122"/>
              </a:rPr>
              <a:t>Set precision values to be zero for the not retrieved documents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0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Average Precision: Example</a:t>
            </a:r>
          </a:p>
        </p:txBody>
      </p:sp>
      <p:pic>
        <p:nvPicPr>
          <p:cNvPr id="25604" name="Picture 3" descr="C:\Users\croft\Desktop\chap8-2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5118100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811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Average Precision: Example</a:t>
            </a:r>
          </a:p>
        </p:txBody>
      </p:sp>
      <p:pic>
        <p:nvPicPr>
          <p:cNvPr id="26628" name="Picture 3" descr="C:\Users\croft\Desktop\chap8-2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5118100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9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181600"/>
            <a:ext cx="74199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685800" y="5638800"/>
            <a:ext cx="7772400" cy="68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1" name="Rectangle 6"/>
          <p:cNvSpPr>
            <a:spLocks noChangeArrowheads="1"/>
          </p:cNvSpPr>
          <p:nvPr/>
        </p:nvSpPr>
        <p:spPr bwMode="auto">
          <a:xfrm>
            <a:off x="3429000" y="2590800"/>
            <a:ext cx="381000" cy="1295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2" name="Rectangle 6"/>
          <p:cNvSpPr>
            <a:spLocks noChangeArrowheads="1"/>
          </p:cNvSpPr>
          <p:nvPr/>
        </p:nvSpPr>
        <p:spPr bwMode="auto">
          <a:xfrm>
            <a:off x="4114800" y="2590800"/>
            <a:ext cx="1371600" cy="1295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3" name="Rectangle 6"/>
          <p:cNvSpPr>
            <a:spLocks noChangeArrowheads="1"/>
          </p:cNvSpPr>
          <p:nvPr/>
        </p:nvSpPr>
        <p:spPr bwMode="auto">
          <a:xfrm>
            <a:off x="6553200" y="2590800"/>
            <a:ext cx="381000" cy="1295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288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Average Precision: Example</a:t>
            </a:r>
          </a:p>
        </p:txBody>
      </p:sp>
      <p:pic>
        <p:nvPicPr>
          <p:cNvPr id="27652" name="Picture 3" descr="C:\Users\croft\Desktop\chap8-2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5118100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9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181600"/>
            <a:ext cx="74199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810000" y="3581400"/>
            <a:ext cx="381000" cy="1295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5" name="Rectangle 6"/>
          <p:cNvSpPr>
            <a:spLocks noChangeArrowheads="1"/>
          </p:cNvSpPr>
          <p:nvPr/>
        </p:nvSpPr>
        <p:spPr bwMode="auto">
          <a:xfrm>
            <a:off x="4816475" y="3657600"/>
            <a:ext cx="1066800" cy="1295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6" name="Rectangle 6"/>
          <p:cNvSpPr>
            <a:spLocks noChangeArrowheads="1"/>
          </p:cNvSpPr>
          <p:nvPr/>
        </p:nvSpPr>
        <p:spPr bwMode="auto">
          <a:xfrm>
            <a:off x="6232525" y="3657600"/>
            <a:ext cx="685800" cy="1295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7728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Average Precision: Example</a:t>
            </a:r>
          </a:p>
        </p:txBody>
      </p:sp>
      <p:pic>
        <p:nvPicPr>
          <p:cNvPr id="28676" name="Picture 3" descr="C:\Users\croft\Desktop\chap8-2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5118100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5867400" y="2590800"/>
            <a:ext cx="1219200" cy="228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28678" name="Picture 6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257800"/>
            <a:ext cx="68087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6477000" y="5105400"/>
            <a:ext cx="228600" cy="4572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80" name="TextBox 10"/>
          <p:cNvSpPr txBox="1">
            <a:spLocks noChangeArrowheads="1"/>
          </p:cNvSpPr>
          <p:nvPr/>
        </p:nvSpPr>
        <p:spPr bwMode="auto">
          <a:xfrm>
            <a:off x="6172200" y="3886200"/>
            <a:ext cx="213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Miss one relevant document</a:t>
            </a:r>
          </a:p>
        </p:txBody>
      </p:sp>
      <p:cxnSp>
        <p:nvCxnSpPr>
          <p:cNvPr id="28681" name="Straight Arrow Connector 12"/>
          <p:cNvCxnSpPr>
            <a:cxnSpLocks noChangeShapeType="1"/>
            <a:stCxn id="28680" idx="2"/>
            <a:endCxn id="28679" idx="0"/>
          </p:cNvCxnSpPr>
          <p:nvPr/>
        </p:nvCxnSpPr>
        <p:spPr bwMode="auto">
          <a:xfrm flipH="1">
            <a:off x="6591300" y="4594225"/>
            <a:ext cx="647700" cy="511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03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Average Precision: Example</a:t>
            </a:r>
          </a:p>
        </p:txBody>
      </p:sp>
      <p:pic>
        <p:nvPicPr>
          <p:cNvPr id="29700" name="Picture 3" descr="C:\Users\croft\Desktop\chap8-2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5118100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867400" y="2590800"/>
            <a:ext cx="1219200" cy="228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29702" name="Picture 6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257800"/>
            <a:ext cx="68087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Rectangle 6"/>
          <p:cNvSpPr>
            <a:spLocks noChangeArrowheads="1"/>
          </p:cNvSpPr>
          <p:nvPr/>
        </p:nvSpPr>
        <p:spPr bwMode="auto">
          <a:xfrm>
            <a:off x="5791200" y="5562600"/>
            <a:ext cx="609600" cy="4572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04" name="TextBox 10"/>
          <p:cNvSpPr txBox="1">
            <a:spLocks noChangeArrowheads="1"/>
          </p:cNvSpPr>
          <p:nvPr/>
        </p:nvSpPr>
        <p:spPr bwMode="auto">
          <a:xfrm>
            <a:off x="6172200" y="3886200"/>
            <a:ext cx="213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Miss two relevant documents</a:t>
            </a:r>
          </a:p>
        </p:txBody>
      </p:sp>
      <p:cxnSp>
        <p:nvCxnSpPr>
          <p:cNvPr id="29705" name="Straight Arrow Connector 12"/>
          <p:cNvCxnSpPr>
            <a:cxnSpLocks noChangeShapeType="1"/>
            <a:stCxn id="29704" idx="2"/>
            <a:endCxn id="29703" idx="0"/>
          </p:cNvCxnSpPr>
          <p:nvPr/>
        </p:nvCxnSpPr>
        <p:spPr bwMode="auto">
          <a:xfrm flipH="1">
            <a:off x="6096000" y="4594225"/>
            <a:ext cx="1143000" cy="9683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49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 idx="4294967295"/>
          </p:nvPr>
        </p:nvSpPr>
        <p:spPr>
          <a:xfrm>
            <a:off x="457200" y="883443"/>
            <a:ext cx="7886700" cy="538164"/>
          </a:xfrm>
        </p:spPr>
        <p:txBody>
          <a:bodyPr anchor="ctr">
            <a:noAutofit/>
          </a:bodyPr>
          <a:lstStyle/>
          <a:p>
            <a:pPr eaLnBrk="1" hangingPunct="1"/>
            <a:r>
              <a:rPr lang="en-US" altLang="zh-CN" sz="3600" dirty="0" smtClean="0">
                <a:ea typeface="SimSun" panose="02010600030101010101" pitchFamily="2" charset="-122"/>
              </a:rPr>
              <a:t>Evaluation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31623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Evaluation = Process of judging the merit or worth of </a:t>
            </a:r>
            <a:r>
              <a:rPr lang="en-US" altLang="en-US" sz="2800" dirty="0" smtClean="0"/>
              <a:t>something</a:t>
            </a:r>
            <a:endParaRPr lang="en-US" altLang="zh-CN" sz="2800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Evaluation is key to building </a:t>
            </a:r>
            <a:r>
              <a:rPr lang="en-US" altLang="zh-CN" sz="2800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effective</a:t>
            </a:r>
            <a:r>
              <a:rPr lang="en-US" altLang="zh-CN" sz="28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and </a:t>
            </a:r>
            <a:r>
              <a:rPr lang="en-US" altLang="zh-CN" sz="2800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efficient</a:t>
            </a:r>
            <a:r>
              <a:rPr lang="en-US" altLang="zh-CN" sz="28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Data Science systems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usually carried out in controlled experiments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online</a:t>
            </a:r>
            <a:r>
              <a:rPr lang="en-US" altLang="zh-CN" sz="2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testing can also be done</a:t>
            </a:r>
          </a:p>
          <a:p>
            <a:pPr eaLnBrk="1" hangingPunct="1">
              <a:lnSpc>
                <a:spcPct val="90000"/>
              </a:lnSpc>
            </a:pPr>
            <a:endParaRPr lang="en-US" altLang="zh-CN" sz="2800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067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Mean Average Precision (MAP)</a:t>
            </a:r>
          </a:p>
        </p:txBody>
      </p:sp>
      <p:sp>
        <p:nvSpPr>
          <p:cNvPr id="3174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Summarize rankings from multiple queries by averaging average precision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Most commonly used measure in research papers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Assumes user is interested in finding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many </a:t>
            </a:r>
            <a:r>
              <a:rPr lang="en-US" altLang="zh-CN" sz="2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relevant documents for each query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Requires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many</a:t>
            </a:r>
            <a:r>
              <a:rPr lang="en-US" altLang="zh-CN" sz="2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relevance judgments in text collection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75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Mean Average Precision (MAP)</a:t>
            </a:r>
          </a:p>
        </p:txBody>
      </p:sp>
      <p:pic>
        <p:nvPicPr>
          <p:cNvPr id="30724" name="Picture 2" descr="C:\Users\croft\Desktop\chap8-3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822450"/>
            <a:ext cx="4465638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6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400675"/>
            <a:ext cx="7685088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91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4A1D18-3FC0-424F-9795-75337D49E30F}" type="slidenum">
              <a:rPr lang="en-US" altLang="en-US" smtClean="0"/>
              <a:pPr eaLnBrk="1" hangingPunct="1"/>
              <a:t>22</a:t>
            </a:fld>
            <a:endParaRPr lang="en-US" alt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Significance Testing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Also called “hypothesis testing”</a:t>
            </a:r>
          </a:p>
          <a:p>
            <a:pPr eaLnBrk="1" hangingPunct="1"/>
            <a:r>
              <a:rPr lang="en-US" altLang="en-US" smtClean="0"/>
              <a:t>Objective: to test a claim about parameter </a:t>
            </a:r>
            <a:r>
              <a:rPr lang="el-GR" altLang="en-US" smtClean="0">
                <a:cs typeface="Arial" charset="0"/>
              </a:rPr>
              <a:t>μ</a:t>
            </a:r>
          </a:p>
          <a:p>
            <a:pPr eaLnBrk="1" hangingPunct="1"/>
            <a:r>
              <a:rPr lang="en-US" altLang="en-US" smtClean="0"/>
              <a:t>Procedure: </a:t>
            </a:r>
          </a:p>
          <a:p>
            <a:pPr lvl="1" eaLnBrk="1" hangingPunct="1">
              <a:buFontTx/>
              <a:buAutoNum type="alphaUcPeriod"/>
            </a:pPr>
            <a:r>
              <a:rPr lang="en-US" altLang="en-US" smtClean="0"/>
              <a:t>State hypotheses </a:t>
            </a:r>
            <a:r>
              <a:rPr lang="en-US" altLang="en-US" i="1" smtClean="0"/>
              <a:t>H</a:t>
            </a:r>
            <a:r>
              <a:rPr lang="en-US" altLang="en-US" baseline="-25000" smtClean="0"/>
              <a:t>0</a:t>
            </a:r>
            <a:r>
              <a:rPr lang="en-US" altLang="en-US" smtClean="0"/>
              <a:t> and </a:t>
            </a:r>
            <a:r>
              <a:rPr lang="en-US" altLang="en-US" i="1" smtClean="0"/>
              <a:t>H</a:t>
            </a:r>
            <a:r>
              <a:rPr lang="en-US" altLang="en-US" baseline="-25000" smtClean="0"/>
              <a:t>a</a:t>
            </a:r>
            <a:r>
              <a:rPr lang="en-US" altLang="en-US" smtClean="0"/>
              <a:t> </a:t>
            </a:r>
          </a:p>
          <a:p>
            <a:pPr lvl="1" eaLnBrk="1" hangingPunct="1">
              <a:buFontTx/>
              <a:buAutoNum type="alphaUcPeriod"/>
            </a:pPr>
            <a:r>
              <a:rPr lang="en-US" altLang="en-US" smtClean="0"/>
              <a:t>Calculate test statistic</a:t>
            </a:r>
          </a:p>
          <a:p>
            <a:pPr lvl="1" eaLnBrk="1" hangingPunct="1">
              <a:buFontTx/>
              <a:buAutoNum type="alphaUcPeriod"/>
            </a:pPr>
            <a:r>
              <a:rPr lang="en-US" altLang="en-US" smtClean="0"/>
              <a:t>Convert test statistic to P-value and interpret</a:t>
            </a:r>
          </a:p>
          <a:p>
            <a:pPr lvl="1" eaLnBrk="1" hangingPunct="1">
              <a:buFontTx/>
              <a:buAutoNum type="alphaUcPeriod"/>
            </a:pPr>
            <a:r>
              <a:rPr lang="en-US" altLang="en-US" smtClean="0"/>
              <a:t>Consider significance level (optional)</a:t>
            </a:r>
          </a:p>
        </p:txBody>
      </p:sp>
    </p:spTree>
    <p:extLst>
      <p:ext uri="{BB962C8B-B14F-4D97-AF65-F5344CB8AC3E}">
        <p14:creationId xmlns:p14="http://schemas.microsoft.com/office/powerpoint/2010/main" val="161014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70C5B3-18EC-4EF7-B16D-220048205297}" type="slidenum">
              <a:rPr lang="en-US" altLang="en-US" smtClean="0"/>
              <a:pPr eaLnBrk="1" hangingPunct="1"/>
              <a:t>23</a:t>
            </a:fld>
            <a:endParaRPr lang="en-US" alt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Hypotheses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45038"/>
          </a:xfrm>
        </p:spPr>
        <p:txBody>
          <a:bodyPr/>
          <a:lstStyle/>
          <a:p>
            <a:pPr eaLnBrk="1" hangingPunct="1"/>
            <a:r>
              <a:rPr lang="en-US" altLang="en-US" sz="2800" b="1" i="1" smtClean="0"/>
              <a:t>H</a:t>
            </a:r>
            <a:r>
              <a:rPr lang="en-US" altLang="en-US" sz="2800" b="1" baseline="-25000" smtClean="0"/>
              <a:t>0</a:t>
            </a:r>
            <a:r>
              <a:rPr lang="en-US" altLang="en-US" sz="2800" smtClean="0"/>
              <a:t> </a:t>
            </a:r>
            <a:r>
              <a:rPr lang="en-US" altLang="en-US" sz="2800" b="1" smtClean="0"/>
              <a:t>(null hypothesis) </a:t>
            </a:r>
            <a:r>
              <a:rPr lang="en-US" altLang="en-US" sz="2800" smtClean="0"/>
              <a:t>claims “no difference” </a:t>
            </a:r>
          </a:p>
          <a:p>
            <a:pPr eaLnBrk="1" hangingPunct="1"/>
            <a:r>
              <a:rPr lang="en-US" altLang="en-US" sz="2800" b="1" i="1" smtClean="0"/>
              <a:t>H</a:t>
            </a:r>
            <a:r>
              <a:rPr lang="en-US" altLang="en-US" sz="2800" b="1" baseline="-25000" smtClean="0"/>
              <a:t>a</a:t>
            </a:r>
            <a:r>
              <a:rPr lang="en-US" altLang="en-US" sz="2800" smtClean="0"/>
              <a:t> </a:t>
            </a:r>
            <a:r>
              <a:rPr lang="en-US" altLang="en-US" sz="2800" b="1" smtClean="0"/>
              <a:t>(alternative hypothesis) </a:t>
            </a:r>
            <a:r>
              <a:rPr lang="en-US" altLang="en-US" sz="2800" smtClean="0"/>
              <a:t>contradicts the null</a:t>
            </a:r>
          </a:p>
          <a:p>
            <a:pPr eaLnBrk="1" hangingPunct="1"/>
            <a:r>
              <a:rPr lang="en-US" altLang="en-US" sz="2800" smtClean="0"/>
              <a:t>Example: We test whether a population gained weight on average…</a:t>
            </a:r>
            <a:endParaRPr lang="en-US" altLang="en-US" sz="2800" b="1" i="1" smtClean="0"/>
          </a:p>
          <a:p>
            <a:pPr lvl="1" eaLnBrk="1" hangingPunct="1">
              <a:buFontTx/>
              <a:buNone/>
            </a:pPr>
            <a:r>
              <a:rPr lang="en-US" altLang="en-US" b="1" i="1" smtClean="0"/>
              <a:t>	</a:t>
            </a:r>
            <a:r>
              <a:rPr lang="en-US" altLang="en-US" i="1" smtClean="0"/>
              <a:t>H</a:t>
            </a:r>
            <a:r>
              <a:rPr lang="en-US" altLang="en-US" baseline="-25000" smtClean="0"/>
              <a:t>0</a:t>
            </a:r>
            <a:r>
              <a:rPr lang="en-US" altLang="en-US" smtClean="0"/>
              <a:t>: no average weight gain </a:t>
            </a:r>
            <a:r>
              <a:rPr lang="en-US" altLang="en-US" i="1" smtClean="0"/>
              <a:t>in population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i="1" smtClean="0">
                <a:sym typeface="Symbol" pitchFamily="18" charset="2"/>
              </a:rPr>
              <a:t>H</a:t>
            </a:r>
            <a:r>
              <a:rPr lang="en-US" altLang="en-US" baseline="-25000" smtClean="0">
                <a:sym typeface="Symbol" pitchFamily="18" charset="2"/>
              </a:rPr>
              <a:t>a: </a:t>
            </a:r>
            <a:r>
              <a:rPr lang="en-US" altLang="en-US" i="1" smtClean="0"/>
              <a:t>H</a:t>
            </a:r>
            <a:r>
              <a:rPr lang="en-US" altLang="en-US" baseline="-25000" smtClean="0"/>
              <a:t>0</a:t>
            </a:r>
            <a:r>
              <a:rPr lang="en-US" altLang="en-US" smtClean="0"/>
              <a:t> is wrong (i.e., “weight gain”)</a:t>
            </a:r>
          </a:p>
          <a:p>
            <a:pPr eaLnBrk="1" hangingPunct="1"/>
            <a:r>
              <a:rPr lang="en-US" altLang="en-US" sz="2800" smtClean="0"/>
              <a:t>Next </a:t>
            </a:r>
            <a:r>
              <a:rPr lang="en-US" altLang="en-US" sz="2800" smtClean="0">
                <a:sym typeface="Symbol" pitchFamily="18" charset="2"/>
              </a:rPr>
              <a:t> c</a:t>
            </a:r>
            <a:r>
              <a:rPr lang="en-US" altLang="en-US" sz="2800" smtClean="0"/>
              <a:t>ollect data </a:t>
            </a:r>
            <a:r>
              <a:rPr lang="en-US" altLang="en-US" sz="2800" smtClean="0">
                <a:sym typeface="Symbol" pitchFamily="18" charset="2"/>
              </a:rPr>
              <a:t> quantify the extent to which the </a:t>
            </a:r>
            <a:r>
              <a:rPr lang="en-US" altLang="en-US" sz="2800" smtClean="0"/>
              <a:t>data provides evidence against </a:t>
            </a:r>
            <a:r>
              <a:rPr lang="en-US" altLang="en-US" sz="2800" i="1" smtClean="0">
                <a:sym typeface="Symbol" pitchFamily="18" charset="2"/>
              </a:rPr>
              <a:t>H</a:t>
            </a:r>
            <a:r>
              <a:rPr lang="en-US" altLang="en-US" sz="2800" baseline="-25000" smtClean="0">
                <a:sym typeface="Symbol" pitchFamily="18" charset="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67875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itle 1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7886700" cy="709614"/>
          </a:xfrm>
        </p:spPr>
        <p:txBody>
          <a:bodyPr anchor="ctr"/>
          <a:lstStyle/>
          <a:p>
            <a:pPr eaLnBrk="1" hangingPunct="1"/>
            <a:r>
              <a:rPr lang="en-US" altLang="zh-CN" dirty="0" smtClean="0">
                <a:ea typeface="SimSun" panose="02010600030101010101" pitchFamily="2" charset="-122"/>
              </a:rPr>
              <a:t>Significance Tests</a:t>
            </a:r>
          </a:p>
        </p:txBody>
      </p:sp>
      <p:sp>
        <p:nvSpPr>
          <p:cNvPr id="5325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229600" cy="42576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the results from a number of queries, how can we conclude that ranking algorithm B is better than algorithm A?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significance test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b="1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null hypothesis</a:t>
            </a:r>
            <a:r>
              <a:rPr lang="en-US" altLang="zh-CN" sz="2400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2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no difference between A and B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b="1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alternative hypothesis</a:t>
            </a:r>
            <a:r>
              <a:rPr lang="en-US" altLang="zh-CN" sz="2400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2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 is better than 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</a:t>
            </a:r>
            <a:r>
              <a:rPr lang="en-US" altLang="zh-CN" sz="2400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power</a:t>
            </a:r>
            <a:r>
              <a:rPr lang="en-US" altLang="zh-CN" sz="2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of a test is the probability that the test will reject the null hypothesis correctly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4000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itle 1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7886700" cy="709614"/>
          </a:xfrm>
        </p:spPr>
        <p:txBody>
          <a:bodyPr anchor="ctr"/>
          <a:lstStyle/>
          <a:p>
            <a:pPr eaLnBrk="1" hangingPunct="1"/>
            <a:r>
              <a:rPr lang="en-US" altLang="zh-CN" dirty="0" smtClean="0">
                <a:ea typeface="SimSun" panose="02010600030101010101" pitchFamily="2" charset="-122"/>
              </a:rPr>
              <a:t>t-test</a:t>
            </a:r>
          </a:p>
        </p:txBody>
      </p:sp>
      <p:sp>
        <p:nvSpPr>
          <p:cNvPr id="5325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229600" cy="4257675"/>
          </a:xfrm>
        </p:spPr>
        <p:txBody>
          <a:bodyPr>
            <a:normAutofit/>
          </a:bodyPr>
          <a:lstStyle/>
          <a:p>
            <a:r>
              <a:rPr lang="en-US" sz="2800" dirty="0"/>
              <a:t>The t test (also called Student’s T Test) compares two averages (means) and tells you if they are different from each other.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t test also tells you how significant the differences are; In other words it lets you know if those differences could have happened by chance.</a:t>
            </a:r>
            <a:endParaRPr lang="en-US" altLang="zh-CN" sz="2400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9598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itle 1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7886700" cy="709614"/>
          </a:xfrm>
        </p:spPr>
        <p:txBody>
          <a:bodyPr anchor="ctr"/>
          <a:lstStyle/>
          <a:p>
            <a:pPr eaLnBrk="1" hangingPunct="1"/>
            <a:r>
              <a:rPr lang="en-US" altLang="zh-CN" dirty="0" smtClean="0">
                <a:ea typeface="SimSun" panose="02010600030101010101" pitchFamily="2" charset="-122"/>
              </a:rPr>
              <a:t>t-test</a:t>
            </a:r>
          </a:p>
        </p:txBody>
      </p:sp>
      <p:sp>
        <p:nvSpPr>
          <p:cNvPr id="5325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229600" cy="4892676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What are T-Values and P-values?</a:t>
            </a:r>
          </a:p>
          <a:p>
            <a:r>
              <a:rPr lang="en-US" sz="2800" dirty="0"/>
              <a:t>How big is “big enough”? Every t-value has a p-value to go with it. </a:t>
            </a:r>
            <a:endParaRPr lang="en-US" sz="2800" dirty="0" smtClean="0"/>
          </a:p>
          <a:p>
            <a:pPr lvl="1"/>
            <a:r>
              <a:rPr lang="en-US" sz="2500" dirty="0" smtClean="0"/>
              <a:t>A </a:t>
            </a:r>
            <a:r>
              <a:rPr lang="en-US" sz="2500" dirty="0"/>
              <a:t>p-value is the probability that the results from your sample data occurred by chance. </a:t>
            </a:r>
            <a:endParaRPr lang="en-US" sz="2500" dirty="0" smtClean="0"/>
          </a:p>
          <a:p>
            <a:pPr lvl="1"/>
            <a:r>
              <a:rPr lang="en-US" sz="2500" dirty="0" smtClean="0"/>
              <a:t>P-values </a:t>
            </a:r>
            <a:r>
              <a:rPr lang="en-US" sz="2500" dirty="0"/>
              <a:t>are from 0% to 100%. They are usually written as a decimal. For example, a p value of 5% is 0.05. </a:t>
            </a:r>
            <a:endParaRPr lang="en-US" sz="2500" dirty="0" smtClean="0"/>
          </a:p>
          <a:p>
            <a:pPr lvl="1"/>
            <a:r>
              <a:rPr lang="en-US" sz="2500" b="1" dirty="0" smtClean="0"/>
              <a:t>Low </a:t>
            </a:r>
            <a:r>
              <a:rPr lang="en-US" sz="2500" b="1" dirty="0"/>
              <a:t>p-values are good</a:t>
            </a:r>
            <a:r>
              <a:rPr lang="en-US" sz="2500" dirty="0"/>
              <a:t>; They indicate your data did not occur by chance. </a:t>
            </a:r>
            <a:endParaRPr lang="en-US" sz="2500" dirty="0" smtClean="0"/>
          </a:p>
          <a:p>
            <a:pPr lvl="1"/>
            <a:r>
              <a:rPr lang="en-US" sz="2500" dirty="0" smtClean="0"/>
              <a:t>For </a:t>
            </a:r>
            <a:r>
              <a:rPr lang="en-US" sz="2500" dirty="0"/>
              <a:t>example, a p-value of .01 means there is only a 1% probability that the results from an experiment happened by chance. In most cases, a p-value of 0.05 (5%) is </a:t>
            </a:r>
            <a:r>
              <a:rPr lang="en-US" sz="2500" dirty="0" smtClean="0"/>
              <a:t>accepted or 95% confidence that experiment didn’t happen by a chance.</a:t>
            </a:r>
            <a:endParaRPr lang="en-US" sz="25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6769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Example Experimental Results</a:t>
            </a:r>
          </a:p>
        </p:txBody>
      </p:sp>
      <p:pic>
        <p:nvPicPr>
          <p:cNvPr id="54276" name="Picture 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3124200" cy="301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7" name="Text Box 9"/>
          <p:cNvSpPr txBox="1">
            <a:spLocks noChangeArrowheads="1"/>
          </p:cNvSpPr>
          <p:nvPr/>
        </p:nvSpPr>
        <p:spPr bwMode="auto">
          <a:xfrm>
            <a:off x="457200" y="5410200"/>
            <a:ext cx="43434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ea typeface="SimSun" panose="02010600030101010101" pitchFamily="2" charset="-122"/>
              </a:rPr>
              <a:t>Significance level: </a:t>
            </a:r>
            <a:r>
              <a:rPr lang="en-US" altLang="zh-CN" sz="2800">
                <a:ea typeface="SimSun" panose="02010600030101010101" pitchFamily="2" charset="-122"/>
                <a:sym typeface="Symbol" panose="05050102010706020507" pitchFamily="18" charset="2"/>
              </a:rPr>
              <a:t> = 0.05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ea typeface="SimSun" panose="02010600030101010101" pitchFamily="2" charset="-122"/>
                <a:sym typeface="Symbol" panose="05050102010706020507" pitchFamily="18" charset="2"/>
              </a:rPr>
              <a:t>Probability for B=A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923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Example Experimental Results</a:t>
            </a:r>
          </a:p>
        </p:txBody>
      </p:sp>
      <p:pic>
        <p:nvPicPr>
          <p:cNvPr id="55300" name="Picture 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593273"/>
            <a:ext cx="2971800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3" name="Text Box 8"/>
          <p:cNvSpPr txBox="1">
            <a:spLocks noChangeArrowheads="1"/>
          </p:cNvSpPr>
          <p:nvPr/>
        </p:nvSpPr>
        <p:spPr bwMode="auto">
          <a:xfrm>
            <a:off x="4143375" y="2895600"/>
            <a:ext cx="50006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dirty="0" smtClean="0">
                <a:ea typeface="SimSun" panose="02010600030101010101" pitchFamily="2" charset="-122"/>
              </a:rPr>
              <a:t>p-value </a:t>
            </a:r>
            <a:r>
              <a:rPr lang="en-US" altLang="zh-CN" sz="2800" dirty="0">
                <a:ea typeface="SimSun" panose="02010600030101010101" pitchFamily="2" charset="-122"/>
              </a:rPr>
              <a:t>= </a:t>
            </a:r>
            <a:r>
              <a:rPr lang="en-US" altLang="zh-CN" sz="2800" dirty="0" smtClean="0">
                <a:ea typeface="SimSun" panose="02010600030101010101" pitchFamily="2" charset="-122"/>
              </a:rPr>
              <a:t>0.02 &lt; 0.05</a:t>
            </a:r>
            <a:endParaRPr lang="en-US" altLang="zh-CN" sz="2800" dirty="0">
              <a:ea typeface="SimSun" panose="02010600030101010101" pitchFamily="2" charset="-122"/>
            </a:endParaRPr>
          </a:p>
        </p:txBody>
      </p:sp>
      <p:sp>
        <p:nvSpPr>
          <p:cNvPr id="55304" name="Text Box 9"/>
          <p:cNvSpPr txBox="1">
            <a:spLocks noChangeArrowheads="1"/>
          </p:cNvSpPr>
          <p:nvPr/>
        </p:nvSpPr>
        <p:spPr bwMode="auto">
          <a:xfrm>
            <a:off x="457199" y="5339642"/>
            <a:ext cx="762692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>
                <a:ea typeface="SimSun" panose="02010600030101010101" pitchFamily="2" charset="-122"/>
              </a:rPr>
              <a:t>Significance level: </a:t>
            </a:r>
            <a:r>
              <a:rPr lang="en-US" altLang="zh-CN" sz="2000" dirty="0">
                <a:ea typeface="SimSun" panose="02010600030101010101" pitchFamily="2" charset="-122"/>
                <a:sym typeface="Symbol" panose="05050102010706020507" pitchFamily="18" charset="2"/>
              </a:rPr>
              <a:t> = 0.05, Probability for </a:t>
            </a:r>
            <a:r>
              <a:rPr lang="en-US" altLang="zh-CN" sz="2000" dirty="0" smtClean="0">
                <a:ea typeface="SimSun" panose="02010600030101010101" pitchFamily="2" charset="-122"/>
                <a:sym typeface="Symbol" panose="05050102010706020507" pitchFamily="18" charset="2"/>
              </a:rPr>
              <a:t>B=A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The p-value is less than the alpha level: p </a:t>
            </a:r>
            <a:r>
              <a:rPr lang="en-US" sz="2000" dirty="0" smtClean="0"/>
              <a:t>&lt; 0.05 </a:t>
            </a:r>
            <a:r>
              <a:rPr lang="en-US" sz="2000" dirty="0"/>
              <a:t>We </a:t>
            </a:r>
            <a:r>
              <a:rPr lang="en-US" sz="2000" dirty="0" smtClean="0"/>
              <a:t>can be 95% sure to reject </a:t>
            </a:r>
            <a:r>
              <a:rPr lang="en-US" sz="2000" dirty="0"/>
              <a:t>the null hypothesis that there is </a:t>
            </a:r>
            <a:r>
              <a:rPr lang="en-US" sz="2000" dirty="0" smtClean="0"/>
              <a:t>a significant </a:t>
            </a:r>
            <a:r>
              <a:rPr lang="en-US" sz="2000" dirty="0"/>
              <a:t>difference between means</a:t>
            </a:r>
            <a:r>
              <a:rPr lang="en-US" sz="2000" dirty="0" smtClean="0"/>
              <a:t>.</a:t>
            </a:r>
            <a:endParaRPr lang="en-US" altLang="zh-CN" sz="2000" dirty="0">
              <a:ea typeface="SimSun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55305" name="Text Box 10"/>
          <p:cNvSpPr txBox="1">
            <a:spLocks noChangeArrowheads="1"/>
          </p:cNvSpPr>
          <p:nvPr/>
        </p:nvSpPr>
        <p:spPr bwMode="auto">
          <a:xfrm>
            <a:off x="4876800" y="4662488"/>
            <a:ext cx="434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ea typeface="SimSun" panose="02010600030101010101" pitchFamily="2" charset="-122"/>
                <a:sym typeface="Wingdings" panose="05000000000000000000" pitchFamily="2" charset="2"/>
              </a:rPr>
              <a:t> B is better than A</a:t>
            </a:r>
            <a:endParaRPr lang="en-US" altLang="zh-CN" sz="2800">
              <a:ea typeface="SimSun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55306" name="Text Box 8"/>
          <p:cNvSpPr txBox="1">
            <a:spLocks noChangeArrowheads="1"/>
          </p:cNvSpPr>
          <p:nvPr/>
        </p:nvSpPr>
        <p:spPr bwMode="auto">
          <a:xfrm>
            <a:off x="4229100" y="3543300"/>
            <a:ext cx="4191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dirty="0">
                <a:ea typeface="SimSun" panose="02010600030101010101" pitchFamily="2" charset="-122"/>
              </a:rPr>
              <a:t>Probability for B=A is </a:t>
            </a:r>
            <a:r>
              <a:rPr lang="en-US" altLang="zh-CN" sz="2800" dirty="0" smtClean="0">
                <a:ea typeface="SimSun" panose="02010600030101010101" pitchFamily="2" charset="-122"/>
              </a:rPr>
              <a:t>0.02</a:t>
            </a:r>
          </a:p>
          <a:p>
            <a:pPr>
              <a:spcBef>
                <a:spcPct val="50000"/>
              </a:spcBef>
            </a:pPr>
            <a:r>
              <a:rPr lang="en-US" altLang="zh-CN" sz="2800" dirty="0" smtClean="0">
                <a:ea typeface="SimSun" panose="02010600030101010101" pitchFamily="2" charset="-122"/>
              </a:rPr>
              <a:t>Reject null hypothesis</a:t>
            </a:r>
            <a:endParaRPr lang="en-US" altLang="zh-CN" sz="2800" dirty="0">
              <a:ea typeface="SimSun" panose="02010600030101010101" pitchFamily="2" charset="-122"/>
            </a:endParaRPr>
          </a:p>
        </p:txBody>
      </p:sp>
      <p:sp>
        <p:nvSpPr>
          <p:cNvPr id="55307" name="TextBox 11"/>
          <p:cNvSpPr txBox="1">
            <a:spLocks noChangeArrowheads="1"/>
          </p:cNvSpPr>
          <p:nvPr/>
        </p:nvSpPr>
        <p:spPr bwMode="auto">
          <a:xfrm>
            <a:off x="533400" y="4527907"/>
            <a:ext cx="327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Avg           41.1     62.5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297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 dirty="0" smtClean="0">
                <a:ea typeface="SimSun" panose="02010600030101010101" pitchFamily="2" charset="-122"/>
              </a:rPr>
              <a:t>T-test Python</a:t>
            </a:r>
          </a:p>
        </p:txBody>
      </p:sp>
      <p:sp>
        <p:nvSpPr>
          <p:cNvPr id="55304" name="Text Box 9"/>
          <p:cNvSpPr txBox="1">
            <a:spLocks noChangeArrowheads="1"/>
          </p:cNvSpPr>
          <p:nvPr/>
        </p:nvSpPr>
        <p:spPr bwMode="auto">
          <a:xfrm>
            <a:off x="457199" y="1607614"/>
            <a:ext cx="7626927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zh-CN" sz="2400" dirty="0">
                <a:solidFill>
                  <a:srgbClr val="5B8693"/>
                </a:solidFill>
                <a:ea typeface="SimSun" panose="02010600030101010101" pitchFamily="2" charset="-122"/>
              </a:rPr>
              <a:t>import </a:t>
            </a:r>
            <a:r>
              <a:rPr lang="en-US" altLang="zh-CN" sz="2400" dirty="0" err="1">
                <a:solidFill>
                  <a:srgbClr val="5B8693"/>
                </a:solidFill>
                <a:ea typeface="SimSun" panose="02010600030101010101" pitchFamily="2" charset="-122"/>
              </a:rPr>
              <a:t>scipy.stats</a:t>
            </a:r>
            <a:r>
              <a:rPr lang="en-US" altLang="zh-CN" sz="2400" dirty="0">
                <a:solidFill>
                  <a:srgbClr val="5B8693"/>
                </a:solidFill>
                <a:ea typeface="SimSun" panose="02010600030101010101" pitchFamily="2" charset="-122"/>
              </a:rPr>
              <a:t> as stats</a:t>
            </a:r>
          </a:p>
          <a:p>
            <a:pPr>
              <a:spcBef>
                <a:spcPts val="0"/>
              </a:spcBef>
            </a:pPr>
            <a:r>
              <a:rPr lang="en-US" altLang="zh-CN" sz="2400" dirty="0">
                <a:solidFill>
                  <a:srgbClr val="5B8693"/>
                </a:solidFill>
                <a:ea typeface="SimSun" panose="02010600030101010101" pitchFamily="2" charset="-122"/>
              </a:rPr>
              <a:t>import </a:t>
            </a:r>
            <a:r>
              <a:rPr lang="en-US" altLang="zh-CN" sz="2400" dirty="0" err="1">
                <a:solidFill>
                  <a:srgbClr val="5B8693"/>
                </a:solidFill>
                <a:ea typeface="SimSun" panose="02010600030101010101" pitchFamily="2" charset="-122"/>
              </a:rPr>
              <a:t>numpy</a:t>
            </a:r>
            <a:r>
              <a:rPr lang="en-US" altLang="zh-CN" sz="2400" dirty="0">
                <a:solidFill>
                  <a:srgbClr val="5B8693"/>
                </a:solidFill>
                <a:ea typeface="SimSun" panose="02010600030101010101" pitchFamily="2" charset="-122"/>
              </a:rPr>
              <a:t> as np</a:t>
            </a:r>
          </a:p>
          <a:p>
            <a:pPr>
              <a:spcBef>
                <a:spcPts val="0"/>
              </a:spcBef>
            </a:pPr>
            <a:r>
              <a:rPr lang="en-US" altLang="zh-CN" sz="2400" dirty="0">
                <a:solidFill>
                  <a:srgbClr val="5B8693"/>
                </a:solidFill>
                <a:ea typeface="SimSun" panose="02010600030101010101" pitchFamily="2" charset="-122"/>
              </a:rPr>
              <a:t>sample1 = </a:t>
            </a:r>
            <a:r>
              <a:rPr lang="en-US" altLang="zh-CN" sz="2400" dirty="0" err="1">
                <a:solidFill>
                  <a:srgbClr val="5B8693"/>
                </a:solidFill>
                <a:ea typeface="SimSun" panose="02010600030101010101" pitchFamily="2" charset="-122"/>
              </a:rPr>
              <a:t>np.random.randn</a:t>
            </a:r>
            <a:r>
              <a:rPr lang="en-US" altLang="zh-CN" sz="2400" dirty="0">
                <a:solidFill>
                  <a:srgbClr val="5B8693"/>
                </a:solidFill>
                <a:ea typeface="SimSun" panose="02010600030101010101" pitchFamily="2" charset="-122"/>
              </a:rPr>
              <a:t>(10, 1)</a:t>
            </a:r>
          </a:p>
          <a:p>
            <a:pPr>
              <a:spcBef>
                <a:spcPts val="0"/>
              </a:spcBef>
            </a:pPr>
            <a:r>
              <a:rPr lang="en-US" altLang="zh-CN" sz="2400" dirty="0">
                <a:solidFill>
                  <a:srgbClr val="5B8693"/>
                </a:solidFill>
                <a:ea typeface="SimSun" panose="02010600030101010101" pitchFamily="2" charset="-122"/>
              </a:rPr>
              <a:t>sample2 = 1 + </a:t>
            </a:r>
            <a:r>
              <a:rPr lang="en-US" altLang="zh-CN" sz="2400" dirty="0" err="1">
                <a:solidFill>
                  <a:srgbClr val="5B8693"/>
                </a:solidFill>
                <a:ea typeface="SimSun" panose="02010600030101010101" pitchFamily="2" charset="-122"/>
              </a:rPr>
              <a:t>np.random.randn</a:t>
            </a:r>
            <a:r>
              <a:rPr lang="en-US" altLang="zh-CN" sz="2400" dirty="0">
                <a:solidFill>
                  <a:srgbClr val="5B8693"/>
                </a:solidFill>
                <a:ea typeface="SimSun" panose="02010600030101010101" pitchFamily="2" charset="-122"/>
              </a:rPr>
              <a:t>(10, 1)</a:t>
            </a:r>
          </a:p>
          <a:p>
            <a:pPr>
              <a:spcBef>
                <a:spcPts val="0"/>
              </a:spcBef>
            </a:pPr>
            <a:r>
              <a:rPr lang="en-US" altLang="zh-CN" sz="2400" dirty="0" err="1">
                <a:solidFill>
                  <a:srgbClr val="5B8693"/>
                </a:solidFill>
                <a:ea typeface="SimSun" panose="02010600030101010101" pitchFamily="2" charset="-122"/>
              </a:rPr>
              <a:t>t_stat</a:t>
            </a:r>
            <a:r>
              <a:rPr lang="en-US" altLang="zh-CN" sz="2400" dirty="0">
                <a:solidFill>
                  <a:srgbClr val="5B8693"/>
                </a:solidFill>
                <a:ea typeface="SimSun" panose="02010600030101010101" pitchFamily="2" charset="-122"/>
              </a:rPr>
              <a:t>, </a:t>
            </a:r>
            <a:r>
              <a:rPr lang="en-US" altLang="zh-CN" sz="2400" dirty="0" err="1">
                <a:solidFill>
                  <a:srgbClr val="5B8693"/>
                </a:solidFill>
                <a:ea typeface="SimSun" panose="02010600030101010101" pitchFamily="2" charset="-122"/>
              </a:rPr>
              <a:t>p_val</a:t>
            </a:r>
            <a:r>
              <a:rPr lang="en-US" altLang="zh-CN" sz="2400" dirty="0">
                <a:solidFill>
                  <a:srgbClr val="5B8693"/>
                </a:solidFill>
                <a:ea typeface="SimSun" panose="02010600030101010101" pitchFamily="2" charset="-122"/>
              </a:rPr>
              <a:t> = </a:t>
            </a:r>
            <a:r>
              <a:rPr lang="en-US" altLang="zh-CN" sz="2400" dirty="0" err="1">
                <a:solidFill>
                  <a:srgbClr val="5B8693"/>
                </a:solidFill>
                <a:ea typeface="SimSun" panose="02010600030101010101" pitchFamily="2" charset="-122"/>
              </a:rPr>
              <a:t>stats.ttest_ind</a:t>
            </a:r>
            <a:r>
              <a:rPr lang="en-US" altLang="zh-CN" sz="2400" dirty="0">
                <a:solidFill>
                  <a:srgbClr val="5B8693"/>
                </a:solidFill>
                <a:ea typeface="SimSun" panose="02010600030101010101" pitchFamily="2" charset="-122"/>
              </a:rPr>
              <a:t>(sample1, sample2, </a:t>
            </a:r>
            <a:r>
              <a:rPr lang="en-US" altLang="zh-CN" sz="2400" dirty="0" err="1">
                <a:solidFill>
                  <a:srgbClr val="5B8693"/>
                </a:solidFill>
                <a:ea typeface="SimSun" panose="02010600030101010101" pitchFamily="2" charset="-122"/>
              </a:rPr>
              <a:t>equal_var</a:t>
            </a:r>
            <a:r>
              <a:rPr lang="en-US" altLang="zh-CN" sz="2400" dirty="0">
                <a:solidFill>
                  <a:srgbClr val="5B8693"/>
                </a:solidFill>
                <a:ea typeface="SimSun" panose="02010600030101010101" pitchFamily="2" charset="-122"/>
              </a:rPr>
              <a:t>=False)</a:t>
            </a:r>
          </a:p>
          <a:p>
            <a:pPr>
              <a:spcBef>
                <a:spcPts val="0"/>
              </a:spcBef>
            </a:pPr>
            <a:r>
              <a:rPr lang="en-US" altLang="zh-CN" sz="2400" dirty="0">
                <a:solidFill>
                  <a:srgbClr val="5B8693"/>
                </a:solidFill>
                <a:ea typeface="SimSun" panose="02010600030101010101" pitchFamily="2" charset="-122"/>
              </a:rPr>
              <a:t>print(</a:t>
            </a:r>
            <a:r>
              <a:rPr lang="en-US" altLang="zh-CN" sz="2400" dirty="0" err="1">
                <a:solidFill>
                  <a:srgbClr val="5B8693"/>
                </a:solidFill>
                <a:ea typeface="SimSun" panose="02010600030101010101" pitchFamily="2" charset="-122"/>
              </a:rPr>
              <a:t>t_stat</a:t>
            </a:r>
            <a:r>
              <a:rPr lang="en-US" altLang="zh-CN" sz="2400" dirty="0">
                <a:solidFill>
                  <a:srgbClr val="5B8693"/>
                </a:solidFill>
                <a:ea typeface="SimSun" panose="02010600030101010101" pitchFamily="2" charset="-122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altLang="zh-CN" sz="2400" dirty="0">
                <a:solidFill>
                  <a:srgbClr val="5B8693"/>
                </a:solidFill>
                <a:ea typeface="SimSun" panose="02010600030101010101" pitchFamily="2" charset="-122"/>
              </a:rPr>
              <a:t>print(</a:t>
            </a:r>
            <a:r>
              <a:rPr lang="en-US" altLang="zh-CN" sz="2400" dirty="0" err="1">
                <a:solidFill>
                  <a:srgbClr val="5B8693"/>
                </a:solidFill>
                <a:ea typeface="SimSun" panose="02010600030101010101" pitchFamily="2" charset="-122"/>
              </a:rPr>
              <a:t>p_val</a:t>
            </a:r>
            <a:r>
              <a:rPr lang="en-US" altLang="zh-CN" sz="2400" dirty="0" smtClean="0">
                <a:solidFill>
                  <a:srgbClr val="5B8693"/>
                </a:solidFill>
                <a:ea typeface="SimSun" panose="02010600030101010101" pitchFamily="2" charset="-122"/>
              </a:rPr>
              <a:t>)</a:t>
            </a:r>
          </a:p>
          <a:p>
            <a:pPr>
              <a:spcBef>
                <a:spcPts val="0"/>
              </a:spcBef>
            </a:pPr>
            <a:endParaRPr lang="en-US" altLang="zh-CN" sz="2000" dirty="0">
              <a:solidFill>
                <a:srgbClr val="5B8693"/>
              </a:solidFill>
              <a:ea typeface="SimSun" panose="02010600030101010101" pitchFamily="2" charset="-122"/>
              <a:sym typeface="Symbol" panose="05050102010706020507" pitchFamily="18" charset="2"/>
            </a:endParaRPr>
          </a:p>
          <a:p>
            <a:pPr>
              <a:spcBef>
                <a:spcPts val="0"/>
              </a:spcBef>
            </a:pPr>
            <a:endParaRPr lang="en-US" altLang="zh-CN" sz="2000" dirty="0">
              <a:solidFill>
                <a:srgbClr val="5B8693"/>
              </a:solidFill>
              <a:ea typeface="SimSun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864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695325"/>
            <a:ext cx="7886700" cy="72477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PMingLiU" panose="02020500000000000000" pitchFamily="18" charset="-120"/>
              </a:rPr>
              <a:t>Why System Evaluation?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586204"/>
            <a:ext cx="8153400" cy="434498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2800" dirty="0" smtClean="0">
                <a:ea typeface="PMingLiU" panose="02020500000000000000" pitchFamily="18" charset="-120"/>
              </a:rPr>
              <a:t>There are many models/ algorithms/ systems, which one is the best?</a:t>
            </a:r>
          </a:p>
          <a:p>
            <a:pPr eaLnBrk="1" hangingPunct="1"/>
            <a:r>
              <a:rPr lang="en-US" altLang="zh-TW" sz="2800" dirty="0" smtClean="0">
                <a:ea typeface="PMingLiU" panose="02020500000000000000" pitchFamily="18" charset="-120"/>
              </a:rPr>
              <a:t>What is the best component for:</a:t>
            </a:r>
          </a:p>
          <a:p>
            <a:pPr lvl="1" eaLnBrk="1" hangingPunct="1"/>
            <a:r>
              <a:rPr lang="en-US" altLang="zh-TW" sz="2000" dirty="0" smtClean="0">
                <a:ea typeface="PMingLiU" panose="02020500000000000000" pitchFamily="18" charset="-120"/>
              </a:rPr>
              <a:t>similarity function (cosine, correlation,</a:t>
            </a:r>
            <a:r>
              <a:rPr lang="en-US" altLang="zh-TW" sz="2000" dirty="0" smtClean="0">
                <a:latin typeface="Arial" panose="020B0604020202020204" pitchFamily="34" charset="0"/>
                <a:ea typeface="PMingLiU" panose="02020500000000000000" pitchFamily="18" charset="-120"/>
              </a:rPr>
              <a:t>…</a:t>
            </a:r>
            <a:r>
              <a:rPr lang="en-US" altLang="zh-TW" sz="2000" dirty="0" smtClean="0">
                <a:ea typeface="PMingLiU" panose="02020500000000000000" pitchFamily="18" charset="-120"/>
              </a:rPr>
              <a:t>)</a:t>
            </a:r>
          </a:p>
          <a:p>
            <a:pPr lvl="1" eaLnBrk="1" hangingPunct="1"/>
            <a:r>
              <a:rPr lang="en-US" altLang="zh-TW" sz="2000" dirty="0" smtClean="0">
                <a:ea typeface="PMingLiU" panose="02020500000000000000" pitchFamily="18" charset="-120"/>
              </a:rPr>
              <a:t>Term selection (</a:t>
            </a:r>
            <a:r>
              <a:rPr lang="en-US" altLang="zh-TW" sz="2000" dirty="0" err="1" smtClean="0">
                <a:ea typeface="PMingLiU" panose="02020500000000000000" pitchFamily="18" charset="-120"/>
              </a:rPr>
              <a:t>stopword</a:t>
            </a:r>
            <a:r>
              <a:rPr lang="en-US" altLang="zh-TW" sz="2000" dirty="0" smtClean="0">
                <a:ea typeface="PMingLiU" panose="02020500000000000000" pitchFamily="18" charset="-120"/>
              </a:rPr>
              <a:t> removal, stemming</a:t>
            </a:r>
            <a:r>
              <a:rPr lang="en-US" altLang="zh-TW" sz="2000" dirty="0" smtClean="0">
                <a:latin typeface="Arial" panose="020B0604020202020204" pitchFamily="34" charset="0"/>
                <a:ea typeface="PMingLiU" panose="02020500000000000000" pitchFamily="18" charset="-120"/>
              </a:rPr>
              <a:t>…</a:t>
            </a:r>
            <a:r>
              <a:rPr lang="en-US" altLang="zh-TW" sz="2000" dirty="0" smtClean="0">
                <a:ea typeface="PMingLiU" panose="02020500000000000000" pitchFamily="18" charset="-120"/>
              </a:rPr>
              <a:t>)</a:t>
            </a:r>
          </a:p>
          <a:p>
            <a:pPr lvl="1" eaLnBrk="1" hangingPunct="1"/>
            <a:r>
              <a:rPr lang="en-US" altLang="zh-TW" sz="2000" dirty="0" smtClean="0">
                <a:ea typeface="PMingLiU" panose="02020500000000000000" pitchFamily="18" charset="-120"/>
              </a:rPr>
              <a:t>Term weighting (TF, TF-IDF,</a:t>
            </a:r>
            <a:r>
              <a:rPr lang="en-US" altLang="zh-TW" sz="2000" dirty="0" smtClean="0">
                <a:latin typeface="Arial" panose="020B0604020202020204" pitchFamily="34" charset="0"/>
                <a:ea typeface="PMingLiU" panose="02020500000000000000" pitchFamily="18" charset="-120"/>
              </a:rPr>
              <a:t>…</a:t>
            </a:r>
            <a:r>
              <a:rPr lang="en-US" altLang="zh-TW" sz="2000" dirty="0" smtClean="0">
                <a:ea typeface="PMingLiU" panose="02020500000000000000" pitchFamily="18" charset="-120"/>
              </a:rPr>
              <a:t>)</a:t>
            </a:r>
          </a:p>
          <a:p>
            <a:pPr eaLnBrk="1" hangingPunct="1"/>
            <a:r>
              <a:rPr lang="en-US" altLang="zh-TW" sz="2800" dirty="0" smtClean="0">
                <a:ea typeface="PMingLiU" panose="02020500000000000000" pitchFamily="18" charset="-120"/>
              </a:rPr>
              <a:t>How far down the list will a user need to look to find some/all relevant documents in text retrieval?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59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54" name="Object 2"/>
          <p:cNvGraphicFramePr>
            <a:graphicFrameLocks noChangeAspect="1"/>
          </p:cNvGraphicFramePr>
          <p:nvPr>
            <p:extLst/>
          </p:nvPr>
        </p:nvGraphicFramePr>
        <p:xfrm>
          <a:off x="584200" y="4524375"/>
          <a:ext cx="64770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4" imgW="3085920" imgH="419040" progId="Equation.3">
                  <p:embed/>
                </p:oleObj>
              </mc:Choice>
              <mc:Fallback>
                <p:oleObj name="Equation" r:id="rId4" imgW="30859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4524375"/>
                        <a:ext cx="6477000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5" name="Object 3"/>
          <p:cNvGraphicFramePr>
            <a:graphicFrameLocks noChangeAspect="1"/>
          </p:cNvGraphicFramePr>
          <p:nvPr>
            <p:extLst/>
          </p:nvPr>
        </p:nvGraphicFramePr>
        <p:xfrm>
          <a:off x="584200" y="5505450"/>
          <a:ext cx="67818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Equation" r:id="rId6" imgW="3378200" imgH="419100" progId="Equation.3">
                  <p:embed/>
                </p:oleObj>
              </mc:Choice>
              <mc:Fallback>
                <p:oleObj name="Equation" r:id="rId6" imgW="33782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5505450"/>
                        <a:ext cx="678180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29"/>
          <p:cNvSpPr>
            <a:spLocks noGrp="1" noChangeArrowheads="1"/>
          </p:cNvSpPr>
          <p:nvPr>
            <p:ph type="title"/>
          </p:nvPr>
        </p:nvSpPr>
        <p:spPr>
          <a:xfrm>
            <a:off x="451368" y="647700"/>
            <a:ext cx="7886700" cy="7254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PMingLiU" panose="02020500000000000000" pitchFamily="18" charset="-120"/>
              </a:rPr>
              <a:t>Precision and Recall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228850" y="1505129"/>
            <a:ext cx="3830041" cy="2584271"/>
            <a:chOff x="1981200" y="1447800"/>
            <a:chExt cx="6553200" cy="4724400"/>
          </a:xfrm>
        </p:grpSpPr>
        <p:sp>
          <p:nvSpPr>
            <p:cNvPr id="22" name="Rectangle 3"/>
            <p:cNvSpPr>
              <a:spLocks noChangeArrowheads="1"/>
            </p:cNvSpPr>
            <p:nvPr/>
          </p:nvSpPr>
          <p:spPr bwMode="auto">
            <a:xfrm>
              <a:off x="1981200" y="1447800"/>
              <a:ext cx="6553200" cy="4724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4"/>
            <p:cNvSpPr>
              <a:spLocks noChangeArrowheads="1"/>
            </p:cNvSpPr>
            <p:nvPr/>
          </p:nvSpPr>
          <p:spPr bwMode="auto">
            <a:xfrm>
              <a:off x="2895600" y="2286000"/>
              <a:ext cx="3048000" cy="3048000"/>
            </a:xfrm>
            <a:prstGeom prst="ellipse">
              <a:avLst/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5"/>
            <p:cNvSpPr>
              <a:spLocks noChangeArrowheads="1"/>
            </p:cNvSpPr>
            <p:nvPr/>
          </p:nvSpPr>
          <p:spPr bwMode="auto">
            <a:xfrm>
              <a:off x="4419600" y="2286000"/>
              <a:ext cx="3048000" cy="30480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6"/>
            <p:cNvSpPr txBox="1">
              <a:spLocks noChangeArrowheads="1"/>
            </p:cNvSpPr>
            <p:nvPr/>
          </p:nvSpPr>
          <p:spPr bwMode="auto">
            <a:xfrm>
              <a:off x="2835453" y="3618127"/>
              <a:ext cx="1410317" cy="506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 b="1" dirty="0">
                  <a:latin typeface="Arial" panose="020B0604020202020204" pitchFamily="34" charset="0"/>
                </a:rPr>
                <a:t>Relevant</a:t>
              </a:r>
            </a:p>
          </p:txBody>
        </p:sp>
        <p:sp>
          <p:nvSpPr>
            <p:cNvPr id="26" name="Text Box 7"/>
            <p:cNvSpPr txBox="1">
              <a:spLocks noChangeArrowheads="1"/>
            </p:cNvSpPr>
            <p:nvPr/>
          </p:nvSpPr>
          <p:spPr bwMode="auto">
            <a:xfrm>
              <a:off x="6043110" y="3629445"/>
              <a:ext cx="1511797" cy="506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 b="1" dirty="0">
                  <a:latin typeface="Arial" panose="020B0604020202020204" pitchFamily="34" charset="0"/>
                </a:rPr>
                <a:t>Retrieved</a:t>
              </a:r>
            </a:p>
          </p:txBody>
        </p:sp>
        <p:sp>
          <p:nvSpPr>
            <p:cNvPr id="27" name="Text Box 8"/>
            <p:cNvSpPr txBox="1">
              <a:spLocks noChangeArrowheads="1"/>
            </p:cNvSpPr>
            <p:nvPr/>
          </p:nvSpPr>
          <p:spPr bwMode="auto">
            <a:xfrm>
              <a:off x="4365783" y="3290298"/>
              <a:ext cx="1637963" cy="843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 b="1" dirty="0">
                  <a:latin typeface="Arial" panose="020B0604020202020204" pitchFamily="34" charset="0"/>
                </a:rPr>
                <a:t>Relevant +</a:t>
              </a:r>
            </a:p>
            <a:p>
              <a:r>
                <a:rPr lang="en-US" altLang="en-US" sz="1200" b="1" dirty="0">
                  <a:latin typeface="Arial" panose="020B0604020202020204" pitchFamily="34" charset="0"/>
                </a:rPr>
                <a:t>Retrieved</a:t>
              </a:r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3217945" y="5499905"/>
              <a:ext cx="3933635" cy="506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 b="1" dirty="0">
                  <a:latin typeface="Arial" panose="020B0604020202020204" pitchFamily="34" charset="0"/>
                </a:rPr>
                <a:t>Not Relevant + Not Retrieved</a:t>
              </a:r>
            </a:p>
          </p:txBody>
        </p:sp>
      </p:grp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6058891" y="1554868"/>
            <a:ext cx="190468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1" dirty="0">
                <a:latin typeface="Arial" panose="020B0604020202020204" pitchFamily="34" charset="0"/>
              </a:rPr>
              <a:t>Space of all documents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5063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9"/>
          <p:cNvSpPr>
            <a:spLocks noGrp="1" noChangeArrowheads="1"/>
          </p:cNvSpPr>
          <p:nvPr>
            <p:ph type="title"/>
          </p:nvPr>
        </p:nvSpPr>
        <p:spPr>
          <a:xfrm>
            <a:off x="451368" y="647700"/>
            <a:ext cx="7886700" cy="7254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PMingLiU" panose="02020500000000000000" pitchFamily="18" charset="-120"/>
              </a:rPr>
              <a:t>Confusion Matrix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graphicFrame>
        <p:nvGraphicFramePr>
          <p:cNvPr id="1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260545"/>
              </p:ext>
            </p:extLst>
          </p:nvPr>
        </p:nvGraphicFramePr>
        <p:xfrm>
          <a:off x="2422525" y="5081652"/>
          <a:ext cx="4343400" cy="1639824"/>
        </p:xfrm>
        <a:graphic>
          <a:graphicData uri="http://schemas.openxmlformats.org/drawingml/2006/table">
            <a:tbl>
              <a:tblPr/>
              <a:tblGrid>
                <a:gridCol w="1751701"/>
                <a:gridCol w="1167801"/>
                <a:gridCol w="1423898"/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Actual: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Positive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Actual: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Predicted: 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Positive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tp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fp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Predicted: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Negative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666750" y="1504950"/>
            <a:ext cx="7854950" cy="44069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400" dirty="0"/>
              <a:t>A confusion matrix is a table that is often used to </a:t>
            </a:r>
            <a:r>
              <a:rPr lang="en-US" sz="2400" b="1" dirty="0"/>
              <a:t>describe the performance of a classification model</a:t>
            </a:r>
            <a:r>
              <a:rPr lang="en-US" sz="2400" dirty="0"/>
              <a:t> (or "classifier") on a set of test </a:t>
            </a:r>
            <a:r>
              <a:rPr lang="en-US" sz="2400" dirty="0" smtClean="0"/>
              <a:t>data</a:t>
            </a:r>
            <a:endParaRPr lang="en-US" altLang="zh-TW" sz="2400" dirty="0">
              <a:ea typeface="PMingLiU" panose="02020500000000000000" pitchFamily="18" charset="-120"/>
            </a:endParaRPr>
          </a:p>
          <a:p>
            <a:r>
              <a:rPr lang="en-US" sz="2400" dirty="0"/>
              <a:t>true positives (TP): These are cases in which we predicted </a:t>
            </a:r>
            <a:r>
              <a:rPr lang="en-US" sz="2400" dirty="0" smtClean="0"/>
              <a:t>positive </a:t>
            </a:r>
            <a:r>
              <a:rPr lang="en-US" sz="2400" dirty="0"/>
              <a:t>(they have the disease), and they do have the disease.</a:t>
            </a:r>
          </a:p>
          <a:p>
            <a:r>
              <a:rPr lang="en-US" sz="2400" dirty="0"/>
              <a:t>true negatives (TN): We predicted </a:t>
            </a:r>
            <a:r>
              <a:rPr lang="en-US" sz="2400" dirty="0" smtClean="0"/>
              <a:t>negative, </a:t>
            </a:r>
            <a:r>
              <a:rPr lang="en-US" sz="2400" dirty="0"/>
              <a:t>and they don't have the disease.</a:t>
            </a:r>
          </a:p>
          <a:p>
            <a:r>
              <a:rPr lang="en-US" sz="2400" dirty="0"/>
              <a:t>false positives (FP): We predicted </a:t>
            </a:r>
            <a:r>
              <a:rPr lang="en-US" sz="2400" dirty="0" smtClean="0"/>
              <a:t>positive, </a:t>
            </a:r>
            <a:r>
              <a:rPr lang="en-US" sz="2400" dirty="0"/>
              <a:t>but they don't actually have the disease. (Also known as a "Type I error.")</a:t>
            </a:r>
          </a:p>
          <a:p>
            <a:r>
              <a:rPr lang="en-US" sz="2400" dirty="0"/>
              <a:t>false negatives (FN): We predicted </a:t>
            </a:r>
            <a:r>
              <a:rPr lang="en-US" sz="2400" dirty="0" smtClean="0"/>
              <a:t>negative, </a:t>
            </a:r>
            <a:r>
              <a:rPr lang="en-US" sz="2400" dirty="0"/>
              <a:t>but they actually do have the disease. (Also known as a "Type II error.")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altLang="zh-TW" sz="2400" dirty="0" smtClean="0">
                <a:ea typeface="PMingLiU" panose="02020500000000000000" pitchFamily="18" charset="-120"/>
              </a:rPr>
              <a:t/>
            </a:r>
            <a:br>
              <a:rPr lang="en-US" altLang="zh-TW" sz="2400" dirty="0" smtClean="0">
                <a:ea typeface="PMingLiU" panose="02020500000000000000" pitchFamily="18" charset="-120"/>
              </a:rPr>
            </a:br>
            <a:r>
              <a:rPr lang="en-US" altLang="zh-TW" sz="2400" dirty="0" smtClean="0">
                <a:ea typeface="PMingLiU" panose="02020500000000000000" pitchFamily="18" charset="-120"/>
              </a:rPr>
              <a:t/>
            </a:r>
            <a:br>
              <a:rPr lang="en-US" altLang="zh-TW" sz="2400" dirty="0" smtClean="0">
                <a:ea typeface="PMingLiU" panose="02020500000000000000" pitchFamily="18" charset="-120"/>
              </a:rPr>
            </a:br>
            <a:endParaRPr lang="en-US" altLang="zh-TW" sz="2400" dirty="0" smtClean="0">
              <a:ea typeface="PMingLiU" panose="02020500000000000000" pitchFamily="18" charset="-120"/>
            </a:endParaRPr>
          </a:p>
          <a:p>
            <a:pPr lvl="1" fontAlgn="auto">
              <a:spcAft>
                <a:spcPts val="0"/>
              </a:spcAft>
            </a:pPr>
            <a:endParaRPr lang="en-US" altLang="zh-TW" sz="2400" dirty="0" smtClean="0"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68199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26293"/>
            <a:ext cx="7886700" cy="576264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TW" sz="3600" dirty="0" smtClean="0">
                <a:ea typeface="PMingLiU" panose="02020500000000000000" pitchFamily="18" charset="-120"/>
              </a:rPr>
              <a:t>Precision and Recall in Text </a:t>
            </a:r>
            <a:r>
              <a:rPr lang="en-US" altLang="zh-TW" sz="3600" dirty="0" smtClean="0">
                <a:ea typeface="PMingLiU" panose="02020500000000000000" pitchFamily="18" charset="-120"/>
              </a:rPr>
              <a:t>Retrieval</a:t>
            </a:r>
            <a:endParaRPr lang="en-US" altLang="zh-TW" sz="3600" dirty="0" smtClean="0">
              <a:ea typeface="PMingLiU" panose="02020500000000000000" pitchFamily="18" charset="-120"/>
            </a:endParaRP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1504950"/>
            <a:ext cx="7854950" cy="44069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200" dirty="0" smtClean="0">
                <a:ea typeface="PMingLiU" panose="02020500000000000000" pitchFamily="18" charset="-120"/>
              </a:rPr>
              <a:t>Precision</a:t>
            </a:r>
          </a:p>
          <a:p>
            <a:pPr lvl="1" eaLnBrk="1" hangingPunct="1"/>
            <a:r>
              <a:rPr lang="en-US" altLang="zh-TW" sz="2400" dirty="0" smtClean="0">
                <a:ea typeface="PMingLiU" panose="02020500000000000000" pitchFamily="18" charset="-120"/>
              </a:rPr>
              <a:t>The ability to retrieve</a:t>
            </a:r>
            <a:r>
              <a:rPr lang="en-US" altLang="zh-TW" sz="2400" b="1" i="1" dirty="0" smtClean="0">
                <a:ea typeface="PMingLiU" panose="02020500000000000000" pitchFamily="18" charset="-120"/>
              </a:rPr>
              <a:t> </a:t>
            </a:r>
            <a:r>
              <a:rPr lang="en-US" altLang="zh-TW" sz="2400" dirty="0" smtClean="0">
                <a:ea typeface="PMingLiU" panose="02020500000000000000" pitchFamily="18" charset="-120"/>
              </a:rPr>
              <a:t>top-ranked documents that are mostly relevant.</a:t>
            </a:r>
          </a:p>
          <a:p>
            <a:pPr lvl="1"/>
            <a:r>
              <a:rPr lang="en-US" altLang="en-US" sz="2400" dirty="0">
                <a:ea typeface="ＭＳ Ｐゴシック" charset="-128"/>
              </a:rPr>
              <a:t>Precision P = </a:t>
            </a:r>
            <a:r>
              <a:rPr lang="en-US" altLang="en-US" sz="2400" dirty="0" err="1">
                <a:ea typeface="ＭＳ Ｐゴシック" charset="-128"/>
              </a:rPr>
              <a:t>tp</a:t>
            </a:r>
            <a:r>
              <a:rPr lang="en-US" altLang="en-US" sz="2400" dirty="0">
                <a:ea typeface="ＭＳ Ｐゴシック" charset="-128"/>
              </a:rPr>
              <a:t>/(</a:t>
            </a:r>
            <a:r>
              <a:rPr lang="en-US" altLang="en-US" sz="2400" dirty="0" err="1">
                <a:ea typeface="ＭＳ Ｐゴシック" charset="-128"/>
              </a:rPr>
              <a:t>tp</a:t>
            </a:r>
            <a:r>
              <a:rPr lang="en-US" altLang="en-US" sz="2400" dirty="0">
                <a:ea typeface="ＭＳ Ｐゴシック" charset="-128"/>
              </a:rPr>
              <a:t> + </a:t>
            </a:r>
            <a:r>
              <a:rPr lang="en-US" altLang="en-US" sz="2400" dirty="0" err="1">
                <a:ea typeface="ＭＳ Ｐゴシック" charset="-128"/>
              </a:rPr>
              <a:t>fp</a:t>
            </a:r>
            <a:r>
              <a:rPr lang="en-US" altLang="en-US" sz="2400" dirty="0" smtClean="0">
                <a:ea typeface="ＭＳ Ｐゴシック" charset="-128"/>
              </a:rPr>
              <a:t>)</a:t>
            </a:r>
            <a:endParaRPr lang="en-US" altLang="zh-TW" sz="2400" dirty="0" smtClean="0">
              <a:ea typeface="PMingLiU" panose="02020500000000000000" pitchFamily="18" charset="-120"/>
            </a:endParaRPr>
          </a:p>
          <a:p>
            <a:pPr eaLnBrk="1" hangingPunct="1"/>
            <a:r>
              <a:rPr lang="en-US" altLang="zh-TW" sz="3200" dirty="0" smtClean="0">
                <a:ea typeface="PMingLiU" panose="02020500000000000000" pitchFamily="18" charset="-120"/>
              </a:rPr>
              <a:t>Recall</a:t>
            </a:r>
          </a:p>
          <a:p>
            <a:pPr lvl="1" eaLnBrk="1" hangingPunct="1"/>
            <a:r>
              <a:rPr lang="en-US" altLang="zh-TW" sz="2400" dirty="0" smtClean="0">
                <a:ea typeface="PMingLiU" panose="02020500000000000000" pitchFamily="18" charset="-120"/>
              </a:rPr>
              <a:t>The ability of the search to find </a:t>
            </a:r>
            <a:r>
              <a:rPr lang="en-US" altLang="zh-TW" sz="2400" b="1" i="1" dirty="0" smtClean="0">
                <a:ea typeface="PMingLiU" panose="02020500000000000000" pitchFamily="18" charset="-120"/>
              </a:rPr>
              <a:t>all</a:t>
            </a:r>
            <a:r>
              <a:rPr lang="en-US" altLang="zh-TW" sz="2400" dirty="0" smtClean="0">
                <a:ea typeface="PMingLiU" panose="02020500000000000000" pitchFamily="18" charset="-120"/>
              </a:rPr>
              <a:t> of the relevant items in the corpus.</a:t>
            </a:r>
          </a:p>
          <a:p>
            <a:pPr lvl="1"/>
            <a:r>
              <a:rPr lang="en-US" altLang="en-US" sz="2400" dirty="0" smtClean="0">
                <a:ea typeface="ＭＳ Ｐゴシック" charset="-128"/>
              </a:rPr>
              <a:t>Recall  </a:t>
            </a:r>
            <a:r>
              <a:rPr lang="en-US" altLang="en-US" sz="1600" dirty="0" smtClean="0">
                <a:ea typeface="ＭＳ Ｐゴシック" charset="-128"/>
              </a:rPr>
              <a:t> </a:t>
            </a:r>
            <a:r>
              <a:rPr lang="en-US" altLang="en-US" sz="2400" dirty="0" smtClean="0">
                <a:ea typeface="ＭＳ Ｐゴシック" charset="-128"/>
              </a:rPr>
              <a:t>   </a:t>
            </a:r>
            <a:r>
              <a:rPr lang="en-US" altLang="en-US" sz="2400" dirty="0">
                <a:ea typeface="ＭＳ Ｐゴシック" charset="-128"/>
              </a:rPr>
              <a:t>R = </a:t>
            </a:r>
            <a:r>
              <a:rPr lang="en-US" altLang="en-US" sz="2400" dirty="0" err="1">
                <a:ea typeface="ＭＳ Ｐゴシック" charset="-128"/>
              </a:rPr>
              <a:t>tp</a:t>
            </a:r>
            <a:r>
              <a:rPr lang="en-US" altLang="en-US" sz="2400" dirty="0">
                <a:ea typeface="ＭＳ Ｐゴシック" charset="-128"/>
              </a:rPr>
              <a:t>/(</a:t>
            </a:r>
            <a:r>
              <a:rPr lang="en-US" altLang="en-US" sz="2400" dirty="0" err="1">
                <a:ea typeface="ＭＳ Ｐゴシック" charset="-128"/>
              </a:rPr>
              <a:t>tp</a:t>
            </a:r>
            <a:r>
              <a:rPr lang="en-US" altLang="en-US" sz="2400" dirty="0">
                <a:ea typeface="ＭＳ Ｐゴシック" charset="-128"/>
              </a:rPr>
              <a:t> + </a:t>
            </a:r>
            <a:r>
              <a:rPr lang="en-US" altLang="en-US" sz="2400" dirty="0" err="1">
                <a:ea typeface="ＭＳ Ｐゴシック" charset="-128"/>
              </a:rPr>
              <a:t>fn</a:t>
            </a:r>
            <a:r>
              <a:rPr lang="en-US" altLang="en-US" sz="2400" dirty="0" smtClean="0">
                <a:ea typeface="ＭＳ Ｐゴシック" charset="-128"/>
              </a:rPr>
              <a:t>)</a:t>
            </a:r>
            <a:r>
              <a:rPr lang="en-US" altLang="zh-TW" sz="2400" dirty="0" smtClean="0">
                <a:ea typeface="PMingLiU" panose="02020500000000000000" pitchFamily="18" charset="-120"/>
              </a:rPr>
              <a:t/>
            </a:r>
            <a:br>
              <a:rPr lang="en-US" altLang="zh-TW" sz="2400" dirty="0" smtClean="0">
                <a:ea typeface="PMingLiU" panose="02020500000000000000" pitchFamily="18" charset="-120"/>
              </a:rPr>
            </a:br>
            <a:r>
              <a:rPr lang="en-US" altLang="zh-TW" sz="2400" dirty="0" smtClean="0">
                <a:ea typeface="PMingLiU" panose="02020500000000000000" pitchFamily="18" charset="-120"/>
              </a:rPr>
              <a:t/>
            </a:r>
            <a:br>
              <a:rPr lang="en-US" altLang="zh-TW" sz="2400" dirty="0" smtClean="0">
                <a:ea typeface="PMingLiU" panose="02020500000000000000" pitchFamily="18" charset="-120"/>
              </a:rPr>
            </a:br>
            <a:endParaRPr lang="en-US" altLang="zh-TW" sz="2400" dirty="0" smtClean="0">
              <a:ea typeface="PMingLiU" panose="02020500000000000000" pitchFamily="18" charset="-120"/>
            </a:endParaRPr>
          </a:p>
          <a:p>
            <a:pPr lvl="1" eaLnBrk="1" hangingPunct="1"/>
            <a:endParaRPr lang="en-US" altLang="zh-TW" sz="2400" dirty="0" smtClean="0">
              <a:ea typeface="PMingLiU" panose="02020500000000000000" pitchFamily="18" charset="-120"/>
            </a:endParaRPr>
          </a:p>
        </p:txBody>
      </p:sp>
      <p:graphicFrame>
        <p:nvGraphicFramePr>
          <p:cNvPr id="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132450"/>
              </p:ext>
            </p:extLst>
          </p:nvPr>
        </p:nvGraphicFramePr>
        <p:xfrm>
          <a:off x="1838324" y="4923155"/>
          <a:ext cx="4962526" cy="1300480"/>
        </p:xfrm>
        <a:graphic>
          <a:graphicData uri="http://schemas.openxmlformats.org/drawingml/2006/table">
            <a:tbl>
              <a:tblPr/>
              <a:tblGrid>
                <a:gridCol w="1775107"/>
                <a:gridCol w="1334570"/>
                <a:gridCol w="1852849"/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Nonrelevant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Retrieved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 Retrieved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9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/>
          <p:cNvSpPr>
            <a:spLocks noGrp="1"/>
          </p:cNvSpPr>
          <p:nvPr>
            <p:ph type="title" idx="4294967295"/>
          </p:nvPr>
        </p:nvSpPr>
        <p:spPr>
          <a:xfrm>
            <a:off x="400050" y="666750"/>
            <a:ext cx="7886700" cy="738189"/>
          </a:xfrm>
        </p:spPr>
        <p:txBody>
          <a:bodyPr anchor="ctr"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Precision/Recall : Example</a:t>
            </a:r>
          </a:p>
        </p:txBody>
      </p:sp>
      <p:pic>
        <p:nvPicPr>
          <p:cNvPr id="19460" name="Picture 2" descr="C:\Users\croft\Desktop\chap8-2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74850"/>
            <a:ext cx="6838950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4495800"/>
            <a:ext cx="8229600" cy="1752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en-US" altLang="zh-CN" sz="2600" kern="0" dirty="0">
                <a:latin typeface="+mn-lt"/>
                <a:ea typeface="宋体" pitchFamily="2" charset="-122"/>
              </a:rPr>
              <a:t>Recall = 2/6 = 0.33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en-US" altLang="zh-CN" sz="2600" kern="0" dirty="0">
                <a:latin typeface="+mn-lt"/>
                <a:ea typeface="宋体" pitchFamily="2" charset="-122"/>
              </a:rPr>
              <a:t>Precision = 2/3 = 0.67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267200" y="3048000"/>
            <a:ext cx="457200" cy="1295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9463" name="Object 21">
            <a:hlinkClick r:id="" action="ppaction://ole?verb=0"/>
          </p:cNvPr>
          <p:cNvGraphicFramePr>
            <a:graphicFrameLocks/>
          </p:cNvGraphicFramePr>
          <p:nvPr/>
        </p:nvGraphicFramePr>
        <p:xfrm>
          <a:off x="4648200" y="4572000"/>
          <a:ext cx="393223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4" imgW="2070100" imgH="812800" progId="Equation.3">
                  <p:embed/>
                </p:oleObj>
              </mc:Choice>
              <mc:Fallback>
                <p:oleObj name="Equation" r:id="rId4" imgW="2070100" imgH="812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572000"/>
                        <a:ext cx="3932238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596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2512F64-803F-4E0D-86C5-21222F6A887A}" type="slidenum">
              <a:rPr lang="zh-CN" altLang="en-US">
                <a:latin typeface="Arial" charset="0"/>
              </a:rPr>
              <a:pPr/>
              <a:t>8</a:t>
            </a:fld>
            <a:endParaRPr lang="en-US" altLang="zh-CN">
              <a:latin typeface="Arial" charset="0"/>
            </a:endParaRPr>
          </a:p>
        </p:txBody>
      </p:sp>
      <p:pic>
        <p:nvPicPr>
          <p:cNvPr id="4101" name="Picture 2" descr="C:\Users\croft\Desktop\chap8-2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74850"/>
            <a:ext cx="6838950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4495800"/>
            <a:ext cx="8229600" cy="1752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en-US" altLang="zh-CN" sz="2600" kern="0" dirty="0">
                <a:latin typeface="+mn-lt"/>
                <a:ea typeface="宋体" pitchFamily="2" charset="-122"/>
              </a:rPr>
              <a:t>Recall = 5/6 = 0.83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en-US" altLang="zh-CN" sz="2600" kern="0" dirty="0">
                <a:latin typeface="+mn-lt"/>
                <a:ea typeface="宋体" pitchFamily="2" charset="-122"/>
              </a:rPr>
              <a:t>Precision = 5/6 = 0.83</a:t>
            </a:r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5622925" y="3094038"/>
            <a:ext cx="457200" cy="1295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4098" name="Object 21">
            <a:hlinkClick r:id="" action="ppaction://ole?verb=0"/>
          </p:cNvPr>
          <p:cNvGraphicFramePr>
            <a:graphicFrameLocks/>
          </p:cNvGraphicFramePr>
          <p:nvPr/>
        </p:nvGraphicFramePr>
        <p:xfrm>
          <a:off x="4648200" y="4572000"/>
          <a:ext cx="393223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4" imgW="2070000" imgH="812520" progId="Equation.3">
                  <p:embed/>
                </p:oleObj>
              </mc:Choice>
              <mc:Fallback>
                <p:oleObj name="Equation" r:id="rId4" imgW="2070000" imgH="81252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572000"/>
                        <a:ext cx="3932238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00050" y="666750"/>
            <a:ext cx="7886700" cy="738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zh-CN" smtClean="0">
                <a:ea typeface="宋体" pitchFamily="2" charset="-122"/>
              </a:rPr>
              <a:t>Precision/Recall : Example</a:t>
            </a:r>
            <a:endParaRPr lang="en-US" altLang="zh-CN" dirty="0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2191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26293"/>
            <a:ext cx="7886700" cy="576264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TW" sz="3600" dirty="0" smtClean="0">
                <a:ea typeface="PMingLiU" panose="02020500000000000000" pitchFamily="18" charset="-120"/>
              </a:rPr>
              <a:t>Accuracy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1504950"/>
            <a:ext cx="8229600" cy="50673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Overall</a:t>
            </a:r>
            <a:r>
              <a:rPr lang="en-US" sz="2800" dirty="0"/>
              <a:t>, how often is the classifier correct?</a:t>
            </a:r>
            <a:endParaRPr lang="en-US" altLang="zh-TW" sz="2000" dirty="0" smtClean="0">
              <a:ea typeface="PMingLiU" panose="02020500000000000000" pitchFamily="18" charset="-120"/>
            </a:endParaRPr>
          </a:p>
          <a:p>
            <a:pPr lvl="1"/>
            <a:r>
              <a:rPr lang="en-US" altLang="en-US" sz="2400" dirty="0" smtClean="0">
                <a:ea typeface="ＭＳ Ｐゴシック" charset="-128"/>
              </a:rPr>
              <a:t>Number of correct predictions / Total number of predictions </a:t>
            </a:r>
          </a:p>
          <a:p>
            <a:pPr lvl="1"/>
            <a:r>
              <a:rPr lang="en-US" altLang="en-US" sz="2400" dirty="0" smtClean="0">
                <a:ea typeface="ＭＳ Ｐゴシック" charset="-128"/>
              </a:rPr>
              <a:t>Accuracy </a:t>
            </a:r>
            <a:r>
              <a:rPr lang="en-US" altLang="en-US" sz="2400" dirty="0">
                <a:ea typeface="ＭＳ Ｐゴシック" charset="-128"/>
              </a:rPr>
              <a:t>= </a:t>
            </a:r>
            <a:r>
              <a:rPr lang="en-US" altLang="en-US" sz="2400" dirty="0" err="1" smtClean="0">
                <a:ea typeface="ＭＳ Ｐゴシック" charset="-128"/>
              </a:rPr>
              <a:t>tp+tn</a:t>
            </a:r>
            <a:r>
              <a:rPr lang="en-US" altLang="en-US" sz="2400" dirty="0" smtClean="0">
                <a:ea typeface="ＭＳ Ｐゴシック" charset="-128"/>
              </a:rPr>
              <a:t>/(</a:t>
            </a:r>
            <a:r>
              <a:rPr lang="en-US" altLang="en-US" sz="2400" dirty="0" err="1" smtClean="0">
                <a:ea typeface="ＭＳ Ｐゴシック" charset="-128"/>
              </a:rPr>
              <a:t>tp</a:t>
            </a:r>
            <a:r>
              <a:rPr lang="en-US" altLang="en-US" sz="2400" dirty="0" smtClean="0">
                <a:ea typeface="ＭＳ Ｐゴシック" charset="-128"/>
              </a:rPr>
              <a:t> + </a:t>
            </a:r>
            <a:r>
              <a:rPr lang="en-US" altLang="en-US" sz="2400" dirty="0" err="1" smtClean="0">
                <a:ea typeface="ＭＳ Ｐゴシック" charset="-128"/>
              </a:rPr>
              <a:t>fp</a:t>
            </a:r>
            <a:r>
              <a:rPr lang="en-US" altLang="en-US" sz="2400" dirty="0" smtClean="0">
                <a:ea typeface="ＭＳ Ｐゴシック" charset="-128"/>
              </a:rPr>
              <a:t> </a:t>
            </a:r>
            <a:r>
              <a:rPr lang="en-US" altLang="en-US" sz="2400" dirty="0">
                <a:ea typeface="ＭＳ Ｐゴシック" charset="-128"/>
              </a:rPr>
              <a:t>+ </a:t>
            </a:r>
            <a:r>
              <a:rPr lang="en-US" altLang="en-US" sz="2400" dirty="0" err="1" smtClean="0">
                <a:ea typeface="ＭＳ Ｐゴシック" charset="-128"/>
              </a:rPr>
              <a:t>fn</a:t>
            </a:r>
            <a:r>
              <a:rPr lang="en-US" altLang="en-US" sz="2400" dirty="0" smtClean="0">
                <a:ea typeface="ＭＳ Ｐゴシック" charset="-128"/>
              </a:rPr>
              <a:t> + </a:t>
            </a:r>
            <a:r>
              <a:rPr lang="en-US" altLang="en-US" sz="2400" dirty="0" err="1" smtClean="0">
                <a:ea typeface="ＭＳ Ｐゴシック" charset="-128"/>
              </a:rPr>
              <a:t>tn</a:t>
            </a:r>
            <a:r>
              <a:rPr lang="en-US" altLang="en-US" sz="2400" dirty="0" smtClean="0">
                <a:ea typeface="ＭＳ Ｐゴシック" charset="-128"/>
              </a:rPr>
              <a:t>)</a:t>
            </a:r>
            <a:endParaRPr lang="en-US" altLang="zh-TW" sz="2400" dirty="0" smtClean="0">
              <a:ea typeface="PMingLiU" panose="02020500000000000000" pitchFamily="18" charset="-120"/>
            </a:endParaRPr>
          </a:p>
          <a:p>
            <a:pPr marL="0" indent="0" eaLnBrk="1" hangingPunct="1">
              <a:buNone/>
            </a:pPr>
            <a:r>
              <a:rPr lang="en-US" altLang="zh-TW" sz="2400" dirty="0" smtClean="0">
                <a:ea typeface="PMingLiU" panose="02020500000000000000" pitchFamily="18" charset="-120"/>
              </a:rPr>
              <a:t/>
            </a:r>
            <a:br>
              <a:rPr lang="en-US" altLang="zh-TW" sz="2400" dirty="0" smtClean="0">
                <a:ea typeface="PMingLiU" panose="02020500000000000000" pitchFamily="18" charset="-120"/>
              </a:rPr>
            </a:br>
            <a:r>
              <a:rPr lang="en-US" altLang="zh-TW" sz="2400" dirty="0" smtClean="0">
                <a:ea typeface="PMingLiU" panose="02020500000000000000" pitchFamily="18" charset="-120"/>
              </a:rPr>
              <a:t/>
            </a:r>
            <a:br>
              <a:rPr lang="en-US" altLang="zh-TW" sz="2400" dirty="0" smtClean="0">
                <a:ea typeface="PMingLiU" panose="02020500000000000000" pitchFamily="18" charset="-120"/>
              </a:rPr>
            </a:br>
            <a:endParaRPr lang="en-US" altLang="zh-TW" sz="2400" dirty="0" smtClean="0">
              <a:ea typeface="PMingLiU" panose="02020500000000000000" pitchFamily="18" charset="-120"/>
            </a:endParaRPr>
          </a:p>
          <a:p>
            <a:pPr lvl="1" eaLnBrk="1" hangingPunct="1"/>
            <a:endParaRPr lang="en-US" altLang="zh-TW" sz="2400" dirty="0" smtClean="0">
              <a:ea typeface="PMingLiU" panose="02020500000000000000" pitchFamily="18" charset="-120"/>
            </a:endParaRPr>
          </a:p>
          <a:p>
            <a:pPr marL="342900" lvl="1" indent="0" eaLnBrk="1" hangingPunct="1">
              <a:buNone/>
            </a:pPr>
            <a:endParaRPr lang="en-US" altLang="zh-TW" sz="2400" dirty="0" smtClean="0">
              <a:ea typeface="PMingLiU" panose="02020500000000000000" pitchFamily="18" charset="-120"/>
            </a:endParaRPr>
          </a:p>
          <a:p>
            <a:pPr lvl="1"/>
            <a:r>
              <a:rPr lang="en-US" altLang="en-US" sz="2400" dirty="0">
                <a:ea typeface="ＭＳ Ｐゴシック" charset="-128"/>
              </a:rPr>
              <a:t>Accuracy = </a:t>
            </a:r>
            <a:r>
              <a:rPr lang="en-US" altLang="en-US" sz="2400" dirty="0" smtClean="0">
                <a:ea typeface="ＭＳ Ｐゴシック" charset="-128"/>
              </a:rPr>
              <a:t>1+90/(1+1+8+90) = 0.91</a:t>
            </a:r>
          </a:p>
          <a:p>
            <a:pPr lvl="1"/>
            <a:r>
              <a:rPr lang="en-US" altLang="zh-TW" sz="2400" dirty="0" smtClean="0">
                <a:ea typeface="ＭＳ Ｐゴシック" charset="-128"/>
              </a:rPr>
              <a:t>91 correct prediction out of 100 total examples</a:t>
            </a:r>
          </a:p>
          <a:p>
            <a:pPr lvl="1"/>
            <a:r>
              <a:rPr lang="en-US" altLang="zh-TW" sz="2400" dirty="0" smtClean="0">
                <a:ea typeface="ＭＳ Ｐゴシック" charset="-128"/>
              </a:rPr>
              <a:t>Precision = 1/2 and Recall =1/9</a:t>
            </a:r>
          </a:p>
          <a:p>
            <a:pPr lvl="1"/>
            <a:r>
              <a:rPr lang="en-US" sz="2400" dirty="0"/>
              <a:t>Accuracy alone doesn't tell the full story when you're working with a </a:t>
            </a:r>
            <a:r>
              <a:rPr lang="en-US" sz="2400" b="1" dirty="0"/>
              <a:t>class-imbalanced data </a:t>
            </a:r>
            <a:r>
              <a:rPr lang="en-US" sz="2400" b="1" dirty="0" smtClean="0"/>
              <a:t>set</a:t>
            </a:r>
            <a:endParaRPr lang="en-US" altLang="zh-TW" sz="2400" dirty="0">
              <a:ea typeface="PMingLiU" panose="02020500000000000000" pitchFamily="18" charset="-120"/>
            </a:endParaRPr>
          </a:p>
          <a:p>
            <a:pPr lvl="1" eaLnBrk="1" hangingPunct="1"/>
            <a:endParaRPr lang="en-US" altLang="zh-TW" sz="2400" dirty="0" smtClean="0">
              <a:ea typeface="PMingLiU" panose="02020500000000000000" pitchFamily="18" charset="-120"/>
            </a:endParaRPr>
          </a:p>
        </p:txBody>
      </p:sp>
      <p:graphicFrame>
        <p:nvGraphicFramePr>
          <p:cNvPr id="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354559"/>
              </p:ext>
            </p:extLst>
          </p:nvPr>
        </p:nvGraphicFramePr>
        <p:xfrm>
          <a:off x="1619249" y="3009266"/>
          <a:ext cx="4962526" cy="1300480"/>
        </p:xfrm>
        <a:graphic>
          <a:graphicData uri="http://schemas.openxmlformats.org/drawingml/2006/table">
            <a:tbl>
              <a:tblPr/>
              <a:tblGrid>
                <a:gridCol w="1981201"/>
                <a:gridCol w="1128476"/>
                <a:gridCol w="1852849"/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Positive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Predicted Positive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Predicted Negative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0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F = \frac{1}{\frac{1}{2}(\frac{1}{R} + \frac{1}{P})} = \frac{2RP}{(R+P)}  template TPT1  env TPENV1  fore 0  back 16777215  eqnno 3"/>
  <p:tag name="FILENAME" val="TP_tmp"/>
  <p:tag name="ORIGWIDTH" val="96"/>
  <p:tag name="PICTUREFILESIZE" val="397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quote}&#10;Ranking \#1:&#10;$(1.0 + 0.67 + 0.75 + 0.8 + 0.83 + 0.6)/6 = 0.78$\\ \\&#10;Ranking \#2: $ (0.5 + 0.4 + 0.5 + 0.57 + 0.56 + 0.6)/6 = 0.52 $&#10;\end{quote}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62"/>
  <p:tag name="PICTUREFILESIZE" val="2079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quote}&#10;Ranking \#1:&#10;$(1.0 + 0.67 + 0.75 + 0.8 + 0.83 + 0.6)/6 = 0.78$\\ \\&#10;Ranking \#2: $ (0.5 + 0.4 + 0.5 + 0.57 + 0.56 + 0.6)/6 = 0.52 $&#10;\end{quote}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62"/>
  <p:tag name="PICTUREFILESIZE" val="2079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 color}&#10;\pagestyle{empty}&#10;\begin{document}&#10;\begin{eqnarray*}&#10;\mbox{Rank 1} &amp; = &amp; (1 + 0.67 + 0.75 + 0.8 + 0.83 + 0)/6 = 0.675 \\&#10;\mbox{Rank 2} &amp; = &amp; (0.5 + 0.4 + 0.5 + 0.57 + 0 + 0)/6 = 0.328 &#10;\end{eqnarray*}&#10;&#10;\end{document}"/>
  <p:tag name="IGUANATEXSIZE" val="2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 color}&#10;\pagestyle{empty}&#10;\begin{document}&#10;\begin{eqnarray*}&#10;\mbox{Rank 1} &amp; = &amp; (1 + 0.67 + 0.75 + 0.8 + 0.83 + 0)/6 = 0.675 \\&#10;\mbox{Rank 2} &amp; = &amp; (0.5 + 0.4 + 0.5 + 0.57 + 0 + 0)/6 = 0.328 &#10;\end{eqnarray*}&#10;&#10;\end{document}"/>
  <p:tag name="IGUANATEXSIZE" val="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quote}&#10;\textit{average precision query 1} $= (1.0 + 0.67 + 0.5 + 0.44 + 0.5)/5 = 0.62$\\&#10;\textit{average precision query 2} $=(0.5 + 0.4 + 0.43)/3 = 0.44$\\ \\&#10;\textit{mean average precision} $= (0.62 + 0.44)/2 = 0.53$&#10;\end{quote}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94"/>
  <p:tag name="PICTUREFILESIZE" val="3420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tabular*}{0.40\textwidth}{@{\extracolsep{\fill}}cccc} \hline&#10;      Query &amp; A &amp; B &amp; B-A \\ \hline&#10;      1 &amp; 25 &amp; 35 &amp; 10\\&#10;      2 &amp; 43 &amp; 84 &amp; 41\\&#10;      3 &amp; 39 &amp; 15 &amp; -24\\&#10;      4 &amp; 75 &amp; 75 &amp; 0\\&#10;      5 &amp; 43 &amp; 68 &amp; 25\\&#10;      6 &amp; 15 &amp; 85 &amp; 70\\&#10;      7 &amp; 20 &amp; 80 &amp; 60\\&#10;      8 &amp; 52 &amp; 50 &amp; -2\\&#10;      9 &amp; 49 &amp; 58 &amp; 9\\&#10;      10 &amp; 50 &amp; 75 &amp; 25\\ \hline&#10;    \end{tabular*}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39"/>
  <p:tag name="PICTUREFILESIZE" val="2947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tabular*}{0.40\textwidth}{@{\extracolsep{\fill}}cccc} \hline&#10;      Query &amp; A &amp; B &amp; B-A \\ \hline&#10;      1 &amp; 25 &amp; 35 &amp; 10\\&#10;      2 &amp; 43 &amp; 84 &amp; 41\\&#10;      3 &amp; 39 &amp; 15 &amp; -24\\&#10;      4 &amp; 75 &amp; 75 &amp; 0\\&#10;      5 &amp; 43 &amp; 68 &amp; 25\\&#10;      6 &amp; 15 &amp; 85 &amp; 70\\&#10;      7 &amp; 20 &amp; 80 &amp; 60\\&#10;      8 &amp; 52 &amp; 50 &amp; -2\\&#10;      9 &amp; 49 &amp; 58 &amp; 9\\&#10;      10 &amp; 50 &amp; 75 &amp; 25\\ \hline&#10;    \end{tabular*}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39"/>
  <p:tag name="PICTUREFILESIZE" val="2947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8694</TotalTime>
  <Words>1111</Words>
  <Application>Microsoft Office PowerPoint</Application>
  <PresentationFormat>On-screen Show (4:3)</PresentationFormat>
  <Paragraphs>226</Paragraphs>
  <Slides>29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Equation</vt:lpstr>
      <vt:lpstr>Lecture 5- Evaluations</vt:lpstr>
      <vt:lpstr>Evaluation</vt:lpstr>
      <vt:lpstr>Why System Evaluation?</vt:lpstr>
      <vt:lpstr>Precision and Recall</vt:lpstr>
      <vt:lpstr>Confusion Matrix</vt:lpstr>
      <vt:lpstr>Precision and Recall in Text Retrieval</vt:lpstr>
      <vt:lpstr>Precision/Recall : Example</vt:lpstr>
      <vt:lpstr>PowerPoint Presentation</vt:lpstr>
      <vt:lpstr>Accuracy</vt:lpstr>
      <vt:lpstr>Activity 14</vt:lpstr>
      <vt:lpstr>F Measure (F1/Harmonic Mean)</vt:lpstr>
      <vt:lpstr>PowerPoint Presentation</vt:lpstr>
      <vt:lpstr>PowerPoint Presentation</vt:lpstr>
      <vt:lpstr>Mean Average Precision (MAP)</vt:lpstr>
      <vt:lpstr>Average Precision: Example</vt:lpstr>
      <vt:lpstr>Average Precision: Example</vt:lpstr>
      <vt:lpstr>Average Precision: Example</vt:lpstr>
      <vt:lpstr>Average Precision: Example</vt:lpstr>
      <vt:lpstr>Average Precision: Example</vt:lpstr>
      <vt:lpstr>Mean Average Precision (MAP)</vt:lpstr>
      <vt:lpstr>Mean Average Precision (MAP)</vt:lpstr>
      <vt:lpstr>Significance Testing</vt:lpstr>
      <vt:lpstr>Hypotheses</vt:lpstr>
      <vt:lpstr>Significance Tests</vt:lpstr>
      <vt:lpstr>t-test</vt:lpstr>
      <vt:lpstr>t-test</vt:lpstr>
      <vt:lpstr>Example Experimental Results</vt:lpstr>
      <vt:lpstr>Example Experimental Results</vt:lpstr>
      <vt:lpstr>T-test Python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Sampath Jayarathna</dc:creator>
  <cp:lastModifiedBy>Sampath Jayarathna</cp:lastModifiedBy>
  <cp:revision>310</cp:revision>
  <dcterms:created xsi:type="dcterms:W3CDTF">2009-12-29T10:39:27Z</dcterms:created>
  <dcterms:modified xsi:type="dcterms:W3CDTF">2018-05-07T20:09:33Z</dcterms:modified>
</cp:coreProperties>
</file>