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3" r:id="rId19"/>
    <p:sldId id="290" r:id="rId20"/>
    <p:sldId id="275" r:id="rId21"/>
    <p:sldId id="278" r:id="rId22"/>
    <p:sldId id="279" r:id="rId23"/>
    <p:sldId id="280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549" autoAdjust="0"/>
  </p:normalViewPr>
  <p:slideViewPr>
    <p:cSldViewPr snapToGrid="0" snapToObjects="1"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01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753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zRmhOUjjGY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/>
              <a:t>6b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SVM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Mooney at UT Austin and Andrew Moore at CMU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6096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38945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8944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8941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942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943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</p:spTree>
    <p:extLst>
      <p:ext uri="{BB962C8B-B14F-4D97-AF65-F5344CB8AC3E}">
        <p14:creationId xmlns:p14="http://schemas.microsoft.com/office/powerpoint/2010/main" val="2162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6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79879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9880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1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3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4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6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7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79888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9889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0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3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4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5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4572000" y="1905000"/>
            <a:ext cx="358140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9908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7990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56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7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9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0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0913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5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7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8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9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0920" name="Line 24"/>
          <p:cNvSpPr>
            <a:spLocks noChangeShapeType="1"/>
          </p:cNvSpPr>
          <p:nvPr/>
        </p:nvSpPr>
        <p:spPr bwMode="auto">
          <a:xfrm flipV="1">
            <a:off x="4343400" y="3048000"/>
            <a:ext cx="3810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00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1927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1928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29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1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2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3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4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5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1936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1937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8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9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0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1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2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3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4343400" y="3733800"/>
            <a:ext cx="388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1958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1959" name="Rectangle 3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457200" y="5173663"/>
            <a:ext cx="3884613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Which one is the best?</a:t>
            </a:r>
          </a:p>
        </p:txBody>
      </p:sp>
      <p:grpSp>
        <p:nvGrpSpPr>
          <p:cNvPr id="81971" name="Group 51"/>
          <p:cNvGrpSpPr>
            <a:grpSpLocks/>
          </p:cNvGrpSpPr>
          <p:nvPr/>
        </p:nvGrpSpPr>
        <p:grpSpPr bwMode="auto">
          <a:xfrm>
            <a:off x="4267200" y="1905000"/>
            <a:ext cx="4267200" cy="3657600"/>
            <a:chOff x="2688" y="1200"/>
            <a:chExt cx="2688" cy="2304"/>
          </a:xfrm>
        </p:grpSpPr>
        <p:sp>
          <p:nvSpPr>
            <p:cNvPr id="81968" name="Line 48"/>
            <p:cNvSpPr>
              <a:spLocks noChangeShapeType="1"/>
            </p:cNvSpPr>
            <p:nvPr/>
          </p:nvSpPr>
          <p:spPr bwMode="auto">
            <a:xfrm flipV="1">
              <a:off x="2736" y="1920"/>
              <a:ext cx="240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 flipV="1">
              <a:off x="2880" y="1200"/>
              <a:ext cx="2256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70" name="Line 50"/>
            <p:cNvSpPr>
              <a:spLocks noChangeShapeType="1"/>
            </p:cNvSpPr>
            <p:nvPr/>
          </p:nvSpPr>
          <p:spPr bwMode="auto">
            <a:xfrm flipV="1">
              <a:off x="2688" y="1440"/>
              <a:ext cx="2688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39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2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3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539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Hard-Margin </a:t>
            </a:r>
            <a:r>
              <a:rPr lang="en-US" altLang="zh-CN" dirty="0"/>
              <a:t>Linear Classifier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78853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1" name="Oval 13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2" name="Oval 14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4" name="Oval 16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78873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75" name="Freeform 27"/>
          <p:cNvSpPr>
            <a:spLocks/>
          </p:cNvSpPr>
          <p:nvPr/>
        </p:nvSpPr>
        <p:spPr bwMode="auto">
          <a:xfrm>
            <a:off x="6324600" y="2209800"/>
            <a:ext cx="495300" cy="838200"/>
          </a:xfrm>
          <a:custGeom>
            <a:avLst/>
            <a:gdLst>
              <a:gd name="T0" fmla="*/ 144 w 168"/>
              <a:gd name="T1" fmla="*/ 528 h 528"/>
              <a:gd name="T2" fmla="*/ 144 w 168"/>
              <a:gd name="T3" fmla="*/ 144 h 528"/>
              <a:gd name="T4" fmla="*/ 0 w 168"/>
              <a:gd name="T5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528">
                <a:moveTo>
                  <a:pt x="144" y="528"/>
                </a:moveTo>
                <a:cubicBezTo>
                  <a:pt x="156" y="380"/>
                  <a:pt x="168" y="232"/>
                  <a:pt x="144" y="144"/>
                </a:cubicBezTo>
                <a:cubicBezTo>
                  <a:pt x="120" y="56"/>
                  <a:pt x="60" y="2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5334000" y="1752600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  <a:latin typeface="Comic Sans MS" pitchFamily="66" charset="0"/>
              </a:rPr>
              <a:t>“safe zone”</a:t>
            </a:r>
          </a:p>
        </p:txBody>
      </p:sp>
      <p:sp>
        <p:nvSpPr>
          <p:cNvPr id="78879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1223962"/>
          </a:xfrm>
          <a:noFill/>
          <a:ln/>
        </p:spPr>
        <p:txBody>
          <a:bodyPr/>
          <a:lstStyle/>
          <a:p>
            <a:r>
              <a:rPr lang="en-US" altLang="zh-CN" sz="2200"/>
              <a:t>The linear discriminant function (classifier) with the maximum </a:t>
            </a:r>
            <a:r>
              <a:rPr lang="en-US" altLang="zh-CN" sz="2200">
                <a:solidFill>
                  <a:srgbClr val="FF9900"/>
                </a:solidFill>
              </a:rPr>
              <a:t>margin</a:t>
            </a:r>
            <a:r>
              <a:rPr lang="en-US" altLang="zh-CN" sz="2200"/>
              <a:t> is the best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57200" y="2890838"/>
            <a:ext cx="4132263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Margin is defined as the width that the boundary could be increased by before hitting a data point</a:t>
            </a: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457200" y="4643438"/>
            <a:ext cx="4132263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Why it is the best?</a:t>
            </a:r>
          </a:p>
          <a:p>
            <a:pPr lvl="1"/>
            <a:r>
              <a:rPr lang="en-US" altLang="zh-CN" sz="2000"/>
              <a:t>Robust to outliners and thus strong generalization ability </a:t>
            </a:r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2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3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5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66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75" grpId="0" animBg="1"/>
      <p:bldP spid="78876" grpId="0"/>
      <p:bldP spid="78880" grpId="0"/>
      <p:bldP spid="78882" grpId="0" animBg="1"/>
      <p:bldP spid="78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2952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7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8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9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3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4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5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2968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Given a set of data points: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aphicFrame>
        <p:nvGraphicFramePr>
          <p:cNvPr id="82985" name="Object 41"/>
          <p:cNvGraphicFramePr>
            <a:graphicFrameLocks noChangeAspect="1"/>
          </p:cNvGraphicFramePr>
          <p:nvPr/>
        </p:nvGraphicFramePr>
        <p:xfrm>
          <a:off x="717550" y="1881188"/>
          <a:ext cx="294481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396800" imgH="228600" progId="Equation.DSMT4">
                  <p:embed/>
                </p:oleObj>
              </mc:Choice>
              <mc:Fallback>
                <p:oleObj name="Equation" r:id="rId3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881188"/>
                        <a:ext cx="294481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3505200" y="18288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, where</a:t>
            </a:r>
          </a:p>
        </p:txBody>
      </p:sp>
      <p:graphicFrame>
        <p:nvGraphicFramePr>
          <p:cNvPr id="8298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74389"/>
              </p:ext>
            </p:extLst>
          </p:nvPr>
        </p:nvGraphicFramePr>
        <p:xfrm>
          <a:off x="936124" y="2538663"/>
          <a:ext cx="34798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1650960" imgH="482400" progId="Equation.DSMT4">
                  <p:embed/>
                </p:oleObj>
              </mc:Choice>
              <mc:Fallback>
                <p:oleObj name="Equation" r:id="rId5" imgW="1650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124" y="2538663"/>
                        <a:ext cx="34798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2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3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537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3976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9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0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3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398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6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7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8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9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90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91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3992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457200" y="1675967"/>
            <a:ext cx="3657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 dirty="0"/>
              <a:t>The margin width </a:t>
            </a:r>
            <a:r>
              <a:rPr lang="en-US" altLang="zh-CN" sz="2200" dirty="0" smtClean="0"/>
              <a:t>is:</a:t>
            </a:r>
          </a:p>
          <a:p>
            <a:endParaRPr lang="en-US" altLang="zh-CN" sz="2200" dirty="0"/>
          </a:p>
          <a:p>
            <a:endParaRPr lang="en-US" altLang="zh-CN" sz="2200" dirty="0" smtClean="0"/>
          </a:p>
          <a:p>
            <a:endParaRPr lang="en-US" altLang="zh-CN" sz="2200" dirty="0"/>
          </a:p>
          <a:p>
            <a:r>
              <a:rPr lang="en-US" altLang="zh-CN" sz="2200" dirty="0" smtClean="0"/>
              <a:t>http</a:t>
            </a:r>
            <a:r>
              <a:rPr lang="en-US" altLang="zh-CN" sz="2200" dirty="0"/>
              <a:t>://www.svm-tutorial.com/2015/06/svm-understanding-math-part-3/ </a:t>
            </a:r>
            <a:endParaRPr lang="en-US" altLang="zh-CN" sz="2200" dirty="0" smtClean="0"/>
          </a:p>
          <a:p>
            <a:endParaRPr lang="en-US" altLang="zh-CN" sz="2200" dirty="0"/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4009" name="Rectangle 41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0</a:t>
            </a:r>
          </a:p>
        </p:txBody>
      </p:sp>
      <p:sp>
        <p:nvSpPr>
          <p:cNvPr id="84010" name="Rectangle 42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-1</a:t>
            </a:r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1</a:t>
            </a:r>
          </a:p>
        </p:txBody>
      </p:sp>
      <p:grpSp>
        <p:nvGrpSpPr>
          <p:cNvPr id="84021" name="Group 53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4012" name="Oval 44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3" name="Oval 45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4" name="Oval 46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5" name="Text Box 47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6" name="Text Box 48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7" name="Text Box 49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4019" name="Line 51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4020" name="Rectangle 52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grpSp>
        <p:nvGrpSpPr>
          <p:cNvPr id="84027" name="Group 59"/>
          <p:cNvGrpSpPr>
            <a:grpSpLocks/>
          </p:cNvGrpSpPr>
          <p:nvPr/>
        </p:nvGrpSpPr>
        <p:grpSpPr bwMode="auto">
          <a:xfrm>
            <a:off x="5753100" y="2895600"/>
            <a:ext cx="2128838" cy="2770188"/>
            <a:chOff x="3624" y="1824"/>
            <a:chExt cx="1341" cy="1745"/>
          </a:xfrm>
        </p:grpSpPr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3734" y="3338"/>
              <a:ext cx="1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9900"/>
                  </a:solidFill>
                  <a:latin typeface="Comic Sans MS" pitchFamily="66" charset="0"/>
                </a:rPr>
                <a:t>Support Vectors</a:t>
              </a:r>
            </a:p>
          </p:txBody>
        </p:sp>
        <p:grpSp>
          <p:nvGrpSpPr>
            <p:cNvPr id="84026" name="Group 58"/>
            <p:cNvGrpSpPr>
              <a:grpSpLocks/>
            </p:cNvGrpSpPr>
            <p:nvPr/>
          </p:nvGrpSpPr>
          <p:grpSpPr bwMode="auto">
            <a:xfrm>
              <a:off x="3624" y="1824"/>
              <a:ext cx="1088" cy="1440"/>
              <a:chOff x="3624" y="1824"/>
              <a:chExt cx="1088" cy="1440"/>
            </a:xfrm>
          </p:grpSpPr>
          <p:sp>
            <p:nvSpPr>
              <p:cNvPr id="84023" name="Freeform 55"/>
              <p:cNvSpPr>
                <a:spLocks/>
              </p:cNvSpPr>
              <p:nvPr/>
            </p:nvSpPr>
            <p:spPr bwMode="auto">
              <a:xfrm>
                <a:off x="3936" y="2808"/>
                <a:ext cx="1" cy="456"/>
              </a:xfrm>
              <a:custGeom>
                <a:avLst/>
                <a:gdLst>
                  <a:gd name="T0" fmla="*/ 0 w 1"/>
                  <a:gd name="T1" fmla="*/ 456 h 456"/>
                  <a:gd name="T2" fmla="*/ 0 w 1"/>
                  <a:gd name="T3" fmla="*/ 72 h 456"/>
                  <a:gd name="T4" fmla="*/ 0 w 1"/>
                  <a:gd name="T5" fmla="*/ 24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56">
                    <a:moveTo>
                      <a:pt x="0" y="456"/>
                    </a:moveTo>
                    <a:cubicBezTo>
                      <a:pt x="0" y="300"/>
                      <a:pt x="0" y="144"/>
                      <a:pt x="0" y="72"/>
                    </a:cubicBezTo>
                    <a:cubicBezTo>
                      <a:pt x="0" y="0"/>
                      <a:pt x="0" y="12"/>
                      <a:pt x="0" y="24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84024" name="Freeform 56"/>
              <p:cNvSpPr>
                <a:spLocks/>
              </p:cNvSpPr>
              <p:nvPr/>
            </p:nvSpPr>
            <p:spPr bwMode="auto">
              <a:xfrm>
                <a:off x="3984" y="1824"/>
                <a:ext cx="728" cy="1440"/>
              </a:xfrm>
              <a:custGeom>
                <a:avLst/>
                <a:gdLst>
                  <a:gd name="T0" fmla="*/ 0 w 728"/>
                  <a:gd name="T1" fmla="*/ 1440 h 1440"/>
                  <a:gd name="T2" fmla="*/ 624 w 728"/>
                  <a:gd name="T3" fmla="*/ 864 h 1440"/>
                  <a:gd name="T4" fmla="*/ 624 w 728"/>
                  <a:gd name="T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8" h="1440">
                    <a:moveTo>
                      <a:pt x="0" y="1440"/>
                    </a:moveTo>
                    <a:cubicBezTo>
                      <a:pt x="260" y="1272"/>
                      <a:pt x="520" y="1104"/>
                      <a:pt x="624" y="864"/>
                    </a:cubicBezTo>
                    <a:cubicBezTo>
                      <a:pt x="728" y="624"/>
                      <a:pt x="676" y="312"/>
                      <a:pt x="624" y="0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84025" name="Freeform 57"/>
              <p:cNvSpPr>
                <a:spLocks/>
              </p:cNvSpPr>
              <p:nvPr/>
            </p:nvSpPr>
            <p:spPr bwMode="auto">
              <a:xfrm>
                <a:off x="3624" y="2304"/>
                <a:ext cx="216" cy="960"/>
              </a:xfrm>
              <a:custGeom>
                <a:avLst/>
                <a:gdLst>
                  <a:gd name="T0" fmla="*/ 216 w 216"/>
                  <a:gd name="T1" fmla="*/ 960 h 960"/>
                  <a:gd name="T2" fmla="*/ 24 w 216"/>
                  <a:gd name="T3" fmla="*/ 672 h 960"/>
                  <a:gd name="T4" fmla="*/ 72 w 216"/>
                  <a:gd name="T5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960">
                    <a:moveTo>
                      <a:pt x="216" y="960"/>
                    </a:moveTo>
                    <a:cubicBezTo>
                      <a:pt x="132" y="896"/>
                      <a:pt x="48" y="832"/>
                      <a:pt x="24" y="672"/>
                    </a:cubicBezTo>
                    <a:cubicBezTo>
                      <a:pt x="0" y="512"/>
                      <a:pt x="36" y="256"/>
                      <a:pt x="72" y="0"/>
                    </a:cubicBez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57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59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60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61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62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75544"/>
              </p:ext>
            </p:extLst>
          </p:nvPr>
        </p:nvGraphicFramePr>
        <p:xfrm>
          <a:off x="1662616" y="2209800"/>
          <a:ext cx="8080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520560" imgH="444240" progId="Equation.3">
                  <p:embed/>
                </p:oleObj>
              </mc:Choice>
              <mc:Fallback>
                <p:oleObj name="Equation" r:id="rId4" imgW="520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616" y="2209800"/>
                        <a:ext cx="80803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20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4" grpId="0"/>
      <p:bldP spid="84009" grpId="0"/>
      <p:bldP spid="84010" grpId="0"/>
      <p:bldP spid="84011" grpId="0"/>
      <p:bldP spid="84019" grpId="0" animBg="1"/>
      <p:bldP spid="840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</p:spPr>
            <p:txBody>
              <a:bodyPr>
                <a:normAutofit/>
              </a:bodyPr>
              <a:lstStyle/>
              <a:p>
                <a:pPr marL="173038" lvl="1"/>
                <a:r>
                  <a:rPr lang="en-US" sz="2000" dirty="0" smtClean="0"/>
                  <a:t>Mark  </a:t>
                </a:r>
                <a:r>
                  <a:rPr lang="en-US" sz="2000" dirty="0"/>
                  <a:t>the </a:t>
                </a:r>
                <a:r>
                  <a:rPr lang="en-US" sz="2000" b="1" dirty="0"/>
                  <a:t>support vectors</a:t>
                </a:r>
                <a:r>
                  <a:rPr lang="en-US" sz="2000" dirty="0"/>
                  <a:t>, the decision boundary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𝒃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𝒃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𝒃</m:t>
                    </m:r>
                    <m:r>
                      <a:rPr lang="en-US" sz="2000" b="1" i="1">
                        <a:latin typeface="Cambria Math"/>
                      </a:rPr>
                      <m:t>=−</m:t>
                    </m:r>
                    <m:r>
                      <a:rPr lang="en-US" sz="2000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. Note that you don’t need to solve any optimization problem for this, just eyeball the solution (hyperplane) by looking at the following figure. </a:t>
                </a:r>
              </a:p>
              <a:p>
                <a:pPr marL="173038" lvl="1"/>
                <a:r>
                  <a:rPr lang="en-US" sz="2000" dirty="0"/>
                  <a:t>Solve for </a:t>
                </a:r>
                <a:r>
                  <a:rPr lang="en-US" sz="2000" b="1" i="1" dirty="0" smtClean="0"/>
                  <a:t>w, b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and </a:t>
                </a:r>
                <a:r>
                  <a:rPr lang="en-US" sz="2000" b="1" i="1" dirty="0" smtClean="0"/>
                  <a:t>a </a:t>
                </a:r>
                <a:r>
                  <a:rPr lang="en-US" sz="2000" dirty="0" smtClean="0"/>
                  <a:t>(slope) of the decision boundary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based on the support vectors. </a:t>
                </a:r>
              </a:p>
              <a:p>
                <a:pPr marL="173038" lvl="1"/>
                <a:r>
                  <a:rPr lang="en-US" sz="2000" dirty="0"/>
                  <a:t>Calculate the margin of the support vector using the w. </a:t>
                </a:r>
                <a:r>
                  <a:rPr lang="en-US" sz="2000" dirty="0" smtClean="0"/>
                  <a:t> Given by 2/||w||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  <a:blipFill rotWithShape="1">
                <a:blip r:embed="rId3"/>
                <a:stretch>
                  <a:fillRect l="-659" t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824816" y="3784999"/>
            <a:ext cx="4769947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147" y="705853"/>
            <a:ext cx="6858000" cy="654468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Demo of </a:t>
            </a:r>
            <a:r>
              <a:rPr lang="en-US" altLang="zh-CN" dirty="0" err="1"/>
              <a:t>LibSVM</a:t>
            </a:r>
            <a:endParaRPr lang="en-US" altLang="zh-CN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3609" y="1717090"/>
            <a:ext cx="8097253" cy="3143668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LibSVM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</a:p>
          <a:p>
            <a:pPr algn="l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www.csie.ntu.edu.tw/~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cjlin/libsvm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SVM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Explanation: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www.youtube.com/watch?v=5zRmhOUjjGY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0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778182"/>
            <a:ext cx="7886700" cy="608338"/>
          </a:xfrm>
        </p:spPr>
        <p:txBody>
          <a:bodyPr/>
          <a:lstStyle/>
          <a:p>
            <a:r>
              <a:rPr lang="en-US" altLang="en-US" smtClean="0"/>
              <a:t>SVM Python </a:t>
            </a:r>
            <a:r>
              <a:rPr lang="en-US" altLang="en-US" dirty="0" smtClean="0"/>
              <a:t>Example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29" y="1619250"/>
            <a:ext cx="8045321" cy="51720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numpy</a:t>
            </a:r>
            <a:r>
              <a:rPr lang="en-US" altLang="en-US" dirty="0"/>
              <a:t> as np  </a:t>
            </a:r>
          </a:p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matplotlib.pyplot</a:t>
            </a:r>
            <a:r>
              <a:rPr lang="en-US" altLang="en-US" dirty="0"/>
              <a:t> as </a:t>
            </a:r>
            <a:r>
              <a:rPr lang="en-US" altLang="en-US" dirty="0" err="1"/>
              <a:t>plt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import pandas as </a:t>
            </a:r>
            <a:r>
              <a:rPr lang="en-US" altLang="en-US" dirty="0" err="1"/>
              <a:t>pd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url</a:t>
            </a:r>
            <a:r>
              <a:rPr lang="en-US" altLang="en-US" dirty="0"/>
              <a:t> = "https://archive.ics.uci.edu/ml/machine-learning-databases/iris/</a:t>
            </a:r>
            <a:r>
              <a:rPr lang="en-US" altLang="en-US" dirty="0" err="1"/>
              <a:t>iris.data</a:t>
            </a:r>
            <a:r>
              <a:rPr lang="en-US" altLang="en-US" dirty="0"/>
              <a:t>"</a:t>
            </a:r>
          </a:p>
          <a:p>
            <a:pPr marL="0" indent="0">
              <a:buNone/>
            </a:pPr>
            <a:r>
              <a:rPr lang="en-US" altLang="en-US" dirty="0"/>
              <a:t>names = ['sepal-length', 'sepal-width', 'petal-length', 'petal-width', 'Class'] # Assign column names to the dataset</a:t>
            </a:r>
          </a:p>
          <a:p>
            <a:pPr marL="0" indent="0">
              <a:buNone/>
            </a:pPr>
            <a:r>
              <a:rPr lang="en-US" altLang="en-US" dirty="0"/>
              <a:t>dataset = </a:t>
            </a:r>
            <a:r>
              <a:rPr lang="en-US" altLang="en-US" dirty="0" err="1"/>
              <a:t>pd.read_csv</a:t>
            </a:r>
            <a:r>
              <a:rPr lang="en-US" altLang="en-US" dirty="0"/>
              <a:t>(</a:t>
            </a:r>
            <a:r>
              <a:rPr lang="en-US" altLang="en-US" dirty="0" err="1"/>
              <a:t>url</a:t>
            </a:r>
            <a:r>
              <a:rPr lang="en-US" altLang="en-US" dirty="0"/>
              <a:t>, names=names) # Read dataset to pandas </a:t>
            </a:r>
            <a:r>
              <a:rPr lang="en-US" altLang="en-US" dirty="0" err="1"/>
              <a:t>dataframe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X = </a:t>
            </a:r>
            <a:r>
              <a:rPr lang="en-US" altLang="en-US" dirty="0" err="1"/>
              <a:t>dataset.iloc</a:t>
            </a:r>
            <a:r>
              <a:rPr lang="en-US" altLang="en-US" dirty="0"/>
              <a:t>[:, :-1].values  </a:t>
            </a:r>
          </a:p>
          <a:p>
            <a:pPr marL="0" indent="0">
              <a:buNone/>
            </a:pPr>
            <a:r>
              <a:rPr lang="en-US" altLang="en-US" dirty="0"/>
              <a:t>y = </a:t>
            </a:r>
            <a:r>
              <a:rPr lang="en-US" altLang="en-US" dirty="0" err="1"/>
              <a:t>dataset.iloc</a:t>
            </a:r>
            <a:r>
              <a:rPr lang="en-US" altLang="en-US" dirty="0"/>
              <a:t>[:, 4].values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sklearn.model_selection</a:t>
            </a:r>
            <a:r>
              <a:rPr lang="en-US" altLang="en-US" dirty="0"/>
              <a:t> import </a:t>
            </a:r>
            <a:r>
              <a:rPr lang="en-US" altLang="en-US" dirty="0" err="1"/>
              <a:t>train_test_split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X_test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, </a:t>
            </a:r>
            <a:r>
              <a:rPr lang="en-US" altLang="en-US" dirty="0" err="1"/>
              <a:t>y_test</a:t>
            </a:r>
            <a:r>
              <a:rPr lang="en-US" altLang="en-US" dirty="0"/>
              <a:t> = </a:t>
            </a:r>
            <a:r>
              <a:rPr lang="en-US" altLang="en-US" dirty="0" err="1"/>
              <a:t>train_test_split</a:t>
            </a:r>
            <a:r>
              <a:rPr lang="en-US" altLang="en-US" dirty="0"/>
              <a:t>(X, y, </a:t>
            </a:r>
            <a:r>
              <a:rPr lang="en-US" altLang="en-US" dirty="0" err="1"/>
              <a:t>test_size</a:t>
            </a:r>
            <a:r>
              <a:rPr lang="en-US" altLang="en-US" dirty="0"/>
              <a:t>=0.20)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sklearn.preprocessing</a:t>
            </a:r>
            <a:r>
              <a:rPr lang="en-US" altLang="en-US" dirty="0"/>
              <a:t> import </a:t>
            </a:r>
            <a:r>
              <a:rPr lang="en-US" altLang="en-US" dirty="0" err="1"/>
              <a:t>StandardScaler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scaler = </a:t>
            </a:r>
            <a:r>
              <a:rPr lang="en-US" altLang="en-US" dirty="0" err="1"/>
              <a:t>StandardScaler</a:t>
            </a:r>
            <a:r>
              <a:rPr lang="en-US" altLang="en-US" dirty="0"/>
              <a:t>()  </a:t>
            </a:r>
          </a:p>
          <a:p>
            <a:pPr marL="0" indent="0">
              <a:buNone/>
            </a:pPr>
            <a:r>
              <a:rPr lang="en-US" altLang="en-US" dirty="0" err="1"/>
              <a:t>scaler.fit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 err="1"/>
              <a:t>X_test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</a:t>
            </a:r>
            <a:r>
              <a:rPr lang="en-US" altLang="en-US" dirty="0"/>
              <a:t> import </a:t>
            </a:r>
            <a:r>
              <a:rPr lang="en-US" altLang="en-US" dirty="0" err="1"/>
              <a:t>svm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classifier = </a:t>
            </a:r>
            <a:r>
              <a:rPr lang="en-US" altLang="en-US" dirty="0" err="1"/>
              <a:t>svm.SVC</a:t>
            </a:r>
            <a:r>
              <a:rPr lang="en-US" altLang="en-US" dirty="0"/>
              <a:t>()</a:t>
            </a:r>
          </a:p>
          <a:p>
            <a:pPr marL="0" indent="0">
              <a:buNone/>
            </a:pPr>
            <a:r>
              <a:rPr lang="en-US" altLang="en-US" dirty="0" err="1"/>
              <a:t>classifier.fit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 err="1"/>
              <a:t>y_pred</a:t>
            </a:r>
            <a:r>
              <a:rPr lang="en-US" altLang="en-US" dirty="0"/>
              <a:t> = </a:t>
            </a:r>
            <a:r>
              <a:rPr lang="en-US" altLang="en-US" dirty="0" err="1"/>
              <a:t>classifier.predict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sklearn.metrics</a:t>
            </a:r>
            <a:r>
              <a:rPr lang="en-US" altLang="en-US" dirty="0"/>
              <a:t> import </a:t>
            </a:r>
            <a:r>
              <a:rPr lang="en-US" altLang="en-US" dirty="0" err="1"/>
              <a:t>classification_report</a:t>
            </a:r>
            <a:r>
              <a:rPr lang="en-US" altLang="en-US" dirty="0"/>
              <a:t>, </a:t>
            </a:r>
            <a:r>
              <a:rPr lang="en-US" altLang="en-US" dirty="0" err="1"/>
              <a:t>confusion_matrix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confusion_matrix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classification_report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174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2" y="647700"/>
            <a:ext cx="464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Recap’ of last week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13556" y="1688757"/>
            <a:ext cx="7295914" cy="239588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err="1" smtClean="0">
                <a:ea typeface="宋体" pitchFamily="2" charset="-122"/>
              </a:rPr>
              <a:t>Rocchio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US" altLang="zh-CN" sz="2800" dirty="0" err="1" smtClean="0">
                <a:ea typeface="宋体" pitchFamily="2" charset="-122"/>
              </a:rPr>
              <a:t>classificaiton</a:t>
            </a:r>
            <a:endParaRPr lang="en-US" altLang="zh-CN" sz="2800" dirty="0" smtClean="0">
              <a:ea typeface="宋体" pitchFamily="2" charset="-122"/>
            </a:endParaRPr>
          </a:p>
          <a:p>
            <a:pPr lvl="1"/>
            <a:r>
              <a:rPr lang="en-US" sz="2400" dirty="0"/>
              <a:t>Finds the “center of mass” for each class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/>
              <a:t>A new point x will be classified in class </a:t>
            </a:r>
            <a:r>
              <a:rPr lang="en-US" sz="2400" b="1" i="1" dirty="0" smtClean="0"/>
              <a:t>c</a:t>
            </a:r>
            <a:r>
              <a:rPr lang="en-US" sz="2400" dirty="0" smtClean="0"/>
              <a:t> if </a:t>
            </a:r>
            <a:r>
              <a:rPr lang="en-US" sz="2400" dirty="0"/>
              <a:t>it is closest to the centroid for </a:t>
            </a:r>
            <a:r>
              <a:rPr lang="en-US" sz="2400" b="1" i="1" dirty="0" smtClean="0"/>
              <a:t>c</a:t>
            </a:r>
            <a:endParaRPr lang="en-US" altLang="zh-CN" sz="2800" b="1" i="1" dirty="0" smtClean="0">
              <a:ea typeface="宋体" pitchFamily="2" charset="-122"/>
            </a:endParaRPr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375" y="3458090"/>
            <a:ext cx="4800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5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Soft-Margin </a:t>
            </a:r>
            <a:r>
              <a:rPr lang="en-US" altLang="zh-CN" dirty="0"/>
              <a:t>Linear Classifier </a:t>
            </a: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6294438" y="41036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9" name="Oval 17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0" name="Oval 18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1" name="Oval 19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2" name="Oval 20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5" name="Oval 23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627520"/>
            <a:ext cx="4038600" cy="4757237"/>
          </a:xfrm>
          <a:noFill/>
          <a:ln/>
        </p:spPr>
        <p:txBody>
          <a:bodyPr>
            <a:normAutofit/>
          </a:bodyPr>
          <a:lstStyle/>
          <a:p>
            <a:r>
              <a:rPr lang="en-US" altLang="zh-CN" sz="2200" dirty="0"/>
              <a:t>What if data is not linear separable? (noisy data, outliers, </a:t>
            </a:r>
            <a:r>
              <a:rPr lang="en-US" altLang="zh-CN" sz="2200" dirty="0" smtClean="0"/>
              <a:t>or the data is slightly non-linear)</a:t>
            </a:r>
          </a:p>
          <a:p>
            <a:r>
              <a:rPr lang="en-US" altLang="en-US" sz="2200" i="1" dirty="0"/>
              <a:t>Approach: Assign a “slack variable” to each instance  </a:t>
            </a:r>
            <a:r>
              <a:rPr lang="el-GR" altLang="en-US" sz="2200" i="1" dirty="0"/>
              <a:t>ξ</a:t>
            </a:r>
            <a:r>
              <a:rPr lang="en-US" altLang="zh-CN" sz="2200" i="1" baseline="-25000" dirty="0" err="1"/>
              <a:t>i</a:t>
            </a:r>
            <a:r>
              <a:rPr lang="en-US" altLang="zh-CN" sz="2200" baseline="-25000" dirty="0"/>
              <a:t>  </a:t>
            </a:r>
            <a:r>
              <a:rPr lang="en-US" altLang="zh-CN" sz="2200" dirty="0"/>
              <a:t>&gt;0, which can be </a:t>
            </a:r>
            <a:r>
              <a:rPr lang="en-US" altLang="zh-CN" sz="2200" dirty="0" smtClean="0"/>
              <a:t>thought </a:t>
            </a:r>
            <a:r>
              <a:rPr lang="en-US" altLang="zh-CN" sz="2200" dirty="0"/>
              <a:t>of distance from the separating hyperplane if an instance is misclassified and 0 otherwise. </a:t>
            </a:r>
          </a:p>
          <a:p>
            <a:endParaRPr lang="en-US" altLang="zh-CN" sz="2200" dirty="0"/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95271" name="Oval 39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72" name="Oval 40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95282" name="Group 50"/>
          <p:cNvGrpSpPr>
            <a:grpSpLocks/>
          </p:cNvGrpSpPr>
          <p:nvPr/>
        </p:nvGrpSpPr>
        <p:grpSpPr bwMode="auto">
          <a:xfrm>
            <a:off x="3429000" y="1905000"/>
            <a:ext cx="5334000" cy="3352800"/>
            <a:chOff x="2160" y="1200"/>
            <a:chExt cx="3360" cy="2112"/>
          </a:xfrm>
        </p:grpSpPr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 flipV="1">
              <a:off x="2832" y="144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 flipV="1">
              <a:off x="2688" y="120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 flipV="1">
              <a:off x="2976" y="1632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5" name="Rectangle 43"/>
            <p:cNvSpPr>
              <a:spLocks noChangeArrowheads="1"/>
            </p:cNvSpPr>
            <p:nvPr/>
          </p:nvSpPr>
          <p:spPr bwMode="auto">
            <a:xfrm rot="-45254740">
              <a:off x="2352" y="2736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0</a:t>
              </a:r>
            </a:p>
          </p:txBody>
        </p: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 rot="-45254740">
              <a:off x="2496" y="2928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-1</a:t>
              </a: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 rot="-45254740">
              <a:off x="2160" y="2496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1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>
            <a:off x="5564188" y="3132138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>
            <a:off x="6599238" y="3044825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graphicFrame>
        <p:nvGraphicFramePr>
          <p:cNvPr id="95280" name="Object 48"/>
          <p:cNvGraphicFramePr>
            <a:graphicFrameLocks noChangeAspect="1"/>
          </p:cNvGraphicFramePr>
          <p:nvPr/>
        </p:nvGraphicFramePr>
        <p:xfrm>
          <a:off x="5672138" y="3551238"/>
          <a:ext cx="3127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3551238"/>
                        <a:ext cx="3127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81" name="Object 49"/>
          <p:cNvGraphicFramePr>
            <a:graphicFrameLocks noChangeAspect="1"/>
          </p:cNvGraphicFramePr>
          <p:nvPr/>
        </p:nvGraphicFramePr>
        <p:xfrm>
          <a:off x="6932613" y="3194050"/>
          <a:ext cx="3381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3" y="3194050"/>
                        <a:ext cx="3381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5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8" grpId="0" animBg="1"/>
      <p:bldP spid="952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1963" y="778041"/>
            <a:ext cx="7591174" cy="61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9263" y="147111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 dirty="0"/>
              <a:t>Datasets that are linearly separable with noise work out great:</a:t>
            </a:r>
          </a:p>
        </p:txBody>
      </p:sp>
      <p:grpSp>
        <p:nvGrpSpPr>
          <p:cNvPr id="54293" name="Group 21"/>
          <p:cNvGrpSpPr>
            <a:grpSpLocks/>
          </p:cNvGrpSpPr>
          <p:nvPr/>
        </p:nvGrpSpPr>
        <p:grpSpPr bwMode="auto">
          <a:xfrm>
            <a:off x="2362200" y="1951872"/>
            <a:ext cx="4324350" cy="642937"/>
            <a:chOff x="1056" y="1284"/>
            <a:chExt cx="2724" cy="405"/>
          </a:xfrm>
        </p:grpSpPr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1056" y="14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13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2196" y="14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2106" y="1458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563" y="14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863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199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5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2679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2451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>
              <a:off x="2268" y="1302"/>
              <a:ext cx="0" cy="3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2405" y="1393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1955" y="1387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 flipH="1" flipV="1">
              <a:off x="247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 flipH="1" flipV="1">
              <a:off x="202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9" name="Text Box 37"/>
            <p:cNvSpPr txBox="1">
              <a:spLocks noChangeArrowheads="1"/>
            </p:cNvSpPr>
            <p:nvPr/>
          </p:nvSpPr>
          <p:spPr bwMode="auto">
            <a:xfrm>
              <a:off x="3492" y="141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</p:grpSp>
      <p:grpSp>
        <p:nvGrpSpPr>
          <p:cNvPr id="54334" name="Group 62"/>
          <p:cNvGrpSpPr>
            <a:grpSpLocks/>
          </p:cNvGrpSpPr>
          <p:nvPr/>
        </p:nvGrpSpPr>
        <p:grpSpPr bwMode="auto">
          <a:xfrm>
            <a:off x="2362200" y="4590297"/>
            <a:ext cx="4352925" cy="1952625"/>
            <a:chOff x="1488" y="2745"/>
            <a:chExt cx="2742" cy="1230"/>
          </a:xfrm>
        </p:grpSpPr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2568" y="3744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936" y="370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  <p:grpSp>
          <p:nvGrpSpPr>
            <p:cNvPr id="54310" name="Group 38"/>
            <p:cNvGrpSpPr>
              <a:grpSpLocks/>
            </p:cNvGrpSpPr>
            <p:nvPr/>
          </p:nvGrpSpPr>
          <p:grpSpPr bwMode="auto">
            <a:xfrm>
              <a:off x="1488" y="2745"/>
              <a:ext cx="2742" cy="1151"/>
              <a:chOff x="1122" y="2874"/>
              <a:chExt cx="2742" cy="1151"/>
            </a:xfrm>
          </p:grpSpPr>
          <p:sp>
            <p:nvSpPr>
              <p:cNvPr id="54311" name="Line 39"/>
              <p:cNvSpPr>
                <a:spLocks noChangeShapeType="1"/>
              </p:cNvSpPr>
              <p:nvPr/>
            </p:nvSpPr>
            <p:spPr bwMode="auto">
              <a:xfrm>
                <a:off x="1122" y="3900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12" name="AutoShape 40"/>
              <p:cNvSpPr>
                <a:spLocks noChangeArrowheads="1"/>
              </p:cNvSpPr>
              <p:nvPr/>
            </p:nvSpPr>
            <p:spPr bwMode="auto">
              <a:xfrm>
                <a:off x="1437" y="32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3" name="Line 41"/>
              <p:cNvSpPr>
                <a:spLocks noChangeShapeType="1"/>
              </p:cNvSpPr>
              <p:nvPr/>
            </p:nvSpPr>
            <p:spPr bwMode="auto">
              <a:xfrm>
                <a:off x="2262" y="3864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14" name="AutoShape 42"/>
              <p:cNvSpPr>
                <a:spLocks noChangeArrowheads="1"/>
              </p:cNvSpPr>
              <p:nvPr/>
            </p:nvSpPr>
            <p:spPr bwMode="auto">
              <a:xfrm>
                <a:off x="1641" y="35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5" name="AutoShape 43"/>
              <p:cNvSpPr>
                <a:spLocks noChangeArrowheads="1"/>
              </p:cNvSpPr>
              <p:nvPr/>
            </p:nvSpPr>
            <p:spPr bwMode="auto">
              <a:xfrm>
                <a:off x="1929" y="375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6" name="AutoShape 44"/>
              <p:cNvSpPr>
                <a:spLocks noChangeArrowheads="1"/>
              </p:cNvSpPr>
              <p:nvPr/>
            </p:nvSpPr>
            <p:spPr bwMode="auto">
              <a:xfrm>
                <a:off x="2073" y="381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7" name="AutoShape 45"/>
              <p:cNvSpPr>
                <a:spLocks noChangeArrowheads="1"/>
              </p:cNvSpPr>
              <p:nvPr/>
            </p:nvSpPr>
            <p:spPr bwMode="auto">
              <a:xfrm>
                <a:off x="2601" y="376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8" name="AutoShape 46"/>
              <p:cNvSpPr>
                <a:spLocks noChangeArrowheads="1"/>
              </p:cNvSpPr>
              <p:nvPr/>
            </p:nvSpPr>
            <p:spPr bwMode="auto">
              <a:xfrm>
                <a:off x="2745" y="364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9" name="AutoShape 47"/>
              <p:cNvSpPr>
                <a:spLocks noChangeArrowheads="1"/>
              </p:cNvSpPr>
              <p:nvPr/>
            </p:nvSpPr>
            <p:spPr bwMode="auto">
              <a:xfrm>
                <a:off x="2481" y="380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0" name="AutoShape 48"/>
              <p:cNvSpPr>
                <a:spLocks noChangeArrowheads="1"/>
              </p:cNvSpPr>
              <p:nvPr/>
            </p:nvSpPr>
            <p:spPr bwMode="auto">
              <a:xfrm>
                <a:off x="2985" y="344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1" name="AutoShape 49"/>
              <p:cNvSpPr>
                <a:spLocks noChangeArrowheads="1"/>
              </p:cNvSpPr>
              <p:nvPr/>
            </p:nvSpPr>
            <p:spPr bwMode="auto">
              <a:xfrm>
                <a:off x="3165" y="325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2" name="AutoShape 50"/>
              <p:cNvSpPr>
                <a:spLocks noChangeArrowheads="1"/>
              </p:cNvSpPr>
              <p:nvPr/>
            </p:nvSpPr>
            <p:spPr bwMode="auto">
              <a:xfrm>
                <a:off x="3429" y="292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 flipV="1">
                <a:off x="2262" y="2988"/>
                <a:ext cx="0" cy="93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4" name="Text Box 52"/>
              <p:cNvSpPr txBox="1">
                <a:spLocks noChangeArrowheads="1"/>
              </p:cNvSpPr>
              <p:nvPr/>
            </p:nvSpPr>
            <p:spPr bwMode="auto">
              <a:xfrm>
                <a:off x="2262" y="287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r>
                  <a:rPr lang="en-US" altLang="zh-CN" i="1" baseline="30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 flipV="1">
                <a:off x="1860" y="3180"/>
                <a:ext cx="2004" cy="81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6" name="Line 54"/>
              <p:cNvSpPr>
                <a:spLocks noChangeShapeType="1"/>
              </p:cNvSpPr>
              <p:nvPr/>
            </p:nvSpPr>
            <p:spPr bwMode="auto">
              <a:xfrm flipV="1">
                <a:off x="1857" y="3132"/>
                <a:ext cx="1962" cy="809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7" name="Line 55"/>
              <p:cNvSpPr>
                <a:spLocks noChangeShapeType="1"/>
              </p:cNvSpPr>
              <p:nvPr/>
            </p:nvSpPr>
            <p:spPr bwMode="auto">
              <a:xfrm flipV="1">
                <a:off x="1929" y="3240"/>
                <a:ext cx="1926" cy="785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8" name="Oval 56"/>
              <p:cNvSpPr>
                <a:spLocks noChangeArrowheads="1"/>
              </p:cNvSpPr>
              <p:nvPr/>
            </p:nvSpPr>
            <p:spPr bwMode="auto">
              <a:xfrm>
                <a:off x="2945" y="3403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9" name="Oval 57"/>
              <p:cNvSpPr>
                <a:spLocks noChangeArrowheads="1"/>
              </p:cNvSpPr>
              <p:nvPr/>
            </p:nvSpPr>
            <p:spPr bwMode="auto">
              <a:xfrm>
                <a:off x="2699" y="3601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30" name="Oval 58"/>
              <p:cNvSpPr>
                <a:spLocks noChangeArrowheads="1"/>
              </p:cNvSpPr>
              <p:nvPr/>
            </p:nvSpPr>
            <p:spPr bwMode="auto">
              <a:xfrm>
                <a:off x="2027" y="3775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pSp>
        <p:nvGrpSpPr>
          <p:cNvPr id="54333" name="Group 61"/>
          <p:cNvGrpSpPr>
            <a:grpSpLocks/>
          </p:cNvGrpSpPr>
          <p:nvPr/>
        </p:nvGrpSpPr>
        <p:grpSpPr bwMode="auto">
          <a:xfrm>
            <a:off x="381000" y="2719136"/>
            <a:ext cx="8229600" cy="1295400"/>
            <a:chOff x="240" y="1632"/>
            <a:chExt cx="5184" cy="816"/>
          </a:xfrm>
        </p:grpSpPr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1488" y="2181"/>
              <a:ext cx="2700" cy="267"/>
              <a:chOff x="1056" y="2322"/>
              <a:chExt cx="2700" cy="267"/>
            </a:xfrm>
          </p:grpSpPr>
          <p:sp>
            <p:nvSpPr>
              <p:cNvPr id="54279" name="Line 7"/>
              <p:cNvSpPr>
                <a:spLocks noChangeShapeType="1"/>
              </p:cNvSpPr>
              <p:nvPr/>
            </p:nvSpPr>
            <p:spPr bwMode="auto">
              <a:xfrm>
                <a:off x="1056" y="2358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>
                <a:off x="13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1" name="Line 9"/>
              <p:cNvSpPr>
                <a:spLocks noChangeShapeType="1"/>
              </p:cNvSpPr>
              <p:nvPr/>
            </p:nvSpPr>
            <p:spPr bwMode="auto">
              <a:xfrm>
                <a:off x="2196" y="232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282" name="Text Box 10"/>
              <p:cNvSpPr txBox="1">
                <a:spLocks noChangeArrowheads="1"/>
              </p:cNvSpPr>
              <p:nvPr/>
            </p:nvSpPr>
            <p:spPr bwMode="auto">
              <a:xfrm>
                <a:off x="2106" y="2358"/>
                <a:ext cx="2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4283" name="AutoShape 11"/>
              <p:cNvSpPr>
                <a:spLocks noChangeArrowheads="1"/>
              </p:cNvSpPr>
              <p:nvPr/>
            </p:nvSpPr>
            <p:spPr bwMode="auto">
              <a:xfrm>
                <a:off x="1563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4" name="AutoShape 12"/>
              <p:cNvSpPr>
                <a:spLocks noChangeArrowheads="1"/>
              </p:cNvSpPr>
              <p:nvPr/>
            </p:nvSpPr>
            <p:spPr bwMode="auto">
              <a:xfrm>
                <a:off x="18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5" name="AutoShape 13"/>
              <p:cNvSpPr>
                <a:spLocks noChangeArrowheads="1"/>
              </p:cNvSpPr>
              <p:nvPr/>
            </p:nvSpPr>
            <p:spPr bwMode="auto">
              <a:xfrm>
                <a:off x="199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6" name="AutoShape 14"/>
              <p:cNvSpPr>
                <a:spLocks noChangeArrowheads="1"/>
              </p:cNvSpPr>
              <p:nvPr/>
            </p:nvSpPr>
            <p:spPr bwMode="auto">
              <a:xfrm>
                <a:off x="25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7" name="AutoShape 15"/>
              <p:cNvSpPr>
                <a:spLocks noChangeArrowheads="1"/>
              </p:cNvSpPr>
              <p:nvPr/>
            </p:nvSpPr>
            <p:spPr bwMode="auto">
              <a:xfrm>
                <a:off x="267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8" name="AutoShape 16"/>
              <p:cNvSpPr>
                <a:spLocks noChangeArrowheads="1"/>
              </p:cNvSpPr>
              <p:nvPr/>
            </p:nvSpPr>
            <p:spPr bwMode="auto">
              <a:xfrm>
                <a:off x="2451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9" name="AutoShape 17"/>
              <p:cNvSpPr>
                <a:spLocks noChangeArrowheads="1"/>
              </p:cNvSpPr>
              <p:nvPr/>
            </p:nvSpPr>
            <p:spPr bwMode="auto">
              <a:xfrm>
                <a:off x="291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0" name="AutoShape 18"/>
              <p:cNvSpPr>
                <a:spLocks noChangeArrowheads="1"/>
              </p:cNvSpPr>
              <p:nvPr/>
            </p:nvSpPr>
            <p:spPr bwMode="auto">
              <a:xfrm>
                <a:off x="30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1" name="AutoShape 19"/>
              <p:cNvSpPr>
                <a:spLocks noChangeArrowheads="1"/>
              </p:cNvSpPr>
              <p:nvPr/>
            </p:nvSpPr>
            <p:spPr bwMode="auto">
              <a:xfrm>
                <a:off x="3375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2" name="Text Box 20"/>
              <p:cNvSpPr txBox="1">
                <a:spLocks noChangeArrowheads="1"/>
              </p:cNvSpPr>
              <p:nvPr/>
            </p:nvSpPr>
            <p:spPr bwMode="auto">
              <a:xfrm>
                <a:off x="3468" y="232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endParaRPr lang="en-US" altLang="zh-CN" i="1" baseline="30000">
                  <a:latin typeface="Times New Roman" pitchFamily="18" charset="0"/>
                </a:endParaRPr>
              </a:p>
            </p:txBody>
          </p:sp>
        </p:grp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240" y="1632"/>
              <a:ext cx="51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r>
                <a:rPr lang="en-US" altLang="zh-CN" sz="2200" dirty="0"/>
                <a:t>But what are we going to do if the dataset is just too hard? </a:t>
              </a:r>
            </a:p>
          </p:txBody>
        </p:sp>
      </p:grpSp>
      <p:sp>
        <p:nvSpPr>
          <p:cNvPr id="54332" name="Rectangle 60"/>
          <p:cNvSpPr>
            <a:spLocks noChangeArrowheads="1"/>
          </p:cNvSpPr>
          <p:nvPr/>
        </p:nvSpPr>
        <p:spPr bwMode="auto">
          <a:xfrm>
            <a:off x="381000" y="3962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How about</a:t>
            </a:r>
            <a:r>
              <a:rPr lang="en-US" altLang="zh-CN" sz="2200">
                <a:latin typeface="Times New Roman"/>
              </a:rPr>
              <a:t>…</a:t>
            </a:r>
            <a:r>
              <a:rPr lang="en-US" altLang="zh-CN" sz="2200"/>
              <a:t> mapping data to a higher-dimensional space:</a:t>
            </a:r>
          </a:p>
        </p:txBody>
      </p:sp>
    </p:spTree>
    <p:extLst>
      <p:ext uri="{BB962C8B-B14F-4D97-AF65-F5344CB8AC3E}">
        <p14:creationId xmlns:p14="http://schemas.microsoft.com/office/powerpoint/2010/main" val="50667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4025" y="786062"/>
            <a:ext cx="7772400" cy="58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SVMs:  Feature Space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580148"/>
            <a:ext cx="8229600" cy="4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400" dirty="0"/>
              <a:t>General idea:  the original input space can be mapped to some higher-dimensional feature space where the training set is separable: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068513" y="3208751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447675" y="4820064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098675" y="404060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1524000" y="43977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676400" y="4943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2209800" y="54201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790700" y="40866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1295400" y="47152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1714500" y="54582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209800" y="44866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3111500" y="4473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2971800" y="56868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723900" y="4600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2235200" y="6055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3200400" y="52105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1263650" y="57503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952500" y="52677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1009650" y="37437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2505075" y="487880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2124075" y="50121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2409825" y="377390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1114425" y="3859626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1162050" y="3896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3086100" y="38770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H="1" flipV="1">
            <a:off x="6107113" y="2961101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6076950" y="5048664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6375400" y="441207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5800725" y="476926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6181725" y="5324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7000875" y="5324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6067425" y="445811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6276975" y="47343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6505575" y="53629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6486525" y="485816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8093075" y="44930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7953375" y="57058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7477125" y="3457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>
            <a:off x="7483475" y="4721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>
            <a:off x="8181975" y="5229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7007225" y="41691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>
            <a:off x="7610475" y="54010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>
            <a:off x="7400925" y="36675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>
            <a:off x="6010275" y="517407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>
            <a:off x="5629275" y="530742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>
            <a:off x="7391400" y="37929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>
            <a:off x="6943725" y="3324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8067675" y="3896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 flipH="1">
            <a:off x="4859338" y="5050251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grpSp>
        <p:nvGrpSpPr>
          <p:cNvPr id="55356" name="Group 60"/>
          <p:cNvGrpSpPr>
            <a:grpSpLocks/>
          </p:cNvGrpSpPr>
          <p:nvPr/>
        </p:nvGrpSpPr>
        <p:grpSpPr bwMode="auto">
          <a:xfrm>
            <a:off x="4610100" y="3697701"/>
            <a:ext cx="2933700" cy="2590800"/>
            <a:chOff x="2904" y="1920"/>
            <a:chExt cx="1848" cy="1632"/>
          </a:xfrm>
        </p:grpSpPr>
        <p:sp>
          <p:nvSpPr>
            <p:cNvPr id="55348" name="Line 52"/>
            <p:cNvSpPr>
              <a:spLocks noChangeShapeType="1"/>
            </p:cNvSpPr>
            <p:nvPr/>
          </p:nvSpPr>
          <p:spPr bwMode="auto">
            <a:xfrm>
              <a:off x="3840" y="1920"/>
              <a:ext cx="912" cy="8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49" name="Line 53"/>
            <p:cNvSpPr>
              <a:spLocks noChangeShapeType="1"/>
            </p:cNvSpPr>
            <p:nvPr/>
          </p:nvSpPr>
          <p:spPr bwMode="auto">
            <a:xfrm flipV="1">
              <a:off x="3984" y="2784"/>
              <a:ext cx="768" cy="7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50" name="Line 54"/>
            <p:cNvSpPr>
              <a:spLocks noChangeShapeType="1"/>
            </p:cNvSpPr>
            <p:nvPr/>
          </p:nvSpPr>
          <p:spPr bwMode="auto">
            <a:xfrm flipV="1">
              <a:off x="2916" y="1944"/>
              <a:ext cx="924" cy="52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51" name="Line 55"/>
            <p:cNvSpPr>
              <a:spLocks noChangeShapeType="1"/>
            </p:cNvSpPr>
            <p:nvPr/>
          </p:nvSpPr>
          <p:spPr bwMode="auto">
            <a:xfrm>
              <a:off x="2904" y="2472"/>
              <a:ext cx="1080" cy="10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3581400" y="3011901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53" name="Text Box 57"/>
          <p:cNvSpPr txBox="1">
            <a:spLocks noChangeArrowheads="1"/>
          </p:cNvSpPr>
          <p:nvPr/>
        </p:nvSpPr>
        <p:spPr bwMode="auto">
          <a:xfrm>
            <a:off x="3581400" y="3697701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73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4025" y="786062"/>
            <a:ext cx="7772400" cy="58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SVMs:  Feature Space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580148"/>
            <a:ext cx="8229600" cy="4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000" dirty="0" smtClean="0"/>
              <a:t>If a linear decision surface does not exist, the data is mapped into much higher dimensional space (“feature space”) where the separating decision surface is found;</a:t>
            </a:r>
          </a:p>
          <a:p>
            <a:r>
              <a:rPr lang="en-US" altLang="zh-CN" sz="2000" dirty="0" smtClean="0"/>
              <a:t>The feature space is constructed via very cleaver mathematical project (“kernel trick”)</a:t>
            </a:r>
            <a:endParaRPr lang="en-US" altLang="zh-CN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79" y="3257863"/>
            <a:ext cx="7500433" cy="2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71" y="6077680"/>
            <a:ext cx="6530546" cy="75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639" y="4739575"/>
            <a:ext cx="1074069" cy="32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1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Generalization and overfitting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Generalization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/>
              <a:t>classifier or a regression algorithm learns to correctly predict output from given inputs not only in previously seen samples but also in previously unseen samples.</a:t>
            </a:r>
          </a:p>
          <a:p>
            <a:r>
              <a:rPr lang="en-US" b="1" dirty="0" smtClean="0"/>
              <a:t>Overfitting</a:t>
            </a:r>
            <a:r>
              <a:rPr lang="en-US" b="1" dirty="0"/>
              <a:t>: </a:t>
            </a:r>
            <a:r>
              <a:rPr lang="en-US" dirty="0"/>
              <a:t>A classifier or a regression algorithm learns to correctly predict output from given inputs in previously seen samples but fails to do so in previously unseen samples.</a:t>
            </a:r>
          </a:p>
          <a:p>
            <a:r>
              <a:rPr lang="es-ES_tradnl" b="1" dirty="0" err="1" smtClean="0"/>
              <a:t>Overfitting</a:t>
            </a:r>
            <a:r>
              <a:rPr lang="es-ES_tradnl" b="1" dirty="0" smtClean="0"/>
              <a:t>                   Poor </a:t>
            </a:r>
            <a:r>
              <a:rPr lang="es-ES_tradnl" b="1" dirty="0" err="1"/>
              <a:t>generalization</a:t>
            </a:r>
            <a:r>
              <a:rPr lang="es-ES_tradnl" dirty="0"/>
              <a:t>.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751221" y="4411578"/>
            <a:ext cx="850232" cy="360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893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2" y="826168"/>
            <a:ext cx="8338887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Example of Generalization and overfitting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4772525"/>
            <a:ext cx="7886700" cy="19651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Algorithm 1 learned non-reproducible peculiarities of the specific sample available for learning but did not learn the general characteristics of the function that generated the data. Thus, it is </a:t>
            </a:r>
            <a:r>
              <a:rPr lang="en-US" dirty="0" err="1"/>
              <a:t>overfitted</a:t>
            </a:r>
            <a:r>
              <a:rPr lang="en-US" dirty="0"/>
              <a:t> and has poor generalization.</a:t>
            </a:r>
          </a:p>
          <a:p>
            <a:r>
              <a:rPr lang="en-US" dirty="0" smtClean="0"/>
              <a:t>Algorithm </a:t>
            </a:r>
            <a:r>
              <a:rPr lang="en-US" dirty="0"/>
              <a:t>2 learned general characteristics of the function that produced the data. Thus, it generalizes.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4" y="1624013"/>
            <a:ext cx="7822596" cy="2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62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Classification: Practical aspects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Assembling data resources is often </a:t>
            </a:r>
            <a:r>
              <a:rPr lang="en-US" sz="2800" dirty="0" smtClean="0"/>
              <a:t>the </a:t>
            </a:r>
            <a:r>
              <a:rPr lang="es-ES_tradnl" sz="2800" dirty="0" smtClean="0"/>
              <a:t>real </a:t>
            </a:r>
            <a:r>
              <a:rPr lang="es-ES_tradnl" sz="2800" dirty="0" err="1"/>
              <a:t>bottleneck</a:t>
            </a:r>
            <a:r>
              <a:rPr lang="es-ES_tradnl" sz="2800" dirty="0"/>
              <a:t> in </a:t>
            </a:r>
            <a:r>
              <a:rPr lang="es-ES_tradnl" sz="2800" dirty="0" err="1" smtClean="0"/>
              <a:t>classification</a:t>
            </a:r>
            <a:endParaRPr lang="es-ES_tradnl" sz="2800" dirty="0"/>
          </a:p>
          <a:p>
            <a:pPr lvl="1"/>
            <a:r>
              <a:rPr lang="en-US" sz="2000" dirty="0" smtClean="0"/>
              <a:t>Collect</a:t>
            </a:r>
            <a:r>
              <a:rPr lang="en-US" sz="2000" dirty="0"/>
              <a:t>, store, </a:t>
            </a:r>
            <a:r>
              <a:rPr lang="en-US" sz="2000" dirty="0" smtClean="0"/>
              <a:t>organize, </a:t>
            </a:r>
            <a:r>
              <a:rPr lang="en-US" sz="2000" dirty="0"/>
              <a:t>quality-check the </a:t>
            </a:r>
            <a:r>
              <a:rPr lang="en-US" sz="2000" dirty="0" smtClean="0"/>
              <a:t>data</a:t>
            </a:r>
            <a:endParaRPr lang="en-US" sz="2000" dirty="0"/>
          </a:p>
          <a:p>
            <a:pPr lvl="1"/>
            <a:r>
              <a:rPr lang="en-US" sz="2000" dirty="0" smtClean="0"/>
              <a:t>Financial </a:t>
            </a:r>
            <a:r>
              <a:rPr lang="en-US" sz="2000" dirty="0"/>
              <a:t>and legal aspects (ownership, privacy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s-ES_tradnl" sz="2800" dirty="0" smtClean="0"/>
              <a:t>ML-</a:t>
            </a:r>
            <a:r>
              <a:rPr lang="es-ES_tradnl" sz="2800" dirty="0" err="1" smtClean="0"/>
              <a:t>based</a:t>
            </a:r>
            <a:r>
              <a:rPr lang="es-ES_tradnl" sz="2800" dirty="0" smtClean="0"/>
              <a:t> </a:t>
            </a:r>
            <a:r>
              <a:rPr lang="es-ES_tradnl" sz="2800" dirty="0"/>
              <a:t>classifiers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 smtClean="0"/>
              <a:t>sometimes</a:t>
            </a:r>
            <a:r>
              <a:rPr lang="es-ES_tradnl" sz="2800" dirty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overlaid with hand-crafted </a:t>
            </a:r>
            <a:r>
              <a:rPr lang="en-US" sz="2800" dirty="0" smtClean="0"/>
              <a:t>rules!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enforce particular business rules, or allow </a:t>
            </a:r>
            <a:r>
              <a:rPr lang="en-US" sz="2000" dirty="0" smtClean="0"/>
              <a:t>the user </a:t>
            </a:r>
            <a:r>
              <a:rPr lang="en-US" sz="2000" dirty="0"/>
              <a:t>to control the classification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Classification: Practical aspects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2800" dirty="0" err="1"/>
              <a:t>Which</a:t>
            </a:r>
            <a:r>
              <a:rPr lang="es-ES_tradnl" sz="2800" dirty="0"/>
              <a:t> </a:t>
            </a:r>
            <a:r>
              <a:rPr lang="es-ES_tradnl" sz="2800" dirty="0" err="1"/>
              <a:t>features</a:t>
            </a:r>
            <a:r>
              <a:rPr lang="es-ES_tradnl" sz="2800" dirty="0"/>
              <a:t> to use</a:t>
            </a:r>
            <a:r>
              <a:rPr lang="es-ES_tradnl" sz="2800" dirty="0" smtClean="0"/>
              <a:t>?</a:t>
            </a:r>
          </a:p>
          <a:p>
            <a:pPr lvl="1"/>
            <a:r>
              <a:rPr lang="en-US" sz="2400" dirty="0" smtClean="0"/>
              <a:t>Designing </a:t>
            </a:r>
            <a:r>
              <a:rPr lang="en-US" sz="2400" dirty="0"/>
              <a:t>the right features is often key to </a:t>
            </a:r>
            <a:r>
              <a:rPr lang="en-US" sz="2400" dirty="0" smtClean="0"/>
              <a:t>success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too few features: not informative </a:t>
            </a:r>
            <a:r>
              <a:rPr lang="en-US" sz="2400" dirty="0" smtClean="0"/>
              <a:t>enough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too many features: data </a:t>
            </a:r>
            <a:r>
              <a:rPr lang="en-US" sz="2400" dirty="0" smtClean="0"/>
              <a:t>sparseness</a:t>
            </a:r>
            <a:endParaRPr lang="en-US" sz="2400" dirty="0"/>
          </a:p>
          <a:p>
            <a:r>
              <a:rPr lang="en-US" sz="2800" dirty="0" smtClean="0"/>
              <a:t>In </a:t>
            </a:r>
            <a:r>
              <a:rPr lang="en-US" sz="2800" dirty="0"/>
              <a:t>text classification, the most basic </a:t>
            </a:r>
            <a:r>
              <a:rPr lang="en-US" sz="2800" dirty="0" smtClean="0"/>
              <a:t>features </a:t>
            </a:r>
            <a:r>
              <a:rPr lang="es-ES_tradnl" sz="2800" dirty="0" smtClean="0"/>
              <a:t>are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document</a:t>
            </a:r>
            <a:r>
              <a:rPr lang="es-ES_tradnl" sz="2800" dirty="0"/>
              <a:t> </a:t>
            </a:r>
            <a:r>
              <a:rPr lang="es-ES_tradnl" sz="2800" dirty="0" err="1"/>
              <a:t>terms</a:t>
            </a:r>
            <a:r>
              <a:rPr lang="es-ES_tradnl" sz="2800" dirty="0" smtClean="0"/>
              <a:t>: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/>
              <a:t>preprocessing is important to filter/modify some </a:t>
            </a:r>
            <a:r>
              <a:rPr lang="en-US" sz="2400" dirty="0" smtClean="0"/>
              <a:t>tokens</a:t>
            </a:r>
            <a:endParaRPr lang="en-US" sz="2400" dirty="0"/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features, such as document length, zones, links,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9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2" y="647700"/>
            <a:ext cx="464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Recap’ of last week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13556" y="1688757"/>
            <a:ext cx="7295914" cy="239588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K-NN adopts a different approach</a:t>
            </a:r>
          </a:p>
          <a:p>
            <a:pPr lvl="1"/>
            <a:r>
              <a:rPr lang="en-US" sz="2400" dirty="0"/>
              <a:t>Rely on </a:t>
            </a:r>
            <a:r>
              <a:rPr lang="en-US" sz="2400" i="1" dirty="0"/>
              <a:t>local </a:t>
            </a:r>
            <a:r>
              <a:rPr lang="en-US" sz="2400" dirty="0"/>
              <a:t>decisions based on the closest neighbors!</a:t>
            </a:r>
          </a:p>
          <a:p>
            <a:pPr lvl="1"/>
            <a:r>
              <a:rPr lang="en-US" sz="2400" dirty="0"/>
              <a:t>k = number of </a:t>
            </a:r>
            <a:r>
              <a:rPr lang="en-US" sz="2400" dirty="0" smtClean="0"/>
              <a:t>neighbors </a:t>
            </a:r>
            <a:r>
              <a:rPr lang="en-US" sz="2400" dirty="0"/>
              <a:t>to </a:t>
            </a:r>
            <a:r>
              <a:rPr lang="en-US" sz="2400" dirty="0" smtClean="0"/>
              <a:t>consider</a:t>
            </a:r>
            <a:endParaRPr lang="en-US" sz="2400" dirty="0"/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021" y="34290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80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72300" y="971201"/>
            <a:ext cx="8138299" cy="37265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Linear vs Non-linear classification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4" y="1681622"/>
            <a:ext cx="7226969" cy="470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79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Support Vector Machines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697832" y="1688756"/>
            <a:ext cx="7111638" cy="4679959"/>
          </a:xfrm>
          <a:noFill/>
        </p:spPr>
        <p:txBody>
          <a:bodyPr>
            <a:noAutofit/>
          </a:bodyPr>
          <a:lstStyle/>
          <a:p>
            <a:r>
              <a:rPr lang="es-ES_tradnl" sz="2800" dirty="0" err="1" smtClean="0"/>
              <a:t>State</a:t>
            </a:r>
            <a:r>
              <a:rPr lang="es-ES_tradnl" sz="2800" dirty="0" smtClean="0"/>
              <a:t>-of-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-art </a:t>
            </a:r>
            <a:r>
              <a:rPr lang="en-US" sz="2800" noProof="1" smtClean="0"/>
              <a:t>classification</a:t>
            </a:r>
            <a:r>
              <a:rPr lang="es-ES_tradnl" sz="2800" dirty="0" smtClean="0"/>
              <a:t> </a:t>
            </a:r>
            <a:r>
              <a:rPr lang="es-ES_tradnl" sz="2800" dirty="0" err="1"/>
              <a:t>method</a:t>
            </a:r>
            <a:r>
              <a:rPr lang="es-ES_tradnl" sz="2800" dirty="0"/>
              <a:t>!</a:t>
            </a:r>
          </a:p>
          <a:p>
            <a:pPr lvl="1"/>
            <a:r>
              <a:rPr lang="en-US" sz="2400" dirty="0" smtClean="0"/>
              <a:t>Both </a:t>
            </a:r>
            <a:r>
              <a:rPr lang="en-US" sz="2400" dirty="0"/>
              <a:t>linear and non-linear variants!</a:t>
            </a:r>
          </a:p>
          <a:p>
            <a:pPr lvl="1"/>
            <a:r>
              <a:rPr lang="es-ES_tradnl" sz="2400" dirty="0" smtClean="0"/>
              <a:t>Non-</a:t>
            </a:r>
            <a:r>
              <a:rPr lang="es-ES_tradnl" sz="2400" dirty="0" err="1" smtClean="0"/>
              <a:t>parametric</a:t>
            </a:r>
            <a:r>
              <a:rPr lang="es-ES_tradnl" sz="2400" dirty="0" smtClean="0"/>
              <a:t> </a:t>
            </a:r>
            <a:r>
              <a:rPr lang="es-ES_tradnl" sz="2400" dirty="0"/>
              <a:t>&amp; </a:t>
            </a:r>
            <a:r>
              <a:rPr lang="es-ES_tradnl" sz="2400" dirty="0" err="1"/>
              <a:t>discriminative</a:t>
            </a:r>
            <a:r>
              <a:rPr lang="es-ES_tradnl" sz="2400" dirty="0"/>
              <a:t>!</a:t>
            </a:r>
          </a:p>
          <a:p>
            <a:pPr lvl="1"/>
            <a:r>
              <a:rPr lang="en-US" sz="2400" dirty="0" smtClean="0"/>
              <a:t>Good generalization </a:t>
            </a:r>
            <a:r>
              <a:rPr lang="en-US" sz="2400" dirty="0"/>
              <a:t>properties (quite resistant </a:t>
            </a:r>
            <a:r>
              <a:rPr lang="en-US" sz="2400" dirty="0" smtClean="0"/>
              <a:t>to </a:t>
            </a:r>
            <a:r>
              <a:rPr lang="es-ES_tradnl" sz="2400" dirty="0" err="1" smtClean="0"/>
              <a:t>overfitting</a:t>
            </a:r>
            <a:r>
              <a:rPr lang="es-ES_tradnl" sz="2400" dirty="0" smtClean="0"/>
              <a:t>)</a:t>
            </a:r>
            <a:endParaRPr lang="es-ES_tradnl" sz="2400" dirty="0"/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618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What is a separating hyperplane?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697832" y="1688756"/>
            <a:ext cx="7111638" cy="4679959"/>
          </a:xfrm>
          <a:noFill/>
        </p:spPr>
        <p:txBody>
          <a:bodyPr>
            <a:noAutofit/>
          </a:bodyPr>
          <a:lstStyle/>
          <a:p>
            <a:r>
              <a:rPr lang="en-US" sz="2800" dirty="0"/>
              <a:t>An hyperplane is a generalization of a plane</a:t>
            </a:r>
            <a:r>
              <a:rPr lang="en-US" sz="2800" dirty="0" smtClean="0"/>
              <a:t>.</a:t>
            </a:r>
          </a:p>
          <a:p>
            <a:pPr lvl="1" fontAlgn="base"/>
            <a:r>
              <a:rPr lang="en-US" sz="2400" dirty="0"/>
              <a:t>in one dimension, an hyperplane is called a point</a:t>
            </a:r>
          </a:p>
          <a:p>
            <a:pPr lvl="1" fontAlgn="base"/>
            <a:r>
              <a:rPr lang="en-US" sz="2400" dirty="0"/>
              <a:t>in two dimensions, it is a line</a:t>
            </a:r>
          </a:p>
          <a:p>
            <a:pPr lvl="1" fontAlgn="base"/>
            <a:r>
              <a:rPr lang="en-US" sz="2400" dirty="0"/>
              <a:t>in three dimensions, it is a plane</a:t>
            </a:r>
          </a:p>
          <a:p>
            <a:pPr lvl="1" fontAlgn="base"/>
            <a:r>
              <a:rPr lang="en-US" sz="2400" dirty="0"/>
              <a:t>in more dimensions you can call it an hyperplane</a:t>
            </a:r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65" y="3730041"/>
            <a:ext cx="3928579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0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Some Vector Math!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7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97831" y="1688756"/>
                <a:ext cx="8307624" cy="4679959"/>
              </a:xfrm>
              <a:noFill/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b="1" i="1" dirty="0" smtClean="0"/>
                  <a:t>magnitude</a:t>
                </a:r>
                <a:r>
                  <a:rPr lang="en-US" dirty="0" smtClean="0"/>
                  <a:t> or length of a vector u</a:t>
                </a:r>
                <a:r>
                  <a:rPr lang="en-US" dirty="0"/>
                  <a:t> </a:t>
                </a:r>
                <a:r>
                  <a:rPr lang="en-US" dirty="0" smtClean="0"/>
                  <a:t>is written</a:t>
                </a:r>
                <a:r>
                  <a:rPr lang="en-US" dirty="0"/>
                  <a:t> </a:t>
                </a:r>
                <a:r>
                  <a:rPr lang="en-US" dirty="0" smtClean="0"/>
                  <a:t>∥u∥</a:t>
                </a:r>
                <a:r>
                  <a:rPr lang="en-US" dirty="0"/>
                  <a:t> </a:t>
                </a:r>
                <a:r>
                  <a:rPr lang="en-US" dirty="0" smtClean="0"/>
                  <a:t>and </a:t>
                </a:r>
                <a:r>
                  <a:rPr lang="en-US" dirty="0"/>
                  <a:t>is called its norm</a:t>
                </a:r>
                <a:r>
                  <a:rPr lang="en-US" dirty="0" smtClean="0"/>
                  <a:t>. Can easily calculated from the Pythagoras’ theorem. </a:t>
                </a:r>
              </a:p>
              <a:p>
                <a:r>
                  <a:rPr lang="en-US" dirty="0"/>
                  <a:t>The </a:t>
                </a:r>
                <a:r>
                  <a:rPr lang="en-US" b="1" i="1" dirty="0"/>
                  <a:t>direction</a:t>
                </a:r>
                <a:r>
                  <a:rPr lang="en-US" dirty="0"/>
                  <a:t> is the second component of a vector</a:t>
                </a:r>
                <a:r>
                  <a:rPr lang="en-US" dirty="0" smtClean="0"/>
                  <a:t>.</a:t>
                </a:r>
              </a:p>
              <a:p>
                <a:r>
                  <a:rPr lang="en-US" i="1" dirty="0"/>
                  <a:t>The </a:t>
                </a:r>
                <a:r>
                  <a:rPr lang="en-US" dirty="0"/>
                  <a:t>direction</a:t>
                </a:r>
                <a:r>
                  <a:rPr lang="en-US" i="1" dirty="0"/>
                  <a:t> of a vector </a:t>
                </a:r>
                <a:r>
                  <a:rPr lang="en-US" dirty="0" smtClean="0"/>
                  <a:t>u(u1,u2)</a:t>
                </a:r>
                <a:r>
                  <a:rPr lang="en-US" i="1" dirty="0"/>
                  <a:t> is the vector  </a:t>
                </a:r>
                <a:r>
                  <a:rPr lang="en-US" dirty="0" smtClean="0"/>
                  <a:t>w(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/>
                  <a:t>The direction of </a:t>
                </a:r>
                <a:r>
                  <a:rPr lang="en-US" dirty="0" smtClean="0"/>
                  <a:t>point u(3,4)</a:t>
                </a:r>
                <a:r>
                  <a:rPr lang="en-US" dirty="0"/>
                  <a:t> is the </a:t>
                </a:r>
                <a:r>
                  <a:rPr lang="en-US" dirty="0" smtClean="0"/>
                  <a:t>vector w(3/5, 4/5) or</a:t>
                </a:r>
                <a:r>
                  <a:rPr lang="en-US" dirty="0"/>
                  <a:t> w(0.6,0.8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5200650" lvl="8"/>
                <a:r>
                  <a:rPr lang="en-US" sz="2000" dirty="0" smtClean="0"/>
                  <a:t> norm is =1 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endParaRPr lang="en-US" sz="2000" dirty="0" smtClean="0"/>
              </a:p>
            </p:txBody>
          </p:sp>
        </mc:Choice>
        <mc:Fallback xmlns="">
          <p:sp>
            <p:nvSpPr>
              <p:cNvPr id="9220" name="Rectangle 7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7831" y="1688756"/>
                <a:ext cx="8307624" cy="4679959"/>
              </a:xfrm>
              <a:blipFill rotWithShape="1">
                <a:blip r:embed="rId2"/>
                <a:stretch>
                  <a:fillRect l="-954" t="-1953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62" y="4527466"/>
            <a:ext cx="2390274" cy="209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57" y="4527466"/>
            <a:ext cx="1801641" cy="196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Some Vector Math!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0" name="Rectangle 7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noFill/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You probably learnt that an equation of a line is y=</a:t>
                </a:r>
                <a:r>
                  <a:rPr lang="en-US" dirty="0" err="1" smtClean="0"/>
                  <a:t>ax+b</a:t>
                </a:r>
                <a:r>
                  <a:rPr lang="en-US" dirty="0" smtClean="0"/>
                  <a:t>.</a:t>
                </a:r>
                <a:r>
                  <a:rPr lang="en-US" dirty="0"/>
                  <a:t> </a:t>
                </a:r>
                <a:r>
                  <a:rPr lang="en-US" dirty="0" smtClean="0"/>
                  <a:t>where a is the slope and b is the intercept of the line. </a:t>
                </a:r>
                <a:endParaRPr lang="en-US" dirty="0"/>
              </a:p>
              <a:p>
                <a:r>
                  <a:rPr lang="en-US" dirty="0"/>
                  <a:t>E</a:t>
                </a:r>
                <a:r>
                  <a:rPr lang="en-US" dirty="0" smtClean="0"/>
                  <a:t>quation </a:t>
                </a:r>
                <a:r>
                  <a:rPr lang="en-US" dirty="0"/>
                  <a:t>of an hyperplane is defined by 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9220" name="Rectangle 7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blipFill rotWithShape="1">
                <a:blip r:embed="rId2"/>
                <a:stretch>
                  <a:fillRect l="-983" t="-1823" r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59" y="3002249"/>
            <a:ext cx="5724960" cy="372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05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70021"/>
            <a:ext cx="7886700" cy="591805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Discriminant Function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2299"/>
            <a:ext cx="8229600" cy="457200"/>
          </a:xfrm>
        </p:spPr>
        <p:txBody>
          <a:bodyPr/>
          <a:lstStyle/>
          <a:p>
            <a:r>
              <a:rPr lang="en-US" altLang="zh-CN" sz="2200" dirty="0"/>
              <a:t>It can be arbitrary functions of </a:t>
            </a:r>
            <a:r>
              <a:rPr lang="en-US" altLang="zh-CN" sz="2200" i="1" dirty="0">
                <a:solidFill>
                  <a:schemeClr val="accent2"/>
                </a:solidFill>
              </a:rPr>
              <a:t>x</a:t>
            </a:r>
            <a:r>
              <a:rPr lang="en-US" altLang="zh-CN" sz="2200" dirty="0"/>
              <a:t>, such as:</a:t>
            </a:r>
          </a:p>
        </p:txBody>
      </p:sp>
      <p:grpSp>
        <p:nvGrpSpPr>
          <p:cNvPr id="36929" name="Group 65"/>
          <p:cNvGrpSpPr>
            <a:grpSpLocks/>
          </p:cNvGrpSpPr>
          <p:nvPr/>
        </p:nvGrpSpPr>
        <p:grpSpPr bwMode="auto">
          <a:xfrm>
            <a:off x="381000" y="2743200"/>
            <a:ext cx="1828800" cy="2622550"/>
            <a:chOff x="240" y="1728"/>
            <a:chExt cx="1152" cy="1652"/>
          </a:xfrm>
        </p:grpSpPr>
        <p:sp>
          <p:nvSpPr>
            <p:cNvPr id="36884" name="Freeform 20"/>
            <p:cNvSpPr>
              <a:spLocks/>
            </p:cNvSpPr>
            <p:nvPr/>
          </p:nvSpPr>
          <p:spPr bwMode="auto">
            <a:xfrm>
              <a:off x="240" y="1728"/>
              <a:ext cx="816" cy="1056"/>
            </a:xfrm>
            <a:custGeom>
              <a:avLst/>
              <a:gdLst>
                <a:gd name="T0" fmla="*/ 816 w 816"/>
                <a:gd name="T1" fmla="*/ 0 h 1056"/>
                <a:gd name="T2" fmla="*/ 720 w 816"/>
                <a:gd name="T3" fmla="*/ 288 h 1056"/>
                <a:gd name="T4" fmla="*/ 720 w 816"/>
                <a:gd name="T5" fmla="*/ 480 h 1056"/>
                <a:gd name="T6" fmla="*/ 816 w 816"/>
                <a:gd name="T7" fmla="*/ 624 h 1056"/>
                <a:gd name="T8" fmla="*/ 768 w 816"/>
                <a:gd name="T9" fmla="*/ 768 h 1056"/>
                <a:gd name="T10" fmla="*/ 480 w 816"/>
                <a:gd name="T11" fmla="*/ 768 h 1056"/>
                <a:gd name="T12" fmla="*/ 288 w 816"/>
                <a:gd name="T13" fmla="*/ 864 h 1056"/>
                <a:gd name="T14" fmla="*/ 240 w 816"/>
                <a:gd name="T15" fmla="*/ 912 h 1056"/>
                <a:gd name="T16" fmla="*/ 0 w 816"/>
                <a:gd name="T17" fmla="*/ 1056 h 1056"/>
                <a:gd name="T18" fmla="*/ 0 w 816"/>
                <a:gd name="T19" fmla="*/ 0 h 1056"/>
                <a:gd name="T20" fmla="*/ 816 w 816"/>
                <a:gd name="T21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720" y="288"/>
                  </a:lnTo>
                  <a:lnTo>
                    <a:pt x="720" y="480"/>
                  </a:lnTo>
                  <a:lnTo>
                    <a:pt x="816" y="624"/>
                  </a:lnTo>
                  <a:lnTo>
                    <a:pt x="768" y="768"/>
                  </a:lnTo>
                  <a:lnTo>
                    <a:pt x="480" y="768"/>
                  </a:lnTo>
                  <a:lnTo>
                    <a:pt x="288" y="864"/>
                  </a:lnTo>
                  <a:lnTo>
                    <a:pt x="240" y="912"/>
                  </a:lnTo>
                  <a:lnTo>
                    <a:pt x="0" y="1056"/>
                  </a:lnTo>
                  <a:lnTo>
                    <a:pt x="0" y="0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480" y="2976"/>
              <a:ext cx="7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Nearest </a:t>
              </a:r>
            </a:p>
            <a:p>
              <a:pPr algn="ctr"/>
              <a:r>
                <a:rPr lang="en-US" altLang="zh-CN"/>
                <a:t>Neighbor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40" y="17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85" name="Group 21"/>
            <p:cNvGrpSpPr>
              <a:grpSpLocks/>
            </p:cNvGrpSpPr>
            <p:nvPr/>
          </p:nvGrpSpPr>
          <p:grpSpPr bwMode="auto">
            <a:xfrm>
              <a:off x="480" y="1968"/>
              <a:ext cx="768" cy="720"/>
              <a:chOff x="576" y="1968"/>
              <a:chExt cx="768" cy="720"/>
            </a:xfrm>
          </p:grpSpPr>
          <p:sp>
            <p:nvSpPr>
              <p:cNvPr id="36876" name="Oval 12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7" name="Oval 13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8" name="Oval 14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9" name="Oval 15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1" name="Oval 17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2" name="Oval 18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pSp>
        <p:nvGrpSpPr>
          <p:cNvPr id="36930" name="Group 66"/>
          <p:cNvGrpSpPr>
            <a:grpSpLocks/>
          </p:cNvGrpSpPr>
          <p:nvPr/>
        </p:nvGrpSpPr>
        <p:grpSpPr bwMode="auto">
          <a:xfrm>
            <a:off x="2514600" y="2743200"/>
            <a:ext cx="1828800" cy="2622550"/>
            <a:chOff x="1584" y="1728"/>
            <a:chExt cx="1152" cy="1652"/>
          </a:xfrm>
        </p:grpSpPr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1584" y="1728"/>
              <a:ext cx="720" cy="768"/>
            </a:xfrm>
            <a:prstGeom prst="rect">
              <a:avLst/>
            </a:pr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884" y="2976"/>
              <a:ext cx="7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Decision </a:t>
              </a:r>
            </a:p>
            <a:p>
              <a:pPr algn="ctr"/>
              <a:r>
                <a:rPr lang="en-US" altLang="zh-CN"/>
                <a:t>Tree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584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86" name="Group 22"/>
            <p:cNvGrpSpPr>
              <a:grpSpLocks/>
            </p:cNvGrpSpPr>
            <p:nvPr/>
          </p:nvGrpSpPr>
          <p:grpSpPr bwMode="auto">
            <a:xfrm>
              <a:off x="1824" y="1968"/>
              <a:ext cx="768" cy="720"/>
              <a:chOff x="576" y="1968"/>
              <a:chExt cx="768" cy="720"/>
            </a:xfrm>
          </p:grpSpPr>
          <p:sp>
            <p:nvSpPr>
              <p:cNvPr id="36887" name="Oval 23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9" name="Oval 25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0" name="Oval 26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1" name="Oval 27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2" name="Oval 28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3" name="Oval 29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4" name="Oval 30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grpSp>
          <p:nvGrpSpPr>
            <p:cNvPr id="36897" name="Group 33"/>
            <p:cNvGrpSpPr>
              <a:grpSpLocks/>
            </p:cNvGrpSpPr>
            <p:nvPr/>
          </p:nvGrpSpPr>
          <p:grpSpPr bwMode="auto">
            <a:xfrm>
              <a:off x="1584" y="1728"/>
              <a:ext cx="720" cy="1104"/>
              <a:chOff x="1680" y="1728"/>
              <a:chExt cx="720" cy="1104"/>
            </a:xfrm>
          </p:grpSpPr>
          <p:sp>
            <p:nvSpPr>
              <p:cNvPr id="36895" name="Line 31"/>
              <p:cNvSpPr>
                <a:spLocks noChangeShapeType="1"/>
              </p:cNvSpPr>
              <p:nvPr/>
            </p:nvSpPr>
            <p:spPr bwMode="auto">
              <a:xfrm>
                <a:off x="2400" y="1728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896" name="Line 32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36931" name="Group 67"/>
          <p:cNvGrpSpPr>
            <a:grpSpLocks/>
          </p:cNvGrpSpPr>
          <p:nvPr/>
        </p:nvGrpSpPr>
        <p:grpSpPr bwMode="auto">
          <a:xfrm>
            <a:off x="4621213" y="2743200"/>
            <a:ext cx="2008187" cy="3148013"/>
            <a:chOff x="2911" y="1728"/>
            <a:chExt cx="1265" cy="1983"/>
          </a:xfrm>
        </p:grpSpPr>
        <p:sp>
          <p:nvSpPr>
            <p:cNvPr id="36911" name="Freeform 47"/>
            <p:cNvSpPr>
              <a:spLocks/>
            </p:cNvSpPr>
            <p:nvPr/>
          </p:nvSpPr>
          <p:spPr bwMode="auto">
            <a:xfrm>
              <a:off x="2976" y="1728"/>
              <a:ext cx="1152" cy="960"/>
            </a:xfrm>
            <a:custGeom>
              <a:avLst/>
              <a:gdLst>
                <a:gd name="T0" fmla="*/ 0 w 1152"/>
                <a:gd name="T1" fmla="*/ 0 h 960"/>
                <a:gd name="T2" fmla="*/ 0 w 1152"/>
                <a:gd name="T3" fmla="*/ 960 h 960"/>
                <a:gd name="T4" fmla="*/ 1152 w 1152"/>
                <a:gd name="T5" fmla="*/ 384 h 960"/>
                <a:gd name="T6" fmla="*/ 1152 w 1152"/>
                <a:gd name="T7" fmla="*/ 0 h 960"/>
                <a:gd name="T8" fmla="*/ 0 w 1152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960">
                  <a:moveTo>
                    <a:pt x="0" y="0"/>
                  </a:moveTo>
                  <a:lnTo>
                    <a:pt x="0" y="960"/>
                  </a:lnTo>
                  <a:lnTo>
                    <a:pt x="1152" y="384"/>
                  </a:lnTo>
                  <a:lnTo>
                    <a:pt x="1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216" y="2985"/>
              <a:ext cx="7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976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99" name="Group 35"/>
            <p:cNvGrpSpPr>
              <a:grpSpLocks/>
            </p:cNvGrpSpPr>
            <p:nvPr/>
          </p:nvGrpSpPr>
          <p:grpSpPr bwMode="auto">
            <a:xfrm>
              <a:off x="3216" y="1968"/>
              <a:ext cx="768" cy="720"/>
              <a:chOff x="576" y="1968"/>
              <a:chExt cx="768" cy="720"/>
            </a:xfrm>
          </p:grpSpPr>
          <p:sp>
            <p:nvSpPr>
              <p:cNvPr id="36900" name="Oval 36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1" name="Oval 37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2" name="Oval 38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3" name="Oval 39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4" name="Oval 40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5" name="Oval 41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6" name="Oval 42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7" name="Oval 43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V="1">
              <a:off x="2976" y="2112"/>
              <a:ext cx="115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graphicFrame>
          <p:nvGraphicFramePr>
            <p:cNvPr id="36926" name="Object 62"/>
            <p:cNvGraphicFramePr>
              <a:graphicFrameLocks noChangeAspect="1"/>
            </p:cNvGraphicFramePr>
            <p:nvPr/>
          </p:nvGraphicFramePr>
          <p:xfrm>
            <a:off x="2911" y="3408"/>
            <a:ext cx="1265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3" imgW="952200" imgH="228600" progId="Equation.DSMT4">
                    <p:embed/>
                  </p:oleObj>
                </mc:Choice>
                <mc:Fallback>
                  <p:oleObj name="Equation" r:id="rId3" imgW="952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1" y="3408"/>
                          <a:ext cx="1265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932" name="Group 68"/>
          <p:cNvGrpSpPr>
            <a:grpSpLocks/>
          </p:cNvGrpSpPr>
          <p:nvPr/>
        </p:nvGrpSpPr>
        <p:grpSpPr bwMode="auto">
          <a:xfrm>
            <a:off x="6934200" y="2743200"/>
            <a:ext cx="1828800" cy="2622550"/>
            <a:chOff x="4368" y="1728"/>
            <a:chExt cx="1152" cy="1652"/>
          </a:xfrm>
        </p:grpSpPr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4588" y="2976"/>
              <a:ext cx="7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Nonlinear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4368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912" name="Group 48"/>
            <p:cNvGrpSpPr>
              <a:grpSpLocks/>
            </p:cNvGrpSpPr>
            <p:nvPr/>
          </p:nvGrpSpPr>
          <p:grpSpPr bwMode="auto">
            <a:xfrm>
              <a:off x="4560" y="1968"/>
              <a:ext cx="768" cy="720"/>
              <a:chOff x="576" y="1968"/>
              <a:chExt cx="768" cy="720"/>
            </a:xfrm>
          </p:grpSpPr>
          <p:sp>
            <p:nvSpPr>
              <p:cNvPr id="36913" name="Oval 49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4" name="Oval 5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5" name="Oval 51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6" name="Oval 52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7" name="Oval 53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8" name="Oval 54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9" name="Oval 55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20" name="Oval 56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928" name="Freeform 64"/>
            <p:cNvSpPr>
              <a:spLocks/>
            </p:cNvSpPr>
            <p:nvPr/>
          </p:nvSpPr>
          <p:spPr bwMode="auto">
            <a:xfrm>
              <a:off x="4368" y="1728"/>
              <a:ext cx="814" cy="960"/>
            </a:xfrm>
            <a:custGeom>
              <a:avLst/>
              <a:gdLst>
                <a:gd name="T0" fmla="*/ 5 w 814"/>
                <a:gd name="T1" fmla="*/ 897 h 959"/>
                <a:gd name="T2" fmla="*/ 533 w 814"/>
                <a:gd name="T3" fmla="*/ 762 h 959"/>
                <a:gd name="T4" fmla="*/ 725 w 814"/>
                <a:gd name="T5" fmla="*/ 0 h 959"/>
                <a:gd name="T6" fmla="*/ 0 w 814"/>
                <a:gd name="T7" fmla="*/ 11 h 959"/>
                <a:gd name="T8" fmla="*/ 5 w 814"/>
                <a:gd name="T9" fmla="*/ 897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959">
                  <a:moveTo>
                    <a:pt x="5" y="897"/>
                  </a:moveTo>
                  <a:cubicBezTo>
                    <a:pt x="25" y="959"/>
                    <a:pt x="413" y="912"/>
                    <a:pt x="533" y="762"/>
                  </a:cubicBezTo>
                  <a:cubicBezTo>
                    <a:pt x="653" y="613"/>
                    <a:pt x="814" y="125"/>
                    <a:pt x="725" y="0"/>
                  </a:cubicBezTo>
                  <a:lnTo>
                    <a:pt x="0" y="11"/>
                  </a:lnTo>
                  <a:lnTo>
                    <a:pt x="5" y="897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4495800" y="2057400"/>
            <a:ext cx="2286000" cy="39624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41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9583</TotalTime>
  <Words>1236</Words>
  <Application>Microsoft Office PowerPoint</Application>
  <PresentationFormat>On-screen Show (4:3)</PresentationFormat>
  <Paragraphs>208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Lecture 6b – SVM</vt:lpstr>
      <vt:lpstr> Recap’ of last week</vt:lpstr>
      <vt:lpstr> Recap’ of last week</vt:lpstr>
      <vt:lpstr> Linear vs Non-linear classification</vt:lpstr>
      <vt:lpstr> Support Vector Machines</vt:lpstr>
      <vt:lpstr> What is a separating hyperplane?</vt:lpstr>
      <vt:lpstr> Some Vector Math!</vt:lpstr>
      <vt:lpstr> Some Vector Math!</vt:lpstr>
      <vt:lpstr>Discriminant Function</vt:lpstr>
      <vt:lpstr>Linear Discriminant Function</vt:lpstr>
      <vt:lpstr>Linear Discriminant Function</vt:lpstr>
      <vt:lpstr>Linear Discriminant Function</vt:lpstr>
      <vt:lpstr>Linear Discriminant Function</vt:lpstr>
      <vt:lpstr>Hard-Margin Linear Classifier </vt:lpstr>
      <vt:lpstr>Hard-Margin Linear Classifier </vt:lpstr>
      <vt:lpstr>Hard-Margin Linear Classifier </vt:lpstr>
      <vt:lpstr>Activity 16</vt:lpstr>
      <vt:lpstr>Demo of LibSVM</vt:lpstr>
      <vt:lpstr>SVM Python Example</vt:lpstr>
      <vt:lpstr>Soft-Margin Linear Classifier </vt:lpstr>
      <vt:lpstr>PowerPoint Presentation</vt:lpstr>
      <vt:lpstr>PowerPoint Presentation</vt:lpstr>
      <vt:lpstr>PowerPoint Presentation</vt:lpstr>
      <vt:lpstr>Generalization and overfitting</vt:lpstr>
      <vt:lpstr>Example of Generalization and overfitting</vt:lpstr>
      <vt:lpstr>Classification: Practical aspects</vt:lpstr>
      <vt:lpstr>Classification: Practical aspects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335</cp:revision>
  <dcterms:created xsi:type="dcterms:W3CDTF">2009-12-29T10:39:27Z</dcterms:created>
  <dcterms:modified xsi:type="dcterms:W3CDTF">2018-05-14T19:11:45Z</dcterms:modified>
</cp:coreProperties>
</file>