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1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80" r:id="rId15"/>
    <p:sldId id="282" r:id="rId16"/>
    <p:sldId id="274" r:id="rId17"/>
    <p:sldId id="275" r:id="rId18"/>
    <p:sldId id="276" r:id="rId19"/>
    <p:sldId id="277" r:id="rId20"/>
    <p:sldId id="278" r:id="rId21"/>
    <p:sldId id="283" r:id="rId22"/>
    <p:sldId id="288" r:id="rId23"/>
    <p:sldId id="260" r:id="rId24"/>
    <p:sldId id="257" r:id="rId25"/>
    <p:sldId id="258" r:id="rId26"/>
    <p:sldId id="259" r:id="rId27"/>
    <p:sldId id="285" r:id="rId28"/>
    <p:sldId id="284" r:id="rId29"/>
    <p:sldId id="286" r:id="rId30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1549" autoAdjust="0"/>
  </p:normalViewPr>
  <p:slideViewPr>
    <p:cSldViewPr snapToGrid="0" snapToObjects="1">
      <p:cViewPr varScale="1">
        <p:scale>
          <a:sx n="103" d="100"/>
          <a:sy n="103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80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path Jayarathna" userId="aa7a8714-7736-4927-8c16-9ff815108838" providerId="ADAL" clId="{A92EAB33-BCFD-4A00-BA77-E8E0E1C63E4A}"/>
    <pc:docChg chg="modSld">
      <pc:chgData name="Sampath Jayarathna" userId="aa7a8714-7736-4927-8c16-9ff815108838" providerId="ADAL" clId="{A92EAB33-BCFD-4A00-BA77-E8E0E1C63E4A}" dt="2017-09-12T02:28:40.084" v="0" actId="20577"/>
      <pc:docMkLst>
        <pc:docMk/>
      </pc:docMkLst>
      <pc:sldChg chg="modSp">
        <pc:chgData name="Sampath Jayarathna" userId="aa7a8714-7736-4927-8c16-9ff815108838" providerId="ADAL" clId="{A92EAB33-BCFD-4A00-BA77-E8E0E1C63E4A}" dt="2017-09-12T02:28:40.084" v="0" actId="20577"/>
        <pc:sldMkLst>
          <pc:docMk/>
          <pc:sldMk cId="0" sldId="256"/>
        </pc:sldMkLst>
        <pc:spChg chg="mod">
          <ac:chgData name="Sampath Jayarathna" userId="aa7a8714-7736-4927-8c16-9ff815108838" providerId="ADAL" clId="{A92EAB33-BCFD-4A00-BA77-E8E0E1C63E4A}" dt="2017-09-12T02:28:40.084" v="0" actId="20577"/>
          <ac:spMkLst>
            <pc:docMk/>
            <pc:sldMk cId="0" sldId="256"/>
            <ac:spMk id="13314" creationId="{00000000-0000-0000-0000-000000000000}"/>
          </ac:spMkLst>
        </pc:spChg>
      </pc:sldChg>
    </pc:docChg>
  </pc:docChgLst>
  <pc:docChgLst>
    <pc:chgData name="Sampath Jayarathna" userId="aa7a8714-7736-4927-8c16-9ff815108838" providerId="ADAL" clId="{499EBE74-92CE-4708-B4D0-D68D5EA82886}"/>
    <pc:docChg chg="custSel addSld delSld modSld sldOrd">
      <pc:chgData name="Sampath Jayarathna" userId="aa7a8714-7736-4927-8c16-9ff815108838" providerId="ADAL" clId="{499EBE74-92CE-4708-B4D0-D68D5EA82886}" dt="2017-09-24T18:01:35.321" v="430"/>
      <pc:docMkLst>
        <pc:docMk/>
      </pc:docMkLst>
      <pc:sldChg chg="modSp">
        <pc:chgData name="Sampath Jayarathna" userId="aa7a8714-7736-4927-8c16-9ff815108838" providerId="ADAL" clId="{499EBE74-92CE-4708-B4D0-D68D5EA82886}" dt="2017-09-24T16:46:30.011" v="37" actId="20577"/>
        <pc:sldMkLst>
          <pc:docMk/>
          <pc:sldMk cId="0" sldId="256"/>
        </pc:sldMkLst>
        <pc:spChg chg="mod">
          <ac:chgData name="Sampath Jayarathna" userId="aa7a8714-7736-4927-8c16-9ff815108838" providerId="ADAL" clId="{499EBE74-92CE-4708-B4D0-D68D5EA82886}" dt="2017-09-24T16:46:12.246" v="36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Sampath Jayarathna" userId="aa7a8714-7736-4927-8c16-9ff815108838" providerId="ADAL" clId="{499EBE74-92CE-4708-B4D0-D68D5EA82886}" dt="2017-09-24T16:46:30.011" v="37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modSp">
        <pc:chgData name="Sampath Jayarathna" userId="aa7a8714-7736-4927-8c16-9ff815108838" providerId="ADAL" clId="{499EBE74-92CE-4708-B4D0-D68D5EA82886}" dt="2017-09-24T16:47:41.258" v="48"/>
        <pc:sldMkLst>
          <pc:docMk/>
          <pc:sldMk cId="450086219" sldId="340"/>
        </pc:sldMkLst>
        <pc:spChg chg="mod">
          <ac:chgData name="Sampath Jayarathna" userId="aa7a8714-7736-4927-8c16-9ff815108838" providerId="ADAL" clId="{499EBE74-92CE-4708-B4D0-D68D5EA82886}" dt="2017-09-24T16:47:41.258" v="48"/>
          <ac:spMkLst>
            <pc:docMk/>
            <pc:sldMk cId="450086219" sldId="340"/>
            <ac:spMk id="3" creationId="{00000000-0000-0000-0000-000000000000}"/>
          </ac:spMkLst>
        </pc:spChg>
      </pc:sldChg>
      <pc:sldChg chg="modAnim">
        <pc:chgData name="Sampath Jayarathna" userId="aa7a8714-7736-4927-8c16-9ff815108838" providerId="ADAL" clId="{499EBE74-92CE-4708-B4D0-D68D5EA82886}" dt="2017-09-24T17:25:22.242" v="406"/>
        <pc:sldMkLst>
          <pc:docMk/>
          <pc:sldMk cId="265880121" sldId="343"/>
        </pc:sldMkLst>
      </pc:sldChg>
      <pc:sldChg chg="modSp">
        <pc:chgData name="Sampath Jayarathna" userId="aa7a8714-7736-4927-8c16-9ff815108838" providerId="ADAL" clId="{499EBE74-92CE-4708-B4D0-D68D5EA82886}" dt="2017-09-24T16:59:45.445" v="86"/>
        <pc:sldMkLst>
          <pc:docMk/>
          <pc:sldMk cId="858178701" sldId="353"/>
        </pc:sldMkLst>
        <pc:spChg chg="mod">
          <ac:chgData name="Sampath Jayarathna" userId="aa7a8714-7736-4927-8c16-9ff815108838" providerId="ADAL" clId="{499EBE74-92CE-4708-B4D0-D68D5EA82886}" dt="2017-09-24T16:59:45.445" v="86"/>
          <ac:spMkLst>
            <pc:docMk/>
            <pc:sldMk cId="858178701" sldId="353"/>
            <ac:spMk id="3" creationId="{00000000-0000-0000-0000-000000000000}"/>
          </ac:spMkLst>
        </pc:spChg>
      </pc:sldChg>
      <pc:sldChg chg="del">
        <pc:chgData name="Sampath Jayarathna" userId="aa7a8714-7736-4927-8c16-9ff815108838" providerId="ADAL" clId="{499EBE74-92CE-4708-B4D0-D68D5EA82886}" dt="2017-09-12T15:04:08.729" v="1" actId="2696"/>
        <pc:sldMkLst>
          <pc:docMk/>
          <pc:sldMk cId="3814497085" sldId="372"/>
        </pc:sldMkLst>
      </pc:sldChg>
      <pc:sldChg chg="del">
        <pc:chgData name="Sampath Jayarathna" userId="aa7a8714-7736-4927-8c16-9ff815108838" providerId="ADAL" clId="{499EBE74-92CE-4708-B4D0-D68D5EA82886}" dt="2017-09-12T15:04:09.166" v="2" actId="2696"/>
        <pc:sldMkLst>
          <pc:docMk/>
          <pc:sldMk cId="410254146" sldId="373"/>
        </pc:sldMkLst>
      </pc:sldChg>
      <pc:sldChg chg="del">
        <pc:chgData name="Sampath Jayarathna" userId="aa7a8714-7736-4927-8c16-9ff815108838" providerId="ADAL" clId="{499EBE74-92CE-4708-B4D0-D68D5EA82886}" dt="2017-09-12T15:04:10.197" v="5" actId="2696"/>
        <pc:sldMkLst>
          <pc:docMk/>
          <pc:sldMk cId="2465032117" sldId="416"/>
        </pc:sldMkLst>
      </pc:sldChg>
      <pc:sldChg chg="del">
        <pc:chgData name="Sampath Jayarathna" userId="aa7a8714-7736-4927-8c16-9ff815108838" providerId="ADAL" clId="{499EBE74-92CE-4708-B4D0-D68D5EA82886}" dt="2017-09-12T15:04:10.431" v="6" actId="2696"/>
        <pc:sldMkLst>
          <pc:docMk/>
          <pc:sldMk cId="560557113" sldId="417"/>
        </pc:sldMkLst>
      </pc:sldChg>
      <pc:sldChg chg="del">
        <pc:chgData name="Sampath Jayarathna" userId="aa7a8714-7736-4927-8c16-9ff815108838" providerId="ADAL" clId="{499EBE74-92CE-4708-B4D0-D68D5EA82886}" dt="2017-09-12T15:04:10.931" v="7" actId="2696"/>
        <pc:sldMkLst>
          <pc:docMk/>
          <pc:sldMk cId="604490762" sldId="419"/>
        </pc:sldMkLst>
      </pc:sldChg>
      <pc:sldChg chg="del">
        <pc:chgData name="Sampath Jayarathna" userId="aa7a8714-7736-4927-8c16-9ff815108838" providerId="ADAL" clId="{499EBE74-92CE-4708-B4D0-D68D5EA82886}" dt="2017-09-12T15:04:11.227" v="8" actId="2696"/>
        <pc:sldMkLst>
          <pc:docMk/>
          <pc:sldMk cId="1281587551" sldId="420"/>
        </pc:sldMkLst>
      </pc:sldChg>
      <pc:sldChg chg="del">
        <pc:chgData name="Sampath Jayarathna" userId="aa7a8714-7736-4927-8c16-9ff815108838" providerId="ADAL" clId="{499EBE74-92CE-4708-B4D0-D68D5EA82886}" dt="2017-09-12T15:04:11.603" v="9" actId="2696"/>
        <pc:sldMkLst>
          <pc:docMk/>
          <pc:sldMk cId="1504104208" sldId="421"/>
        </pc:sldMkLst>
      </pc:sldChg>
      <pc:sldChg chg="del">
        <pc:chgData name="Sampath Jayarathna" userId="aa7a8714-7736-4927-8c16-9ff815108838" providerId="ADAL" clId="{499EBE74-92CE-4708-B4D0-D68D5EA82886}" dt="2017-09-12T15:04:11.994" v="10" actId="2696"/>
        <pc:sldMkLst>
          <pc:docMk/>
          <pc:sldMk cId="3480587755" sldId="422"/>
        </pc:sldMkLst>
      </pc:sldChg>
      <pc:sldChg chg="del">
        <pc:chgData name="Sampath Jayarathna" userId="aa7a8714-7736-4927-8c16-9ff815108838" providerId="ADAL" clId="{499EBE74-92CE-4708-B4D0-D68D5EA82886}" dt="2017-09-12T15:04:12.446" v="11" actId="2696"/>
        <pc:sldMkLst>
          <pc:docMk/>
          <pc:sldMk cId="1631321762" sldId="423"/>
        </pc:sldMkLst>
      </pc:sldChg>
      <pc:sldChg chg="del">
        <pc:chgData name="Sampath Jayarathna" userId="aa7a8714-7736-4927-8c16-9ff815108838" providerId="ADAL" clId="{499EBE74-92CE-4708-B4D0-D68D5EA82886}" dt="2017-09-12T15:04:12.821" v="12" actId="2696"/>
        <pc:sldMkLst>
          <pc:docMk/>
          <pc:sldMk cId="3371586983" sldId="424"/>
        </pc:sldMkLst>
      </pc:sldChg>
      <pc:sldChg chg="del">
        <pc:chgData name="Sampath Jayarathna" userId="aa7a8714-7736-4927-8c16-9ff815108838" providerId="ADAL" clId="{499EBE74-92CE-4708-B4D0-D68D5EA82886}" dt="2017-09-12T15:04:13.180" v="13" actId="2696"/>
        <pc:sldMkLst>
          <pc:docMk/>
          <pc:sldMk cId="617484425" sldId="426"/>
        </pc:sldMkLst>
      </pc:sldChg>
      <pc:sldChg chg="del">
        <pc:chgData name="Sampath Jayarathna" userId="aa7a8714-7736-4927-8c16-9ff815108838" providerId="ADAL" clId="{499EBE74-92CE-4708-B4D0-D68D5EA82886}" dt="2017-09-12T15:04:13.477" v="14" actId="2696"/>
        <pc:sldMkLst>
          <pc:docMk/>
          <pc:sldMk cId="2443456539" sldId="427"/>
        </pc:sldMkLst>
      </pc:sldChg>
      <pc:sldChg chg="del">
        <pc:chgData name="Sampath Jayarathna" userId="aa7a8714-7736-4927-8c16-9ff815108838" providerId="ADAL" clId="{499EBE74-92CE-4708-B4D0-D68D5EA82886}" dt="2017-09-12T15:04:13.743" v="15" actId="2696"/>
        <pc:sldMkLst>
          <pc:docMk/>
          <pc:sldMk cId="2385046714" sldId="428"/>
        </pc:sldMkLst>
      </pc:sldChg>
      <pc:sldChg chg="del">
        <pc:chgData name="Sampath Jayarathna" userId="aa7a8714-7736-4927-8c16-9ff815108838" providerId="ADAL" clId="{499EBE74-92CE-4708-B4D0-D68D5EA82886}" dt="2017-09-12T15:04:14.008" v="16" actId="2696"/>
        <pc:sldMkLst>
          <pc:docMk/>
          <pc:sldMk cId="2459958421" sldId="429"/>
        </pc:sldMkLst>
      </pc:sldChg>
      <pc:sldChg chg="del">
        <pc:chgData name="Sampath Jayarathna" userId="aa7a8714-7736-4927-8c16-9ff815108838" providerId="ADAL" clId="{499EBE74-92CE-4708-B4D0-D68D5EA82886}" dt="2017-09-12T15:04:14.523" v="17" actId="2696"/>
        <pc:sldMkLst>
          <pc:docMk/>
          <pc:sldMk cId="2604325515" sldId="430"/>
        </pc:sldMkLst>
      </pc:sldChg>
      <pc:sldChg chg="del">
        <pc:chgData name="Sampath Jayarathna" userId="aa7a8714-7736-4927-8c16-9ff815108838" providerId="ADAL" clId="{499EBE74-92CE-4708-B4D0-D68D5EA82886}" dt="2017-09-12T15:04:14.962" v="18" actId="2696"/>
        <pc:sldMkLst>
          <pc:docMk/>
          <pc:sldMk cId="4287012752" sldId="431"/>
        </pc:sldMkLst>
      </pc:sldChg>
      <pc:sldChg chg="del">
        <pc:chgData name="Sampath Jayarathna" userId="aa7a8714-7736-4927-8c16-9ff815108838" providerId="ADAL" clId="{499EBE74-92CE-4708-B4D0-D68D5EA82886}" dt="2017-09-12T15:04:15.523" v="19" actId="2696"/>
        <pc:sldMkLst>
          <pc:docMk/>
          <pc:sldMk cId="3254873868" sldId="432"/>
        </pc:sldMkLst>
      </pc:sldChg>
      <pc:sldChg chg="del">
        <pc:chgData name="Sampath Jayarathna" userId="aa7a8714-7736-4927-8c16-9ff815108838" providerId="ADAL" clId="{499EBE74-92CE-4708-B4D0-D68D5EA82886}" dt="2017-09-12T15:04:15.958" v="20" actId="2696"/>
        <pc:sldMkLst>
          <pc:docMk/>
          <pc:sldMk cId="2149540359" sldId="433"/>
        </pc:sldMkLst>
      </pc:sldChg>
      <pc:sldChg chg="del">
        <pc:chgData name="Sampath Jayarathna" userId="aa7a8714-7736-4927-8c16-9ff815108838" providerId="ADAL" clId="{499EBE74-92CE-4708-B4D0-D68D5EA82886}" dt="2017-09-12T15:04:16.368" v="21" actId="2696"/>
        <pc:sldMkLst>
          <pc:docMk/>
          <pc:sldMk cId="1431824454" sldId="434"/>
        </pc:sldMkLst>
      </pc:sldChg>
      <pc:sldChg chg="del">
        <pc:chgData name="Sampath Jayarathna" userId="aa7a8714-7736-4927-8c16-9ff815108838" providerId="ADAL" clId="{499EBE74-92CE-4708-B4D0-D68D5EA82886}" dt="2017-09-12T15:04:16.802" v="22" actId="2696"/>
        <pc:sldMkLst>
          <pc:docMk/>
          <pc:sldMk cId="177052231" sldId="436"/>
        </pc:sldMkLst>
      </pc:sldChg>
      <pc:sldChg chg="del">
        <pc:chgData name="Sampath Jayarathna" userId="aa7a8714-7736-4927-8c16-9ff815108838" providerId="ADAL" clId="{499EBE74-92CE-4708-B4D0-D68D5EA82886}" dt="2017-09-12T15:04:17.192" v="23" actId="2696"/>
        <pc:sldMkLst>
          <pc:docMk/>
          <pc:sldMk cId="237875402" sldId="437"/>
        </pc:sldMkLst>
      </pc:sldChg>
      <pc:sldChg chg="del">
        <pc:chgData name="Sampath Jayarathna" userId="aa7a8714-7736-4927-8c16-9ff815108838" providerId="ADAL" clId="{499EBE74-92CE-4708-B4D0-D68D5EA82886}" dt="2017-09-12T15:04:17.717" v="24" actId="2696"/>
        <pc:sldMkLst>
          <pc:docMk/>
          <pc:sldMk cId="4022589867" sldId="438"/>
        </pc:sldMkLst>
      </pc:sldChg>
      <pc:sldChg chg="del">
        <pc:chgData name="Sampath Jayarathna" userId="aa7a8714-7736-4927-8c16-9ff815108838" providerId="ADAL" clId="{499EBE74-92CE-4708-B4D0-D68D5EA82886}" dt="2017-09-12T15:04:18.371" v="25" actId="2696"/>
        <pc:sldMkLst>
          <pc:docMk/>
          <pc:sldMk cId="2877326565" sldId="441"/>
        </pc:sldMkLst>
      </pc:sldChg>
      <pc:sldChg chg="del">
        <pc:chgData name="Sampath Jayarathna" userId="aa7a8714-7736-4927-8c16-9ff815108838" providerId="ADAL" clId="{499EBE74-92CE-4708-B4D0-D68D5EA82886}" dt="2017-09-12T15:04:18.723" v="26" actId="2696"/>
        <pc:sldMkLst>
          <pc:docMk/>
          <pc:sldMk cId="1634963024" sldId="443"/>
        </pc:sldMkLst>
      </pc:sldChg>
      <pc:sldChg chg="del">
        <pc:chgData name="Sampath Jayarathna" userId="aa7a8714-7736-4927-8c16-9ff815108838" providerId="ADAL" clId="{499EBE74-92CE-4708-B4D0-D68D5EA82886}" dt="2017-09-12T15:04:19.163" v="27" actId="2696"/>
        <pc:sldMkLst>
          <pc:docMk/>
          <pc:sldMk cId="674464450" sldId="444"/>
        </pc:sldMkLst>
      </pc:sldChg>
      <pc:sldChg chg="del">
        <pc:chgData name="Sampath Jayarathna" userId="aa7a8714-7736-4927-8c16-9ff815108838" providerId="ADAL" clId="{499EBE74-92CE-4708-B4D0-D68D5EA82886}" dt="2017-09-12T15:04:19.523" v="28" actId="2696"/>
        <pc:sldMkLst>
          <pc:docMk/>
          <pc:sldMk cId="1103648532" sldId="445"/>
        </pc:sldMkLst>
      </pc:sldChg>
      <pc:sldChg chg="del">
        <pc:chgData name="Sampath Jayarathna" userId="aa7a8714-7736-4927-8c16-9ff815108838" providerId="ADAL" clId="{499EBE74-92CE-4708-B4D0-D68D5EA82886}" dt="2017-09-12T15:04:19.965" v="29" actId="2696"/>
        <pc:sldMkLst>
          <pc:docMk/>
          <pc:sldMk cId="2310452793" sldId="446"/>
        </pc:sldMkLst>
      </pc:sldChg>
      <pc:sldChg chg="del">
        <pc:chgData name="Sampath Jayarathna" userId="aa7a8714-7736-4927-8c16-9ff815108838" providerId="ADAL" clId="{499EBE74-92CE-4708-B4D0-D68D5EA82886}" dt="2017-09-12T15:04:20.408" v="30" actId="2696"/>
        <pc:sldMkLst>
          <pc:docMk/>
          <pc:sldMk cId="2034690977" sldId="447"/>
        </pc:sldMkLst>
      </pc:sldChg>
      <pc:sldChg chg="del">
        <pc:chgData name="Sampath Jayarathna" userId="aa7a8714-7736-4927-8c16-9ff815108838" providerId="ADAL" clId="{499EBE74-92CE-4708-B4D0-D68D5EA82886}" dt="2017-09-12T15:04:20.804" v="31" actId="2696"/>
        <pc:sldMkLst>
          <pc:docMk/>
          <pc:sldMk cId="1558320191" sldId="448"/>
        </pc:sldMkLst>
      </pc:sldChg>
      <pc:sldChg chg="del">
        <pc:chgData name="Sampath Jayarathna" userId="aa7a8714-7736-4927-8c16-9ff815108838" providerId="ADAL" clId="{499EBE74-92CE-4708-B4D0-D68D5EA82886}" dt="2017-09-12T15:04:21.274" v="32" actId="2696"/>
        <pc:sldMkLst>
          <pc:docMk/>
          <pc:sldMk cId="3719010250" sldId="449"/>
        </pc:sldMkLst>
      </pc:sldChg>
      <pc:sldChg chg="del">
        <pc:chgData name="Sampath Jayarathna" userId="aa7a8714-7736-4927-8c16-9ff815108838" providerId="ADAL" clId="{499EBE74-92CE-4708-B4D0-D68D5EA82886}" dt="2017-09-12T15:04:21.916" v="33" actId="2696"/>
        <pc:sldMkLst>
          <pc:docMk/>
          <pc:sldMk cId="364204776" sldId="450"/>
        </pc:sldMkLst>
      </pc:sldChg>
      <pc:sldChg chg="del">
        <pc:chgData name="Sampath Jayarathna" userId="aa7a8714-7736-4927-8c16-9ff815108838" providerId="ADAL" clId="{499EBE74-92CE-4708-B4D0-D68D5EA82886}" dt="2017-09-12T15:04:09.696" v="3" actId="2696"/>
        <pc:sldMkLst>
          <pc:docMk/>
          <pc:sldMk cId="314550613" sldId="451"/>
        </pc:sldMkLst>
      </pc:sldChg>
      <pc:sldChg chg="del">
        <pc:chgData name="Sampath Jayarathna" userId="aa7a8714-7736-4927-8c16-9ff815108838" providerId="ADAL" clId="{499EBE74-92CE-4708-B4D0-D68D5EA82886}" dt="2017-09-12T15:04:09.994" v="4" actId="2696"/>
        <pc:sldMkLst>
          <pc:docMk/>
          <pc:sldMk cId="1882339211" sldId="452"/>
        </pc:sldMkLst>
      </pc:sldChg>
      <pc:sldChg chg="modAnim">
        <pc:chgData name="Sampath Jayarathna" userId="aa7a8714-7736-4927-8c16-9ff815108838" providerId="ADAL" clId="{499EBE74-92CE-4708-B4D0-D68D5EA82886}" dt="2017-09-24T17:59:08.893" v="413"/>
        <pc:sldMkLst>
          <pc:docMk/>
          <pc:sldMk cId="2324434147" sldId="459"/>
        </pc:sldMkLst>
      </pc:sldChg>
      <pc:sldChg chg="modSp modAnim">
        <pc:chgData name="Sampath Jayarathna" userId="aa7a8714-7736-4927-8c16-9ff815108838" providerId="ADAL" clId="{499EBE74-92CE-4708-B4D0-D68D5EA82886}" dt="2017-09-24T17:59:28.132" v="417"/>
        <pc:sldMkLst>
          <pc:docMk/>
          <pc:sldMk cId="2673305904" sldId="460"/>
        </pc:sldMkLst>
        <pc:spChg chg="mod">
          <ac:chgData name="Sampath Jayarathna" userId="aa7a8714-7736-4927-8c16-9ff815108838" providerId="ADAL" clId="{499EBE74-92CE-4708-B4D0-D68D5EA82886}" dt="2017-09-24T17:59:28.132" v="417"/>
          <ac:spMkLst>
            <pc:docMk/>
            <pc:sldMk cId="2673305904" sldId="460"/>
            <ac:spMk id="27652" creationId="{60C014B1-9F59-4E24-8530-CDDA149C3C8F}"/>
          </ac:spMkLst>
        </pc:spChg>
      </pc:sldChg>
      <pc:sldChg chg="modAnim">
        <pc:chgData name="Sampath Jayarathna" userId="aa7a8714-7736-4927-8c16-9ff815108838" providerId="ADAL" clId="{499EBE74-92CE-4708-B4D0-D68D5EA82886}" dt="2017-09-24T18:01:35.321" v="430"/>
        <pc:sldMkLst>
          <pc:docMk/>
          <pc:sldMk cId="3569340784" sldId="462"/>
        </pc:sldMkLst>
      </pc:sldChg>
      <pc:sldChg chg="modAnim">
        <pc:chgData name="Sampath Jayarathna" userId="aa7a8714-7736-4927-8c16-9ff815108838" providerId="ADAL" clId="{499EBE74-92CE-4708-B4D0-D68D5EA82886}" dt="2017-09-24T18:01:26.949" v="428"/>
        <pc:sldMkLst>
          <pc:docMk/>
          <pc:sldMk cId="1650374584" sldId="463"/>
        </pc:sldMkLst>
      </pc:sldChg>
      <pc:sldChg chg="modAnim">
        <pc:chgData name="Sampath Jayarathna" userId="aa7a8714-7736-4927-8c16-9ff815108838" providerId="ADAL" clId="{499EBE74-92CE-4708-B4D0-D68D5EA82886}" dt="2017-09-24T18:01:21.010" v="427"/>
        <pc:sldMkLst>
          <pc:docMk/>
          <pc:sldMk cId="1732650775" sldId="464"/>
        </pc:sldMkLst>
      </pc:sldChg>
      <pc:sldChg chg="modAnim">
        <pc:chgData name="Sampath Jayarathna" userId="aa7a8714-7736-4927-8c16-9ff815108838" providerId="ADAL" clId="{499EBE74-92CE-4708-B4D0-D68D5EA82886}" dt="2017-09-24T18:01:06.897" v="424"/>
        <pc:sldMkLst>
          <pc:docMk/>
          <pc:sldMk cId="2381656722" sldId="465"/>
        </pc:sldMkLst>
      </pc:sldChg>
      <pc:sldChg chg="modAnim">
        <pc:chgData name="Sampath Jayarathna" userId="aa7a8714-7736-4927-8c16-9ff815108838" providerId="ADAL" clId="{499EBE74-92CE-4708-B4D0-D68D5EA82886}" dt="2017-09-24T18:00:51.651" v="422"/>
        <pc:sldMkLst>
          <pc:docMk/>
          <pc:sldMk cId="2743797303" sldId="467"/>
        </pc:sldMkLst>
      </pc:sldChg>
      <pc:sldChg chg="modSp modAnim">
        <pc:chgData name="Sampath Jayarathna" userId="aa7a8714-7736-4927-8c16-9ff815108838" providerId="ADAL" clId="{499EBE74-92CE-4708-B4D0-D68D5EA82886}" dt="2017-09-24T18:00:31.868" v="420"/>
        <pc:sldMkLst>
          <pc:docMk/>
          <pc:sldMk cId="647630597" sldId="468"/>
        </pc:sldMkLst>
        <pc:spChg chg="mod">
          <ac:chgData name="Sampath Jayarathna" userId="aa7a8714-7736-4927-8c16-9ff815108838" providerId="ADAL" clId="{499EBE74-92CE-4708-B4D0-D68D5EA82886}" dt="2017-09-24T17:02:08.052" v="127" actId="20577"/>
          <ac:spMkLst>
            <pc:docMk/>
            <pc:sldMk cId="647630597" sldId="468"/>
            <ac:spMk id="43012" creationId="{3529B49F-5AB4-48C2-9A75-A588B51ABD5C}"/>
          </ac:spMkLst>
        </pc:spChg>
      </pc:sldChg>
      <pc:sldChg chg="addSp delSp modSp add">
        <pc:chgData name="Sampath Jayarathna" userId="aa7a8714-7736-4927-8c16-9ff815108838" providerId="ADAL" clId="{499EBE74-92CE-4708-B4D0-D68D5EA82886}" dt="2017-09-24T17:27:30.949" v="411" actId="20577"/>
        <pc:sldMkLst>
          <pc:docMk/>
          <pc:sldMk cId="4004224794" sldId="469"/>
        </pc:sldMkLst>
        <pc:spChg chg="mod">
          <ac:chgData name="Sampath Jayarathna" userId="aa7a8714-7736-4927-8c16-9ff815108838" providerId="ADAL" clId="{499EBE74-92CE-4708-B4D0-D68D5EA82886}" dt="2017-09-24T17:27:30.949" v="411" actId="20577"/>
          <ac:spMkLst>
            <pc:docMk/>
            <pc:sldMk cId="4004224794" sldId="469"/>
            <ac:spMk id="25603" creationId="{404F4243-B8BE-49AD-AB14-0FE369C1E4E1}"/>
          </ac:spMkLst>
        </pc:spChg>
        <pc:spChg chg="mod">
          <ac:chgData name="Sampath Jayarathna" userId="aa7a8714-7736-4927-8c16-9ff815108838" providerId="ADAL" clId="{499EBE74-92CE-4708-B4D0-D68D5EA82886}" dt="2017-09-24T17:14:17.076" v="370" actId="20577"/>
          <ac:spMkLst>
            <pc:docMk/>
            <pc:sldMk cId="4004224794" sldId="469"/>
            <ac:spMk id="25604" creationId="{1CC20BDA-0ECE-4A4D-AC80-A330D20FA7FE}"/>
          </ac:spMkLst>
        </pc:spChg>
        <pc:picChg chg="add del">
          <ac:chgData name="Sampath Jayarathna" userId="aa7a8714-7736-4927-8c16-9ff815108838" providerId="ADAL" clId="{499EBE74-92CE-4708-B4D0-D68D5EA82886}" dt="2017-09-24T17:12:44.421" v="141"/>
          <ac:picMkLst>
            <pc:docMk/>
            <pc:sldMk cId="4004224794" sldId="469"/>
            <ac:picMk id="2" creationId="{03D96066-6314-495A-8146-11942B0FA05C}"/>
          </ac:picMkLst>
        </pc:picChg>
        <pc:picChg chg="add mod">
          <ac:chgData name="Sampath Jayarathna" userId="aa7a8714-7736-4927-8c16-9ff815108838" providerId="ADAL" clId="{499EBE74-92CE-4708-B4D0-D68D5EA82886}" dt="2017-09-24T17:14:27.741" v="373" actId="1076"/>
          <ac:picMkLst>
            <pc:docMk/>
            <pc:sldMk cId="4004224794" sldId="469"/>
            <ac:picMk id="3" creationId="{4725EAB6-2D18-4526-928D-3B26207B0606}"/>
          </ac:picMkLst>
        </pc:picChg>
      </pc:sldChg>
      <pc:sldChg chg="addSp delSp modSp add ord">
        <pc:chgData name="Sampath Jayarathna" userId="aa7a8714-7736-4927-8c16-9ff815108838" providerId="ADAL" clId="{499EBE74-92CE-4708-B4D0-D68D5EA82886}" dt="2017-09-24T18:00:02.718" v="418"/>
        <pc:sldMkLst>
          <pc:docMk/>
          <pc:sldMk cId="1414251485" sldId="470"/>
        </pc:sldMkLst>
        <pc:spChg chg="mod">
          <ac:chgData name="Sampath Jayarathna" userId="aa7a8714-7736-4927-8c16-9ff815108838" providerId="ADAL" clId="{499EBE74-92CE-4708-B4D0-D68D5EA82886}" dt="2017-09-24T17:18:45.910" v="396" actId="20577"/>
          <ac:spMkLst>
            <pc:docMk/>
            <pc:sldMk cId="1414251485" sldId="470"/>
            <ac:spMk id="30723" creationId="{A129D506-3C2C-43FF-BD16-BE75B2E53A0C}"/>
          </ac:spMkLst>
        </pc:spChg>
        <pc:spChg chg="del">
          <ac:chgData name="Sampath Jayarathna" userId="aa7a8714-7736-4927-8c16-9ff815108838" providerId="ADAL" clId="{499EBE74-92CE-4708-B4D0-D68D5EA82886}" dt="2017-09-24T17:18:56.117" v="397" actId="478"/>
          <ac:spMkLst>
            <pc:docMk/>
            <pc:sldMk cId="1414251485" sldId="470"/>
            <ac:spMk id="30724" creationId="{87DAD555-A649-4C13-83C9-C3BF924892F5}"/>
          </ac:spMkLst>
        </pc:spChg>
        <pc:spChg chg="del">
          <ac:chgData name="Sampath Jayarathna" userId="aa7a8714-7736-4927-8c16-9ff815108838" providerId="ADAL" clId="{499EBE74-92CE-4708-B4D0-D68D5EA82886}" dt="2017-09-24T17:18:59.349" v="399" actId="478"/>
          <ac:spMkLst>
            <pc:docMk/>
            <pc:sldMk cId="1414251485" sldId="470"/>
            <ac:spMk id="30725" creationId="{36DAF2DE-B4D8-41C2-8C63-0D9B2D79EEA4}"/>
          </ac:spMkLst>
        </pc:spChg>
        <pc:spChg chg="del">
          <ac:chgData name="Sampath Jayarathna" userId="aa7a8714-7736-4927-8c16-9ff815108838" providerId="ADAL" clId="{499EBE74-92CE-4708-B4D0-D68D5EA82886}" dt="2017-09-24T17:18:58.037" v="398" actId="478"/>
          <ac:spMkLst>
            <pc:docMk/>
            <pc:sldMk cId="1414251485" sldId="470"/>
            <ac:spMk id="30726" creationId="{B4C2DF14-6451-4456-B87E-AEBD23AB83EB}"/>
          </ac:spMkLst>
        </pc:spChg>
        <pc:picChg chg="add mod">
          <ac:chgData name="Sampath Jayarathna" userId="aa7a8714-7736-4927-8c16-9ff815108838" providerId="ADAL" clId="{499EBE74-92CE-4708-B4D0-D68D5EA82886}" dt="2017-09-24T17:19:11.941" v="404" actId="14100"/>
          <ac:picMkLst>
            <pc:docMk/>
            <pc:sldMk cId="1414251485" sldId="470"/>
            <ac:picMk id="2" creationId="{B4CE6886-46EB-4299-9974-3F2D9C270AE2}"/>
          </ac:picMkLst>
        </pc:picChg>
      </pc:sldChg>
      <pc:sldChg chg="add del">
        <pc:chgData name="Sampath Jayarathna" userId="aa7a8714-7736-4927-8c16-9ff815108838" providerId="ADAL" clId="{499EBE74-92CE-4708-B4D0-D68D5EA82886}" dt="2017-09-24T17:12:20.886" v="137"/>
        <pc:sldMkLst>
          <pc:docMk/>
          <pc:sldMk cId="2815770532" sldId="470"/>
        </pc:sldMkLst>
      </pc:sldChg>
      <pc:sldChg chg="add del">
        <pc:chgData name="Sampath Jayarathna" userId="aa7a8714-7736-4927-8c16-9ff815108838" providerId="ADAL" clId="{499EBE74-92CE-4708-B4D0-D68D5EA82886}" dt="2017-09-24T17:12:28.891" v="139"/>
        <pc:sldMkLst>
          <pc:docMk/>
          <pc:sldMk cId="3299962109" sldId="4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R is an interpreted language, but with much of it compiled in C.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2B01978-328E-484A-B42E-382A9FD3CB83}" type="slidenum">
              <a:rPr lang="en-US" altLang="en-US" sz="1200"/>
              <a:pPr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970536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90594E0-82D4-4FAF-837A-943373A2EA1E}" type="slidenum">
              <a:rPr lang="en-US" altLang="en-US" sz="1200"/>
              <a:pPr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10095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8F73743-99F1-49BA-B6EE-F0235CAD77C4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85508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41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 &lt;- y &lt;-5 works but not x &lt;- y =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67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96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63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dyverse.org/package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359597" y="2877271"/>
            <a:ext cx="8581203" cy="2387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/>
              <a:t>Lecture </a:t>
            </a:r>
            <a:r>
              <a:rPr lang="en-US" sz="4000" dirty="0" smtClean="0"/>
              <a:t>7 – Delivering Results with R</a:t>
            </a:r>
            <a:endParaRPr lang="en-US" sz="4000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92594" y="1362035"/>
            <a:ext cx="63588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299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Science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77" y="202873"/>
            <a:ext cx="3435183" cy="11591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Suppose we want a vector of the form:</a:t>
            </a:r>
            <a:br>
              <a:rPr lang="en-US" dirty="0" smtClean="0"/>
            </a:br>
            <a:r>
              <a:rPr lang="en-US" dirty="0" smtClean="0"/>
              <a:t>(1,2,3,... 100)</a:t>
            </a:r>
          </a:p>
          <a:p>
            <a:r>
              <a:rPr lang="en-US" dirty="0" smtClean="0"/>
              <a:t>We do not have to </a:t>
            </a:r>
            <a:r>
              <a:rPr lang="en-US" dirty="0" smtClean="0">
                <a:solidFill>
                  <a:srgbClr val="0070C0"/>
                </a:solidFill>
              </a:rPr>
              <a:t>generate</a:t>
            </a:r>
            <a:r>
              <a:rPr lang="en-US" dirty="0" smtClean="0"/>
              <a:t> it manually.</a:t>
            </a:r>
          </a:p>
          <a:p>
            <a:r>
              <a:rPr lang="en-US" dirty="0" smtClean="0"/>
              <a:t>We can use the following commands:</a:t>
            </a:r>
            <a:br>
              <a:rPr lang="en-US" dirty="0" smtClean="0"/>
            </a:br>
            <a:r>
              <a:rPr lang="en-US" b="1" dirty="0" smtClean="0"/>
              <a:t>&gt; </a:t>
            </a:r>
            <a:r>
              <a:rPr lang="en-US" dirty="0" smtClean="0"/>
              <a:t>v &lt;- 1:100</a:t>
            </a:r>
            <a:br>
              <a:rPr lang="en-US" dirty="0" smtClean="0"/>
            </a:br>
            <a:r>
              <a:rPr lang="en-US" dirty="0" smtClean="0"/>
              <a:t>OR</a:t>
            </a:r>
            <a:br>
              <a:rPr lang="en-US" dirty="0" smtClean="0"/>
            </a:br>
            <a:r>
              <a:rPr lang="en-US" b="1" dirty="0" smtClean="0"/>
              <a:t>&gt; </a:t>
            </a:r>
            <a:r>
              <a:rPr lang="en-US" dirty="0" smtClean="0"/>
              <a:t>v &lt;- </a:t>
            </a:r>
            <a:r>
              <a:rPr lang="en-US" dirty="0" err="1" smtClean="0"/>
              <a:t>seq</a:t>
            </a:r>
            <a:r>
              <a:rPr lang="en-US" dirty="0" smtClean="0"/>
              <a:t>(1,100)</a:t>
            </a:r>
          </a:p>
          <a:p>
            <a:r>
              <a:rPr lang="en-US" i="1" dirty="0" err="1">
                <a:solidFill>
                  <a:srgbClr val="0070C0"/>
                </a:solidFill>
              </a:rPr>
              <a:t>s</a:t>
            </a:r>
            <a:r>
              <a:rPr lang="en-US" i="1" dirty="0" err="1" smtClean="0">
                <a:solidFill>
                  <a:srgbClr val="0070C0"/>
                </a:solidFill>
              </a:rPr>
              <a:t>eq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takes an additional argument, which is the difference between consecutive numbers:</a:t>
            </a:r>
          </a:p>
          <a:p>
            <a:pPr lvl="1"/>
            <a:r>
              <a:rPr lang="en-US" dirty="0" err="1" smtClean="0"/>
              <a:t>seq</a:t>
            </a:r>
            <a:r>
              <a:rPr lang="en-US" dirty="0" smtClean="0"/>
              <a:t> (1,100,10) gives (1,11,21,31 ... , 91)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rep</a:t>
            </a:r>
            <a:r>
              <a:rPr lang="en-US" dirty="0" smtClean="0"/>
              <a:t> (2,5) generates a vector (2, 2, 2, 2, 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97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and Data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A </a:t>
            </a:r>
            <a:r>
              <a:rPr lang="en-US" dirty="0" smtClean="0">
                <a:solidFill>
                  <a:srgbClr val="FF0000"/>
                </a:solidFill>
              </a:rPr>
              <a:t>list</a:t>
            </a:r>
            <a:r>
              <a:rPr lang="en-US" dirty="0" smtClean="0"/>
              <a:t> is a heterogeneous data structure</a:t>
            </a:r>
          </a:p>
          <a:p>
            <a:pPr lvl="1"/>
            <a:r>
              <a:rPr lang="en-US" dirty="0" smtClean="0"/>
              <a:t> It can contain data belonging to all kinds of types</a:t>
            </a:r>
          </a:p>
          <a:p>
            <a:r>
              <a:rPr lang="en-US" dirty="0"/>
              <a:t> </a:t>
            </a:r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 </a:t>
            </a:r>
            <a:r>
              <a:rPr lang="en-US" b="1" dirty="0" smtClean="0"/>
              <a:t>&gt; </a:t>
            </a:r>
            <a:r>
              <a:rPr lang="en-US" dirty="0" err="1" smtClean="0"/>
              <a:t>lst</a:t>
            </a:r>
            <a:r>
              <a:rPr lang="en-US" dirty="0" smtClean="0"/>
              <a:t> &lt;- list (“one”, 1, TRUE)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Elements can be lists, arrays, factors, and normal variables</a:t>
            </a:r>
          </a:p>
          <a:p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components</a:t>
            </a:r>
            <a:r>
              <a:rPr lang="en-US" dirty="0" smtClean="0"/>
              <a:t> are always </a:t>
            </a:r>
            <a:r>
              <a:rPr lang="en-US" dirty="0" smtClean="0">
                <a:solidFill>
                  <a:srgbClr val="0070C0"/>
                </a:solidFill>
              </a:rPr>
              <a:t>numbered</a:t>
            </a:r>
          </a:p>
          <a:p>
            <a:r>
              <a:rPr lang="en-US" dirty="0"/>
              <a:t> </a:t>
            </a:r>
            <a:r>
              <a:rPr lang="en-US" dirty="0" smtClean="0"/>
              <a:t> They are </a:t>
            </a:r>
            <a:r>
              <a:rPr lang="en-US" dirty="0" smtClean="0">
                <a:solidFill>
                  <a:srgbClr val="00B050"/>
                </a:solidFill>
              </a:rPr>
              <a:t>accessed</a:t>
            </a:r>
            <a:r>
              <a:rPr lang="en-US" dirty="0" smtClean="0"/>
              <a:t> as follows: </a:t>
            </a:r>
            <a:r>
              <a:rPr lang="en-US" dirty="0" err="1" smtClean="0"/>
              <a:t>lst</a:t>
            </a:r>
            <a:r>
              <a:rPr lang="en-US" dirty="0" smtClean="0"/>
              <a:t>[[1]], </a:t>
            </a:r>
            <a:r>
              <a:rPr lang="en-US" dirty="0" err="1" smtClean="0"/>
              <a:t>lst</a:t>
            </a:r>
            <a:r>
              <a:rPr lang="en-US" dirty="0" smtClean="0"/>
              <a:t>[[2]], </a:t>
            </a:r>
            <a:r>
              <a:rPr lang="en-US" dirty="0" err="1" smtClean="0"/>
              <a:t>lst</a:t>
            </a:r>
            <a:r>
              <a:rPr lang="en-US" dirty="0" smtClean="0"/>
              <a:t>[[3]]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[[ ... ]] is the operator for accessing an element in a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876849" y="5277750"/>
            <a:ext cx="6468533" cy="49953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index from 1, Not 0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369" y="5077937"/>
            <a:ext cx="792480" cy="7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9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Lists</a:t>
            </a:r>
            <a:r>
              <a:rPr lang="en-US" sz="2800" dirty="0" smtClean="0"/>
              <a:t> can also have named components</a:t>
            </a:r>
          </a:p>
          <a:p>
            <a:pPr lvl="1"/>
            <a:r>
              <a:rPr lang="en-US" sz="2000" dirty="0"/>
              <a:t> </a:t>
            </a:r>
            <a:r>
              <a:rPr lang="en-US" sz="2000" dirty="0" err="1" smtClean="0"/>
              <a:t>lst</a:t>
            </a:r>
            <a:r>
              <a:rPr lang="en-US" sz="2000" dirty="0" smtClean="0"/>
              <a:t> &lt;- list(name=“Sofia”, age=29, marks=33.7)</a:t>
            </a:r>
          </a:p>
          <a:p>
            <a:pPr lvl="2"/>
            <a:r>
              <a:rPr lang="en-US" sz="1600" dirty="0"/>
              <a:t> </a:t>
            </a:r>
            <a:r>
              <a:rPr lang="en-US" sz="1600" dirty="0" smtClean="0"/>
              <a:t>The three components are: </a:t>
            </a:r>
            <a:r>
              <a:rPr lang="en-US" sz="1600" dirty="0" err="1" smtClean="0"/>
              <a:t>lst$name</a:t>
            </a:r>
            <a:r>
              <a:rPr lang="en-US" sz="1600" dirty="0" smtClean="0"/>
              <a:t>, </a:t>
            </a:r>
            <a:r>
              <a:rPr lang="en-US" sz="1600" dirty="0" err="1" smtClean="0"/>
              <a:t>lst$age</a:t>
            </a:r>
            <a:r>
              <a:rPr lang="en-US" sz="1600" dirty="0" smtClean="0"/>
              <a:t>, </a:t>
            </a:r>
            <a:r>
              <a:rPr lang="en-US" sz="1600" dirty="0" err="1" smtClean="0"/>
              <a:t>lst$marks</a:t>
            </a:r>
            <a:endParaRPr lang="en-US" sz="1600" dirty="0" smtClean="0"/>
          </a:p>
          <a:p>
            <a:pPr lvl="1"/>
            <a:r>
              <a:rPr lang="en-US" sz="2000" dirty="0"/>
              <a:t> </a:t>
            </a:r>
            <a:r>
              <a:rPr lang="en-US" sz="2000" dirty="0" smtClean="0"/>
              <a:t>We can also </a:t>
            </a:r>
            <a:r>
              <a:rPr lang="en-US" sz="2000" dirty="0" smtClean="0">
                <a:solidFill>
                  <a:srgbClr val="0070C0"/>
                </a:solidFill>
              </a:rPr>
              <a:t>use</a:t>
            </a:r>
          </a:p>
          <a:p>
            <a:pPr lvl="2"/>
            <a:r>
              <a:rPr lang="en-US" sz="1600" dirty="0"/>
              <a:t> </a:t>
            </a:r>
            <a:r>
              <a:rPr lang="en-US" sz="1600" dirty="0" err="1" smtClean="0"/>
              <a:t>lst</a:t>
            </a:r>
            <a:r>
              <a:rPr lang="en-US" sz="1600" dirty="0" smtClean="0"/>
              <a:t> [[“name”]], </a:t>
            </a:r>
            <a:r>
              <a:rPr lang="en-US" sz="1600" dirty="0" err="1" smtClean="0"/>
              <a:t>lst</a:t>
            </a:r>
            <a:r>
              <a:rPr lang="en-US" sz="1600" dirty="0" smtClean="0"/>
              <a:t>[[“age”]], </a:t>
            </a:r>
            <a:r>
              <a:rPr lang="en-US" sz="1600" dirty="0" err="1" smtClean="0"/>
              <a:t>lst</a:t>
            </a:r>
            <a:r>
              <a:rPr lang="en-US" sz="1600" dirty="0" smtClean="0"/>
              <a:t> [[“marks”]]</a:t>
            </a:r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9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6"/>
            <a:ext cx="8058150" cy="1325563"/>
          </a:xfrm>
        </p:spPr>
        <p:txBody>
          <a:bodyPr/>
          <a:lstStyle/>
          <a:p>
            <a:r>
              <a:rPr lang="en-US" dirty="0" smtClean="0"/>
              <a:t>Data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54350"/>
            <a:ext cx="8171259" cy="469901"/>
          </a:xfrm>
        </p:spPr>
        <p:txBody>
          <a:bodyPr/>
          <a:lstStyle/>
          <a:p>
            <a:r>
              <a:rPr lang="en-US" dirty="0" smtClean="0"/>
              <a:t> It is a table in R similar to Pandas </a:t>
            </a:r>
            <a:r>
              <a:rPr lang="en-US" dirty="0" err="1" smtClean="0"/>
              <a:t>DataFrame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73247" y="1955801"/>
            <a:ext cx="2159000" cy="965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Frame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842996" y="1955801"/>
            <a:ext cx="673100" cy="20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842996" y="2203451"/>
            <a:ext cx="673100" cy="20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842996" y="2451102"/>
            <a:ext cx="673100" cy="20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42996" y="2711446"/>
            <a:ext cx="673100" cy="20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573246" y="1673218"/>
            <a:ext cx="527051" cy="228605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125695" y="1673218"/>
            <a:ext cx="527051" cy="228605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678144" y="1673218"/>
            <a:ext cx="527051" cy="228605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230594" y="1673218"/>
            <a:ext cx="527051" cy="228605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>
            <a:off x="2487396" y="1955800"/>
            <a:ext cx="209550" cy="95884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97764" y="2288402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rows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32989" y="136923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columns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95350" y="3816351"/>
            <a:ext cx="6166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&gt;  </a:t>
            </a:r>
            <a:r>
              <a:rPr lang="en-US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entries 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&lt;- c(“</a:t>
            </a:r>
            <a:r>
              <a:rPr lang="en-US" dirty="0">
                <a:solidFill>
                  <a:srgbClr val="7030A0"/>
                </a:solidFill>
                <a:latin typeface="Lucida Console" panose="020B0609040504020204" pitchFamily="49" charset="0"/>
              </a:rPr>
              <a:t>cars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”, “</a:t>
            </a:r>
            <a:r>
              <a:rPr lang="en-US" dirty="0">
                <a:solidFill>
                  <a:srgbClr val="7030A0"/>
                </a:solidFill>
                <a:latin typeface="Lucida Console" panose="020B0609040504020204" pitchFamily="49" charset="0"/>
              </a:rPr>
              <a:t>trucks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”, “</a:t>
            </a:r>
            <a:r>
              <a:rPr lang="en-US" dirty="0">
                <a:solidFill>
                  <a:srgbClr val="7030A0"/>
                </a:solidFill>
                <a:latin typeface="Lucida Console" panose="020B0609040504020204" pitchFamily="49" charset="0"/>
              </a:rPr>
              <a:t>bikes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”)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price &lt;- c (</a:t>
            </a:r>
            <a:r>
              <a:rPr lang="en-US" dirty="0">
                <a:solidFill>
                  <a:srgbClr val="0033CC"/>
                </a:solidFill>
                <a:latin typeface="Lucida Console" panose="020B0609040504020204" pitchFamily="49" charset="0"/>
              </a:rPr>
              <a:t>8, 10, 5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num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&lt;- c (</a:t>
            </a:r>
            <a:r>
              <a:rPr lang="en-US" dirty="0">
                <a:solidFill>
                  <a:srgbClr val="0033CC"/>
                </a:solidFill>
                <a:latin typeface="Lucida Console" panose="020B0609040504020204" pitchFamily="49" charset="0"/>
              </a:rPr>
              <a:t>1, 2, 3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)</a:t>
            </a:r>
            <a:b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</a:b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df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&lt;-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data.frame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(entries, price,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num</a:t>
            </a:r>
            <a:r>
              <a:rPr lang="en-US" dirty="0" smtClean="0"/>
              <a:t>)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895350" y="4941503"/>
            <a:ext cx="66833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df</a:t>
            </a: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entries price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num</a:t>
            </a: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1    cars     8   1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2  trucks    10   2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3   bikes     5   3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0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an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1859" y="2457450"/>
            <a:ext cx="6965327" cy="35433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 Can be </a:t>
            </a:r>
            <a:r>
              <a:rPr lang="en-US" dirty="0" smtClean="0">
                <a:solidFill>
                  <a:srgbClr val="00B050"/>
                </a:solidFill>
              </a:rPr>
              <a:t>accessed</a:t>
            </a:r>
            <a:r>
              <a:rPr lang="en-US" dirty="0" smtClean="0"/>
              <a:t> as a regular array, or as a list</a:t>
            </a:r>
          </a:p>
          <a:p>
            <a:pPr marL="0" lvl="1" indent="0">
              <a:buNone/>
            </a:pPr>
            <a:r>
              <a:rPr lang="en-US" sz="1350" dirty="0">
                <a:solidFill>
                  <a:prstClr val="black"/>
                </a:solidFill>
                <a:latin typeface="Lucida Console" panose="020B0609040504020204" pitchFamily="49" charset="0"/>
              </a:rPr>
              <a:t> 	</a:t>
            </a:r>
            <a:r>
              <a:rPr lang="en-US" sz="1725" dirty="0">
                <a:solidFill>
                  <a:prstClr val="black"/>
                </a:solidFill>
                <a:latin typeface="Lucida Console" panose="020B0609040504020204" pitchFamily="49" charset="0"/>
              </a:rPr>
              <a:t>&gt; </a:t>
            </a:r>
            <a:r>
              <a:rPr lang="en-US" sz="1725" dirty="0" err="1">
                <a:solidFill>
                  <a:prstClr val="black"/>
                </a:solidFill>
                <a:latin typeface="Lucida Console" panose="020B0609040504020204" pitchFamily="49" charset="0"/>
              </a:rPr>
              <a:t>df</a:t>
            </a:r>
            <a:r>
              <a:rPr lang="en-US" sz="1725" dirty="0">
                <a:solidFill>
                  <a:prstClr val="black"/>
                </a:solidFill>
                <a:latin typeface="Lucida Console" panose="020B0609040504020204" pitchFamily="49" charset="0"/>
              </a:rPr>
              <a:t>[</a:t>
            </a:r>
            <a:r>
              <a:rPr lang="en-US" sz="1725" dirty="0">
                <a:solidFill>
                  <a:srgbClr val="0033CC"/>
                </a:solidFill>
                <a:latin typeface="Lucida Console" panose="020B0609040504020204" pitchFamily="49" charset="0"/>
              </a:rPr>
              <a:t>1,2</a:t>
            </a:r>
            <a:r>
              <a:rPr lang="en-US" sz="1725" dirty="0">
                <a:solidFill>
                  <a:prstClr val="black"/>
                </a:solidFill>
                <a:latin typeface="Lucida Console" panose="020B0609040504020204" pitchFamily="49" charset="0"/>
              </a:rPr>
              <a:t>]</a:t>
            </a:r>
          </a:p>
          <a:p>
            <a:pPr marL="0" lvl="1" indent="0">
              <a:buNone/>
            </a:pPr>
            <a:r>
              <a:rPr lang="en-US" sz="1725" dirty="0">
                <a:solidFill>
                  <a:prstClr val="black"/>
                </a:solidFill>
                <a:latin typeface="Lucida Console" panose="020B0609040504020204" pitchFamily="49" charset="0"/>
              </a:rPr>
              <a:t>	[1] 8</a:t>
            </a:r>
          </a:p>
          <a:p>
            <a:pPr marL="0" lvl="1" indent="0">
              <a:spcBef>
                <a:spcPts val="900"/>
              </a:spcBef>
              <a:buNone/>
            </a:pPr>
            <a:r>
              <a:rPr lang="en-IN" sz="1725" dirty="0">
                <a:solidFill>
                  <a:prstClr val="black"/>
                </a:solidFill>
                <a:latin typeface="Lucida Console" panose="020B0609040504020204" pitchFamily="49" charset="0"/>
              </a:rPr>
              <a:t>	&gt; </a:t>
            </a:r>
            <a:r>
              <a:rPr lang="en-IN" sz="1725" dirty="0" err="1">
                <a:solidFill>
                  <a:prstClr val="black"/>
                </a:solidFill>
                <a:latin typeface="Lucida Console" panose="020B0609040504020204" pitchFamily="49" charset="0"/>
              </a:rPr>
              <a:t>df</a:t>
            </a:r>
            <a:r>
              <a:rPr lang="en-IN" sz="1725" dirty="0">
                <a:solidFill>
                  <a:prstClr val="black"/>
                </a:solidFill>
                <a:latin typeface="Lucida Console" panose="020B0609040504020204" pitchFamily="49" charset="0"/>
              </a:rPr>
              <a:t>[</a:t>
            </a:r>
            <a:r>
              <a:rPr lang="en-IN" sz="1725" dirty="0">
                <a:solidFill>
                  <a:srgbClr val="0033CC"/>
                </a:solidFill>
                <a:latin typeface="Lucida Console" panose="020B0609040504020204" pitchFamily="49" charset="0"/>
              </a:rPr>
              <a:t>2,</a:t>
            </a:r>
            <a:r>
              <a:rPr lang="en-IN" sz="1725" dirty="0">
                <a:solidFill>
                  <a:prstClr val="black"/>
                </a:solidFill>
                <a:latin typeface="Lucida Console" panose="020B0609040504020204" pitchFamily="49" charset="0"/>
              </a:rPr>
              <a:t>]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IN" sz="1725" dirty="0">
                <a:solidFill>
                  <a:prstClr val="black"/>
                </a:solidFill>
                <a:latin typeface="Lucida Console" panose="020B0609040504020204" pitchFamily="49" charset="0"/>
              </a:rPr>
              <a:t>  		entries price </a:t>
            </a:r>
            <a:r>
              <a:rPr lang="en-IN" sz="1725" dirty="0" err="1">
                <a:solidFill>
                  <a:prstClr val="black"/>
                </a:solidFill>
                <a:latin typeface="Lucida Console" panose="020B0609040504020204" pitchFamily="49" charset="0"/>
              </a:rPr>
              <a:t>num</a:t>
            </a:r>
            <a:endParaRPr lang="en-IN" sz="1725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IN" sz="1725" dirty="0">
                <a:solidFill>
                  <a:prstClr val="black"/>
                </a:solidFill>
                <a:latin typeface="Lucida Console" panose="020B0609040504020204" pitchFamily="49" charset="0"/>
              </a:rPr>
              <a:t>	2  trucks    10   2</a:t>
            </a:r>
            <a:endParaRPr lang="en-US" sz="1725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900"/>
              </a:spcBef>
              <a:buNone/>
            </a:pPr>
            <a:r>
              <a:rPr lang="en-IN" sz="1725" dirty="0">
                <a:solidFill>
                  <a:prstClr val="black"/>
                </a:solidFill>
                <a:latin typeface="Lucida Console" panose="020B0609040504020204" pitchFamily="49" charset="0"/>
              </a:rPr>
              <a:t>	&gt; </a:t>
            </a:r>
            <a:r>
              <a:rPr lang="en-IN" sz="1725" dirty="0" err="1">
                <a:solidFill>
                  <a:prstClr val="black"/>
                </a:solidFill>
                <a:latin typeface="Lucida Console" panose="020B0609040504020204" pitchFamily="49" charset="0"/>
              </a:rPr>
              <a:t>df$price</a:t>
            </a:r>
            <a:endParaRPr lang="en-IN" sz="1725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IN" sz="1725" dirty="0">
                <a:solidFill>
                  <a:prstClr val="black"/>
                </a:solidFill>
                <a:latin typeface="Lucida Console" panose="020B0609040504020204" pitchFamily="49" charset="0"/>
              </a:rPr>
              <a:t>	[1]  8 10  5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725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dirty="0" smtClean="0"/>
              <a:t> Summary shows a summary of each variable in the data frame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&gt; </a:t>
            </a:r>
            <a:r>
              <a:rPr lang="en-US" sz="1500" dirty="0">
                <a:solidFill>
                  <a:srgbClr val="7030A0"/>
                </a:solidFill>
                <a:latin typeface="Lucida Console" panose="020B0609040504020204" pitchFamily="49" charset="0"/>
              </a:rPr>
              <a:t>summary</a:t>
            </a: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(</a:t>
            </a:r>
            <a:r>
              <a:rPr lang="en-US" sz="15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df</a:t>
            </a: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 </a:t>
            </a: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  	entries      price             </a:t>
            </a:r>
            <a:r>
              <a:rPr lang="en-US" sz="15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num</a:t>
            </a: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  	bikes :1   Min.   : 5.000   Min.   :1.0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 	cars  :1   1st Qu.: 6.500   1st Qu.:1.5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 	trucks:1   Median : 8.000   Median :2.0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	Mean   : 7.667   Mean   :2.0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	3rd Qu.: 9.000   3rd Qu.:2.5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	Max.   :10.000   Max.   :3.0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87829" y="2963635"/>
            <a:ext cx="2039881" cy="775609"/>
            <a:chOff x="2256649" y="2733868"/>
            <a:chExt cx="1172351" cy="1132635"/>
          </a:xfrm>
          <a:solidFill>
            <a:schemeClr val="bg2">
              <a:lumMod val="90000"/>
            </a:schemeClr>
          </a:solidFill>
        </p:grpSpPr>
        <p:sp>
          <p:nvSpPr>
            <p:cNvPr id="10" name="Oval 9"/>
            <p:cNvSpPr/>
            <p:nvPr/>
          </p:nvSpPr>
          <p:spPr>
            <a:xfrm>
              <a:off x="3162232" y="3518160"/>
              <a:ext cx="266768" cy="348343"/>
            </a:xfrm>
            <a:prstGeom prst="ellipse">
              <a:avLst/>
            </a:prstGeom>
            <a:noFill/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Rounded Rectangular Callout 10"/>
            <p:cNvSpPr/>
            <p:nvPr/>
          </p:nvSpPr>
          <p:spPr>
            <a:xfrm>
              <a:off x="2256649" y="2733868"/>
              <a:ext cx="804482" cy="784292"/>
            </a:xfrm>
            <a:prstGeom prst="wedgeRoundRectCallout">
              <a:avLst>
                <a:gd name="adj1" fmla="val 62610"/>
                <a:gd name="adj2" fmla="val 49878"/>
                <a:gd name="adj3" fmla="val 16667"/>
              </a:avLst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050" dirty="0">
                  <a:solidFill>
                    <a:sysClr val="windowText" lastClr="000000"/>
                  </a:solidFill>
                </a:rPr>
                <a:t>Row names, i.e. character values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382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Data from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Reads</a:t>
            </a:r>
            <a:r>
              <a:rPr lang="en-US" dirty="0" smtClean="0"/>
              <a:t> in a data frame from a file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 Steps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 </a:t>
            </a:r>
            <a:r>
              <a:rPr lang="en-US" dirty="0" smtClean="0">
                <a:solidFill>
                  <a:srgbClr val="0070C0"/>
                </a:solidFill>
              </a:rPr>
              <a:t>Store</a:t>
            </a:r>
            <a:r>
              <a:rPr lang="en-US" dirty="0" smtClean="0"/>
              <a:t> the data frame in a file</a:t>
            </a:r>
          </a:p>
          <a:p>
            <a:pPr lvl="1"/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Read</a:t>
            </a:r>
            <a:r>
              <a:rPr lang="en-US" dirty="0" smtClean="0"/>
              <a:t> it in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&gt; </a:t>
            </a:r>
            <a:r>
              <a:rPr lang="en-US" dirty="0" err="1" smtClean="0"/>
              <a:t>df</a:t>
            </a:r>
            <a:r>
              <a:rPr lang="en-US" dirty="0" smtClean="0"/>
              <a:t> &lt;- </a:t>
            </a:r>
            <a:r>
              <a:rPr lang="en-US" dirty="0" err="1" smtClean="0"/>
              <a:t>read.table</a:t>
            </a:r>
            <a:r>
              <a:rPr lang="en-US" dirty="0" smtClean="0"/>
              <a:t> (“&lt;filename&gt;”)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 Access</a:t>
            </a:r>
            <a:r>
              <a:rPr lang="en-US" dirty="0" smtClean="0"/>
              <a:t> the data frame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67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Grouping, Loops, Conditional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6686550" cy="2833217"/>
          </a:xfrm>
        </p:spPr>
        <p:txBody>
          <a:bodyPr/>
          <a:lstStyle/>
          <a:p>
            <a:r>
              <a:rPr lang="en-US" dirty="0" smtClean="0"/>
              <a:t> R does have support for regular </a:t>
            </a:r>
            <a:r>
              <a:rPr lang="en-US" dirty="0" smtClean="0">
                <a:solidFill>
                  <a:srgbClr val="FF0000"/>
                </a:solidFill>
              </a:rPr>
              <a:t>if statements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while loops</a:t>
            </a:r>
            <a:r>
              <a:rPr lang="en-US" dirty="0" smtClean="0"/>
              <a:t>, and other </a:t>
            </a:r>
            <a:r>
              <a:rPr lang="en-US" dirty="0" smtClean="0">
                <a:solidFill>
                  <a:srgbClr val="00B050"/>
                </a:solidFill>
              </a:rPr>
              <a:t>conditionals</a:t>
            </a:r>
          </a:p>
          <a:p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if statement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smtClean="0">
                <a:solidFill>
                  <a:srgbClr val="00B050"/>
                </a:solidFill>
              </a:rPr>
              <a:t>condition</a:t>
            </a:r>
            <a:r>
              <a:rPr lang="en-US" dirty="0" smtClean="0">
                <a:solidFill>
                  <a:schemeClr val="tx1"/>
                </a:solidFill>
              </a:rPr>
              <a:t>) statement 1 else statement 2. Use {} for creating grouped statements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rgbClr val="00B050"/>
                </a:solidFill>
              </a:rPr>
              <a:t>condition</a:t>
            </a:r>
            <a:r>
              <a:rPr lang="en-US" dirty="0" smtClean="0">
                <a:solidFill>
                  <a:schemeClr val="tx1"/>
                </a:solidFill>
              </a:rPr>
              <a:t> should evaluate to a single variable (not a vector)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Example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68425" y="4116643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x 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&lt;- 3</a:t>
            </a:r>
          </a:p>
          <a:p>
            <a:r>
              <a:rPr lang="en-IN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if </a:t>
            </a:r>
            <a:r>
              <a:rPr lang="en-IN" dirty="0">
                <a:solidFill>
                  <a:prstClr val="black"/>
                </a:solidFill>
                <a:latin typeface="Lucida Console" panose="020B0609040504020204" pitchFamily="49" charset="0"/>
              </a:rPr>
              <a:t>(x &gt; 0) </a:t>
            </a:r>
            <a:endParaRPr lang="en-IN" dirty="0" smtClean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IN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IN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  x </a:t>
            </a:r>
            <a:r>
              <a:rPr lang="en-IN" dirty="0">
                <a:solidFill>
                  <a:prstClr val="black"/>
                </a:solidFill>
                <a:latin typeface="Lucida Console" panose="020B0609040504020204" pitchFamily="49" charset="0"/>
              </a:rPr>
              <a:t>&lt;- x+ 3 </a:t>
            </a:r>
            <a:endParaRPr lang="en-IN" dirty="0" smtClean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IN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else </a:t>
            </a:r>
          </a:p>
          <a:p>
            <a:r>
              <a:rPr lang="en-IN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IN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 x </a:t>
            </a:r>
            <a:r>
              <a:rPr lang="en-IN" dirty="0">
                <a:solidFill>
                  <a:prstClr val="black"/>
                </a:solidFill>
                <a:latin typeface="Lucida Console" panose="020B0609040504020204" pitchFamily="49" charset="0"/>
              </a:rPr>
              <a:t>&lt;- x + 6</a:t>
            </a:r>
          </a:p>
          <a:p>
            <a:r>
              <a:rPr lang="en-US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Print(x)</a:t>
            </a: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56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034" y="1747679"/>
            <a:ext cx="6686550" cy="16700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 (</a:t>
            </a:r>
            <a:r>
              <a:rPr lang="en-US" dirty="0" err="1" smtClean="0">
                <a:solidFill>
                  <a:srgbClr val="0070C0"/>
                </a:solidFill>
              </a:rPr>
              <a:t>var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in expr1)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....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....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7251" y="3639145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  <a:r>
              <a:rPr lang="en-US" b="1" dirty="0" smtClean="0"/>
              <a:t>xample: 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2131959" y="330515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for 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(v in 1:10) </a:t>
            </a:r>
            <a:endParaRPr lang="en-US" dirty="0" smtClean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  print 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(v)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1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2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3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4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5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6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7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8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9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37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8650" y="1690689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n-NO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i </a:t>
            </a:r>
            <a:r>
              <a:rPr lang="nn-NO" dirty="0">
                <a:solidFill>
                  <a:prstClr val="black"/>
                </a:solidFill>
                <a:latin typeface="Lucida Console" panose="020B0609040504020204" pitchFamily="49" charset="0"/>
              </a:rPr>
              <a:t>&lt;- </a:t>
            </a:r>
            <a:r>
              <a:rPr lang="nn-NO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1</a:t>
            </a:r>
            <a:endParaRPr lang="nn-NO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nn-NO" dirty="0">
                <a:solidFill>
                  <a:prstClr val="black"/>
                </a:solidFill>
                <a:latin typeface="Lucida Console" panose="020B0609040504020204" pitchFamily="49" charset="0"/>
              </a:rPr>
              <a:t>while(i &lt; 10)</a:t>
            </a:r>
          </a:p>
          <a:p>
            <a:r>
              <a:rPr lang="nn-NO" dirty="0">
                <a:solidFill>
                  <a:prstClr val="black"/>
                </a:solidFill>
                <a:latin typeface="Lucida Console" panose="020B0609040504020204" pitchFamily="49" charset="0"/>
              </a:rPr>
              <a:t>{</a:t>
            </a:r>
          </a:p>
          <a:p>
            <a:r>
              <a:rPr lang="nn-NO" dirty="0">
                <a:solidFill>
                  <a:prstClr val="black"/>
                </a:solidFill>
                <a:latin typeface="Lucida Console" panose="020B0609040504020204" pitchFamily="49" charset="0"/>
              </a:rPr>
              <a:t>  print(i)</a:t>
            </a:r>
          </a:p>
          <a:p>
            <a:r>
              <a:rPr lang="nn-NO" dirty="0">
                <a:solidFill>
                  <a:prstClr val="black"/>
                </a:solidFill>
                <a:latin typeface="Lucida Console" panose="020B0609040504020204" pitchFamily="49" charset="0"/>
              </a:rPr>
              <a:t>  i &lt;- i+1</a:t>
            </a:r>
          </a:p>
          <a:p>
            <a:r>
              <a:rPr lang="nn-NO" dirty="0">
                <a:solidFill>
                  <a:prstClr val="black"/>
                </a:solidFill>
                <a:latin typeface="Lucida Console" panose="020B0609040504020204" pitchFamily="49" charset="0"/>
              </a:rPr>
              <a:t>} </a:t>
            </a:r>
            <a:endParaRPr lang="nn-NO" dirty="0" smtClean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[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1] 1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2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3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4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5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6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7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8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66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one’s own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834" y="4029075"/>
            <a:ext cx="6686550" cy="1499717"/>
          </a:xfrm>
        </p:spPr>
        <p:txBody>
          <a:bodyPr>
            <a:normAutofit/>
          </a:bodyPr>
          <a:lstStyle/>
          <a:p>
            <a:r>
              <a:rPr lang="en-US" dirty="0" smtClean="0"/>
              <a:t> A </a:t>
            </a:r>
            <a:r>
              <a:rPr lang="en-US" dirty="0" smtClean="0">
                <a:solidFill>
                  <a:srgbClr val="0070C0"/>
                </a:solidFill>
              </a:rPr>
              <a:t>function</a:t>
            </a:r>
            <a:r>
              <a:rPr lang="en-US" dirty="0" smtClean="0"/>
              <a:t> takes a list of arguments within ( ... )</a:t>
            </a:r>
          </a:p>
          <a:p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n-US" dirty="0" smtClean="0"/>
              <a:t> a value, just print the expression (without assignment </a:t>
            </a:r>
            <a:r>
              <a:rPr lang="en-US" dirty="0" smtClean="0"/>
              <a:t>statements) or use return()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904875" y="1709739"/>
            <a:ext cx="60356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cube &lt;- function(x){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x*x*x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}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print(cube(4</a:t>
            </a:r>
            <a:r>
              <a:rPr lang="en-US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))</a:t>
            </a:r>
            <a:br>
              <a:rPr lang="en-US" dirty="0" smtClean="0">
                <a:solidFill>
                  <a:prstClr val="black"/>
                </a:solidFill>
                <a:latin typeface="Lucida Console" panose="020B0609040504020204" pitchFamily="49" charset="0"/>
              </a:rPr>
            </a:br>
            <a:endParaRPr lang="en-US" dirty="0" smtClean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[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1] 64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26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6"/>
          <p:cNvSpPr txBox="1">
            <a:spLocks noChangeArrowheads="1"/>
          </p:cNvSpPr>
          <p:nvPr/>
        </p:nvSpPr>
        <p:spPr bwMode="auto">
          <a:xfrm>
            <a:off x="446882" y="1612107"/>
            <a:ext cx="7489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is 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6" name="TextBox 6"/>
          <p:cNvSpPr txBox="1">
            <a:spLocks noChangeArrowheads="1"/>
          </p:cNvSpPr>
          <p:nvPr/>
        </p:nvSpPr>
        <p:spPr bwMode="auto">
          <a:xfrm>
            <a:off x="430213" y="3278188"/>
            <a:ext cx="46753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 (not ideal) programming language</a:t>
            </a:r>
          </a:p>
        </p:txBody>
      </p:sp>
      <p:sp>
        <p:nvSpPr>
          <p:cNvPr id="16387" name="TextBox 6"/>
          <p:cNvSpPr txBox="1">
            <a:spLocks noChangeArrowheads="1"/>
          </p:cNvSpPr>
          <p:nvPr/>
        </p:nvSpPr>
        <p:spPr bwMode="auto">
          <a:xfrm>
            <a:off x="430213" y="2693988"/>
            <a:ext cx="41575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collection of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6,700+ packages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430213" y="2116138"/>
            <a:ext cx="7313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software package for statistical computing and graphics</a:t>
            </a: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430213" y="3908426"/>
            <a:ext cx="27308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 work environment</a:t>
            </a:r>
          </a:p>
        </p:txBody>
      </p:sp>
      <p:sp>
        <p:nvSpPr>
          <p:cNvPr id="16390" name="TextBox 6"/>
          <p:cNvSpPr txBox="1">
            <a:spLocks noChangeArrowheads="1"/>
          </p:cNvSpPr>
          <p:nvPr/>
        </p:nvSpPr>
        <p:spPr bwMode="auto">
          <a:xfrm>
            <a:off x="430213" y="4522788"/>
            <a:ext cx="48915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Widely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 in research and academia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6"/>
          <p:cNvSpPr txBox="1">
            <a:spLocks noChangeArrowheads="1"/>
          </p:cNvSpPr>
          <p:nvPr/>
        </p:nvSpPr>
        <p:spPr bwMode="auto">
          <a:xfrm>
            <a:off x="430213" y="5137151"/>
            <a:ext cx="13131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Powerful</a:t>
            </a:r>
          </a:p>
        </p:txBody>
      </p:sp>
      <p:sp>
        <p:nvSpPr>
          <p:cNvPr id="16392" name="TextBox 6"/>
          <p:cNvSpPr txBox="1">
            <a:spLocks noChangeArrowheads="1"/>
          </p:cNvSpPr>
          <p:nvPr/>
        </p:nvSpPr>
        <p:spPr bwMode="auto">
          <a:xfrm>
            <a:off x="430213" y="5749926"/>
            <a:ext cx="7312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Free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30213" y="365126"/>
            <a:ext cx="8085137" cy="1325563"/>
          </a:xfrm>
        </p:spPr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42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/>
      <p:bldP spid="16388" grpId="0"/>
      <p:bldP spid="16389" grpId="0"/>
      <p:bldP spid="16390" grpId="0"/>
      <p:bldP spid="16391" grpId="0"/>
      <p:bldP spid="1639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339" y="3645341"/>
            <a:ext cx="6686550" cy="1536259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Apply</a:t>
            </a:r>
            <a:r>
              <a:rPr lang="en-US" dirty="0" smtClean="0"/>
              <a:t> the cube function to a vector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Applies the function to each and every argument</a:t>
            </a:r>
          </a:p>
          <a:p>
            <a:pPr lvl="1"/>
            <a:endParaRPr lang="en-US" dirty="0" smtClean="0"/>
          </a:p>
          <a:p>
            <a:r>
              <a:rPr lang="en-US" i="1" dirty="0" err="1" smtClean="0"/>
              <a:t>sapply</a:t>
            </a:r>
            <a:r>
              <a:rPr lang="en-US" i="1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returns</a:t>
            </a:r>
            <a:r>
              <a:rPr lang="en-US" dirty="0" smtClean="0"/>
              <a:t> a list</a:t>
            </a:r>
            <a:endParaRPr lang="en-US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48339" y="1491416"/>
            <a:ext cx="189026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lapply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1:2,cube</a:t>
            </a:r>
            <a:r>
              <a:rPr lang="en-US" dirty="0"/>
              <a:t>)</a:t>
            </a:r>
          </a:p>
          <a:p>
            <a:r>
              <a:rPr lang="en-US" dirty="0"/>
              <a:t>[[1]]</a:t>
            </a:r>
          </a:p>
          <a:p>
            <a:r>
              <a:rPr lang="en-US" dirty="0"/>
              <a:t>[1] 1</a:t>
            </a:r>
          </a:p>
          <a:p>
            <a:endParaRPr lang="en-US" dirty="0"/>
          </a:p>
          <a:p>
            <a:r>
              <a:rPr lang="en-US" dirty="0"/>
              <a:t>[[2]]</a:t>
            </a:r>
          </a:p>
          <a:p>
            <a:r>
              <a:rPr lang="en-US" dirty="0"/>
              <a:t>[1] 8</a:t>
            </a:r>
          </a:p>
          <a:p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022350" y="51226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>
                <a:solidFill>
                  <a:prstClr val="black"/>
                </a:solidFill>
                <a:latin typeface="Lucida Console" panose="020B0609040504020204" pitchFamily="49" charset="0"/>
              </a:rPr>
              <a:t>sapply</a:t>
            </a:r>
            <a:r>
              <a:rPr lang="en-US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(1:3, cube)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 1  8 27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88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83" y="1915894"/>
            <a:ext cx="6686550" cy="30516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A basic 2D plot:</a:t>
            </a: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</a:rPr>
              <a:t>vec1 </a:t>
            </a:r>
            <a:r>
              <a:rPr lang="en-US" sz="1800" dirty="0" smtClean="0">
                <a:solidFill>
                  <a:prstClr val="black"/>
                </a:solidFill>
              </a:rPr>
              <a:t>&lt;-</a:t>
            </a:r>
            <a:r>
              <a:rPr lang="en-US" sz="1800" dirty="0" err="1" smtClean="0">
                <a:solidFill>
                  <a:prstClr val="black"/>
                </a:solidFill>
              </a:rPr>
              <a:t>seq</a:t>
            </a:r>
            <a:r>
              <a:rPr lang="en-US" sz="1800" dirty="0" smtClean="0">
                <a:solidFill>
                  <a:prstClr val="black"/>
                </a:solidFill>
              </a:rPr>
              <a:t>(</a:t>
            </a:r>
            <a:r>
              <a:rPr lang="en-US" sz="1800" dirty="0" smtClean="0">
                <a:solidFill>
                  <a:srgbClr val="0033CC"/>
                </a:solidFill>
              </a:rPr>
              <a:t>1</a:t>
            </a:r>
            <a:r>
              <a:rPr lang="en-US" sz="1800" dirty="0" smtClean="0">
                <a:solidFill>
                  <a:prstClr val="black"/>
                </a:solidFill>
              </a:rPr>
              <a:t>,</a:t>
            </a:r>
            <a:r>
              <a:rPr lang="en-US" sz="1800" dirty="0" smtClean="0">
                <a:solidFill>
                  <a:srgbClr val="0033CC"/>
                </a:solidFill>
              </a:rPr>
              <a:t>100</a:t>
            </a:r>
            <a:r>
              <a:rPr lang="en-US" sz="1800" dirty="0" smtClean="0">
                <a:solidFill>
                  <a:prstClr val="black"/>
                </a:solidFill>
              </a:rPr>
              <a:t>,</a:t>
            </a:r>
            <a:r>
              <a:rPr lang="en-US" sz="1800" dirty="0" smtClean="0">
                <a:solidFill>
                  <a:srgbClr val="0033CC"/>
                </a:solidFill>
              </a:rPr>
              <a:t>10</a:t>
            </a:r>
            <a:r>
              <a:rPr lang="en-US" sz="1800" dirty="0" smtClean="0">
                <a:solidFill>
                  <a:prstClr val="black"/>
                </a:solidFill>
              </a:rPr>
              <a:t>)</a:t>
            </a:r>
            <a:endParaRPr lang="en-US" sz="18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</a:rPr>
              <a:t>vec2 </a:t>
            </a:r>
            <a:r>
              <a:rPr lang="en-US" sz="1800" dirty="0" smtClean="0">
                <a:solidFill>
                  <a:prstClr val="black"/>
                </a:solidFill>
              </a:rPr>
              <a:t>&lt;-</a:t>
            </a:r>
            <a:r>
              <a:rPr lang="en-US" sz="1800" dirty="0" err="1" smtClean="0">
                <a:solidFill>
                  <a:prstClr val="black"/>
                </a:solidFill>
              </a:rPr>
              <a:t>seq</a:t>
            </a:r>
            <a:r>
              <a:rPr lang="en-US" sz="1800" dirty="0" smtClean="0">
                <a:solidFill>
                  <a:prstClr val="black"/>
                </a:solidFill>
              </a:rPr>
              <a:t>(</a:t>
            </a:r>
            <a:r>
              <a:rPr lang="en-US" sz="1800" dirty="0" smtClean="0">
                <a:solidFill>
                  <a:srgbClr val="0033CC"/>
                </a:solidFill>
              </a:rPr>
              <a:t>1</a:t>
            </a:r>
            <a:r>
              <a:rPr lang="en-US" sz="1800" dirty="0" smtClean="0">
                <a:solidFill>
                  <a:prstClr val="black"/>
                </a:solidFill>
              </a:rPr>
              <a:t>,</a:t>
            </a:r>
            <a:r>
              <a:rPr lang="en-US" sz="1800" dirty="0" smtClean="0">
                <a:solidFill>
                  <a:srgbClr val="0033CC"/>
                </a:solidFill>
              </a:rPr>
              <a:t>100</a:t>
            </a:r>
            <a:r>
              <a:rPr lang="en-US" sz="1800" dirty="0" smtClean="0">
                <a:solidFill>
                  <a:prstClr val="black"/>
                </a:solidFill>
              </a:rPr>
              <a:t>,</a:t>
            </a:r>
            <a:r>
              <a:rPr lang="en-US" sz="1800" dirty="0" smtClean="0">
                <a:solidFill>
                  <a:srgbClr val="0033CC"/>
                </a:solidFill>
              </a:rPr>
              <a:t>5</a:t>
            </a:r>
            <a:r>
              <a:rPr lang="en-US" sz="1800" dirty="0" smtClean="0">
                <a:solidFill>
                  <a:prstClr val="black"/>
                </a:solidFill>
              </a:rPr>
              <a:t>)</a:t>
            </a:r>
            <a:endParaRPr lang="en-US" sz="18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</a:rPr>
              <a:t>plot(vec1, type="</a:t>
            </a:r>
            <a:r>
              <a:rPr lang="en-US" sz="1800" dirty="0">
                <a:solidFill>
                  <a:srgbClr val="7030A0"/>
                </a:solidFill>
              </a:rPr>
              <a:t>o</a:t>
            </a:r>
            <a:r>
              <a:rPr lang="en-US" sz="1800" dirty="0">
                <a:solidFill>
                  <a:prstClr val="black"/>
                </a:solidFill>
              </a:rPr>
              <a:t>", col="</a:t>
            </a:r>
            <a:r>
              <a:rPr lang="en-US" sz="1800" dirty="0">
                <a:solidFill>
                  <a:srgbClr val="7030A0"/>
                </a:solidFill>
              </a:rPr>
              <a:t>blue</a:t>
            </a:r>
            <a:r>
              <a:rPr lang="en-US" sz="1800" dirty="0" smtClean="0">
                <a:solidFill>
                  <a:prstClr val="black"/>
                </a:solidFill>
              </a:rPr>
              <a:t>“, main=“plot of lines”)</a:t>
            </a:r>
            <a:endParaRPr lang="en-US" sz="1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prstClr val="black"/>
              </a:solidFill>
            </a:endParaRPr>
          </a:p>
          <a:p>
            <a:pPr lvl="0">
              <a:buClr>
                <a:srgbClr val="A53010"/>
              </a:buClr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To add a line to the same plot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marL="0" indent="0">
              <a:buClr>
                <a:srgbClr val="A53010"/>
              </a:buClr>
              <a:buNone/>
            </a:pPr>
            <a:r>
              <a:rPr lang="en-US" sz="2000" dirty="0">
                <a:solidFill>
                  <a:prstClr val="black"/>
                </a:solidFill>
              </a:rPr>
              <a:t>lines(vec2, type</a:t>
            </a:r>
            <a:r>
              <a:rPr lang="en-US" sz="2000" dirty="0" smtClean="0">
                <a:solidFill>
                  <a:prstClr val="black"/>
                </a:solidFill>
              </a:rPr>
              <a:t>=“</a:t>
            </a:r>
            <a:r>
              <a:rPr lang="en-US" sz="2000" dirty="0" smtClean="0">
                <a:solidFill>
                  <a:srgbClr val="7030A0"/>
                </a:solidFill>
              </a:rPr>
              <a:t>b</a:t>
            </a:r>
            <a:r>
              <a:rPr lang="en-US" sz="2000" dirty="0" smtClean="0">
                <a:solidFill>
                  <a:prstClr val="black"/>
                </a:solidFill>
              </a:rPr>
              <a:t>", col</a:t>
            </a:r>
            <a:r>
              <a:rPr lang="en-US" sz="2000" dirty="0">
                <a:solidFill>
                  <a:prstClr val="black"/>
                </a:solidFill>
              </a:rPr>
              <a:t>=“</a:t>
            </a:r>
            <a:r>
              <a:rPr lang="en-US" sz="2000" dirty="0">
                <a:solidFill>
                  <a:srgbClr val="7030A0"/>
                </a:solidFill>
              </a:rPr>
              <a:t>red</a:t>
            </a:r>
            <a:r>
              <a:rPr lang="en-US" sz="2000" dirty="0">
                <a:solidFill>
                  <a:prstClr val="black"/>
                </a:solidFill>
              </a:rPr>
              <a:t>“)</a:t>
            </a:r>
          </a:p>
          <a:p>
            <a:pPr lvl="0">
              <a:buClr>
                <a:srgbClr val="A53010"/>
              </a:buClr>
            </a:pP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</a:pP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</a:pP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prstClr val="black"/>
              </a:solidFill>
            </a:endParaRP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54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</a:t>
            </a:r>
            <a:r>
              <a:rPr lang="en-US" dirty="0"/>
              <a:t> </a:t>
            </a:r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193" y="1690689"/>
            <a:ext cx="8446371" cy="3777622"/>
          </a:xfrm>
        </p:spPr>
        <p:txBody>
          <a:bodyPr>
            <a:normAutofit/>
          </a:bodyPr>
          <a:lstStyle/>
          <a:p>
            <a:pPr marL="0" indent="0">
              <a:buClr>
                <a:srgbClr val="A53010"/>
              </a:buClr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library</a:t>
            </a:r>
            <a:r>
              <a:rPr lang="en-US" sz="2000" dirty="0">
                <a:solidFill>
                  <a:prstClr val="black"/>
                </a:solidFill>
              </a:rPr>
              <a:t>("</a:t>
            </a:r>
            <a:r>
              <a:rPr lang="en-US" sz="2000" dirty="0">
                <a:solidFill>
                  <a:srgbClr val="7030A0"/>
                </a:solidFill>
              </a:rPr>
              <a:t>MASS</a:t>
            </a:r>
            <a:r>
              <a:rPr lang="en-US" sz="2000" dirty="0">
                <a:solidFill>
                  <a:prstClr val="black"/>
                </a:solidFill>
              </a:rPr>
              <a:t>")</a:t>
            </a:r>
          </a:p>
          <a:p>
            <a:pPr marL="0" indent="0">
              <a:buClr>
                <a:srgbClr val="A53010"/>
              </a:buClr>
              <a:buNone/>
            </a:pPr>
            <a:r>
              <a:rPr lang="en-US" sz="2000" dirty="0">
                <a:solidFill>
                  <a:prstClr val="black"/>
                </a:solidFill>
              </a:rPr>
              <a:t>data(cats</a:t>
            </a:r>
            <a:r>
              <a:rPr lang="en-US" sz="2000" dirty="0" smtClean="0">
                <a:solidFill>
                  <a:prstClr val="black"/>
                </a:solidFill>
              </a:rPr>
              <a:t>)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# load data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Clr>
                <a:srgbClr val="A53010"/>
              </a:buClr>
              <a:buNone/>
            </a:pPr>
            <a:r>
              <a:rPr lang="en-US" sz="2000" dirty="0">
                <a:solidFill>
                  <a:prstClr val="black"/>
                </a:solidFill>
              </a:rPr>
              <a:t>plot(</a:t>
            </a:r>
            <a:r>
              <a:rPr lang="en-US" sz="2000" dirty="0" err="1">
                <a:solidFill>
                  <a:prstClr val="black"/>
                </a:solidFill>
              </a:rPr>
              <a:t>cats$Bwt</a:t>
            </a:r>
            <a:r>
              <a:rPr lang="en-US" sz="2000" dirty="0">
                <a:solidFill>
                  <a:prstClr val="black"/>
                </a:solidFill>
              </a:rPr>
              <a:t>, </a:t>
            </a:r>
            <a:r>
              <a:rPr lang="en-US" sz="2000" dirty="0" err="1">
                <a:solidFill>
                  <a:prstClr val="black"/>
                </a:solidFill>
              </a:rPr>
              <a:t>cats$Hwt</a:t>
            </a:r>
            <a:r>
              <a:rPr lang="en-US" sz="2000" dirty="0" smtClean="0">
                <a:solidFill>
                  <a:prstClr val="black"/>
                </a:solidFill>
              </a:rPr>
              <a:t>)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# scatter plot of cats body weight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</a:rPr>
              <a:t>vs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heart rate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Clr>
                <a:srgbClr val="A53010"/>
              </a:buClr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plot(</a:t>
            </a:r>
            <a:r>
              <a:rPr lang="en-US" sz="2000" dirty="0" err="1" smtClean="0">
                <a:solidFill>
                  <a:prstClr val="black"/>
                </a:solidFill>
              </a:rPr>
              <a:t>cats$Bwt</a:t>
            </a:r>
            <a:r>
              <a:rPr lang="en-US" sz="2000" dirty="0">
                <a:solidFill>
                  <a:prstClr val="black"/>
                </a:solidFill>
              </a:rPr>
              <a:t>, </a:t>
            </a:r>
            <a:r>
              <a:rPr lang="en-US" sz="2000" dirty="0" err="1">
                <a:solidFill>
                  <a:prstClr val="black"/>
                </a:solidFill>
              </a:rPr>
              <a:t>cats$Hwt</a:t>
            </a:r>
            <a:r>
              <a:rPr lang="en-US" sz="2000" dirty="0">
                <a:solidFill>
                  <a:prstClr val="black"/>
                </a:solidFill>
              </a:rPr>
              <a:t>, </a:t>
            </a:r>
            <a:r>
              <a:rPr lang="en-US" sz="2000" dirty="0" smtClean="0">
                <a:solidFill>
                  <a:prstClr val="black"/>
                </a:solidFill>
              </a:rPr>
              <a:t>col </a:t>
            </a:r>
            <a:r>
              <a:rPr lang="en-US" sz="2000" dirty="0">
                <a:solidFill>
                  <a:prstClr val="black"/>
                </a:solidFill>
              </a:rPr>
              <a:t>= "</a:t>
            </a:r>
            <a:r>
              <a:rPr lang="en-US" sz="2000" dirty="0">
                <a:solidFill>
                  <a:srgbClr val="7030A0"/>
                </a:solidFill>
              </a:rPr>
              <a:t>blue</a:t>
            </a:r>
            <a:r>
              <a:rPr lang="en-US" sz="2000" dirty="0">
                <a:solidFill>
                  <a:prstClr val="black"/>
                </a:solidFill>
              </a:rPr>
              <a:t>", main = "</a:t>
            </a:r>
            <a:r>
              <a:rPr lang="en-US" sz="2000" dirty="0">
                <a:solidFill>
                  <a:srgbClr val="7030A0"/>
                </a:solidFill>
              </a:rPr>
              <a:t>Heart rate plotted against body </a:t>
            </a:r>
            <a:r>
              <a:rPr lang="en-US" sz="2000" dirty="0" smtClean="0">
                <a:solidFill>
                  <a:srgbClr val="7030A0"/>
                </a:solidFill>
              </a:rPr>
              <a:t>weight </a:t>
            </a:r>
            <a:r>
              <a:rPr lang="en-US" sz="2000" dirty="0">
                <a:solidFill>
                  <a:srgbClr val="7030A0"/>
                </a:solidFill>
              </a:rPr>
              <a:t>of </a:t>
            </a:r>
            <a:r>
              <a:rPr lang="en-US" sz="2000" dirty="0" smtClean="0">
                <a:solidFill>
                  <a:srgbClr val="7030A0"/>
                </a:solidFill>
              </a:rPr>
              <a:t>cats</a:t>
            </a:r>
            <a:r>
              <a:rPr lang="en-US" sz="2000" dirty="0">
                <a:solidFill>
                  <a:prstClr val="black"/>
                </a:solidFill>
              </a:rPr>
              <a:t>", </a:t>
            </a:r>
            <a:r>
              <a:rPr lang="en-US" sz="2000" dirty="0" err="1">
                <a:solidFill>
                  <a:prstClr val="black"/>
                </a:solidFill>
              </a:rPr>
              <a:t>xlab</a:t>
            </a:r>
            <a:r>
              <a:rPr lang="en-US" sz="2000" dirty="0">
                <a:solidFill>
                  <a:prstClr val="black"/>
                </a:solidFill>
              </a:rPr>
              <a:t> = "</a:t>
            </a:r>
            <a:r>
              <a:rPr lang="en-US" sz="2000" dirty="0">
                <a:solidFill>
                  <a:srgbClr val="7030A0"/>
                </a:solidFill>
              </a:rPr>
              <a:t>Body weight</a:t>
            </a:r>
            <a:r>
              <a:rPr lang="en-US" sz="2000" dirty="0">
                <a:solidFill>
                  <a:prstClr val="black"/>
                </a:solidFill>
              </a:rPr>
              <a:t>", </a:t>
            </a:r>
            <a:r>
              <a:rPr lang="en-US" sz="2000" dirty="0" err="1">
                <a:solidFill>
                  <a:prstClr val="black"/>
                </a:solidFill>
              </a:rPr>
              <a:t>ylab</a:t>
            </a:r>
            <a:r>
              <a:rPr lang="en-US" sz="2000" dirty="0">
                <a:solidFill>
                  <a:prstClr val="black"/>
                </a:solidFill>
              </a:rPr>
              <a:t> = "</a:t>
            </a:r>
            <a:r>
              <a:rPr lang="en-US" sz="2000" dirty="0">
                <a:solidFill>
                  <a:srgbClr val="7030A0"/>
                </a:solidFill>
              </a:rPr>
              <a:t>Heart rate</a:t>
            </a:r>
            <a:r>
              <a:rPr lang="en-US" sz="2000" dirty="0" smtClean="0">
                <a:solidFill>
                  <a:prstClr val="black"/>
                </a:solidFill>
              </a:rPr>
              <a:t>")	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# scatter plot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50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ggplot2?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 has several systems for making graphics, but ggplot2 is one of the most elegant and most versatile.</a:t>
            </a:r>
          </a:p>
          <a:p>
            <a:r>
              <a:rPr lang="en-US" dirty="0"/>
              <a:t>ggplot2 is based on the grammar of graphics, the idea that you can build every graph from the same few components: a </a:t>
            </a:r>
            <a:r>
              <a:rPr lang="en-US" b="1" dirty="0"/>
              <a:t>data set</a:t>
            </a:r>
            <a:r>
              <a:rPr lang="en-US" dirty="0"/>
              <a:t>, a set of </a:t>
            </a:r>
            <a:r>
              <a:rPr lang="en-US" b="1" dirty="0" err="1"/>
              <a:t>geoms</a:t>
            </a:r>
            <a:r>
              <a:rPr lang="en-US" dirty="0"/>
              <a:t>—visual marks that represent data points, and a </a:t>
            </a:r>
            <a:r>
              <a:rPr lang="en-US" b="1" dirty="0"/>
              <a:t>coordinate system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4083049"/>
            <a:ext cx="4933950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30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ggplot2?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An implementation of the </a:t>
            </a:r>
            <a:r>
              <a:rPr lang="en-US" i="1"/>
              <a:t>Grammar of Graphics</a:t>
            </a:r>
            <a:r>
              <a:rPr lang="en-US"/>
              <a:t> by Leland Wilkinson</a:t>
            </a:r>
          </a:p>
          <a:p>
            <a:r>
              <a:rPr lang="en-US"/>
              <a:t>Grammar of graphics represents and abstraction of graphics ideas/objects</a:t>
            </a:r>
          </a:p>
          <a:p>
            <a:r>
              <a:rPr lang="en-US"/>
              <a:t>Think “verb”, “noun”, “adjective” for graphics</a:t>
            </a:r>
          </a:p>
          <a:p>
            <a:r>
              <a:rPr lang="en-US"/>
              <a:t>Allows for a “theory” of graphics on which to build new graphics and graphics objects</a:t>
            </a:r>
          </a:p>
        </p:txBody>
      </p:sp>
    </p:spTree>
    <p:extLst>
      <p:ext uri="{BB962C8B-B14F-4D97-AF65-F5344CB8AC3E}">
        <p14:creationId xmlns:p14="http://schemas.microsoft.com/office/powerpoint/2010/main" val="23203069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Components of a ggplot2 Plot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0689"/>
            <a:ext cx="8229600" cy="3705199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data frame</a:t>
            </a:r>
          </a:p>
          <a:p>
            <a:r>
              <a:rPr lang="en-US" b="1" dirty="0"/>
              <a:t>aesthetic</a:t>
            </a:r>
            <a:r>
              <a:rPr lang="en-US" dirty="0"/>
              <a:t> </a:t>
            </a:r>
            <a:r>
              <a:rPr lang="en-US" b="1" dirty="0"/>
              <a:t>mappings</a:t>
            </a:r>
            <a:r>
              <a:rPr lang="en-US" dirty="0"/>
              <a:t>: how data are mapped to color, size </a:t>
            </a:r>
            <a:endParaRPr lang="en-US" dirty="0">
              <a:effectLst/>
            </a:endParaRPr>
          </a:p>
          <a:p>
            <a:r>
              <a:rPr lang="en-US" b="1" dirty="0" err="1"/>
              <a:t>geoms</a:t>
            </a:r>
            <a:r>
              <a:rPr lang="en-US" dirty="0"/>
              <a:t>: geometric objects like points, lines, shapes. </a:t>
            </a:r>
            <a:endParaRPr lang="en-US" dirty="0">
              <a:effectLst/>
            </a:endParaRPr>
          </a:p>
          <a:p>
            <a:r>
              <a:rPr lang="en-US" b="1" dirty="0"/>
              <a:t>facets</a:t>
            </a:r>
            <a:r>
              <a:rPr lang="en-US" dirty="0"/>
              <a:t>: for conditional plots. </a:t>
            </a:r>
          </a:p>
          <a:p>
            <a:r>
              <a:rPr lang="en-US" b="1" dirty="0"/>
              <a:t>stats</a:t>
            </a:r>
            <a:r>
              <a:rPr lang="en-US" dirty="0"/>
              <a:t>: statistical transformations like binning, quantiles, smoothing. </a:t>
            </a:r>
            <a:endParaRPr lang="en-US" dirty="0">
              <a:effectLst/>
            </a:endParaRPr>
          </a:p>
          <a:p>
            <a:r>
              <a:rPr lang="en-US" b="1" dirty="0"/>
              <a:t>scales</a:t>
            </a:r>
            <a:r>
              <a:rPr lang="en-US" dirty="0"/>
              <a:t>: what scale an aesthetic map uses (example: male = red, female = blue). </a:t>
            </a:r>
            <a:endParaRPr lang="en-US" dirty="0">
              <a:effectLst/>
            </a:endParaRPr>
          </a:p>
          <a:p>
            <a:r>
              <a:rPr lang="en-US" b="1" dirty="0"/>
              <a:t>coordinate system</a:t>
            </a:r>
            <a:r>
              <a:rPr lang="en-US" dirty="0"/>
              <a:t> 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9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Plots with ggplot2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building plots in ggplot2 </a:t>
            </a:r>
            <a:r>
              <a:rPr lang="en-US" dirty="0" smtClean="0"/>
              <a:t>the </a:t>
            </a:r>
            <a:r>
              <a:rPr lang="en-US" dirty="0"/>
              <a:t>“artist’s palette” model may be the closest analogy</a:t>
            </a:r>
          </a:p>
          <a:p>
            <a:r>
              <a:rPr lang="en-US" dirty="0"/>
              <a:t>Plots are built up in layers</a:t>
            </a:r>
          </a:p>
          <a:p>
            <a:pPr lvl="1"/>
            <a:r>
              <a:rPr lang="en-US" dirty="0"/>
              <a:t>Plot the data</a:t>
            </a:r>
          </a:p>
          <a:p>
            <a:pPr lvl="1"/>
            <a:r>
              <a:rPr lang="en-US" dirty="0"/>
              <a:t>Overlay a summary</a:t>
            </a:r>
          </a:p>
          <a:p>
            <a:pPr lvl="1"/>
            <a:r>
              <a:rPr lang="en-US" dirty="0"/>
              <a:t>Metadata and annotation</a:t>
            </a:r>
          </a:p>
        </p:txBody>
      </p:sp>
    </p:spTree>
    <p:extLst>
      <p:ext uri="{BB962C8B-B14F-4D97-AF65-F5344CB8AC3E}">
        <p14:creationId xmlns:p14="http://schemas.microsoft.com/office/powerpoint/2010/main" val="41620065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ggplot2 “Hello World”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1825625"/>
            <a:ext cx="85725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Let’s use our first graph to answer a question: </a:t>
            </a:r>
            <a:br>
              <a:rPr lang="en-US" dirty="0" smtClean="0"/>
            </a:br>
            <a:r>
              <a:rPr lang="en-US" dirty="0" smtClean="0"/>
              <a:t>do cars with big engines use more fuel than cars with small engines?</a:t>
            </a:r>
          </a:p>
          <a:p>
            <a:r>
              <a:rPr lang="en-US" dirty="0" smtClean="0"/>
              <a:t>What does the relationship between engine size and fuel efficiency look like? Positive? Negative? non-linear?</a:t>
            </a:r>
          </a:p>
          <a:p>
            <a:r>
              <a:rPr lang="en-US" dirty="0" smtClean="0"/>
              <a:t>Lets load mpg data frame found </a:t>
            </a:r>
            <a:r>
              <a:rPr lang="en-US" dirty="0"/>
              <a:t>in ggplot2</a:t>
            </a:r>
            <a:br>
              <a:rPr lang="en-US" dirty="0"/>
            </a:br>
            <a:r>
              <a:rPr lang="en-US" dirty="0" smtClean="0"/>
              <a:t>           library(</a:t>
            </a:r>
            <a:r>
              <a:rPr lang="en-US" dirty="0" err="1" smtClean="0"/>
              <a:t>tidyverse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       print(mpg)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512" y="4948237"/>
            <a:ext cx="5705475" cy="1457325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5296922" y="4378664"/>
            <a:ext cx="1218177" cy="340973"/>
          </a:xfrm>
          <a:prstGeom prst="wedgeRoundRectCallout">
            <a:avLst>
              <a:gd name="adj1" fmla="val -140545"/>
              <a:gd name="adj2" fmla="val 113354"/>
              <a:gd name="adj3" fmla="val 16667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050" dirty="0" smtClean="0">
                <a:solidFill>
                  <a:schemeClr val="bg1"/>
                </a:solidFill>
              </a:rPr>
              <a:t>Car engine size in </a:t>
            </a:r>
            <a:r>
              <a:rPr lang="en-IN" sz="1050" dirty="0" err="1" smtClean="0">
                <a:solidFill>
                  <a:schemeClr val="bg1"/>
                </a:solidFill>
              </a:rPr>
              <a:t>liters</a:t>
            </a:r>
            <a:endParaRPr lang="en-IN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2804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ggplot2 “Hello World”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1825625"/>
            <a:ext cx="85725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ggplot</a:t>
            </a:r>
            <a:r>
              <a:rPr lang="en-US" dirty="0"/>
              <a:t>(data = mpg) </a:t>
            </a:r>
            <a:r>
              <a:rPr lang="en-US" dirty="0" smtClean="0"/>
              <a:t>+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geom_point</a:t>
            </a:r>
            <a:r>
              <a:rPr lang="en-US" dirty="0" smtClean="0"/>
              <a:t>(mapping </a:t>
            </a:r>
            <a:r>
              <a:rPr lang="en-US" dirty="0"/>
              <a:t>= </a:t>
            </a:r>
            <a:r>
              <a:rPr lang="en-US" dirty="0" err="1"/>
              <a:t>aes</a:t>
            </a:r>
            <a:r>
              <a:rPr lang="en-US" dirty="0"/>
              <a:t>(x = </a:t>
            </a:r>
            <a:r>
              <a:rPr lang="en-US" dirty="0" err="1"/>
              <a:t>displ</a:t>
            </a:r>
            <a:r>
              <a:rPr lang="en-US" dirty="0"/>
              <a:t>, y=</a:t>
            </a:r>
            <a:r>
              <a:rPr lang="en-US" dirty="0" err="1"/>
              <a:t>hwy</a:t>
            </a:r>
            <a:r>
              <a:rPr lang="en-US" dirty="0"/>
              <a:t>))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516" y="2729824"/>
            <a:ext cx="5285960" cy="2756575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90550" y="5486399"/>
            <a:ext cx="8572500" cy="84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The plot shows negative relationship between engine size (</a:t>
            </a:r>
            <a:r>
              <a:rPr lang="en-US" dirty="0" err="1" smtClean="0"/>
              <a:t>displ</a:t>
            </a:r>
            <a:r>
              <a:rPr lang="en-US" dirty="0" smtClean="0"/>
              <a:t>) and fuel efficiency (</a:t>
            </a:r>
            <a:r>
              <a:rPr lang="en-US" dirty="0" err="1" smtClean="0"/>
              <a:t>hwy</a:t>
            </a:r>
            <a:r>
              <a:rPr lang="en-US" dirty="0" smtClean="0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6057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Plots with ggplot2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20075" cy="4351338"/>
          </a:xfrm>
        </p:spPr>
        <p:txBody>
          <a:bodyPr>
            <a:normAutofit/>
          </a:bodyPr>
          <a:lstStyle/>
          <a:p>
            <a:r>
              <a:rPr lang="en-US" dirty="0" err="1" smtClean="0"/>
              <a:t>ggplot</a:t>
            </a:r>
            <a:r>
              <a:rPr lang="en-US" dirty="0" smtClean="0"/>
              <a:t>() : creates a coordinate system that you can add layers to with first argument of </a:t>
            </a:r>
            <a:r>
              <a:rPr lang="en-US" dirty="0" err="1" smtClean="0"/>
              <a:t>ggplot</a:t>
            </a:r>
            <a:r>
              <a:rPr lang="en-US" dirty="0" smtClean="0"/>
              <a:t>() is the dataset to use in graph</a:t>
            </a:r>
          </a:p>
          <a:p>
            <a:r>
              <a:rPr lang="en-US" dirty="0" smtClean="0"/>
              <a:t>Complete your graph by adding layers. </a:t>
            </a:r>
          </a:p>
          <a:p>
            <a:r>
              <a:rPr lang="en-US" dirty="0" smtClean="0"/>
              <a:t>Function </a:t>
            </a:r>
            <a:r>
              <a:rPr lang="en-US" dirty="0" err="1" smtClean="0"/>
              <a:t>geom_point</a:t>
            </a:r>
            <a:r>
              <a:rPr lang="en-US" dirty="0" smtClean="0"/>
              <a:t>() adds a layer of geometric points to your plot which creates a scatterplot. </a:t>
            </a:r>
          </a:p>
          <a:p>
            <a:pPr lvl="1"/>
            <a:r>
              <a:rPr lang="en-US" dirty="0" smtClean="0"/>
              <a:t>ggplot2 takes a mapping argument to define how variables in your dataset are mapped to visual properties called aesthetics or </a:t>
            </a:r>
            <a:r>
              <a:rPr lang="en-US" dirty="0" err="1" smtClean="0"/>
              <a:t>aes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x, y, color, size, shape, stroke, alpha etc. </a:t>
            </a:r>
          </a:p>
          <a:p>
            <a:pPr marL="0" indent="0">
              <a:buNone/>
            </a:pPr>
            <a:r>
              <a:rPr lang="en-US" sz="1400" dirty="0" smtClean="0"/>
              <a:t>                         </a:t>
            </a:r>
            <a:r>
              <a:rPr lang="en-US" sz="1400" dirty="0" err="1" smtClean="0"/>
              <a:t>ggplot</a:t>
            </a:r>
            <a:r>
              <a:rPr lang="en-US" sz="1400" dirty="0" smtClean="0"/>
              <a:t>(data </a:t>
            </a:r>
            <a:r>
              <a:rPr lang="en-US" sz="1400" dirty="0"/>
              <a:t>= mpg) +</a:t>
            </a:r>
          </a:p>
          <a:p>
            <a:pPr marL="0" indent="0">
              <a:buNone/>
            </a:pPr>
            <a:r>
              <a:rPr lang="en-US" sz="1400" dirty="0"/>
              <a:t>  </a:t>
            </a:r>
            <a:r>
              <a:rPr lang="en-US" sz="1400" dirty="0" smtClean="0"/>
              <a:t>                              </a:t>
            </a:r>
            <a:r>
              <a:rPr lang="en-US" sz="1400" dirty="0" err="1" smtClean="0"/>
              <a:t>geom_point</a:t>
            </a:r>
            <a:r>
              <a:rPr lang="en-US" sz="1400" dirty="0" smtClean="0"/>
              <a:t>(mapping </a:t>
            </a:r>
            <a:r>
              <a:rPr lang="en-US" sz="1400" dirty="0"/>
              <a:t>= </a:t>
            </a:r>
            <a:r>
              <a:rPr lang="en-US" sz="1400" dirty="0" err="1"/>
              <a:t>aes</a:t>
            </a:r>
            <a:r>
              <a:rPr lang="en-US" sz="1400" dirty="0"/>
              <a:t>(x = </a:t>
            </a:r>
            <a:r>
              <a:rPr lang="en-US" sz="1400" dirty="0" err="1"/>
              <a:t>displ</a:t>
            </a:r>
            <a:r>
              <a:rPr lang="en-US" sz="1400" dirty="0"/>
              <a:t>, y=</a:t>
            </a:r>
            <a:r>
              <a:rPr lang="en-US" sz="1400" dirty="0" err="1"/>
              <a:t>hwy</a:t>
            </a:r>
            <a:r>
              <a:rPr lang="en-US" sz="1400" dirty="0"/>
              <a:t>, </a:t>
            </a:r>
            <a:r>
              <a:rPr lang="en-US" sz="1400" dirty="0" smtClean="0"/>
              <a:t>color </a:t>
            </a:r>
            <a:r>
              <a:rPr lang="en-US" sz="1400" dirty="0"/>
              <a:t>= class))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endParaRPr lang="en-US" sz="14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299" y="5243621"/>
            <a:ext cx="3049836" cy="15904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1911" y="5267541"/>
            <a:ext cx="3049836" cy="159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970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6"/>
          <p:cNvSpPr txBox="1">
            <a:spLocks noChangeArrowheads="1"/>
          </p:cNvSpPr>
          <p:nvPr/>
        </p:nvSpPr>
        <p:spPr bwMode="auto">
          <a:xfrm>
            <a:off x="430213" y="2981326"/>
            <a:ext cx="5778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R was based on S, with code written in C</a:t>
            </a:r>
          </a:p>
        </p:txBody>
      </p:sp>
      <p:sp>
        <p:nvSpPr>
          <p:cNvPr id="20483" name="TextBox 6"/>
          <p:cNvSpPr txBox="1">
            <a:spLocks noChangeArrowheads="1"/>
          </p:cNvSpPr>
          <p:nvPr/>
        </p:nvSpPr>
        <p:spPr bwMode="auto">
          <a:xfrm>
            <a:off x="430213" y="2095500"/>
            <a:ext cx="7589837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R was created in the 1990s by </a:t>
            </a:r>
            <a:r>
              <a:rPr lang="en-US" altLang="en-US" sz="2800" dirty="0">
                <a:solidFill>
                  <a:srgbClr val="FF0000"/>
                </a:solidFill>
              </a:rPr>
              <a:t>R</a:t>
            </a:r>
            <a:r>
              <a:rPr lang="en-US" altLang="en-US" dirty="0"/>
              <a:t>oss Ihaka and </a:t>
            </a:r>
            <a:r>
              <a:rPr lang="en-US" altLang="en-US" sz="2800" dirty="0">
                <a:solidFill>
                  <a:srgbClr val="FF0000"/>
                </a:solidFill>
              </a:rPr>
              <a:t>R</a:t>
            </a:r>
            <a:r>
              <a:rPr lang="en-US" altLang="en-US" dirty="0"/>
              <a:t>obert Gentleman</a:t>
            </a:r>
          </a:p>
        </p:txBody>
      </p:sp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430213" y="1517650"/>
            <a:ext cx="71040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S was developed at Bell Labs, starting in the 1970s 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430213" y="3427413"/>
            <a:ext cx="82359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S largely was used to make good graphs – not an easy thing in 1975. R, like S, is quite good for graphing.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30213" y="365126"/>
            <a:ext cx="8085137" cy="1325563"/>
          </a:xfrm>
        </p:spPr>
        <p:txBody>
          <a:bodyPr/>
          <a:lstStyle/>
          <a:p>
            <a:r>
              <a:rPr lang="en-US" dirty="0" smtClean="0"/>
              <a:t>Some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88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  <p:bldP spid="2048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819" y="2702916"/>
            <a:ext cx="7405181" cy="394653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98716" y="423265"/>
            <a:ext cx="8085137" cy="1325563"/>
          </a:xfrm>
        </p:spPr>
        <p:txBody>
          <a:bodyPr/>
          <a:lstStyle/>
          <a:p>
            <a:r>
              <a:rPr lang="en-US" dirty="0" err="1" smtClean="0"/>
              <a:t>RStudio</a:t>
            </a:r>
            <a:endParaRPr lang="en-US" dirty="0"/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595819" y="1797050"/>
            <a:ext cx="73136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An Integrated Development Environment (IDE) for R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595819" y="2232025"/>
            <a:ext cx="3161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An easy </a:t>
            </a:r>
            <a:r>
              <a:rPr lang="en-US" altLang="en-US" dirty="0" smtClean="0"/>
              <a:t>way </a:t>
            </a:r>
            <a:r>
              <a:rPr lang="en-US" altLang="en-US" dirty="0"/>
              <a:t>to use R</a:t>
            </a:r>
          </a:p>
        </p:txBody>
      </p:sp>
    </p:spTree>
    <p:extLst>
      <p:ext uri="{BB962C8B-B14F-4D97-AF65-F5344CB8AC3E}">
        <p14:creationId xmlns:p14="http://schemas.microsoft.com/office/powerpoint/2010/main" val="355878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 : </a:t>
            </a:r>
            <a:r>
              <a:rPr lang="en-US" dirty="0" err="1" smtClean="0"/>
              <a:t>tidyverse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R packages for data science</a:t>
            </a:r>
          </a:p>
          <a:p>
            <a:pPr fontAlgn="base"/>
            <a:r>
              <a:rPr lang="en-US" dirty="0"/>
              <a:t>The </a:t>
            </a:r>
            <a:r>
              <a:rPr lang="en-US" dirty="0" err="1"/>
              <a:t>tidyverse</a:t>
            </a:r>
            <a:r>
              <a:rPr lang="en-US" dirty="0"/>
              <a:t> is an opinionated </a:t>
            </a:r>
            <a:r>
              <a:rPr lang="en-US" dirty="0">
                <a:hlinkClick r:id="rId3"/>
              </a:rPr>
              <a:t>collection of R packages</a:t>
            </a:r>
            <a:r>
              <a:rPr lang="en-US" dirty="0"/>
              <a:t> designed for data science. All packages share an underlying design philosophy, grammar, and data structures. </a:t>
            </a:r>
            <a:endParaRPr lang="en-US" dirty="0" smtClean="0"/>
          </a:p>
          <a:p>
            <a:r>
              <a:rPr lang="en-US" dirty="0" smtClean="0"/>
              <a:t>To access the datasets, help pages, and functions, install the </a:t>
            </a:r>
            <a:r>
              <a:rPr lang="en-US" dirty="0" err="1" smtClean="0"/>
              <a:t>tidyverse</a:t>
            </a:r>
            <a:r>
              <a:rPr lang="en-US" dirty="0" smtClean="0"/>
              <a:t> package by running the code in </a:t>
            </a:r>
            <a:r>
              <a:rPr lang="en-US" dirty="0" err="1" smtClean="0"/>
              <a:t>Rstudio</a:t>
            </a:r>
            <a:r>
              <a:rPr lang="en-US" dirty="0"/>
              <a:t> </a:t>
            </a:r>
            <a:r>
              <a:rPr lang="en-US" dirty="0" smtClean="0"/>
              <a:t>console,</a:t>
            </a:r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dirty="0" err="1"/>
              <a:t>install.packages</a:t>
            </a:r>
            <a:r>
              <a:rPr lang="en-US" dirty="0"/>
              <a:t>("</a:t>
            </a:r>
            <a:r>
              <a:rPr lang="en-US" dirty="0" err="1"/>
              <a:t>tidyverse</a:t>
            </a:r>
            <a:r>
              <a:rPr lang="en-US" dirty="0" smtClean="0"/>
              <a:t>")</a:t>
            </a:r>
          </a:p>
          <a:p>
            <a:r>
              <a:rPr lang="en-US" dirty="0" smtClean="0"/>
              <a:t>You only need to install the package once, but you need to reload it every time you start a new session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library(</a:t>
            </a:r>
            <a:r>
              <a:rPr lang="en-US" dirty="0" err="1" smtClean="0"/>
              <a:t>tidyverse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56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We can use </a:t>
            </a:r>
            <a:r>
              <a:rPr lang="en-US" b="1" dirty="0" smtClean="0">
                <a:solidFill>
                  <a:srgbClr val="0070C0"/>
                </a:solidFill>
              </a:rPr>
              <a:t>&lt;-</a:t>
            </a:r>
            <a:r>
              <a:rPr lang="en-US" dirty="0" smtClean="0"/>
              <a:t> as the </a:t>
            </a:r>
            <a:r>
              <a:rPr lang="en-US" dirty="0" smtClean="0">
                <a:solidFill>
                  <a:srgbClr val="FF0000"/>
                </a:solidFill>
              </a:rPr>
              <a:t>assignment</a:t>
            </a:r>
            <a:r>
              <a:rPr lang="en-US" dirty="0" smtClean="0"/>
              <a:t> operator in R (shortcut alt + - in </a:t>
            </a:r>
            <a:r>
              <a:rPr lang="en-US" dirty="0" err="1" smtClean="0"/>
              <a:t>Rstudio</a:t>
            </a:r>
            <a:r>
              <a:rPr lang="en-US" dirty="0" smtClean="0"/>
              <a:t>)</a:t>
            </a:r>
          </a:p>
          <a:p>
            <a:r>
              <a:rPr lang="en-US" dirty="0" smtClean="0"/>
              <a:t>x &lt;- </a:t>
            </a:r>
            <a:r>
              <a:rPr lang="en-US" dirty="0" smtClean="0">
                <a:solidFill>
                  <a:srgbClr val="0033CC"/>
                </a:solidFill>
              </a:rPr>
              <a:t>4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(set x to 4)</a:t>
            </a:r>
          </a:p>
          <a:p>
            <a:r>
              <a:rPr lang="en-US" dirty="0" smtClean="0"/>
              <a:t>For </a:t>
            </a:r>
            <a:r>
              <a:rPr lang="en-US" dirty="0" smtClean="0">
                <a:solidFill>
                  <a:srgbClr val="00B050"/>
                </a:solidFill>
              </a:rPr>
              <a:t>printing</a:t>
            </a:r>
            <a:r>
              <a:rPr lang="en-US" dirty="0" smtClean="0"/>
              <a:t> the value of x</a:t>
            </a:r>
          </a:p>
          <a:p>
            <a:r>
              <a:rPr lang="en-US" b="1" dirty="0" smtClean="0"/>
              <a:t>x</a:t>
            </a:r>
            <a:br>
              <a:rPr lang="en-US" b="1" dirty="0" smtClean="0"/>
            </a:br>
            <a:r>
              <a:rPr lang="en-US" dirty="0" smtClean="0"/>
              <a:t>[1] 4</a:t>
            </a:r>
          </a:p>
          <a:p>
            <a:r>
              <a:rPr lang="en-US" dirty="0" smtClean="0"/>
              <a:t>OR, </a:t>
            </a:r>
            <a:r>
              <a:rPr lang="en-US" b="1" dirty="0" smtClean="0"/>
              <a:t> </a:t>
            </a:r>
            <a:r>
              <a:rPr lang="en-US" dirty="0" smtClean="0"/>
              <a:t>print(x)</a:t>
            </a:r>
            <a:br>
              <a:rPr lang="en-US" dirty="0" smtClean="0"/>
            </a:br>
            <a:r>
              <a:rPr lang="en-US" dirty="0" smtClean="0"/>
              <a:t>[1] 4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99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Numeric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Simplest</a:t>
            </a:r>
            <a:r>
              <a:rPr lang="en-US" dirty="0" smtClean="0"/>
              <a:t> data structure</a:t>
            </a:r>
          </a:p>
          <a:p>
            <a:pPr lvl="1"/>
            <a:r>
              <a:rPr lang="en-US" dirty="0" smtClean="0"/>
              <a:t>Numeric vector</a:t>
            </a:r>
          </a:p>
          <a:p>
            <a:pPr lvl="1"/>
            <a:r>
              <a:rPr lang="en-US" b="1" dirty="0" smtClean="0"/>
              <a:t>&gt;</a:t>
            </a:r>
            <a:r>
              <a:rPr lang="en-US" dirty="0" smtClean="0"/>
              <a:t> v &lt;- c(</a:t>
            </a:r>
            <a:r>
              <a:rPr lang="en-US" dirty="0" smtClean="0">
                <a:solidFill>
                  <a:srgbClr val="0033CC"/>
                </a:solidFill>
              </a:rPr>
              <a:t>1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33CC"/>
                </a:solidFill>
              </a:rPr>
              <a:t>2,3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&lt;-</a:t>
            </a:r>
            <a:r>
              <a:rPr lang="en-US" dirty="0" smtClean="0"/>
              <a:t> is the assignment operator</a:t>
            </a:r>
          </a:p>
          <a:p>
            <a:pPr lvl="1"/>
            <a:r>
              <a:rPr lang="en-US" dirty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c</a:t>
            </a:r>
            <a:r>
              <a:rPr lang="en-US" dirty="0" smtClean="0"/>
              <a:t> is the list concatenation operator</a:t>
            </a:r>
          </a:p>
          <a:p>
            <a:r>
              <a:rPr lang="en-US" dirty="0" smtClean="0"/>
              <a:t>To </a:t>
            </a:r>
            <a:r>
              <a:rPr lang="en-US" dirty="0" smtClean="0">
                <a:solidFill>
                  <a:srgbClr val="00B050"/>
                </a:solidFill>
              </a:rPr>
              <a:t>print</a:t>
            </a:r>
            <a:r>
              <a:rPr lang="en-US" dirty="0" smtClean="0"/>
              <a:t> the value, </a:t>
            </a:r>
            <a:r>
              <a:rPr lang="en-US" i="1" dirty="0" smtClean="0"/>
              <a:t>v</a:t>
            </a:r>
          </a:p>
          <a:p>
            <a:pPr lvl="1"/>
            <a:r>
              <a:rPr lang="en-US" dirty="0" smtClean="0"/>
              <a:t>Type :   </a:t>
            </a:r>
            <a:r>
              <a:rPr lang="en-US" b="1" dirty="0" smtClean="0"/>
              <a:t>&gt;</a:t>
            </a:r>
            <a:r>
              <a:rPr lang="en-US" dirty="0" smtClean="0"/>
              <a:t> v</a:t>
            </a:r>
          </a:p>
          <a:p>
            <a:pPr lvl="1"/>
            <a:r>
              <a:rPr lang="en-US" dirty="0" smtClean="0"/>
              <a:t>Output: </a:t>
            </a:r>
            <a:r>
              <a:rPr lang="en-US" dirty="0"/>
              <a:t>[1] 1 2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97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vector is a full fledged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Let us do the following: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/>
              <a:t>&gt; </a:t>
            </a:r>
            <a:r>
              <a:rPr lang="en-US" dirty="0" smtClean="0"/>
              <a:t>1/v</a:t>
            </a:r>
            <a:br>
              <a:rPr lang="en-US" dirty="0" smtClean="0"/>
            </a:br>
            <a:r>
              <a:rPr lang="en-US" dirty="0"/>
              <a:t>[1] 1.0000000 0.5000000 </a:t>
            </a:r>
            <a:r>
              <a:rPr lang="en-US" dirty="0" smtClean="0"/>
              <a:t>0.3333333</a:t>
            </a:r>
          </a:p>
          <a:p>
            <a:r>
              <a:rPr lang="en-US" b="1" dirty="0" smtClean="0"/>
              <a:t>  &gt; </a:t>
            </a:r>
            <a:r>
              <a:rPr lang="en-US" dirty="0" smtClean="0"/>
              <a:t>v + 2</a:t>
            </a:r>
            <a:br>
              <a:rPr lang="en-US" dirty="0" smtClean="0"/>
            </a:br>
            <a:r>
              <a:rPr lang="en-US" dirty="0"/>
              <a:t>[1] 3 4 </a:t>
            </a:r>
            <a:r>
              <a:rPr lang="en-US" dirty="0" smtClean="0"/>
              <a:t>5</a:t>
            </a:r>
          </a:p>
          <a:p>
            <a:r>
              <a:rPr lang="en-US" dirty="0" smtClean="0"/>
              <a:t>We can </a:t>
            </a:r>
            <a:r>
              <a:rPr lang="en-US" dirty="0" smtClean="0">
                <a:solidFill>
                  <a:srgbClr val="00B050"/>
                </a:solidFill>
              </a:rPr>
              <a:t>treat</a:t>
            </a:r>
            <a:r>
              <a:rPr lang="en-US" dirty="0" smtClean="0"/>
              <a:t> a vector as a regular variable</a:t>
            </a:r>
          </a:p>
          <a:p>
            <a:r>
              <a:rPr lang="en-US" dirty="0" smtClean="0"/>
              <a:t>For </a:t>
            </a:r>
            <a:r>
              <a:rPr lang="en-US" b="1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, we can have:</a:t>
            </a:r>
          </a:p>
          <a:p>
            <a:pPr lvl="1"/>
            <a:r>
              <a:rPr lang="en-US" b="1" dirty="0" smtClean="0"/>
              <a:t>&gt; </a:t>
            </a:r>
            <a:r>
              <a:rPr lang="en-US" dirty="0" smtClean="0"/>
              <a:t>v1 &lt;- v / 2</a:t>
            </a:r>
            <a:br>
              <a:rPr lang="en-US" dirty="0" smtClean="0"/>
            </a:br>
            <a:r>
              <a:rPr lang="en-US" b="1" dirty="0" smtClean="0"/>
              <a:t>&gt; </a:t>
            </a:r>
            <a:r>
              <a:rPr lang="en-US" dirty="0" smtClean="0"/>
              <a:t>v1</a:t>
            </a:r>
            <a:br>
              <a:rPr lang="en-US" dirty="0" smtClean="0"/>
            </a:br>
            <a:r>
              <a:rPr lang="en-US" dirty="0"/>
              <a:t>[1] 0.5 1.0 1.5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45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on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If </a:t>
            </a:r>
            <a:r>
              <a:rPr lang="en-US" i="1" dirty="0" smtClean="0"/>
              <a:t>v </a:t>
            </a:r>
            <a:r>
              <a:rPr lang="en-US" dirty="0" smtClean="0"/>
              <a:t>is a vector</a:t>
            </a:r>
          </a:p>
          <a:p>
            <a:r>
              <a:rPr lang="en-US" dirty="0"/>
              <a:t> </a:t>
            </a:r>
            <a:r>
              <a:rPr lang="en-US" dirty="0" smtClean="0"/>
              <a:t>Here, are a few of the </a:t>
            </a:r>
            <a:r>
              <a:rPr lang="en-US" dirty="0" smtClean="0">
                <a:solidFill>
                  <a:srgbClr val="00B050"/>
                </a:solidFill>
              </a:rPr>
              <a:t>functions</a:t>
            </a:r>
            <a:r>
              <a:rPr lang="en-US" dirty="0" smtClean="0"/>
              <a:t> that take </a:t>
            </a:r>
            <a:r>
              <a:rPr lang="en-US" dirty="0" smtClean="0">
                <a:solidFill>
                  <a:srgbClr val="0070C0"/>
                </a:solidFill>
              </a:rPr>
              <a:t>vectors</a:t>
            </a:r>
            <a:r>
              <a:rPr lang="en-US" dirty="0" smtClean="0"/>
              <a:t> as inputs:</a:t>
            </a:r>
            <a:br>
              <a:rPr lang="en-US" dirty="0" smtClean="0"/>
            </a:br>
            <a:r>
              <a:rPr lang="en-US" dirty="0" smtClean="0"/>
              <a:t>mean(v), max(v), </a:t>
            </a:r>
            <a:r>
              <a:rPr lang="en-US" dirty="0" err="1" smtClean="0"/>
              <a:t>sqrt</a:t>
            </a:r>
            <a:r>
              <a:rPr lang="en-US" dirty="0" smtClean="0"/>
              <a:t>(v), length(v), sum(v), prod(v), sort (v) (in ascending order)</a:t>
            </a:r>
          </a:p>
          <a:p>
            <a:r>
              <a:rPr lang="en-US" b="1" dirty="0"/>
              <a:t>&gt;</a:t>
            </a:r>
            <a:r>
              <a:rPr lang="en-US" dirty="0"/>
              <a:t> </a:t>
            </a:r>
            <a:r>
              <a:rPr lang="en-US" dirty="0" err="1" smtClean="0"/>
              <a:t>sqrt</a:t>
            </a:r>
            <a:r>
              <a:rPr lang="en-US" dirty="0" smtClean="0"/>
              <a:t>(v)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[</a:t>
            </a:r>
            <a:r>
              <a:rPr lang="en-US" dirty="0"/>
              <a:t>1] </a:t>
            </a:r>
            <a:r>
              <a:rPr lang="en-US" alt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1.000000 1.414214 1.732051</a:t>
            </a:r>
            <a:endParaRPr lang="en-US" altLang="en-US" sz="48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2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9955</TotalTime>
  <Words>1406</Words>
  <Application>Microsoft Office PowerPoint</Application>
  <PresentationFormat>On-screen Show (4:3)</PresentationFormat>
  <Paragraphs>272</Paragraphs>
  <Slides>29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Lecture 7 – Delivering Results with R</vt:lpstr>
      <vt:lpstr>What is R?</vt:lpstr>
      <vt:lpstr>Some history</vt:lpstr>
      <vt:lpstr>RStudio</vt:lpstr>
      <vt:lpstr>Prerequisites : tidyverse</vt:lpstr>
      <vt:lpstr>Normal Variables</vt:lpstr>
      <vt:lpstr>A Numeric Vector</vt:lpstr>
      <vt:lpstr>A vector is a full fledged variable</vt:lpstr>
      <vt:lpstr>Functions on Vectors</vt:lpstr>
      <vt:lpstr>Generating Vectors</vt:lpstr>
      <vt:lpstr>Lists and Data Frames</vt:lpstr>
      <vt:lpstr>Named Components</vt:lpstr>
      <vt:lpstr>Data Frames</vt:lpstr>
      <vt:lpstr>Accessing an Element</vt:lpstr>
      <vt:lpstr>Reading Data from Files</vt:lpstr>
      <vt:lpstr>Grouping, Loops, Conditional Execution</vt:lpstr>
      <vt:lpstr>For loop</vt:lpstr>
      <vt:lpstr>While loop</vt:lpstr>
      <vt:lpstr>Writing one’s own functions</vt:lpstr>
      <vt:lpstr>Applying a Function</vt:lpstr>
      <vt:lpstr>Plotting a Function</vt:lpstr>
      <vt:lpstr>Plotting Example 2</vt:lpstr>
      <vt:lpstr>What is ggplot2?</vt:lpstr>
      <vt:lpstr>What is ggplot2?</vt:lpstr>
      <vt:lpstr>Basic Components of a ggplot2 Plot</vt:lpstr>
      <vt:lpstr>Building Plots with ggplot2</vt:lpstr>
      <vt:lpstr>ggplot2 “Hello World”</vt:lpstr>
      <vt:lpstr>ggplot2 “Hello World”</vt:lpstr>
      <vt:lpstr>Building Plots with ggplot2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Sampath Jayarathna</dc:creator>
  <cp:lastModifiedBy>Sampath Jayarathna</cp:lastModifiedBy>
  <cp:revision>388</cp:revision>
  <cp:lastPrinted>2018-05-21T18:34:09Z</cp:lastPrinted>
  <dcterms:created xsi:type="dcterms:W3CDTF">2009-12-29T10:39:27Z</dcterms:created>
  <dcterms:modified xsi:type="dcterms:W3CDTF">2018-05-21T19:30:11Z</dcterms:modified>
</cp:coreProperties>
</file>