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46"/>
  </p:notesMasterIdLst>
  <p:handoutMasterIdLst>
    <p:handoutMasterId r:id="rId47"/>
  </p:handoutMasterIdLst>
  <p:sldIdLst>
    <p:sldId id="350" r:id="rId2"/>
    <p:sldId id="300" r:id="rId3"/>
    <p:sldId id="301" r:id="rId4"/>
    <p:sldId id="303" r:id="rId5"/>
    <p:sldId id="304" r:id="rId6"/>
    <p:sldId id="348" r:id="rId7"/>
    <p:sldId id="306" r:id="rId8"/>
    <p:sldId id="311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5" r:id="rId24"/>
    <p:sldId id="336" r:id="rId25"/>
    <p:sldId id="343" r:id="rId26"/>
    <p:sldId id="344" r:id="rId27"/>
    <p:sldId id="318" r:id="rId28"/>
    <p:sldId id="315" r:id="rId29"/>
    <p:sldId id="319" r:id="rId30"/>
    <p:sldId id="349" r:id="rId31"/>
    <p:sldId id="273" r:id="rId32"/>
    <p:sldId id="274" r:id="rId33"/>
    <p:sldId id="275" r:id="rId34"/>
    <p:sldId id="276" r:id="rId35"/>
    <p:sldId id="351" r:id="rId36"/>
    <p:sldId id="352" r:id="rId37"/>
    <p:sldId id="353" r:id="rId38"/>
    <p:sldId id="354" r:id="rId39"/>
    <p:sldId id="355" r:id="rId40"/>
    <p:sldId id="356" r:id="rId41"/>
    <p:sldId id="358" r:id="rId42"/>
    <p:sldId id="357" r:id="rId43"/>
    <p:sldId id="359" r:id="rId44"/>
    <p:sldId id="299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693"/>
    <a:srgbClr val="464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3086" autoAdjust="0"/>
  </p:normalViewPr>
  <p:slideViewPr>
    <p:cSldViewPr snapToGrid="0" snapToObjects="1">
      <p:cViewPr varScale="1">
        <p:scale>
          <a:sx n="97" d="100"/>
          <a:sy n="97" d="100"/>
        </p:scale>
        <p:origin x="-19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Nominal – variables with no inherent order or ranking sequence such as Gender, Race etc.</a:t>
            </a:r>
          </a:p>
          <a:p>
            <a:r>
              <a:rPr lang="en-US" dirty="0" smtClean="0"/>
              <a:t>Ordinal – Variables with an ordered</a:t>
            </a:r>
            <a:r>
              <a:rPr lang="en-US" baseline="0" dirty="0" smtClean="0"/>
              <a:t> series, such as blood group, performance etc.</a:t>
            </a:r>
          </a:p>
          <a:p>
            <a:r>
              <a:rPr lang="en-US" baseline="0" dirty="0" smtClean="0"/>
              <a:t>Binary – variables with only 2 options, pass/fail, yes/no</a:t>
            </a:r>
          </a:p>
          <a:p>
            <a:r>
              <a:rPr lang="en-US" baseline="0" dirty="0" smtClean="0"/>
              <a:t>All above are Qualitative.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Quantitative: Discrete and Continues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1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s.waikato.ac.nz/ml/weka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59597" y="2877271"/>
            <a:ext cx="8581203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Lecture </a:t>
            </a:r>
            <a:r>
              <a:rPr lang="en-US" sz="4000" dirty="0" smtClean="0"/>
              <a:t>8 </a:t>
            </a:r>
            <a:r>
              <a:rPr lang="en-US" sz="4000" dirty="0" smtClean="0"/>
              <a:t>– Introduction to Weka </a:t>
            </a:r>
            <a:endParaRPr lang="en-US" sz="40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2594" y="1362035"/>
            <a:ext cx="6358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299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Science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7" y="202873"/>
            <a:ext cx="3435183" cy="11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304800" y="6248400"/>
            <a:ext cx="2590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23571A-9CFE-4BB6-A850-D3060EC4794E}" type="datetime1">
              <a:rPr lang="en-US" altLang="en-US"/>
              <a:pPr eaLnBrk="1" hangingPunct="1"/>
              <a:t>5/21/2018</a:t>
            </a:fld>
            <a:endParaRPr lang="en-US" altLang="en-US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University of Waikato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445659-C968-408B-A706-999E271C7D6E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9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3"/>
          <p:cNvSpPr>
            <a:spLocks noChangeShapeType="1"/>
          </p:cNvSpPr>
          <p:nvPr/>
        </p:nvSpPr>
        <p:spPr bwMode="auto">
          <a:xfrm>
            <a:off x="914400" y="10668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13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50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Line 3"/>
          <p:cNvSpPr>
            <a:spLocks noChangeShapeType="1"/>
          </p:cNvSpPr>
          <p:nvPr/>
        </p:nvSpPr>
        <p:spPr bwMode="auto">
          <a:xfrm>
            <a:off x="2514600" y="10668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26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7211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1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7211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Line 4"/>
          <p:cNvSpPr>
            <a:spLocks noChangeShapeType="1"/>
          </p:cNvSpPr>
          <p:nvPr/>
        </p:nvSpPr>
        <p:spPr bwMode="auto">
          <a:xfrm>
            <a:off x="5257800" y="53340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2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25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Line 3"/>
          <p:cNvSpPr>
            <a:spLocks noChangeShapeType="1"/>
          </p:cNvSpPr>
          <p:nvPr/>
        </p:nvSpPr>
        <p:spPr bwMode="auto">
          <a:xfrm>
            <a:off x="304800" y="25908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84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4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Todays Workshop!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>
                <a:solidFill>
                  <a:srgbClr val="FF0000"/>
                </a:solidFill>
              </a:rPr>
              <a:t>What is WEKA?</a:t>
            </a:r>
          </a:p>
          <a:p>
            <a:r>
              <a:rPr lang="en-US" altLang="en-US" sz="3200" dirty="0" smtClean="0"/>
              <a:t>The Explorer:</a:t>
            </a:r>
          </a:p>
          <a:p>
            <a:pPr lvl="1"/>
            <a:r>
              <a:rPr lang="en-US" altLang="en-US" sz="2400" dirty="0" smtClean="0"/>
              <a:t>Preprocess data</a:t>
            </a:r>
          </a:p>
          <a:p>
            <a:pPr lvl="1"/>
            <a:r>
              <a:rPr lang="en-US" altLang="en-US" sz="2400" dirty="0" smtClean="0"/>
              <a:t>Classification</a:t>
            </a:r>
          </a:p>
          <a:p>
            <a:pPr lvl="1"/>
            <a:r>
              <a:rPr lang="en-US" altLang="en-US" sz="2400" dirty="0" smtClean="0"/>
              <a:t>Clustering 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Attribute </a:t>
            </a:r>
            <a:r>
              <a:rPr lang="en-US" altLang="en-US" sz="2400" dirty="0" smtClean="0"/>
              <a:t>Selection</a:t>
            </a:r>
          </a:p>
          <a:p>
            <a:pPr lvl="1"/>
            <a:r>
              <a:rPr lang="en-US" altLang="en-US" sz="2400" dirty="0" smtClean="0"/>
              <a:t>Data Visualization</a:t>
            </a:r>
          </a:p>
          <a:p>
            <a:r>
              <a:rPr lang="en-US" altLang="en-US" sz="3200" dirty="0" err="1" smtClean="0"/>
              <a:t>KnowledgeFlow</a:t>
            </a:r>
            <a:endParaRPr lang="en-US" altLang="en-US" sz="3200" dirty="0" smtClean="0"/>
          </a:p>
          <a:p>
            <a:pPr lvl="1"/>
            <a:r>
              <a:rPr lang="en-US" altLang="en-US" sz="2600" dirty="0" smtClean="0"/>
              <a:t>Visual </a:t>
            </a:r>
            <a:r>
              <a:rPr lang="en-US" altLang="en-US" sz="2600" dirty="0" smtClean="0"/>
              <a:t>Modeler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775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Line 3"/>
          <p:cNvSpPr>
            <a:spLocks noChangeShapeType="1"/>
          </p:cNvSpPr>
          <p:nvPr/>
        </p:nvSpPr>
        <p:spPr bwMode="auto">
          <a:xfrm>
            <a:off x="2438400" y="28956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35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34671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37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34671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Line 4"/>
          <p:cNvSpPr>
            <a:spLocks noChangeShapeType="1"/>
          </p:cNvSpPr>
          <p:nvPr/>
        </p:nvSpPr>
        <p:spPr bwMode="auto">
          <a:xfrm>
            <a:off x="5562600" y="57150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42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Line 3"/>
          <p:cNvSpPr>
            <a:spLocks noChangeShapeType="1"/>
          </p:cNvSpPr>
          <p:nvPr/>
        </p:nvSpPr>
        <p:spPr bwMode="auto">
          <a:xfrm>
            <a:off x="1143000" y="38862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236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8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4"/>
          <p:cNvSpPr>
            <a:spLocks noChangeArrowheads="1"/>
          </p:cNvSpPr>
          <p:nvPr/>
        </p:nvSpPr>
        <p:spPr bwMode="auto">
          <a:xfrm>
            <a:off x="4479925" y="2871788"/>
            <a:ext cx="1841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endParaRPr lang="en-US" altLang="en-US" sz="4800" b="1">
              <a:solidFill>
                <a:schemeClr val="tx2"/>
              </a:solidFill>
              <a:latin typeface="Arial Narrow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4800" b="1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73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7350"/>
            <a:ext cx="330041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3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3"/>
          <p:cNvSpPr>
            <a:spLocks noChangeArrowheads="1"/>
          </p:cNvSpPr>
          <p:nvPr/>
        </p:nvSpPr>
        <p:spPr bwMode="auto">
          <a:xfrm>
            <a:off x="4479925" y="2871788"/>
            <a:ext cx="1841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endParaRPr lang="en-US" altLang="en-US" sz="4800" b="1">
              <a:solidFill>
                <a:schemeClr val="tx2"/>
              </a:solidFill>
              <a:latin typeface="Arial Narrow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4800" b="1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83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7134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1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  <a:endParaRPr lang="en-US" altLang="en-US" dirty="0" smtClean="0"/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Load </a:t>
            </a:r>
            <a:r>
              <a:rPr lang="en-US" altLang="en-US" dirty="0" err="1"/>
              <a:t>iris.arff</a:t>
            </a:r>
            <a:r>
              <a:rPr lang="en-US" altLang="en-US" dirty="0"/>
              <a:t> dataset from Weka 3.8.1\data</a:t>
            </a:r>
          </a:p>
          <a:p>
            <a:r>
              <a:rPr lang="en-US" altLang="en-US" dirty="0" smtClean="0"/>
              <a:t>Use KNN classifier and modify the value of K=1, K=3, K=5 and report the accuracy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383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Feature Selection (filter method)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63" y="1690689"/>
            <a:ext cx="7302874" cy="49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1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 5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 smtClean="0"/>
              <a:t>Using </a:t>
            </a:r>
            <a:r>
              <a:rPr lang="en-US" altLang="en-US" dirty="0" err="1"/>
              <a:t>iris.arff</a:t>
            </a:r>
            <a:r>
              <a:rPr lang="en-US" altLang="en-US" dirty="0"/>
              <a:t> dataset from Weka 3.8.1\data</a:t>
            </a:r>
          </a:p>
          <a:p>
            <a:r>
              <a:rPr lang="en-US" altLang="en-US" dirty="0" smtClean="0"/>
              <a:t>Remove last 5 features one by one from the ranker and report the accuracy each time.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668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WEKA?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524000"/>
            <a:ext cx="7886700" cy="5141495"/>
          </a:xfrm>
        </p:spPr>
        <p:txBody>
          <a:bodyPr>
            <a:normAutofit/>
          </a:bodyPr>
          <a:lstStyle/>
          <a:p>
            <a:r>
              <a:rPr lang="en-US" altLang="en-US" sz="3200" b="1" dirty="0" smtClean="0"/>
              <a:t>W</a:t>
            </a:r>
            <a:r>
              <a:rPr lang="en-US" altLang="en-US" sz="3200" dirty="0" smtClean="0"/>
              <a:t>aikato </a:t>
            </a:r>
            <a:r>
              <a:rPr lang="en-US" altLang="en-US" sz="3200" b="1" dirty="0" smtClean="0"/>
              <a:t>E</a:t>
            </a:r>
            <a:r>
              <a:rPr lang="en-US" altLang="en-US" sz="3200" dirty="0" smtClean="0"/>
              <a:t>nvironment for </a:t>
            </a:r>
            <a:r>
              <a:rPr lang="en-US" altLang="en-US" sz="3200" b="1" dirty="0" smtClean="0"/>
              <a:t>K</a:t>
            </a:r>
            <a:r>
              <a:rPr lang="en-US" altLang="en-US" sz="3200" dirty="0" smtClean="0"/>
              <a:t>nowledge </a:t>
            </a:r>
            <a:r>
              <a:rPr lang="en-US" altLang="en-US" sz="3200" b="1" dirty="0" smtClean="0"/>
              <a:t>A</a:t>
            </a:r>
            <a:r>
              <a:rPr lang="en-US" altLang="en-US" sz="3200" dirty="0" smtClean="0"/>
              <a:t>nalysis</a:t>
            </a:r>
          </a:p>
          <a:p>
            <a:pPr lvl="1"/>
            <a:r>
              <a:rPr lang="en-US" altLang="en-US" sz="2000" dirty="0" smtClean="0"/>
              <a:t>It’s a data mining/machine learning tool developed by Department of Computer Science, University of Waikato, New Zealand.</a:t>
            </a:r>
          </a:p>
          <a:p>
            <a:pPr lvl="1"/>
            <a:r>
              <a:rPr lang="en-US" altLang="en-US" sz="2000" dirty="0" smtClean="0"/>
              <a:t>Weka is also a bird found only on the islands of New Zealand. </a:t>
            </a:r>
          </a:p>
          <a:p>
            <a:pPr lvl="1"/>
            <a:endParaRPr lang="en-US" altLang="en-US" sz="2000" dirty="0"/>
          </a:p>
          <a:p>
            <a:pPr lvl="1"/>
            <a:endParaRPr lang="en-US" altLang="en-US" sz="2000" dirty="0" smtClean="0"/>
          </a:p>
          <a:p>
            <a:pPr lvl="1"/>
            <a:endParaRPr lang="en-US" altLang="en-US" sz="2000" dirty="0" smtClean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 smtClean="0"/>
          </a:p>
          <a:p>
            <a:r>
              <a:rPr lang="en-US" altLang="en-US" dirty="0"/>
              <a:t>Website: </a:t>
            </a:r>
            <a:r>
              <a:rPr lang="en-US" altLang="en-US" dirty="0">
                <a:hlinkClick r:id="rId2"/>
              </a:rPr>
              <a:t>http://www.cs.waikato.ac.nz/ml/weka</a:t>
            </a:r>
            <a:r>
              <a:rPr lang="en-US" altLang="en-US" dirty="0" smtClean="0">
                <a:hlinkClick r:id="rId2"/>
              </a:rPr>
              <a:t>/</a:t>
            </a:r>
            <a:r>
              <a:rPr lang="en-US" altLang="en-US" dirty="0" smtClean="0"/>
              <a:t> </a:t>
            </a:r>
          </a:p>
          <a:p>
            <a:r>
              <a:rPr lang="en-US" altLang="en-US" dirty="0" smtClean="0"/>
              <a:t>Support </a:t>
            </a:r>
            <a:r>
              <a:rPr lang="en-US" altLang="en-US" dirty="0"/>
              <a:t>multiple platforms (written in java):</a:t>
            </a:r>
          </a:p>
          <a:p>
            <a:pPr lvl="1"/>
            <a:r>
              <a:rPr lang="en-US" altLang="en-US" dirty="0"/>
              <a:t>Windows, Mac OS X and Linux</a:t>
            </a:r>
          </a:p>
          <a:p>
            <a:pPr lvl="1"/>
            <a:endParaRPr lang="en-US" altLang="en-US" sz="2000" dirty="0" smtClean="0"/>
          </a:p>
        </p:txBody>
      </p:sp>
      <p:pic>
        <p:nvPicPr>
          <p:cNvPr id="6" name="Picture 5" descr="http://home01.wxs.nl/~mkramer/pic/We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199"/>
            <a:ext cx="2101516" cy="157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9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Todays Workshop!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What is WEKA?</a:t>
            </a:r>
          </a:p>
          <a:p>
            <a:r>
              <a:rPr lang="en-US" altLang="en-US" sz="3200" dirty="0" smtClean="0"/>
              <a:t>The Explorer:</a:t>
            </a:r>
          </a:p>
          <a:p>
            <a:pPr lvl="1"/>
            <a:r>
              <a:rPr lang="en-US" altLang="en-US" sz="2400" dirty="0" smtClean="0"/>
              <a:t>Preprocess data</a:t>
            </a:r>
          </a:p>
          <a:p>
            <a:pPr lvl="1"/>
            <a:r>
              <a:rPr lang="en-US" altLang="en-US" sz="2400" dirty="0" smtClean="0"/>
              <a:t>Classification</a:t>
            </a:r>
          </a:p>
          <a:p>
            <a:pPr lvl="1"/>
            <a:r>
              <a:rPr lang="en-US" altLang="en-US" sz="2400" dirty="0" smtClean="0"/>
              <a:t>Attribute </a:t>
            </a:r>
            <a:r>
              <a:rPr lang="en-US" altLang="en-US" sz="2400" dirty="0" smtClean="0"/>
              <a:t>Selection</a:t>
            </a:r>
          </a:p>
          <a:p>
            <a:r>
              <a:rPr lang="en-US" altLang="en-US" sz="3200" dirty="0" err="1" smtClean="0">
                <a:solidFill>
                  <a:srgbClr val="FF0000"/>
                </a:solidFill>
              </a:rPr>
              <a:t>KnowledgeFlow</a:t>
            </a:r>
            <a:endParaRPr lang="en-US" alt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1035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Knowledge Flow </a:t>
            </a:r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“Visual: drag-and-drop” user interface for WEKA - intuitive</a:t>
            </a:r>
          </a:p>
          <a:p>
            <a:r>
              <a:rPr lang="en-US" dirty="0" smtClean="0"/>
              <a:t>Java-Beans-based</a:t>
            </a:r>
          </a:p>
          <a:p>
            <a:r>
              <a:rPr lang="en-US" dirty="0" smtClean="0"/>
              <a:t>Can do everything that Explorer does (plus a bit more), but not as comprehensively as Experimenter</a:t>
            </a:r>
          </a:p>
          <a:p>
            <a:r>
              <a:rPr lang="en-US" i="1" dirty="0" smtClean="0"/>
              <a:t>Data</a:t>
            </a:r>
            <a:r>
              <a:rPr lang="en-US" dirty="0" smtClean="0"/>
              <a:t> </a:t>
            </a:r>
            <a:r>
              <a:rPr lang="en-US" i="1" dirty="0" smtClean="0"/>
              <a:t>sources</a:t>
            </a:r>
            <a:r>
              <a:rPr lang="en-US" dirty="0" smtClean="0"/>
              <a:t>, </a:t>
            </a:r>
            <a:r>
              <a:rPr lang="en-US" i="1" dirty="0" smtClean="0"/>
              <a:t>classifiers</a:t>
            </a:r>
            <a:r>
              <a:rPr lang="en-US" dirty="0" smtClean="0"/>
              <a:t>, etc. are beans and can be connected graphically</a:t>
            </a:r>
          </a:p>
          <a:p>
            <a:r>
              <a:rPr lang="en-US" dirty="0" smtClean="0"/>
              <a:t>Data “flows” through modules: e.g.,</a:t>
            </a:r>
          </a:p>
          <a:p>
            <a:pPr>
              <a:buFont typeface="Wingdings" charset="0"/>
              <a:buNone/>
            </a:pPr>
            <a:r>
              <a:rPr lang="en-US" b="1" i="1" dirty="0" smtClean="0"/>
              <a:t>“data source” -&gt;“filter” -&gt;“classifier”-&gt; “evaluator”</a:t>
            </a:r>
          </a:p>
          <a:p>
            <a:r>
              <a:rPr lang="en-US" dirty="0" smtClean="0"/>
              <a:t>KF layouts can be saved and re-used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Knowledge Flow</a:t>
            </a:r>
            <a:r>
              <a:rPr lang="en-US" dirty="0" smtClean="0"/>
              <a:t>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we want to do:</a:t>
            </a:r>
          </a:p>
          <a:p>
            <a:pPr lvl="1"/>
            <a:r>
              <a:rPr lang="en-US" sz="2400" dirty="0" smtClean="0"/>
              <a:t>Take a dataset</a:t>
            </a:r>
          </a:p>
          <a:p>
            <a:pPr lvl="1"/>
            <a:r>
              <a:rPr lang="en-US" sz="2400" dirty="0" smtClean="0"/>
              <a:t>Do some attribute selection</a:t>
            </a:r>
          </a:p>
          <a:p>
            <a:pPr lvl="1"/>
            <a:r>
              <a:rPr lang="en-US" sz="2400" dirty="0" smtClean="0"/>
              <a:t>Perform some classification on the reduced data using 10 fold CV</a:t>
            </a:r>
          </a:p>
          <a:p>
            <a:pPr lvl="1"/>
            <a:r>
              <a:rPr lang="en-US" sz="2400" dirty="0" smtClean="0"/>
              <a:t>Examine the subsets selected for each CV fold</a:t>
            </a:r>
          </a:p>
          <a:p>
            <a:pPr lvl="1"/>
            <a:r>
              <a:rPr lang="en-US" sz="2400" dirty="0" smtClean="0"/>
              <a:t>Visualize the results in text format and curves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460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21 at 15.12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7" y="1171399"/>
            <a:ext cx="8401877" cy="5106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3544" y="183293"/>
            <a:ext cx="4091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Getting Started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333880" y="1859130"/>
            <a:ext cx="1126020" cy="28803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3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1 at 15.12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0" y="635001"/>
            <a:ext cx="8492425" cy="517113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7186" y="1400894"/>
            <a:ext cx="1126020" cy="28803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Assigner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87" y="1690689"/>
            <a:ext cx="8683825" cy="46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Validation Fold Maker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5" y="1841471"/>
            <a:ext cx="8976049" cy="478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2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0" y="1794818"/>
            <a:ext cx="8845420" cy="471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Performance Evaluator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6" y="1813479"/>
            <a:ext cx="8852637" cy="47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7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TextViewers</a:t>
            </a:r>
            <a:r>
              <a:rPr lang="en-US" sz="3600" dirty="0"/>
              <a:t> can be used for visualization of results as well as examining the processes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3" y="1869462"/>
            <a:ext cx="8800113" cy="468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7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Main Features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49 data preprocessing tools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76 classification/regression algorithms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8 clustering algorithms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3 algorithms for finding association rules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15 attribute/subset evaluators + 10 search algorithms for feature selection</a:t>
            </a:r>
          </a:p>
          <a:p>
            <a:pPr>
              <a:lnSpc>
                <a:spcPct val="90000"/>
              </a:lnSpc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672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TextViewers</a:t>
            </a:r>
            <a:r>
              <a:rPr lang="en-US" sz="3600" dirty="0"/>
              <a:t> can be used for visualization of results as well as examining the processes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3" y="1869462"/>
            <a:ext cx="8800113" cy="468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Load data from </a:t>
            </a:r>
            <a:r>
              <a:rPr lang="en-US" sz="2800" dirty="0" err="1" smtClean="0"/>
              <a:t>ArffLoader</a:t>
            </a:r>
            <a:r>
              <a:rPr lang="en-US" sz="2800" dirty="0" smtClean="0"/>
              <a:t> (right click&gt;configure)</a:t>
            </a:r>
          </a:p>
          <a:p>
            <a:r>
              <a:rPr lang="en-US" sz="2800" dirty="0" smtClean="0"/>
              <a:t>Remember to add following into your </a:t>
            </a:r>
            <a:r>
              <a:rPr lang="en-US" sz="2800" dirty="0" err="1" smtClean="0"/>
              <a:t>KnowledgeFlow</a:t>
            </a:r>
            <a:endParaRPr lang="en-US" sz="2800" dirty="0" smtClean="0"/>
          </a:p>
          <a:p>
            <a:pPr lvl="1"/>
            <a:r>
              <a:rPr lang="en-US" sz="2000" dirty="0" err="1" smtClean="0"/>
              <a:t>ClassValuePicker</a:t>
            </a:r>
            <a:r>
              <a:rPr lang="en-US" sz="2000" dirty="0" smtClean="0"/>
              <a:t> between </a:t>
            </a:r>
            <a:r>
              <a:rPr lang="en-US" sz="2000" dirty="0" err="1" smtClean="0"/>
              <a:t>ClassAssigner</a:t>
            </a:r>
            <a:r>
              <a:rPr lang="en-US" sz="2000" dirty="0" smtClean="0"/>
              <a:t> and </a:t>
            </a:r>
            <a:r>
              <a:rPr lang="en-US" sz="2000" dirty="0" err="1" smtClean="0"/>
              <a:t>CrossValidationFoldMaker</a:t>
            </a:r>
            <a:endParaRPr lang="en-US" sz="2000" dirty="0" smtClean="0"/>
          </a:p>
          <a:p>
            <a:pPr lvl="1"/>
            <a:r>
              <a:rPr lang="en-US" sz="2000" dirty="0" smtClean="0"/>
              <a:t>Add </a:t>
            </a:r>
            <a:r>
              <a:rPr lang="en-US" sz="2000" dirty="0" err="1" smtClean="0"/>
              <a:t>ModelPerformanceChart</a:t>
            </a:r>
            <a:r>
              <a:rPr lang="en-US" sz="2000" dirty="0" smtClean="0"/>
              <a:t> from Visualization</a:t>
            </a:r>
          </a:p>
          <a:p>
            <a:r>
              <a:rPr lang="en-US" sz="2800" dirty="0" smtClean="0"/>
              <a:t> Assign class from </a:t>
            </a:r>
            <a:r>
              <a:rPr lang="en-US" sz="2800" dirty="0" err="1" smtClean="0"/>
              <a:t>ClassAssigner</a:t>
            </a:r>
            <a:endParaRPr lang="en-US" sz="2800" dirty="0" smtClean="0"/>
          </a:p>
          <a:p>
            <a:r>
              <a:rPr lang="en-US" sz="2800" dirty="0" smtClean="0"/>
              <a:t>Connect dataset from all to Cross Validation</a:t>
            </a:r>
          </a:p>
          <a:p>
            <a:r>
              <a:rPr lang="en-US" sz="2800" dirty="0" smtClean="0"/>
              <a:t>Get Training and Testing set to classifier</a:t>
            </a:r>
          </a:p>
          <a:p>
            <a:r>
              <a:rPr lang="en-US" sz="2800" dirty="0" smtClean="0"/>
              <a:t>Send batch classifier to performance evaluator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3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6" y="1690689"/>
            <a:ext cx="9013005" cy="480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multiple classifiers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9" y="1690689"/>
            <a:ext cx="8730081" cy="465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Explorer</a:t>
            </a:r>
            <a:r>
              <a:rPr lang="en-US" sz="2800" dirty="0" smtClean="0"/>
              <a:t> and </a:t>
            </a:r>
            <a:r>
              <a:rPr lang="en-US" sz="2800" i="1" dirty="0" smtClean="0"/>
              <a:t>Knowledge Flow:</a:t>
            </a:r>
            <a:r>
              <a:rPr lang="en-US" sz="2800" dirty="0" smtClean="0"/>
              <a:t> </a:t>
            </a:r>
          </a:p>
          <a:p>
            <a:pPr lvl="1"/>
            <a:r>
              <a:rPr lang="en-US" sz="2000" dirty="0" smtClean="0"/>
              <a:t>Offer useful and flexible ways to perform a range of </a:t>
            </a:r>
            <a:r>
              <a:rPr lang="en-US" sz="2000" b="1" dirty="0" smtClean="0"/>
              <a:t>batches</a:t>
            </a:r>
            <a:r>
              <a:rPr lang="en-US" sz="2000" dirty="0" smtClean="0"/>
              <a:t> of experiments</a:t>
            </a:r>
          </a:p>
          <a:p>
            <a:pPr lvl="1"/>
            <a:r>
              <a:rPr lang="en-US" sz="2000" dirty="0" smtClean="0"/>
              <a:t>Beware of the way in which results are generated!</a:t>
            </a:r>
          </a:p>
          <a:p>
            <a:pPr lvl="1"/>
            <a:r>
              <a:rPr lang="en-US" sz="2000" i="1" dirty="0" smtClean="0"/>
              <a:t>KF</a:t>
            </a:r>
            <a:r>
              <a:rPr lang="en-US" sz="2000" dirty="0" smtClean="0"/>
              <a:t> is particularly useful for visualization </a:t>
            </a:r>
          </a:p>
          <a:p>
            <a:r>
              <a:rPr lang="en-US" sz="2800" dirty="0" smtClean="0"/>
              <a:t>Just a snapshot of capabilities of WEKA!</a:t>
            </a:r>
          </a:p>
        </p:txBody>
      </p:sp>
    </p:spTree>
    <p:extLst>
      <p:ext uri="{BB962C8B-B14F-4D97-AF65-F5344CB8AC3E}">
        <p14:creationId xmlns:p14="http://schemas.microsoft.com/office/powerpoint/2010/main" val="7484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WEKA GUI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50098"/>
            <a:ext cx="7837714" cy="406970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Main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“The Explorer” (exploratory data analysis)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“The Experimenter” (experimental environment)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“The </a:t>
            </a:r>
            <a:r>
              <a:rPr lang="en-US" altLang="en-US" sz="2200" dirty="0" err="1" smtClean="0"/>
              <a:t>KnowledgeFlow</a:t>
            </a:r>
            <a:r>
              <a:rPr lang="en-US" altLang="en-US" sz="2200" dirty="0" smtClean="0"/>
              <a:t>” (process model inspired interface)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“Simple CLI” (Command Line interface)</a:t>
            </a:r>
          </a:p>
          <a:p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908" y="3856750"/>
            <a:ext cx="37338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3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Todays Workshop!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What is WEKA?</a:t>
            </a:r>
          </a:p>
          <a:p>
            <a:r>
              <a:rPr lang="en-US" altLang="en-US" sz="3200" dirty="0" smtClean="0">
                <a:solidFill>
                  <a:srgbClr val="FF0000"/>
                </a:solidFill>
              </a:rPr>
              <a:t>The Explorer:</a:t>
            </a:r>
          </a:p>
          <a:p>
            <a:pPr lvl="1"/>
            <a:r>
              <a:rPr lang="en-US" altLang="en-US" sz="2400" dirty="0" smtClean="0"/>
              <a:t>Preprocess data</a:t>
            </a:r>
          </a:p>
          <a:p>
            <a:pPr lvl="1"/>
            <a:r>
              <a:rPr lang="en-US" altLang="en-US" sz="2400" dirty="0" smtClean="0"/>
              <a:t>Classification</a:t>
            </a:r>
          </a:p>
          <a:p>
            <a:pPr lvl="1"/>
            <a:r>
              <a:rPr lang="en-US" altLang="en-US" sz="2400" dirty="0" smtClean="0"/>
              <a:t>Attribute </a:t>
            </a:r>
            <a:r>
              <a:rPr lang="en-US" altLang="en-US" sz="2400" dirty="0" smtClean="0"/>
              <a:t>Selection</a:t>
            </a:r>
          </a:p>
          <a:p>
            <a:r>
              <a:rPr lang="en-US" altLang="en-US" sz="3200" dirty="0" err="1" smtClean="0"/>
              <a:t>KnowledgeFlow</a:t>
            </a:r>
            <a:endParaRPr lang="en-US" altLang="en-US" sz="3200" dirty="0" smtClean="0"/>
          </a:p>
          <a:p>
            <a:pPr marL="0" indent="0">
              <a:buNone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1035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Explorer: pre-processing the data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Data can be imported from a file in various formats: ARFF, CSV, C4.5, binary</a:t>
            </a:r>
          </a:p>
          <a:p>
            <a:r>
              <a:rPr lang="en-US" altLang="en-US" smtClean="0"/>
              <a:t>Data can also be read from a URL or from an SQL database (using JDBC)</a:t>
            </a:r>
          </a:p>
          <a:p>
            <a:r>
              <a:rPr lang="en-US" altLang="en-US" smtClean="0"/>
              <a:t>Pre-processing tools in WEKA are called “filters”</a:t>
            </a:r>
          </a:p>
          <a:p>
            <a:r>
              <a:rPr lang="en-US" altLang="en-US" smtClean="0"/>
              <a:t>WEKA contains filters for:</a:t>
            </a:r>
          </a:p>
          <a:p>
            <a:pPr lvl="1"/>
            <a:r>
              <a:rPr lang="en-US" altLang="en-US" smtClean="0"/>
              <a:t>Discretization, normalization, resampling, attribute selection, transforming and combining attributes, …</a:t>
            </a:r>
          </a:p>
        </p:txBody>
      </p:sp>
    </p:spTree>
    <p:extLst>
      <p:ext uri="{BB962C8B-B14F-4D97-AF65-F5344CB8AC3E}">
        <p14:creationId xmlns:p14="http://schemas.microsoft.com/office/powerpoint/2010/main" val="15119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6482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@relation heart-disease-simplified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age numeric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sex { female, male}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</a:t>
            </a:r>
            <a:r>
              <a:rPr lang="en-US" sz="1800" dirty="0" err="1"/>
              <a:t>chest_pain_type</a:t>
            </a:r>
            <a:r>
              <a:rPr lang="en-US" sz="1800" dirty="0"/>
              <a:t> { </a:t>
            </a:r>
            <a:r>
              <a:rPr lang="en-US" sz="1800" dirty="0" err="1"/>
              <a:t>typ_angina</a:t>
            </a:r>
            <a:r>
              <a:rPr lang="en-US" sz="1800" dirty="0"/>
              <a:t>, </a:t>
            </a:r>
            <a:r>
              <a:rPr lang="en-US" sz="1800" dirty="0" err="1"/>
              <a:t>asympt</a:t>
            </a:r>
            <a:r>
              <a:rPr lang="en-US" sz="1800" dirty="0"/>
              <a:t>, </a:t>
            </a:r>
            <a:r>
              <a:rPr lang="en-US" sz="1800" dirty="0" err="1"/>
              <a:t>non_anginal</a:t>
            </a:r>
            <a:r>
              <a:rPr lang="en-US" sz="1800" dirty="0"/>
              <a:t>, </a:t>
            </a:r>
            <a:r>
              <a:rPr lang="en-US" sz="1800" dirty="0" err="1"/>
              <a:t>atyp_angina</a:t>
            </a:r>
            <a:r>
              <a:rPr lang="en-US" sz="1800" dirty="0"/>
              <a:t>}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cholesterol real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</a:t>
            </a:r>
            <a:r>
              <a:rPr lang="en-US" sz="1800" dirty="0" err="1"/>
              <a:t>exercise_induced_angina</a:t>
            </a:r>
            <a:r>
              <a:rPr lang="en-US" sz="1800" dirty="0"/>
              <a:t> { yes, no}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class { present, </a:t>
            </a:r>
            <a:r>
              <a:rPr lang="en-US" sz="1800" dirty="0" err="1"/>
              <a:t>not_present</a:t>
            </a:r>
            <a:r>
              <a:rPr lang="en-US" sz="1800" dirty="0"/>
              <a:t>}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@data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63,male,typ_angina,233,no,not_present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67,male,asympt,286,yes,present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67,male,asympt,229,yes,present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38,female,non_anginal,?,no,not_present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...</a:t>
            </a:r>
            <a:endParaRPr lang="en-US" sz="2400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8210550" cy="1325563"/>
          </a:xfrm>
        </p:spPr>
        <p:txBody>
          <a:bodyPr/>
          <a:lstStyle/>
          <a:p>
            <a:r>
              <a:rPr lang="en-US" altLang="en-US" dirty="0" smtClean="0"/>
              <a:t>WEKA “</a:t>
            </a:r>
            <a:r>
              <a:rPr lang="en-US" altLang="en-US" dirty="0" err="1" smtClean="0"/>
              <a:t>arff</a:t>
            </a:r>
            <a:r>
              <a:rPr lang="en-US" altLang="en-US" dirty="0" smtClean="0"/>
              <a:t>” format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16306" y="1723548"/>
            <a:ext cx="3951139" cy="522111"/>
            <a:chOff x="2716306" y="1723548"/>
            <a:chExt cx="3951139" cy="522111"/>
          </a:xfrm>
        </p:grpSpPr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 flipH="1">
              <a:off x="2716306" y="1981200"/>
              <a:ext cx="1703294" cy="26445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72000" y="1723548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Numeric attribute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96235" y="2166838"/>
            <a:ext cx="3809475" cy="369332"/>
            <a:chOff x="3496235" y="2166838"/>
            <a:chExt cx="3809475" cy="369332"/>
          </a:xfrm>
        </p:grpSpPr>
        <p:sp>
          <p:nvSpPr>
            <p:cNvPr id="35848" name="Line 9"/>
            <p:cNvSpPr>
              <a:spLocks noChangeShapeType="1"/>
            </p:cNvSpPr>
            <p:nvPr/>
          </p:nvSpPr>
          <p:spPr bwMode="auto">
            <a:xfrm flipH="1">
              <a:off x="3496235" y="2393576"/>
              <a:ext cx="1640541" cy="14259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23089" y="2166838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Nominal attribute</a:t>
              </a:r>
              <a:endParaRPr lang="en-US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16306" y="4954859"/>
            <a:ext cx="4741804" cy="646331"/>
            <a:chOff x="2716306" y="4954859"/>
            <a:chExt cx="4741804" cy="646331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2716306" y="5181597"/>
              <a:ext cx="2572870" cy="37203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75489" y="4954859"/>
              <a:ext cx="20826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Missing value represented by ?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7035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6C4599-CDC6-42EE-9A80-EAA94B85FF3C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Explorer: building “classifiers”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Classifiers in WEKA are models for predicting nominal or numeric </a:t>
            </a:r>
            <a:r>
              <a:rPr lang="en-US" altLang="en-US" dirty="0" smtClean="0"/>
              <a:t>quantities or classes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Implemented </a:t>
            </a:r>
            <a:r>
              <a:rPr lang="en-US" altLang="en-US" dirty="0" smtClean="0"/>
              <a:t>classifiers include: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Decision trees and lists, instance-based classifiers, support vector machines, multi-layer </a:t>
            </a:r>
            <a:r>
              <a:rPr lang="en-US" altLang="en-US" dirty="0" err="1" smtClean="0"/>
              <a:t>perceptrons</a:t>
            </a:r>
            <a:r>
              <a:rPr lang="en-US" altLang="en-US" dirty="0" smtClean="0"/>
              <a:t>, logistic regression, Bayes’ nets, </a:t>
            </a:r>
            <a:r>
              <a:rPr lang="en-US" altLang="en-US" dirty="0" smtClean="0"/>
              <a:t>…</a:t>
            </a:r>
          </a:p>
          <a:p>
            <a:pPr lvl="1" eaLnBrk="1" hangingPunct="1"/>
            <a:r>
              <a:rPr lang="en-US" altLang="en-US" dirty="0" smtClean="0"/>
              <a:t>Bagging</a:t>
            </a:r>
            <a:r>
              <a:rPr lang="en-US" altLang="en-US" dirty="0" smtClean="0"/>
              <a:t>, boosting, stacking, error-correcting output codes, locally weighted learning, … </a:t>
            </a:r>
          </a:p>
        </p:txBody>
      </p:sp>
    </p:spTree>
    <p:extLst>
      <p:ext uri="{BB962C8B-B14F-4D97-AF65-F5344CB8AC3E}">
        <p14:creationId xmlns:p14="http://schemas.microsoft.com/office/powerpoint/2010/main" val="243124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10041</TotalTime>
  <Words>781</Words>
  <Application>Microsoft Office PowerPoint</Application>
  <PresentationFormat>On-screen Show (4:3)</PresentationFormat>
  <Paragraphs>142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Lecture 8 – Introduction to Weka </vt:lpstr>
      <vt:lpstr>Todays Workshop!</vt:lpstr>
      <vt:lpstr>What is WEKA?</vt:lpstr>
      <vt:lpstr>Main Features</vt:lpstr>
      <vt:lpstr>WEKA GUI</vt:lpstr>
      <vt:lpstr>Todays Workshop!</vt:lpstr>
      <vt:lpstr>Explorer: pre-processing the data</vt:lpstr>
      <vt:lpstr>WEKA “arff” format</vt:lpstr>
      <vt:lpstr>Explorer: building “classifiers”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  <vt:lpstr>Feature Selection (filter method)</vt:lpstr>
      <vt:lpstr>Exercise 5</vt:lpstr>
      <vt:lpstr>Todays Workshop!</vt:lpstr>
      <vt:lpstr>Knowledge Flow Interface</vt:lpstr>
      <vt:lpstr>Knowledge Flow: An Example</vt:lpstr>
      <vt:lpstr>PowerPoint Presentation</vt:lpstr>
      <vt:lpstr>PowerPoint Presentation</vt:lpstr>
      <vt:lpstr>Class Assigner</vt:lpstr>
      <vt:lpstr>Cross Validation Fold Maker</vt:lpstr>
      <vt:lpstr>Classifier </vt:lpstr>
      <vt:lpstr>Classifier Performance Evaluator</vt:lpstr>
      <vt:lpstr>TextViewers can be used for visualization of results as well as examining the processes</vt:lpstr>
      <vt:lpstr>TextViewers can be used for visualization of results as well as examining the processes</vt:lpstr>
      <vt:lpstr>Run Classifier</vt:lpstr>
      <vt:lpstr>PowerPoint Presentation</vt:lpstr>
      <vt:lpstr>Run multiple classifiers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Sampath Jayarathna</cp:lastModifiedBy>
  <cp:revision>280</cp:revision>
  <dcterms:created xsi:type="dcterms:W3CDTF">2009-12-29T10:39:27Z</dcterms:created>
  <dcterms:modified xsi:type="dcterms:W3CDTF">2018-05-21T17:40:14Z</dcterms:modified>
</cp:coreProperties>
</file>